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FontTx/>
              <a:buNone/>
              <a:defRPr b="1" sz="3800">
                <a:solidFill>
                  <a:srgbClr val="FFFFFF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3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spcBef>
                <a:spcPts val="3300"/>
              </a:spcBef>
              <a:buClrTx/>
              <a:buSzTx/>
              <a:buFontTx/>
              <a:buNone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10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6673453" y="7018734"/>
            <a:ext cx="11037095" cy="1192114"/>
          </a:xfrm>
          <a:prstGeom prst="rect">
            <a:avLst/>
          </a:prstGeom>
        </p:spPr>
        <p:txBody>
          <a:bodyPr lIns="53578" tIns="53578" rIns="53578" bIns="53578"/>
          <a:lstStyle>
            <a:lvl1pPr marL="0" indent="0" algn="ctr" defTabSz="821531">
              <a:spcBef>
                <a:spcPts val="0"/>
              </a:spcBef>
              <a:buClrTx/>
              <a:buSzTx/>
              <a:buFontTx/>
              <a:buNone/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FontTx/>
              <a:buNone/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FontTx/>
              <a:buNone/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FontTx/>
              <a:buNone/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FontTx/>
              <a:buNone/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1970028" y="11465718"/>
            <a:ext cx="430550" cy="441953"/>
          </a:xfrm>
          <a:prstGeom prst="rect">
            <a:avLst/>
          </a:prstGeom>
        </p:spPr>
        <p:txBody>
          <a:bodyPr lIns="53578" tIns="53578" rIns="53578" bIns="53578" anchor="t">
            <a:spAutoFit/>
          </a:bodyPr>
          <a:lstStyle>
            <a:lvl1pPr defTabSz="821531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gu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1308100" y="2679700"/>
            <a:ext cx="21767800" cy="52197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defTabSz="800100">
              <a:defRPr b="1" sz="14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1308100" y="7899400"/>
            <a:ext cx="21767800" cy="47625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0" indent="0" algn="ctr" defTabSz="800100">
              <a:spcBef>
                <a:spcPts val="1600"/>
              </a:spcBef>
              <a:buClrTx/>
              <a:buSzTx/>
              <a:buFontTx/>
              <a:buNone/>
              <a:defRPr sz="7200">
                <a:solidFill>
                  <a:srgbClr val="929292"/>
                </a:solidFill>
              </a:defRPr>
            </a:lvl1pPr>
            <a:lvl2pPr marL="0" indent="0" algn="ctr" defTabSz="800100">
              <a:spcBef>
                <a:spcPts val="1600"/>
              </a:spcBef>
              <a:buClrTx/>
              <a:buSzTx/>
              <a:buFontTx/>
              <a:buNone/>
              <a:defRPr sz="7200">
                <a:solidFill>
                  <a:srgbClr val="929292"/>
                </a:solidFill>
              </a:defRPr>
            </a:lvl2pPr>
            <a:lvl3pPr marL="0" indent="0" algn="ctr" defTabSz="800100">
              <a:spcBef>
                <a:spcPts val="1600"/>
              </a:spcBef>
              <a:buClrTx/>
              <a:buSzTx/>
              <a:buFontTx/>
              <a:buNone/>
              <a:defRPr sz="7200">
                <a:solidFill>
                  <a:srgbClr val="929292"/>
                </a:solidFill>
              </a:defRPr>
            </a:lvl3pPr>
            <a:lvl4pPr marL="0" indent="0" algn="ctr" defTabSz="800100">
              <a:spcBef>
                <a:spcPts val="1600"/>
              </a:spcBef>
              <a:buClrTx/>
              <a:buSzTx/>
              <a:buFontTx/>
              <a:buNone/>
              <a:defRPr sz="7200">
                <a:solidFill>
                  <a:srgbClr val="929292"/>
                </a:solidFill>
              </a:defRPr>
            </a:lvl4pPr>
            <a:lvl5pPr marL="0" indent="952500" algn="ctr" defTabSz="800100">
              <a:spcBef>
                <a:spcPts val="1600"/>
              </a:spcBef>
              <a:buClrTx/>
              <a:buSzTx/>
              <a:buFontTx/>
              <a:buNone/>
              <a:defRPr sz="7200">
                <a:solidFill>
                  <a:srgbClr val="92929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23901400" y="13208000"/>
            <a:ext cx="368504" cy="387070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1308100" y="4368800"/>
            <a:ext cx="21767800" cy="29972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defTabSz="800100">
              <a:defRPr b="1" sz="14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1308100" y="9626600"/>
            <a:ext cx="21767800" cy="2730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800100">
              <a:spcBef>
                <a:spcPts val="0"/>
              </a:spcBef>
              <a:buClrTx/>
              <a:buSzTx/>
              <a:buFontTx/>
              <a:buNone/>
              <a:defRPr sz="6400">
                <a:solidFill>
                  <a:srgbClr val="FFFFFF"/>
                </a:solidFill>
              </a:defRPr>
            </a:lvl1pPr>
            <a:lvl2pPr marL="0" indent="0" algn="ctr" defTabSz="800100">
              <a:spcBef>
                <a:spcPts val="1000"/>
              </a:spcBef>
              <a:buClrTx/>
              <a:buSzTx/>
              <a:buFontTx/>
              <a:buNone/>
              <a:defRPr sz="4800">
                <a:solidFill>
                  <a:srgbClr val="FFFFFF"/>
                </a:solidFill>
              </a:defRPr>
            </a:lvl2pPr>
            <a:lvl3pPr marL="0" indent="0" algn="ctr" defTabSz="800100">
              <a:spcBef>
                <a:spcPts val="1000"/>
              </a:spcBef>
              <a:buClrTx/>
              <a:buSzTx/>
              <a:buFontTx/>
              <a:buNone/>
              <a:defRPr sz="4800">
                <a:solidFill>
                  <a:srgbClr val="FFFFFF"/>
                </a:solidFill>
              </a:defRPr>
            </a:lvl3pPr>
            <a:lvl4pPr marL="0" indent="0" algn="ctr" defTabSz="800100">
              <a:spcBef>
                <a:spcPts val="1000"/>
              </a:spcBef>
              <a:buClrTx/>
              <a:buSzTx/>
              <a:buFontTx/>
              <a:buNone/>
              <a:defRPr sz="4800">
                <a:solidFill>
                  <a:srgbClr val="FFFFFF"/>
                </a:solidFill>
              </a:defRPr>
            </a:lvl4pPr>
            <a:lvl5pPr marL="0" indent="0" algn="ctr" defTabSz="800100">
              <a:spcBef>
                <a:spcPts val="1000"/>
              </a:spcBef>
              <a:buClrTx/>
              <a:buSzTx/>
              <a:buFontTx/>
              <a:buNone/>
              <a:defRPr sz="4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23901400" y="13208000"/>
            <a:ext cx="368504" cy="387070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"/>
          <p:cNvSpPr/>
          <p:nvPr/>
        </p:nvSpPr>
        <p:spPr>
          <a:xfrm>
            <a:off x="1" y="12843796"/>
            <a:ext cx="24389801" cy="278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4" name="Rectangle"/>
          <p:cNvSpPr/>
          <p:nvPr/>
        </p:nvSpPr>
        <p:spPr>
          <a:xfrm>
            <a:off x="23983311" y="599362"/>
            <a:ext cx="406496" cy="125284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5" y="593794"/>
            <a:ext cx="406497" cy="125284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1" y="593794"/>
            <a:ext cx="24389801" cy="45937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390242" y="12270280"/>
            <a:ext cx="23560547" cy="565520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8" name="Body Level One…"/>
          <p:cNvSpPr txBox="1"/>
          <p:nvPr>
            <p:ph type="body" sz="quarter" idx="1"/>
          </p:nvPr>
        </p:nvSpPr>
        <p:spPr>
          <a:xfrm>
            <a:off x="3658476" y="5744363"/>
            <a:ext cx="17072860" cy="320170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b="1" cap="all" spc="500" sz="3200">
                <a:solidFill>
                  <a:srgbClr val="646B86"/>
                </a:solidFill>
              </a:defRPr>
            </a:lvl1pPr>
            <a:lvl2pPr marL="0" indent="457200" algn="ctr">
              <a:spcBef>
                <a:spcPts val="700"/>
              </a:spcBef>
              <a:buClrTx/>
              <a:buSzTx/>
              <a:buFontTx/>
              <a:buNone/>
              <a:defRPr b="1" cap="all" spc="500" sz="3200">
                <a:solidFill>
                  <a:srgbClr val="646B86"/>
                </a:solidFill>
              </a:defRPr>
            </a:lvl2pPr>
            <a:lvl3pPr marL="0" indent="914400" algn="ctr">
              <a:spcBef>
                <a:spcPts val="700"/>
              </a:spcBef>
              <a:buClrTx/>
              <a:buSzTx/>
              <a:buFontTx/>
              <a:buNone/>
              <a:defRPr b="1" cap="all" spc="500" sz="3200">
                <a:solidFill>
                  <a:srgbClr val="646B86"/>
                </a:solidFill>
              </a:defRPr>
            </a:lvl3pPr>
            <a:lvl4pPr marL="0" indent="1371600" algn="ctr">
              <a:spcBef>
                <a:spcPts val="700"/>
              </a:spcBef>
              <a:buClrTx/>
              <a:buSzTx/>
              <a:buFontTx/>
              <a:buNone/>
              <a:defRPr b="1" cap="all" spc="500" sz="3200">
                <a:solidFill>
                  <a:srgbClr val="646B86"/>
                </a:solidFill>
              </a:defRPr>
            </a:lvl4pPr>
            <a:lvl5pPr marL="0" indent="1828800" algn="ctr">
              <a:spcBef>
                <a:spcPts val="700"/>
              </a:spcBef>
              <a:buClrTx/>
              <a:buSzTx/>
              <a:buFontTx/>
              <a:buNone/>
              <a:defRPr b="1" cap="all" spc="500" sz="3200">
                <a:solidFill>
                  <a:srgbClr val="646B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Line"/>
          <p:cNvSpPr/>
          <p:nvPr/>
        </p:nvSpPr>
        <p:spPr>
          <a:xfrm>
            <a:off x="414632" y="5014931"/>
            <a:ext cx="23560548" cy="1"/>
          </a:xfrm>
          <a:prstGeom prst="line">
            <a:avLst/>
          </a:prstGeom>
          <a:ln w="12700">
            <a:solidFill>
              <a:srgbClr val="7B9899"/>
            </a:solidFill>
            <a:prstDash val="sysDash"/>
          </a:ln>
        </p:spPr>
        <p:txBody>
          <a:bodyPr lIns="83522" tIns="83522" rIns="83522" bIns="83522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0" name="Rectangle"/>
          <p:cNvSpPr/>
          <p:nvPr/>
        </p:nvSpPr>
        <p:spPr>
          <a:xfrm>
            <a:off x="406500" y="872203"/>
            <a:ext cx="23560548" cy="11960458"/>
          </a:xfrm>
          <a:prstGeom prst="rect">
            <a:avLst/>
          </a:prstGeom>
          <a:ln w="12700">
            <a:solidFill>
              <a:srgbClr val="7B9899"/>
            </a:solidFill>
            <a:miter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1" name="Oval"/>
          <p:cNvSpPr/>
          <p:nvPr/>
        </p:nvSpPr>
        <p:spPr>
          <a:xfrm>
            <a:off x="11381912" y="4458113"/>
            <a:ext cx="1625990" cy="11136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defTabSz="1828800"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2" name="Oval"/>
          <p:cNvSpPr/>
          <p:nvPr/>
        </p:nvSpPr>
        <p:spPr>
          <a:xfrm>
            <a:off x="11633935" y="4630727"/>
            <a:ext cx="1121932" cy="768410"/>
          </a:xfrm>
          <a:prstGeom prst="ellipse">
            <a:avLst/>
          </a:prstGeom>
          <a:solidFill>
            <a:srgbClr val="FFFFFF"/>
          </a:solidFill>
          <a:ln w="88900" cap="rnd">
            <a:solidFill>
              <a:srgbClr val="7B9899"/>
            </a:solidFill>
          </a:ln>
        </p:spPr>
        <p:txBody>
          <a:bodyPr lIns="83522" tIns="83522" rIns="83522" bIns="83522" anchor="ctr"/>
          <a:lstStyle/>
          <a:p>
            <a:pPr defTabSz="1828800"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3" name="Title Text"/>
          <p:cNvSpPr txBox="1"/>
          <p:nvPr>
            <p:ph type="title"/>
          </p:nvPr>
        </p:nvSpPr>
        <p:spPr>
          <a:xfrm>
            <a:off x="1829237" y="1289817"/>
            <a:ext cx="20731329" cy="3201706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D16349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1879070" y="4695806"/>
            <a:ext cx="631663" cy="6382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8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Font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25642" indent="-625642" defTabSz="821531">
              <a:spcBef>
                <a:spcPts val="5900"/>
              </a:spcBef>
              <a:buClrTx/>
              <a:buSzPct val="75000"/>
              <a:buFontTx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1082842" indent="-625642" defTabSz="821531">
              <a:spcBef>
                <a:spcPts val="5900"/>
              </a:spcBef>
              <a:buClrTx/>
              <a:buSzPct val="75000"/>
              <a:buFontTx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540042" indent="-625642" defTabSz="821531">
              <a:spcBef>
                <a:spcPts val="5900"/>
              </a:spcBef>
              <a:buClrTx/>
              <a:buFontTx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1997242" indent="-625642" defTabSz="821531">
              <a:spcBef>
                <a:spcPts val="5900"/>
              </a:spcBef>
              <a:buClrTx/>
              <a:buSzPct val="75000"/>
              <a:buFontTx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454442" indent="-625642" defTabSz="821531">
              <a:spcBef>
                <a:spcPts val="5900"/>
              </a:spcBef>
              <a:buClrTx/>
              <a:buSzPct val="75000"/>
              <a:buFontTx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517071" indent="-517071" defTabSz="821531">
              <a:spcBef>
                <a:spcPts val="5300"/>
              </a:spcBef>
              <a:buClrTx/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898071" indent="-517071" defTabSz="821531">
              <a:spcBef>
                <a:spcPts val="5300"/>
              </a:spcBef>
              <a:buClrTx/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279071" indent="-517071" defTabSz="821531">
              <a:spcBef>
                <a:spcPts val="5300"/>
              </a:spcBef>
              <a:buClrTx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1660071" indent="-517071" defTabSz="821531">
              <a:spcBef>
                <a:spcPts val="5300"/>
              </a:spcBef>
              <a:buClrTx/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041071" indent="-517071" defTabSz="821531">
              <a:spcBef>
                <a:spcPts val="5300"/>
              </a:spcBef>
              <a:buClrTx/>
              <a:buSzPct val="75000"/>
              <a:buFontTx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25642" indent="-625642" defTabSz="821531">
              <a:spcBef>
                <a:spcPts val="5900"/>
              </a:spcBef>
              <a:buClrTx/>
              <a:buSzPct val="75000"/>
              <a:buFontTx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1082842" indent="-625642" defTabSz="821531">
              <a:spcBef>
                <a:spcPts val="5900"/>
              </a:spcBef>
              <a:buClrTx/>
              <a:buSzPct val="75000"/>
              <a:buFontTx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540042" indent="-625642" defTabSz="821531">
              <a:spcBef>
                <a:spcPts val="5900"/>
              </a:spcBef>
              <a:buClrTx/>
              <a:buFontTx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1997242" indent="-625642" defTabSz="821531">
              <a:spcBef>
                <a:spcPts val="5900"/>
              </a:spcBef>
              <a:buClrTx/>
              <a:buSzPct val="75000"/>
              <a:buFontTx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454442" indent="-625642" defTabSz="821531">
              <a:spcBef>
                <a:spcPts val="5900"/>
              </a:spcBef>
              <a:buClrTx/>
              <a:buSzPct val="75000"/>
              <a:buFontTx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334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defTabSz="821531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" y="12843796"/>
            <a:ext cx="24389801" cy="278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1" y="593801"/>
            <a:ext cx="24389801" cy="25454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" y="593794"/>
            <a:ext cx="406497" cy="125284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" name="Rectangle"/>
          <p:cNvSpPr/>
          <p:nvPr/>
        </p:nvSpPr>
        <p:spPr>
          <a:xfrm>
            <a:off x="23983311" y="593794"/>
            <a:ext cx="406496" cy="125284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" name="Rectangle"/>
          <p:cNvSpPr/>
          <p:nvPr/>
        </p:nvSpPr>
        <p:spPr>
          <a:xfrm>
            <a:off x="398371" y="12264303"/>
            <a:ext cx="23560547" cy="565520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7" name="Rectangle"/>
          <p:cNvSpPr/>
          <p:nvPr/>
        </p:nvSpPr>
        <p:spPr>
          <a:xfrm>
            <a:off x="406500" y="877771"/>
            <a:ext cx="23560548" cy="11960458"/>
          </a:xfrm>
          <a:prstGeom prst="rect">
            <a:avLst/>
          </a:prstGeom>
          <a:ln w="12700">
            <a:solidFill>
              <a:srgbClr val="7B9899"/>
            </a:solidFill>
            <a:miter/>
          </a:ln>
        </p:spPr>
        <p:txBody>
          <a:bodyPr lIns="83522" tIns="83522" rIns="83522" bIns="83522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8" name="Line"/>
          <p:cNvSpPr/>
          <p:nvPr/>
        </p:nvSpPr>
        <p:spPr>
          <a:xfrm>
            <a:off x="406500" y="2926189"/>
            <a:ext cx="23560548" cy="1"/>
          </a:xfrm>
          <a:prstGeom prst="line">
            <a:avLst/>
          </a:prstGeom>
          <a:ln w="12700">
            <a:solidFill>
              <a:srgbClr val="7B9899"/>
            </a:solidFill>
            <a:prstDash val="sysDash"/>
          </a:ln>
        </p:spPr>
        <p:txBody>
          <a:bodyPr lIns="83522" tIns="83522" rIns="83522" bIns="83522"/>
          <a:lstStyle/>
          <a:p>
            <a:pPr algn="l" defTabSz="1828800"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9" name="Oval"/>
          <p:cNvSpPr/>
          <p:nvPr/>
        </p:nvSpPr>
        <p:spPr>
          <a:xfrm>
            <a:off x="11381912" y="2340311"/>
            <a:ext cx="1625990" cy="11136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2" tIns="83522" rIns="83522" bIns="83522" anchor="ctr"/>
          <a:lstStyle/>
          <a:p>
            <a:pPr defTabSz="1828800"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0" name="Oval"/>
          <p:cNvSpPr/>
          <p:nvPr/>
        </p:nvSpPr>
        <p:spPr>
          <a:xfrm>
            <a:off x="11633935" y="2512924"/>
            <a:ext cx="1121932" cy="768411"/>
          </a:xfrm>
          <a:prstGeom prst="ellipse">
            <a:avLst/>
          </a:prstGeom>
          <a:solidFill>
            <a:srgbClr val="FFFFFF"/>
          </a:solidFill>
          <a:ln w="88900" cap="rnd">
            <a:solidFill>
              <a:srgbClr val="7B9899"/>
            </a:solidFill>
          </a:ln>
        </p:spPr>
        <p:txBody>
          <a:bodyPr lIns="83522" tIns="83522" rIns="83522" bIns="83522" anchor="ctr"/>
          <a:lstStyle/>
          <a:p>
            <a:pPr defTabSz="1828800"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1" name="Title Text"/>
          <p:cNvSpPr txBox="1"/>
          <p:nvPr>
            <p:ph type="title"/>
          </p:nvPr>
        </p:nvSpPr>
        <p:spPr>
          <a:xfrm>
            <a:off x="804869" y="1011408"/>
            <a:ext cx="22763813" cy="138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3522" tIns="83522" rIns="83522" bIns="83522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804870" y="3383453"/>
            <a:ext cx="22682513" cy="835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3522" tIns="83522" rIns="83522" bIns="835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27847" y="2552790"/>
            <a:ext cx="631664" cy="638268"/>
          </a:xfrm>
          <a:prstGeom prst="rect">
            <a:avLst/>
          </a:prstGeom>
          <a:ln w="12700">
            <a:miter lim="400000"/>
          </a:ln>
        </p:spPr>
        <p:txBody>
          <a:bodyPr wrap="none" lIns="83522" tIns="83522" rIns="83522" bIns="83522" anchor="ctr">
            <a:normAutofit fontScale="100000" lnSpcReduction="0"/>
          </a:bodyPr>
          <a:lstStyle>
            <a:lvl1pPr defTabSz="1828800">
              <a:defRPr sz="3200">
                <a:solidFill>
                  <a:srgbClr val="7B98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7B9899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7B9899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7B9899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7B9899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7B9899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7B9899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7B9899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7B9899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7B9899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548640" marR="0" indent="-54864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D16349"/>
        </a:buClr>
        <a:buSzPct val="85000"/>
        <a:buFont typeface="Helvetica Neue"/>
        <a:buChar char="●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47650" marR="0" indent="-67333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D16349"/>
        </a:buClr>
        <a:buSzPct val="70000"/>
        <a:buFont typeface="Helvetica Neue"/>
        <a:buChar char="○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211580" marR="0" indent="-617219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D16349"/>
        </a:buClr>
        <a:buSzPct val="75000"/>
        <a:buFont typeface="Helvetica Neue"/>
        <a:buChar char="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485900" marR="0" indent="-617219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D16349"/>
        </a:buClr>
        <a:buSzPct val="70000"/>
        <a:buFont typeface="Helvetica Neue"/>
        <a:buChar char="○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828800" marR="0" indent="-68580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D16349"/>
        </a:buClr>
        <a:buSzPct val="100000"/>
        <a:buFont typeface="Helvetica Neue"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011680" marR="0" indent="-54864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D16349"/>
        </a:buClr>
        <a:buSzPct val="80000"/>
        <a:buFont typeface="Helvetica Neue"/>
        <a:buChar char="●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354579" marR="0" indent="-617219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D16349"/>
        </a:buClr>
        <a:buSzPct val="90000"/>
        <a:buFont typeface="Helvetica Neue"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37459" marR="0" indent="-617219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D16349"/>
        </a:buClr>
        <a:buSzPct val="100000"/>
        <a:buFont typeface="Helvetica Neue"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99953" marR="0" indent="-705393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D16349"/>
        </a:buClr>
        <a:buSzPct val="90000"/>
        <a:buFont typeface="Helvetica Neue"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www.anikatechnologies.com/" TargetMode="External"/><Relationship Id="rId3" Type="http://schemas.openxmlformats.org/officeDocument/2006/relationships/hyperlink" Target="mailto:sales@anikatechnologies.com" TargetMode="External"/><Relationship Id="rId4" Type="http://schemas.openxmlformats.org/officeDocument/2006/relationships/image" Target="../media/image3.jpe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"/><Relationship Id="rId3" Type="http://schemas.openxmlformats.org/officeDocument/2006/relationships/hyperlink" Target="https://www.youtube.com/c/tanmaybakshiteaches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3" Type="http://schemas.openxmlformats.org/officeDocument/2006/relationships/hyperlink" Target="https://www.manning.com/books/hello-swift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ody"/>
          <p:cNvSpPr txBox="1"/>
          <p:nvPr>
            <p:ph type="body" sz="half" idx="1"/>
          </p:nvPr>
        </p:nvSpPr>
        <p:spPr>
          <a:xfrm>
            <a:off x="1625989" y="5744363"/>
            <a:ext cx="21324527" cy="320170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5600">
                <a:solidFill>
                  <a:srgbClr val="111618"/>
                </a:solidFill>
              </a:defRPr>
            </a:pPr>
          </a:p>
        </p:txBody>
      </p:sp>
      <p:pic>
        <p:nvPicPr>
          <p:cNvPr id="183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4923" y="1429021"/>
            <a:ext cx="21675590" cy="303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oday’s Agenda"/>
          <p:cNvSpPr txBox="1"/>
          <p:nvPr>
            <p:ph type="title"/>
          </p:nvPr>
        </p:nvSpPr>
        <p:spPr>
          <a:xfrm>
            <a:off x="897528" y="571500"/>
            <a:ext cx="22588944" cy="2982516"/>
          </a:xfrm>
          <a:prstGeom prst="rect">
            <a:avLst/>
          </a:prstGeom>
        </p:spPr>
        <p:txBody>
          <a:bodyPr/>
          <a:lstStyle>
            <a:lvl1pPr>
              <a:defRPr sz="1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Today’s Agenda</a:t>
            </a:r>
          </a:p>
        </p:txBody>
      </p:sp>
      <p:sp>
        <p:nvSpPr>
          <p:cNvPr id="223" name="XOR Approximation using Feed Forward Neural Networks…"/>
          <p:cNvSpPr txBox="1"/>
          <p:nvPr>
            <p:ph type="body" idx="1"/>
          </p:nvPr>
        </p:nvSpPr>
        <p:spPr>
          <a:xfrm>
            <a:off x="2628900" y="3643312"/>
            <a:ext cx="19113500" cy="8840392"/>
          </a:xfrm>
          <a:prstGeom prst="rect">
            <a:avLst/>
          </a:prstGeom>
        </p:spPr>
        <p:txBody>
          <a:bodyPr/>
          <a:lstStyle/>
          <a:p>
            <a:pPr>
              <a:defRPr sz="7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XOR</a:t>
            </a:r>
            <a:r>
              <a:t> Approximation using</a:t>
            </a:r>
            <a:br/>
            <a:r>
              <a:t>Feed Forward Neural Networks</a:t>
            </a:r>
          </a:p>
          <a:p>
            <a:pPr>
              <a:defRPr b="1" sz="7200">
                <a:solidFill>
                  <a:srgbClr val="FFFB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Banking </a:t>
            </a:r>
            <a:r>
              <a:rPr b="0"/>
              <a:t>Classification Tasks using</a:t>
            </a:r>
            <a:br>
              <a:rPr b="0"/>
            </a:br>
            <a:r>
              <a:rPr b="0"/>
              <a:t>Feed Forward Neural Networks</a:t>
            </a:r>
            <a:endParaRPr b="0"/>
          </a:p>
          <a:p>
            <a:pPr>
              <a:defRPr b="1" sz="7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Banking </a:t>
            </a:r>
            <a:r>
              <a:rPr b="0"/>
              <a:t>chatbot using IBM Watson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oday’s Agenda"/>
          <p:cNvSpPr txBox="1"/>
          <p:nvPr>
            <p:ph type="title"/>
          </p:nvPr>
        </p:nvSpPr>
        <p:spPr>
          <a:xfrm>
            <a:off x="897528" y="571500"/>
            <a:ext cx="22588944" cy="2982516"/>
          </a:xfrm>
          <a:prstGeom prst="rect">
            <a:avLst/>
          </a:prstGeom>
        </p:spPr>
        <p:txBody>
          <a:bodyPr/>
          <a:lstStyle>
            <a:lvl1pPr>
              <a:defRPr sz="1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Today’s Agenda</a:t>
            </a:r>
          </a:p>
        </p:txBody>
      </p:sp>
      <p:sp>
        <p:nvSpPr>
          <p:cNvPr id="226" name="XOR Approximation using Feed Forward Neural Networks…"/>
          <p:cNvSpPr txBox="1"/>
          <p:nvPr>
            <p:ph type="body" idx="1"/>
          </p:nvPr>
        </p:nvSpPr>
        <p:spPr>
          <a:xfrm>
            <a:off x="2628900" y="3643312"/>
            <a:ext cx="19113500" cy="8840392"/>
          </a:xfrm>
          <a:prstGeom prst="rect">
            <a:avLst/>
          </a:prstGeom>
        </p:spPr>
        <p:txBody>
          <a:bodyPr/>
          <a:lstStyle/>
          <a:p>
            <a:pPr>
              <a:defRPr sz="7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XOR</a:t>
            </a:r>
            <a:r>
              <a:t> Approximation using</a:t>
            </a:r>
            <a:br/>
            <a:r>
              <a:t>Feed Forward Neural Networks</a:t>
            </a:r>
          </a:p>
          <a:p>
            <a:pPr>
              <a:defRPr b="1" sz="7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Banking </a:t>
            </a:r>
            <a:r>
              <a:rPr b="0"/>
              <a:t>Classification Tasks using</a:t>
            </a:r>
            <a:br>
              <a:rPr b="0"/>
            </a:br>
            <a:r>
              <a:rPr b="0"/>
              <a:t>Feed Forward Neural Networks</a:t>
            </a:r>
            <a:endParaRPr b="0"/>
          </a:p>
          <a:p>
            <a:pPr>
              <a:defRPr b="1" sz="7200">
                <a:solidFill>
                  <a:srgbClr val="FFFB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Banking </a:t>
            </a:r>
            <a:r>
              <a:rPr b="0"/>
              <a:t>chatbot using IBM Watson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What is Machine Learning?"/>
          <p:cNvSpPr txBox="1"/>
          <p:nvPr/>
        </p:nvSpPr>
        <p:spPr>
          <a:xfrm>
            <a:off x="2437907" y="5899425"/>
            <a:ext cx="19508186" cy="1917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is </a:t>
            </a:r>
            <a:r>
              <a:rPr b="1"/>
              <a:t>Machine Learning</a:t>
            </a:r>
            <a: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Machine Learning allows computers to learn like animals."/>
          <p:cNvSpPr txBox="1"/>
          <p:nvPr/>
        </p:nvSpPr>
        <p:spPr>
          <a:xfrm>
            <a:off x="677688" y="4972325"/>
            <a:ext cx="23028625" cy="377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Machine Learning</a:t>
            </a:r>
            <a:r>
              <a:t> allows</a:t>
            </a:r>
            <a:br/>
            <a:r>
              <a:rPr b="1"/>
              <a:t>computers</a:t>
            </a:r>
            <a:r>
              <a:t> to </a:t>
            </a:r>
            <a:r>
              <a:rPr b="1"/>
              <a:t>learn</a:t>
            </a:r>
            <a:r>
              <a:t> like </a:t>
            </a:r>
            <a:r>
              <a:rPr b="1"/>
              <a:t>animals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XOR Approximation using…"/>
          <p:cNvSpPr txBox="1"/>
          <p:nvPr/>
        </p:nvSpPr>
        <p:spPr>
          <a:xfrm>
            <a:off x="1521983" y="4990607"/>
            <a:ext cx="21340034" cy="373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XOR</a:t>
            </a:r>
            <a:r>
              <a:t> Approximation using</a:t>
            </a:r>
          </a:p>
          <a:p>
            <a:pPr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Feed Forward Neural Networks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NN.png" descr="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9971" y="60218"/>
            <a:ext cx="14804058" cy="1359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FNN: Ground Rules"/>
          <p:cNvSpPr txBox="1"/>
          <p:nvPr/>
        </p:nvSpPr>
        <p:spPr>
          <a:xfrm>
            <a:off x="4866894" y="5862884"/>
            <a:ext cx="14650213" cy="199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FFNN</a:t>
            </a:r>
            <a:r>
              <a:t>: Ground Rules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ach Neural Network must have at least 2 layers:…"/>
          <p:cNvSpPr txBox="1"/>
          <p:nvPr/>
        </p:nvSpPr>
        <p:spPr>
          <a:xfrm>
            <a:off x="980224" y="4021384"/>
            <a:ext cx="22423553" cy="5673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Each Neural Network must have</a:t>
            </a:r>
            <a:br/>
            <a:r>
              <a:t>at least 2 layers: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Input</a:t>
            </a:r>
            <a:r>
              <a:t> &amp; </a:t>
            </a:r>
            <a:r>
              <a:rPr b="1"/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ach layer contains at least 1 Neuron"/>
          <p:cNvSpPr txBox="1"/>
          <p:nvPr/>
        </p:nvSpPr>
        <p:spPr>
          <a:xfrm>
            <a:off x="5213184" y="4916734"/>
            <a:ext cx="13957632" cy="3882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Each </a:t>
            </a:r>
            <a:r>
              <a:rPr b="1"/>
              <a:t>layer </a:t>
            </a:r>
            <a:r>
              <a:t>contains</a:t>
            </a:r>
            <a:br/>
            <a:r>
              <a:t>at least </a:t>
            </a:r>
            <a:r>
              <a:rPr b="1"/>
              <a:t>1 </a:t>
            </a:r>
            <a:r>
              <a:t>Neuron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A neuron is a very simple…"/>
          <p:cNvSpPr txBox="1"/>
          <p:nvPr/>
        </p:nvSpPr>
        <p:spPr>
          <a:xfrm>
            <a:off x="3044799" y="3074453"/>
            <a:ext cx="18294402" cy="75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</a:t>
            </a:r>
            <a:r>
              <a:rPr b="1"/>
              <a:t>neuron </a:t>
            </a:r>
            <a:r>
              <a:t>is a very simple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entity which performs</a:t>
            </a:r>
          </a:p>
          <a:p>
            <a:pPr>
              <a:defRPr b="1"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small calculations</a:t>
            </a:r>
            <a:endParaRPr b="0"/>
          </a:p>
          <a:p>
            <a:pPr>
              <a:defRPr b="1"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on the input it’s given.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rade 8"/>
          <p:cNvSpPr txBox="1"/>
          <p:nvPr/>
        </p:nvSpPr>
        <p:spPr>
          <a:xfrm>
            <a:off x="1613561" y="7489097"/>
            <a:ext cx="4403625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defRPr sz="9400">
                <a:solidFill>
                  <a:srgbClr val="F8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Grade 8</a:t>
            </a:r>
          </a:p>
        </p:txBody>
      </p:sp>
      <p:sp>
        <p:nvSpPr>
          <p:cNvPr id="186" name="Tanmay Bakshi"/>
          <p:cNvSpPr txBox="1"/>
          <p:nvPr/>
        </p:nvSpPr>
        <p:spPr>
          <a:xfrm>
            <a:off x="1466163" y="4958490"/>
            <a:ext cx="22719358" cy="25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00100">
              <a:defRPr sz="14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Tanmay Bakshi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 neuron’s value is equal to…"/>
          <p:cNvSpPr txBox="1"/>
          <p:nvPr/>
        </p:nvSpPr>
        <p:spPr>
          <a:xfrm>
            <a:off x="2226716" y="4020604"/>
            <a:ext cx="19930568" cy="5674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</a:t>
            </a:r>
            <a:r>
              <a:rPr b="1"/>
              <a:t>neuron</a:t>
            </a:r>
            <a:r>
              <a:t>’s value is equal to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activated sum of its</a:t>
            </a:r>
            <a:br/>
            <a:r>
              <a:t>weighted inputs.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Each neuron’s value is always…"/>
          <p:cNvSpPr txBox="1"/>
          <p:nvPr/>
        </p:nvSpPr>
        <p:spPr>
          <a:xfrm>
            <a:off x="1611604" y="3995984"/>
            <a:ext cx="21160791" cy="572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Each neuron’s value is always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between </a:t>
            </a:r>
            <a:r>
              <a:rPr b="1"/>
              <a:t>-1 and 1</a:t>
            </a:r>
            <a:r>
              <a:t>.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</a:t>
            </a:r>
            <a:r>
              <a:rPr b="1"/>
              <a:t>except</a:t>
            </a:r>
            <a:r>
              <a:t> the </a:t>
            </a:r>
            <a:r>
              <a:rPr b="1"/>
              <a:t>input </a:t>
            </a:r>
            <a:r>
              <a:t>neurons)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ach neuron in a layer…"/>
          <p:cNvSpPr txBox="1"/>
          <p:nvPr/>
        </p:nvSpPr>
        <p:spPr>
          <a:xfrm>
            <a:off x="4236288" y="2179104"/>
            <a:ext cx="15911424" cy="935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Each neuron in a layer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is connected to</a:t>
            </a:r>
          </a:p>
          <a:p>
            <a:pPr>
              <a:defRPr b="1"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every other neuron</a:t>
            </a:r>
            <a:endParaRPr b="0"/>
          </a:p>
          <a:p>
            <a:pPr>
              <a:defRPr b="1"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in the next layer.</a:t>
            </a:r>
            <a:endParaRPr b="0"/>
          </a:p>
          <a:p>
            <a:pPr>
              <a:defRPr b="1"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(typically)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very connection from…"/>
          <p:cNvSpPr txBox="1"/>
          <p:nvPr/>
        </p:nvSpPr>
        <p:spPr>
          <a:xfrm>
            <a:off x="4121632" y="4021384"/>
            <a:ext cx="16140736" cy="5673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Every connection from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one neuron to another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has a </a:t>
            </a:r>
            <a:r>
              <a:rPr b="1"/>
              <a:t>weight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NN.png" descr="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9971" y="60218"/>
            <a:ext cx="14804058" cy="1359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When you give input…"/>
          <p:cNvSpPr txBox="1"/>
          <p:nvPr/>
        </p:nvSpPr>
        <p:spPr>
          <a:xfrm>
            <a:off x="2615615" y="3099853"/>
            <a:ext cx="19152770" cy="7516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When you give input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the neural network,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are </a:t>
            </a:r>
            <a:r>
              <a:rPr b="1"/>
              <a:t>setting the values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of the input neurons.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When you receive output…"/>
          <p:cNvSpPr txBox="1"/>
          <p:nvPr/>
        </p:nvSpPr>
        <p:spPr>
          <a:xfrm>
            <a:off x="1855634" y="3099853"/>
            <a:ext cx="20672731" cy="7516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When you receive output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from the neural network,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are </a:t>
            </a:r>
            <a:r>
              <a:rPr b="1"/>
              <a:t>grabbing the values</a:t>
            </a:r>
          </a:p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of the output neurons.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FNN to…"/>
          <p:cNvSpPr txBox="1"/>
          <p:nvPr/>
        </p:nvSpPr>
        <p:spPr>
          <a:xfrm>
            <a:off x="6259030" y="4021384"/>
            <a:ext cx="11865941" cy="5673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FFNN to</a:t>
            </a:r>
          </a:p>
          <a:p>
            <a:pPr>
              <a:defRPr b="1"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approximate the</a:t>
            </a:r>
            <a:endParaRPr b="0"/>
          </a:p>
          <a:p>
            <a:pPr>
              <a:defRPr b="1"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XOR </a:t>
            </a:r>
            <a:r>
              <a:rPr b="0"/>
              <a:t>function.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XOR Truth Table"/>
          <p:cNvSpPr txBox="1"/>
          <p:nvPr/>
        </p:nvSpPr>
        <p:spPr>
          <a:xfrm>
            <a:off x="6245859" y="5862884"/>
            <a:ext cx="11892281" cy="199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XOR </a:t>
            </a:r>
            <a:r>
              <a:rPr b="1"/>
              <a:t>Truth Table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Table"/>
          <p:cNvGraphicFramePr/>
          <p:nvPr/>
        </p:nvGraphicFramePr>
        <p:xfrm>
          <a:off x="1191229" y="2946051"/>
          <a:ext cx="22052342" cy="78746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333847"/>
                <a:gridCol w="7333847"/>
                <a:gridCol w="7333847"/>
              </a:tblGrid>
              <a:tr h="156477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Input #1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Input #2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Output #1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</a:tr>
              <a:tr h="156477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</a:tr>
              <a:tr h="156477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</a:tr>
              <a:tr h="156477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</a:tr>
              <a:tr h="156477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100">
                          <a:solidFill>
                            <a:srgbClr val="FFFFFF"/>
                          </a:solidFill>
                          <a:sym typeface="Helvetica Neue Light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B4B4B4"/>
                      </a:solidFill>
                      <a:miter lim="400000"/>
                    </a:lnL>
                    <a:lnR w="50800">
                      <a:solidFill>
                        <a:srgbClr val="B4B4B4"/>
                      </a:solidFill>
                      <a:miter lim="400000"/>
                    </a:lnR>
                    <a:lnT w="50800">
                      <a:solidFill>
                        <a:srgbClr val="B4B4B4"/>
                      </a:solidFill>
                      <a:miter lim="400000"/>
                    </a:lnT>
                    <a:lnB w="50800">
                      <a:solidFill>
                        <a:srgbClr val="B4B4B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nika Technologies HSBC"/>
          <p:cNvSpPr txBox="1"/>
          <p:nvPr/>
        </p:nvSpPr>
        <p:spPr>
          <a:xfrm>
            <a:off x="1613561" y="7497013"/>
            <a:ext cx="10395307" cy="2912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00100">
              <a:defRPr sz="9400">
                <a:solidFill>
                  <a:srgbClr val="F8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Anika Technologies</a:t>
            </a:r>
            <a:br/>
            <a:r>
              <a:t>HSBC</a:t>
            </a:r>
          </a:p>
        </p:txBody>
      </p:sp>
      <p:sp>
        <p:nvSpPr>
          <p:cNvPr id="189" name="Thank You!"/>
          <p:cNvSpPr txBox="1"/>
          <p:nvPr/>
        </p:nvSpPr>
        <p:spPr>
          <a:xfrm>
            <a:off x="1466163" y="4958490"/>
            <a:ext cx="22719358" cy="25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00100">
              <a:defRPr sz="14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NN.png" descr="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9971" y="60218"/>
            <a:ext cx="14804058" cy="1359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Banking Classification Tasks using Feed-Forward Neural Networks"/>
          <p:cNvSpPr txBox="1"/>
          <p:nvPr/>
        </p:nvSpPr>
        <p:spPr>
          <a:xfrm>
            <a:off x="222012" y="4990607"/>
            <a:ext cx="23939977" cy="373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Banking</a:t>
            </a:r>
            <a:r>
              <a:t> Classification Tasks using</a:t>
            </a:r>
            <a:br/>
            <a:r>
              <a:t>Feed-Forward Neural Networks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Banking chatbot using IBM Watson"/>
          <p:cNvSpPr txBox="1"/>
          <p:nvPr/>
        </p:nvSpPr>
        <p:spPr>
          <a:xfrm>
            <a:off x="4284995" y="4972325"/>
            <a:ext cx="15814010" cy="377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Banking </a:t>
            </a:r>
            <a:r>
              <a:rPr b="0"/>
              <a:t>chatbot using</a:t>
            </a:r>
            <a:br>
              <a:rPr b="0"/>
            </a:br>
            <a:r>
              <a:t>IBM Watson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IBM Watson"/>
          <p:cNvSpPr txBox="1"/>
          <p:nvPr/>
        </p:nvSpPr>
        <p:spPr>
          <a:xfrm>
            <a:off x="6849097" y="5701836"/>
            <a:ext cx="10685806" cy="2312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14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IBM Watson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Watson was an intelligent computer that played Jeopardy! and won in 2011."/>
          <p:cNvSpPr txBox="1"/>
          <p:nvPr>
            <p:ph type="ctrTitle"/>
          </p:nvPr>
        </p:nvSpPr>
        <p:spPr>
          <a:xfrm>
            <a:off x="832320" y="3327263"/>
            <a:ext cx="22719359" cy="7061474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/>
          <a:p>
            <a:pPr defTabSz="800100">
              <a:defRPr b="1" sz="1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Watson </a:t>
            </a:r>
            <a:r>
              <a:t>was an </a:t>
            </a:r>
            <a:r>
              <a:t>intelligent computer</a:t>
            </a:r>
            <a:r>
              <a:t> that </a:t>
            </a:r>
            <a:r>
              <a:t>played Jeopardy! </a:t>
            </a:r>
            <a:r>
              <a:t>and </a:t>
            </a:r>
            <a:r>
              <a:rPr i="1"/>
              <a:t>won</a:t>
            </a:r>
            <a:r>
              <a:t> in 2011.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Watson is a set of tools developers can leverage to create intelligent apps."/>
          <p:cNvSpPr txBox="1"/>
          <p:nvPr>
            <p:ph type="ctrTitle"/>
          </p:nvPr>
        </p:nvSpPr>
        <p:spPr>
          <a:xfrm>
            <a:off x="832320" y="3327263"/>
            <a:ext cx="22719359" cy="7061474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/>
          <a:p>
            <a:pPr defTabSz="800100">
              <a:defRPr b="1" sz="1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Watson </a:t>
            </a:r>
            <a:r>
              <a:t>is a </a:t>
            </a:r>
            <a:r>
              <a:t>set of tools</a:t>
            </a:r>
            <a:r>
              <a:t> developers can leverage to create </a:t>
            </a:r>
            <a:r>
              <a:t>intelligent </a:t>
            </a:r>
            <a:r>
              <a:t>apps.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Vision"/>
          <p:cNvSpPr txBox="1"/>
          <p:nvPr/>
        </p:nvSpPr>
        <p:spPr>
          <a:xfrm>
            <a:off x="315609" y="5887504"/>
            <a:ext cx="4287826" cy="194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Vision</a:t>
            </a:r>
          </a:p>
        </p:txBody>
      </p:sp>
      <p:sp>
        <p:nvSpPr>
          <p:cNvPr id="278" name="Natural Language"/>
          <p:cNvSpPr txBox="1"/>
          <p:nvPr/>
        </p:nvSpPr>
        <p:spPr>
          <a:xfrm>
            <a:off x="4997603" y="5887504"/>
            <a:ext cx="12437670" cy="194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Natural Language</a:t>
            </a:r>
          </a:p>
        </p:txBody>
      </p:sp>
      <p:sp>
        <p:nvSpPr>
          <p:cNvPr id="279" name="Analytics"/>
          <p:cNvSpPr txBox="1"/>
          <p:nvPr/>
        </p:nvSpPr>
        <p:spPr>
          <a:xfrm>
            <a:off x="17743663" y="5887504"/>
            <a:ext cx="6410504" cy="194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Analytics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Our Expertise"/>
          <p:cNvSpPr txBox="1"/>
          <p:nvPr>
            <p:ph type="title"/>
          </p:nvPr>
        </p:nvSpPr>
        <p:spPr>
          <a:xfrm>
            <a:off x="804869" y="1011408"/>
            <a:ext cx="22763813" cy="138647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Our Expertise</a:t>
            </a:r>
          </a:p>
        </p:txBody>
      </p:sp>
      <p:sp>
        <p:nvSpPr>
          <p:cNvPr id="282" name="Artificial Intelligence and Machine Learning…"/>
          <p:cNvSpPr txBox="1"/>
          <p:nvPr>
            <p:ph type="body" idx="1"/>
          </p:nvPr>
        </p:nvSpPr>
        <p:spPr>
          <a:xfrm>
            <a:off x="804870" y="3383453"/>
            <a:ext cx="22682514" cy="8352275"/>
          </a:xfrm>
          <a:prstGeom prst="rect">
            <a:avLst/>
          </a:prstGeom>
        </p:spPr>
        <p:txBody>
          <a:bodyPr/>
          <a:lstStyle/>
          <a:p>
            <a:pPr marL="521208" indent="-521208" defTabSz="1737360">
              <a:lnSpc>
                <a:spcPct val="90000"/>
              </a:lnSpc>
              <a:spcBef>
                <a:spcPts val="1100"/>
              </a:spcBef>
              <a:defRPr sz="4940"/>
            </a:pPr>
            <a:r>
              <a:t>Artificial Intelligence and Machine Learning </a:t>
            </a:r>
          </a:p>
          <a:p>
            <a:pPr marL="521208" indent="-521208" defTabSz="1737360">
              <a:lnSpc>
                <a:spcPct val="90000"/>
              </a:lnSpc>
              <a:spcBef>
                <a:spcPts val="1100"/>
              </a:spcBef>
              <a:defRPr sz="4940"/>
            </a:pPr>
            <a:r>
              <a:t>Big Data Design and Architecture </a:t>
            </a:r>
          </a:p>
          <a:p>
            <a:pPr marL="521208" indent="-521208" defTabSz="1737360">
              <a:lnSpc>
                <a:spcPct val="90000"/>
              </a:lnSpc>
              <a:spcBef>
                <a:spcPts val="1100"/>
              </a:spcBef>
              <a:defRPr sz="4940"/>
            </a:pPr>
            <a:r>
              <a:t>Big Data Analytics </a:t>
            </a:r>
          </a:p>
          <a:p>
            <a:pPr marL="521208" indent="-521208" defTabSz="1737360">
              <a:lnSpc>
                <a:spcPct val="90000"/>
              </a:lnSpc>
              <a:spcBef>
                <a:spcPts val="1100"/>
              </a:spcBef>
              <a:defRPr sz="4940"/>
            </a:pPr>
            <a:r>
              <a:t>Ultra Low Latency Design and Architecture </a:t>
            </a:r>
          </a:p>
          <a:p>
            <a:pPr marL="521208" indent="-521208" defTabSz="1737360">
              <a:lnSpc>
                <a:spcPct val="90000"/>
              </a:lnSpc>
              <a:spcBef>
                <a:spcPts val="1100"/>
              </a:spcBef>
              <a:defRPr sz="4940"/>
            </a:pPr>
            <a:r>
              <a:t>Performance Tuning  </a:t>
            </a:r>
          </a:p>
          <a:p>
            <a:pPr marL="521208" indent="-521208" defTabSz="1737360">
              <a:lnSpc>
                <a:spcPct val="90000"/>
              </a:lnSpc>
              <a:spcBef>
                <a:spcPts val="1100"/>
              </a:spcBef>
              <a:defRPr sz="4940"/>
            </a:pPr>
            <a:r>
              <a:t>Reviewing and Designing Applications </a:t>
            </a:r>
          </a:p>
          <a:p>
            <a:pPr marL="521208" indent="-521208" defTabSz="1737360">
              <a:lnSpc>
                <a:spcPct val="90000"/>
              </a:lnSpc>
              <a:spcBef>
                <a:spcPts val="1100"/>
              </a:spcBef>
              <a:defRPr sz="4940"/>
            </a:pPr>
            <a:r>
              <a:t>Database Consulting</a:t>
            </a:r>
          </a:p>
          <a:p>
            <a:pPr marL="521208" indent="-521208" defTabSz="1737360">
              <a:lnSpc>
                <a:spcPct val="90000"/>
              </a:lnSpc>
              <a:spcBef>
                <a:spcPts val="1100"/>
              </a:spcBef>
              <a:defRPr sz="4940"/>
            </a:pPr>
            <a:r>
              <a:t>Security </a:t>
            </a:r>
          </a:p>
          <a:p>
            <a:pPr marL="521208" indent="-521208" defTabSz="1737360">
              <a:lnSpc>
                <a:spcPct val="90000"/>
              </a:lnSpc>
              <a:spcBef>
                <a:spcPts val="1100"/>
              </a:spcBef>
              <a:defRPr sz="4940"/>
            </a:pPr>
            <a:r>
              <a:t>UI/UX based Technologies</a:t>
            </a:r>
          </a:p>
          <a:p>
            <a:pPr marL="521208" indent="-521208" defTabSz="1737360">
              <a:lnSpc>
                <a:spcPct val="90000"/>
              </a:lnSpc>
              <a:spcBef>
                <a:spcPts val="1100"/>
              </a:spcBef>
              <a:defRPr sz="4940"/>
            </a:pPr>
            <a:r>
              <a:t>Vendor based Technologies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ur Expertise"/>
          <p:cNvSpPr txBox="1"/>
          <p:nvPr>
            <p:ph type="title"/>
          </p:nvPr>
        </p:nvSpPr>
        <p:spPr>
          <a:xfrm>
            <a:off x="804869" y="1011408"/>
            <a:ext cx="22763813" cy="138647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Our Expertise</a:t>
            </a:r>
          </a:p>
        </p:txBody>
      </p:sp>
      <p:sp>
        <p:nvSpPr>
          <p:cNvPr id="285" name="Programming in R/SAS/Tableau and other tools…"/>
          <p:cNvSpPr txBox="1"/>
          <p:nvPr>
            <p:ph type="body" idx="1"/>
          </p:nvPr>
        </p:nvSpPr>
        <p:spPr>
          <a:xfrm>
            <a:off x="804870" y="3383453"/>
            <a:ext cx="22682514" cy="8352275"/>
          </a:xfrm>
          <a:prstGeom prst="rect">
            <a:avLst/>
          </a:prstGeom>
        </p:spPr>
        <p:txBody>
          <a:bodyPr/>
          <a:lstStyle/>
          <a:p>
            <a:pPr marL="543153" indent="-543153" defTabSz="1810511">
              <a:lnSpc>
                <a:spcPct val="90000"/>
              </a:lnSpc>
              <a:spcBef>
                <a:spcPts val="1100"/>
              </a:spcBef>
              <a:defRPr sz="4950"/>
            </a:pPr>
            <a:r>
              <a:t>Programming in R/SAS/Tableau and other tools</a:t>
            </a:r>
            <a:endParaRPr sz="5544"/>
          </a:p>
          <a:p>
            <a:pPr marL="543153" indent="-543153" defTabSz="1810511">
              <a:lnSpc>
                <a:spcPct val="90000"/>
              </a:lnSpc>
              <a:spcBef>
                <a:spcPts val="1100"/>
              </a:spcBef>
              <a:defRPr sz="4950"/>
            </a:pPr>
            <a:r>
              <a:t>Data exploration and data visualization using R/SAS/Tableau and other tools</a:t>
            </a:r>
            <a:endParaRPr sz="5544"/>
          </a:p>
          <a:p>
            <a:pPr marL="543153" indent="-543153" defTabSz="1810511">
              <a:lnSpc>
                <a:spcPct val="90000"/>
              </a:lnSpc>
              <a:spcBef>
                <a:spcPts val="1100"/>
              </a:spcBef>
              <a:defRPr sz="4950"/>
            </a:pPr>
            <a:r>
              <a:t>Data mining using R/SAS/Tableau etc</a:t>
            </a:r>
            <a:endParaRPr sz="5544"/>
          </a:p>
          <a:p>
            <a:pPr marL="543153" indent="-543153" defTabSz="1810511">
              <a:lnSpc>
                <a:spcPct val="90000"/>
              </a:lnSpc>
              <a:spcBef>
                <a:spcPts val="1100"/>
              </a:spcBef>
              <a:defRPr sz="4950"/>
            </a:pPr>
            <a:r>
              <a:t>Data Analytics using R/SAS/Tableau etc</a:t>
            </a:r>
            <a:endParaRPr sz="5544"/>
          </a:p>
          <a:p>
            <a:pPr marL="543153" indent="-543153" defTabSz="1810511">
              <a:lnSpc>
                <a:spcPct val="90000"/>
              </a:lnSpc>
              <a:spcBef>
                <a:spcPts val="1100"/>
              </a:spcBef>
              <a:defRPr sz="4950"/>
            </a:pPr>
            <a:r>
              <a:t>Data Analytics with Python</a:t>
            </a:r>
            <a:endParaRPr sz="4752"/>
          </a:p>
          <a:p>
            <a:pPr marL="543153" indent="-543153" defTabSz="1810511">
              <a:lnSpc>
                <a:spcPct val="90000"/>
              </a:lnSpc>
              <a:spcBef>
                <a:spcPts val="1100"/>
              </a:spcBef>
              <a:defRPr sz="4950"/>
            </a:pPr>
            <a:r>
              <a:t>Machine Learning with Scikit and other tools</a:t>
            </a:r>
            <a:endParaRPr sz="5544"/>
          </a:p>
          <a:p>
            <a:pPr marL="543153" indent="-543153" defTabSz="1810511">
              <a:lnSpc>
                <a:spcPct val="90000"/>
              </a:lnSpc>
              <a:spcBef>
                <a:spcPts val="1100"/>
              </a:spcBef>
              <a:defRPr sz="4950"/>
            </a:pPr>
            <a:r>
              <a:t>NLP in Python /Java </a:t>
            </a:r>
            <a:endParaRPr sz="4752"/>
          </a:p>
          <a:p>
            <a:pPr marL="543153" indent="-543153" defTabSz="1810511">
              <a:lnSpc>
                <a:spcPct val="90000"/>
              </a:lnSpc>
              <a:spcBef>
                <a:spcPts val="1100"/>
              </a:spcBef>
              <a:defRPr sz="4950"/>
            </a:pPr>
            <a:r>
              <a:t>Data Science at Scale - Apache Spark</a:t>
            </a:r>
            <a:endParaRPr sz="4752"/>
          </a:p>
          <a:p>
            <a:pPr marL="543153" indent="-543153" defTabSz="1810511">
              <a:lnSpc>
                <a:spcPct val="90000"/>
              </a:lnSpc>
              <a:spcBef>
                <a:spcPts val="1100"/>
              </a:spcBef>
              <a:defRPr sz="4950"/>
            </a:pPr>
            <a:r>
              <a:t>Tensorflow for Advanced MI</a:t>
            </a:r>
            <a:endParaRPr sz="4752"/>
          </a:p>
          <a:p>
            <a:pPr marL="543153" indent="-543153" defTabSz="1810511">
              <a:lnSpc>
                <a:spcPct val="90000"/>
              </a:lnSpc>
              <a:spcBef>
                <a:spcPts val="1100"/>
              </a:spcBef>
              <a:defRPr sz="4950"/>
            </a:pPr>
            <a:r>
              <a:t>Deep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y Background"/>
          <p:cNvSpPr txBox="1"/>
          <p:nvPr/>
        </p:nvSpPr>
        <p:spPr>
          <a:xfrm>
            <a:off x="1308100" y="1344280"/>
            <a:ext cx="21767800" cy="262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00100">
              <a:defRPr sz="1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My Background</a:t>
            </a:r>
          </a:p>
        </p:txBody>
      </p:sp>
      <p:sp>
        <p:nvSpPr>
          <p:cNvPr id="192" name="Software/Cognitive Developer…"/>
          <p:cNvSpPr txBox="1"/>
          <p:nvPr/>
        </p:nvSpPr>
        <p:spPr>
          <a:xfrm>
            <a:off x="1308100" y="3860736"/>
            <a:ext cx="21767800" cy="9534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888999" indent="-888999" algn="l" defTabSz="800100">
              <a:buSzPct val="100000"/>
              <a:buChar char="•"/>
              <a:defRPr sz="4100">
                <a:solidFill>
                  <a:srgbClr val="F9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889000" indent="-889000" algn="l" defTabSz="800100">
              <a:buSzPct val="100000"/>
              <a:buChar char="•"/>
              <a:defRPr sz="7300">
                <a:solidFill>
                  <a:srgbClr val="F8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Software/Cognitive Developer</a:t>
            </a:r>
          </a:p>
          <a:p>
            <a:pPr marL="889000" indent="-889000" algn="l" defTabSz="800100">
              <a:buSzPct val="100000"/>
              <a:buChar char="•"/>
              <a:defRPr sz="7300">
                <a:solidFill>
                  <a:srgbClr val="F9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800"/>
          </a:p>
          <a:p>
            <a:pPr marL="889000" indent="-889000" algn="l" defTabSz="800100">
              <a:buSzPct val="100000"/>
              <a:buChar char="•"/>
              <a:defRPr sz="7300">
                <a:solidFill>
                  <a:srgbClr val="F8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Algorithm-ist @ Darwin Ecosystem</a:t>
            </a:r>
          </a:p>
          <a:p>
            <a:pPr marL="889000" indent="-889000" algn="l" defTabSz="800100">
              <a:buSzPct val="100000"/>
              <a:buChar char="•"/>
              <a:defRPr sz="7300">
                <a:solidFill>
                  <a:srgbClr val="F9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800"/>
          </a:p>
          <a:p>
            <a:pPr marL="889000" indent="-889000" algn="l" defTabSz="800100">
              <a:buSzPct val="100000"/>
              <a:buChar char="•"/>
              <a:defRPr sz="7300">
                <a:solidFill>
                  <a:srgbClr val="F9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Author, Keynote Speaker, YouTuber</a:t>
            </a:r>
            <a:br>
              <a:rPr sz="5400"/>
            </a:br>
            <a:endParaRPr sz="1800"/>
          </a:p>
          <a:p>
            <a:pPr marL="889000" indent="-889000" algn="l" defTabSz="800100">
              <a:buSzPct val="100000"/>
              <a:buChar char="•"/>
              <a:defRPr sz="7300">
                <a:solidFill>
                  <a:srgbClr val="F9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Course Instructor for Udemy</a:t>
            </a:r>
            <a:br>
              <a:rPr sz="5400"/>
            </a:br>
            <a:endParaRPr sz="1800"/>
          </a:p>
          <a:p>
            <a:pPr marL="889000" indent="-889000" algn="l" defTabSz="800100">
              <a:buSzPct val="100000"/>
              <a:buChar char="•"/>
              <a:defRPr sz="7300">
                <a:solidFill>
                  <a:srgbClr val="F9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IBM Champion for Cloud</a:t>
            </a:r>
            <a:br/>
            <a:endParaRPr sz="1800"/>
          </a:p>
          <a:p>
            <a:pPr marL="889000" indent="-889000" algn="l" defTabSz="800100">
              <a:buSzPct val="100000"/>
              <a:buChar char="•"/>
              <a:defRPr sz="7300">
                <a:solidFill>
                  <a:srgbClr val="F9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Honorary IBM Cloud Advisor</a:t>
            </a:r>
            <a:br/>
            <a:b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chnologies and Software Covered"/>
          <p:cNvSpPr txBox="1"/>
          <p:nvPr>
            <p:ph type="title"/>
          </p:nvPr>
        </p:nvSpPr>
        <p:spPr>
          <a:xfrm>
            <a:off x="804869" y="1011408"/>
            <a:ext cx="22763813" cy="138647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Technologies and Software Covered </a:t>
            </a:r>
          </a:p>
        </p:txBody>
      </p:sp>
      <p:sp>
        <p:nvSpPr>
          <p:cNvPr id="288" name="Body"/>
          <p:cNvSpPr txBox="1"/>
          <p:nvPr>
            <p:ph type="body" idx="1"/>
          </p:nvPr>
        </p:nvSpPr>
        <p:spPr>
          <a:xfrm>
            <a:off x="804870" y="3383453"/>
            <a:ext cx="22682514" cy="83522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91" name="Group"/>
          <p:cNvGrpSpPr/>
          <p:nvPr/>
        </p:nvGrpSpPr>
        <p:grpSpPr>
          <a:xfrm>
            <a:off x="3836751" y="3300830"/>
            <a:ext cx="6572901" cy="7253545"/>
            <a:chOff x="0" y="-376345"/>
            <a:chExt cx="6572899" cy="7253544"/>
          </a:xfrm>
        </p:grpSpPr>
        <p:sp>
          <p:nvSpPr>
            <p:cNvPr id="289" name="Rectangle"/>
            <p:cNvSpPr/>
            <p:nvPr/>
          </p:nvSpPr>
          <p:spPr>
            <a:xfrm>
              <a:off x="0" y="118323"/>
              <a:ext cx="6572900" cy="6264207"/>
            </a:xfrm>
            <a:prstGeom prst="rect">
              <a:avLst/>
            </a:prstGeom>
            <a:solidFill>
              <a:srgbClr val="546D7A"/>
            </a:solidFill>
            <a:ln w="12700" cap="flat">
              <a:solidFill>
                <a:srgbClr val="996935"/>
              </a:solidFill>
              <a:prstDash val="sysDash"/>
              <a:round/>
            </a:ln>
            <a:effectLst/>
          </p:spPr>
          <p:txBody>
            <a:bodyPr wrap="square" lIns="83522" tIns="83522" rIns="83522" bIns="83522" numCol="1" anchor="ctr">
              <a:noAutofit/>
            </a:bodyPr>
            <a:lstStyle/>
            <a:p>
              <a:pPr defTabSz="1828800"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90" name="Analytics…"/>
            <p:cNvSpPr txBox="1"/>
            <p:nvPr/>
          </p:nvSpPr>
          <p:spPr>
            <a:xfrm>
              <a:off x="0" y="-376346"/>
              <a:ext cx="6572900" cy="7253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3522" tIns="83522" rIns="83522" bIns="83522" numCol="1" anchor="ctr">
              <a:spAutoFit/>
            </a:bodyPr>
            <a:lstStyle/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Analytics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Artificial Intelligence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Machine Learning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Data Science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Android and iOS  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IoT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Big Data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Cloud Computing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Emerging Technologies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l" defTabSz="1828800"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14094476" y="3599192"/>
            <a:ext cx="6078653" cy="6707445"/>
            <a:chOff x="0" y="-196309"/>
            <a:chExt cx="6078652" cy="6707444"/>
          </a:xfrm>
        </p:grpSpPr>
        <p:sp>
          <p:nvSpPr>
            <p:cNvPr id="292" name="Rectangle"/>
            <p:cNvSpPr/>
            <p:nvPr/>
          </p:nvSpPr>
          <p:spPr>
            <a:xfrm>
              <a:off x="-1" y="-1"/>
              <a:ext cx="6078654" cy="6314827"/>
            </a:xfrm>
            <a:prstGeom prst="rect">
              <a:avLst/>
            </a:prstGeom>
            <a:solidFill>
              <a:srgbClr val="546D7A"/>
            </a:solidFill>
            <a:ln w="12700" cap="flat">
              <a:solidFill>
                <a:srgbClr val="994835"/>
              </a:solidFill>
              <a:prstDash val="sysDash"/>
              <a:round/>
            </a:ln>
            <a:effectLst/>
          </p:spPr>
          <p:txBody>
            <a:bodyPr wrap="square" lIns="83522" tIns="83522" rIns="83522" bIns="83522" numCol="1" anchor="ctr">
              <a:noAutofit/>
            </a:bodyPr>
            <a:lstStyle/>
            <a:p>
              <a:pPr defTabSz="1828800"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93" name="Microsoft…"/>
            <p:cNvSpPr txBox="1"/>
            <p:nvPr/>
          </p:nvSpPr>
          <p:spPr>
            <a:xfrm>
              <a:off x="-1" y="-196310"/>
              <a:ext cx="6078654" cy="6707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3522" tIns="83522" rIns="83522" bIns="83522" numCol="1" anchor="ctr">
              <a:spAutoFit/>
            </a:bodyPr>
            <a:lstStyle/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Microsoft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Adobe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SAP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Oracle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Java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Cisco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Green Plum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Smart Client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Tableau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SAS</a:t>
              </a:r>
            </a:p>
            <a:p>
              <a:pPr marL="571500" indent="-571500" algn="l" defTabSz="1828800">
                <a:buSzPct val="100000"/>
                <a:buFont typeface="Helvetica Neue"/>
                <a:buChar char="•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Qlikview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onsulting Services"/>
          <p:cNvSpPr txBox="1"/>
          <p:nvPr>
            <p:ph type="title"/>
          </p:nvPr>
        </p:nvSpPr>
        <p:spPr>
          <a:xfrm>
            <a:off x="804869" y="1011408"/>
            <a:ext cx="22763813" cy="138647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Consulting Services</a:t>
            </a:r>
          </a:p>
        </p:txBody>
      </p:sp>
      <p:sp>
        <p:nvSpPr>
          <p:cNvPr id="297" name="Talent Search- We help organizations find talent - Entry level to Senior Officers in the technology space.…"/>
          <p:cNvSpPr txBox="1"/>
          <p:nvPr>
            <p:ph type="body" idx="1"/>
          </p:nvPr>
        </p:nvSpPr>
        <p:spPr>
          <a:xfrm>
            <a:off x="804870" y="3383453"/>
            <a:ext cx="22682514" cy="8352275"/>
          </a:xfrm>
          <a:prstGeom prst="rect">
            <a:avLst/>
          </a:prstGeom>
        </p:spPr>
        <p:txBody>
          <a:bodyPr/>
          <a:lstStyle/>
          <a:p>
            <a:pPr marL="504748" indent="-504748" defTabSz="1682495">
              <a:spcBef>
                <a:spcPts val="1100"/>
              </a:spcBef>
              <a:defRPr b="1" sz="4968"/>
            </a:pPr>
            <a:r>
              <a:t>Talent Search-</a:t>
            </a:r>
            <a:r>
              <a:rPr b="0"/>
              <a:t> We help organizations find talent - Entry level to Senior Officers in the technology space.</a:t>
            </a:r>
            <a:endParaRPr b="0"/>
          </a:p>
          <a:p>
            <a:pPr marL="504748" indent="-504748" defTabSz="1682495">
              <a:spcBef>
                <a:spcPts val="1100"/>
              </a:spcBef>
              <a:defRPr b="1" sz="4968"/>
            </a:pPr>
            <a:r>
              <a:t>Contract Consultants- </a:t>
            </a:r>
            <a:r>
              <a:rPr b="0"/>
              <a:t>We assist companies in providing experts for leading, mentoring, development and consulting as per the need of the client.</a:t>
            </a:r>
            <a:endParaRPr b="0"/>
          </a:p>
          <a:p>
            <a:pPr marL="504748" indent="-504748" defTabSz="1682495">
              <a:spcBef>
                <a:spcPts val="1100"/>
              </a:spcBef>
              <a:defRPr b="1" sz="4968"/>
            </a:pPr>
            <a:r>
              <a:t>Training -</a:t>
            </a:r>
            <a:r>
              <a:rPr b="0"/>
              <a:t> We have courses on all various technologies to train your existing </a:t>
            </a:r>
            <a:endParaRPr b="0"/>
          </a:p>
          <a:p>
            <a:pPr marL="0" indent="0" defTabSz="1682495">
              <a:spcBef>
                <a:spcPts val="1100"/>
              </a:spcBef>
              <a:buSzTx/>
              <a:buNone/>
              <a:defRPr sz="4968"/>
            </a:pPr>
            <a:r>
              <a:t>   employees by leading experts. Our training’s can increase productivity of  employees by more  than 200%.</a:t>
            </a:r>
          </a:p>
          <a:p>
            <a:pPr marL="504748" indent="-504748" defTabSz="1682495">
              <a:spcBef>
                <a:spcPts val="1100"/>
              </a:spcBef>
              <a:defRPr b="1" sz="4968"/>
            </a:pPr>
            <a:r>
              <a:t>Cutting Edge Tools - </a:t>
            </a:r>
            <a:r>
              <a:rPr b="0"/>
              <a:t>We have experts in all the latest cutting edge tools in Analytics , Machine Learning and other technologies.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ontact Us…"/>
          <p:cNvSpPr txBox="1"/>
          <p:nvPr>
            <p:ph type="body" idx="1"/>
          </p:nvPr>
        </p:nvSpPr>
        <p:spPr>
          <a:xfrm>
            <a:off x="804870" y="3377886"/>
            <a:ext cx="22682514" cy="835784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b="1" sz="7600" u="sng"/>
            </a:pPr>
          </a:p>
          <a:p>
            <a:pPr marL="0" indent="0">
              <a:lnSpc>
                <a:spcPct val="80000"/>
              </a:lnSpc>
              <a:spcBef>
                <a:spcPts val="900"/>
              </a:spcBef>
              <a:buSzTx/>
              <a:buNone/>
              <a:defRPr b="1" sz="4000" u="sng"/>
            </a:pPr>
            <a:r>
              <a:t>Contact Us</a:t>
            </a:r>
            <a:endParaRPr sz="76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We look forward on partnering with you and sharing your vision to ensure your success.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 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b="1" sz="2800"/>
            </a:pPr>
            <a:r>
              <a:t>Pune Branch:</a:t>
            </a:r>
            <a:r>
              <a:rPr b="0"/>
              <a:t> 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A2/11, Ujwal Park, NIBM Road,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Kondhwa Khurd, Pune – 411048.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 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 </a:t>
            </a:r>
            <a:r>
              <a:rPr b="1"/>
              <a:t>Bangalore Branch:</a:t>
            </a:r>
            <a:r>
              <a:t>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191/519, 10C Main, Jayanagar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1st Block, Bangalore-560011.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b="1" sz="2800"/>
            </a:pPr>
            <a:r>
              <a:t>Website:</a:t>
            </a:r>
            <a:r>
              <a:rPr b="0"/>
              <a:t> </a:t>
            </a:r>
            <a:r>
              <a:rPr b="0"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2" invalidUrl="" action="" tgtFrame="" tooltip="" history="1" highlightClick="0" endSnd="0"/>
              </a:rPr>
              <a:t>www.anikatechnologies.com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 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b="1" sz="2800"/>
            </a:pPr>
            <a:r>
              <a:t>Sales and Support: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Email: anand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3" invalidUrl="" action="" tgtFrame="" tooltip="" history="1" highlightClick="0" endSnd="0"/>
              </a:rPr>
              <a:t>@anikatechnologies.com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Phone: +91 7719882295 ; +91 9730463630</a:t>
            </a:r>
          </a:p>
        </p:txBody>
      </p:sp>
      <p:pic>
        <p:nvPicPr>
          <p:cNvPr id="300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7511" y="808929"/>
            <a:ext cx="23554776" cy="2568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9290" y="539273"/>
            <a:ext cx="2467314" cy="2005912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@TajyMany"/>
          <p:cNvSpPr txBox="1"/>
          <p:nvPr/>
        </p:nvSpPr>
        <p:spPr>
          <a:xfrm>
            <a:off x="8546136" y="790769"/>
            <a:ext cx="10617201" cy="1502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defRPr sz="9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@TajyMany</a:t>
            </a:r>
          </a:p>
        </p:txBody>
      </p:sp>
      <p:sp>
        <p:nvSpPr>
          <p:cNvPr id="304" name="tajymany@gmail.com"/>
          <p:cNvSpPr txBox="1"/>
          <p:nvPr/>
        </p:nvSpPr>
        <p:spPr>
          <a:xfrm>
            <a:off x="8541261" y="3448189"/>
            <a:ext cx="11539856" cy="1502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9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tajymany@gmail.com</a:t>
            </a:r>
          </a:p>
        </p:txBody>
      </p:sp>
      <p:pic>
        <p:nvPicPr>
          <p:cNvPr id="30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5932" y="5854112"/>
            <a:ext cx="2854030" cy="2372412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anmayb123"/>
          <p:cNvSpPr txBox="1"/>
          <p:nvPr/>
        </p:nvSpPr>
        <p:spPr>
          <a:xfrm>
            <a:off x="8546136" y="6288859"/>
            <a:ext cx="10617201" cy="1502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defRPr sz="9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tanmayb123</a:t>
            </a:r>
          </a:p>
        </p:txBody>
      </p:sp>
      <p:sp>
        <p:nvSpPr>
          <p:cNvPr id="307" name="tanmay bakshi"/>
          <p:cNvSpPr txBox="1"/>
          <p:nvPr/>
        </p:nvSpPr>
        <p:spPr>
          <a:xfrm>
            <a:off x="8547100" y="9026791"/>
            <a:ext cx="10617200" cy="1502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defRPr sz="9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tanmay bakshi</a:t>
            </a:r>
          </a:p>
        </p:txBody>
      </p:sp>
      <p:pic>
        <p:nvPicPr>
          <p:cNvPr id="308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35932" y="8775295"/>
            <a:ext cx="2854030" cy="2005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con_iOS7_Mail.png" descr="Icon_iOS7_Mai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57254" y="3093955"/>
            <a:ext cx="2211386" cy="221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57254" y="11329977"/>
            <a:ext cx="2211386" cy="2211386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Tanmay Bakshi"/>
          <p:cNvSpPr txBox="1"/>
          <p:nvPr/>
        </p:nvSpPr>
        <p:spPr>
          <a:xfrm>
            <a:off x="8547100" y="11684210"/>
            <a:ext cx="10617200" cy="1502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defRPr sz="9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Tanmay Bakshi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anmay Teaches"/>
          <p:cNvSpPr txBox="1"/>
          <p:nvPr>
            <p:ph type="title"/>
          </p:nvPr>
        </p:nvSpPr>
        <p:spPr>
          <a:xfrm>
            <a:off x="832320" y="471642"/>
            <a:ext cx="22719359" cy="2338009"/>
          </a:xfrm>
          <a:prstGeom prst="rect">
            <a:avLst/>
          </a:prstGeom>
        </p:spPr>
        <p:txBody>
          <a:bodyPr anchor="ctr"/>
          <a:lstStyle>
            <a:lvl1pPr>
              <a:defRPr b="0"/>
            </a:lvl1pPr>
          </a:lstStyle>
          <a:p>
            <a:pPr/>
            <a:r>
              <a:t>Tanmay Teaches</a:t>
            </a:r>
          </a:p>
        </p:txBody>
      </p:sp>
      <p:sp>
        <p:nvSpPr>
          <p:cNvPr id="195" name="YouTube Channel"/>
          <p:cNvSpPr txBox="1"/>
          <p:nvPr/>
        </p:nvSpPr>
        <p:spPr>
          <a:xfrm>
            <a:off x="832320" y="2555048"/>
            <a:ext cx="22719359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00100">
              <a:defRPr sz="9200">
                <a:solidFill>
                  <a:srgbClr val="B4D6E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YouTube Channel</a:t>
            </a:r>
          </a:p>
        </p:txBody>
      </p:sp>
      <p:pic>
        <p:nvPicPr>
          <p:cNvPr id="19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7370" y="5171900"/>
            <a:ext cx="6797297" cy="639477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15,000"/>
          <p:cNvSpPr txBox="1"/>
          <p:nvPr/>
        </p:nvSpPr>
        <p:spPr>
          <a:xfrm>
            <a:off x="11119174" y="7109540"/>
            <a:ext cx="3736985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00100">
              <a:defRPr sz="7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15,000</a:t>
            </a:r>
          </a:p>
        </p:txBody>
      </p:sp>
      <p:sp>
        <p:nvSpPr>
          <p:cNvPr id="198" name="134"/>
          <p:cNvSpPr txBox="1"/>
          <p:nvPr/>
        </p:nvSpPr>
        <p:spPr>
          <a:xfrm>
            <a:off x="11119174" y="8460911"/>
            <a:ext cx="3736985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00100">
              <a:defRPr sz="7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134</a:t>
            </a:r>
          </a:p>
        </p:txBody>
      </p:sp>
      <p:sp>
        <p:nvSpPr>
          <p:cNvPr id="199" name="Subscribers"/>
          <p:cNvSpPr txBox="1"/>
          <p:nvPr/>
        </p:nvSpPr>
        <p:spPr>
          <a:xfrm>
            <a:off x="15452836" y="7109540"/>
            <a:ext cx="5627050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00100">
              <a:defRPr sz="7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Subscribers</a:t>
            </a:r>
          </a:p>
        </p:txBody>
      </p:sp>
      <p:sp>
        <p:nvSpPr>
          <p:cNvPr id="200" name="Videos"/>
          <p:cNvSpPr txBox="1"/>
          <p:nvPr/>
        </p:nvSpPr>
        <p:spPr>
          <a:xfrm>
            <a:off x="15452836" y="8460911"/>
            <a:ext cx="4429107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00100">
              <a:defRPr sz="7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Videos</a:t>
            </a:r>
          </a:p>
        </p:txBody>
      </p:sp>
      <p:sp>
        <p:nvSpPr>
          <p:cNvPr id="201" name="https://www.youtube.com/c/tanmaybakshiteaches"/>
          <p:cNvSpPr txBox="1"/>
          <p:nvPr/>
        </p:nvSpPr>
        <p:spPr>
          <a:xfrm>
            <a:off x="832320" y="11826048"/>
            <a:ext cx="22719359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800100">
              <a:defRPr sz="55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https://www.youtube.com/c/tanmaybakshiteaches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mputing"/>
          <p:cNvSpPr txBox="1"/>
          <p:nvPr/>
        </p:nvSpPr>
        <p:spPr>
          <a:xfrm>
            <a:off x="4333253" y="2879420"/>
            <a:ext cx="5852352" cy="145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00100">
              <a:defRPr sz="9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Computing</a:t>
            </a:r>
          </a:p>
        </p:txBody>
      </p:sp>
      <p:sp>
        <p:nvSpPr>
          <p:cNvPr id="204" name="Programming"/>
          <p:cNvSpPr txBox="1"/>
          <p:nvPr/>
        </p:nvSpPr>
        <p:spPr>
          <a:xfrm>
            <a:off x="3712642" y="5047293"/>
            <a:ext cx="7093573" cy="145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00100">
              <a:defRPr sz="9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Programming</a:t>
            </a:r>
          </a:p>
        </p:txBody>
      </p:sp>
      <p:sp>
        <p:nvSpPr>
          <p:cNvPr id="205" name="Watson/AI"/>
          <p:cNvSpPr txBox="1"/>
          <p:nvPr/>
        </p:nvSpPr>
        <p:spPr>
          <a:xfrm>
            <a:off x="14673966" y="2879420"/>
            <a:ext cx="5443234" cy="145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00100">
              <a:defRPr sz="9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Watson/AI</a:t>
            </a:r>
          </a:p>
        </p:txBody>
      </p:sp>
      <p:sp>
        <p:nvSpPr>
          <p:cNvPr id="206" name="Algorithms"/>
          <p:cNvSpPr txBox="1"/>
          <p:nvPr/>
        </p:nvSpPr>
        <p:spPr>
          <a:xfrm>
            <a:off x="4430332" y="7215165"/>
            <a:ext cx="5658194" cy="1453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00100">
              <a:defRPr sz="9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Algorithms</a:t>
            </a:r>
          </a:p>
        </p:txBody>
      </p:sp>
      <p:sp>
        <p:nvSpPr>
          <p:cNvPr id="207" name="Math"/>
          <p:cNvSpPr txBox="1"/>
          <p:nvPr/>
        </p:nvSpPr>
        <p:spPr>
          <a:xfrm>
            <a:off x="16021513" y="5047293"/>
            <a:ext cx="2748141" cy="145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00100">
              <a:defRPr sz="9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Math</a:t>
            </a:r>
          </a:p>
        </p:txBody>
      </p:sp>
      <p:sp>
        <p:nvSpPr>
          <p:cNvPr id="208" name="Science"/>
          <p:cNvSpPr txBox="1"/>
          <p:nvPr/>
        </p:nvSpPr>
        <p:spPr>
          <a:xfrm>
            <a:off x="15273197" y="7215165"/>
            <a:ext cx="4244773" cy="1453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00100">
              <a:defRPr sz="9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Science</a:t>
            </a:r>
          </a:p>
        </p:txBody>
      </p:sp>
      <p:sp>
        <p:nvSpPr>
          <p:cNvPr id="209" name="Machine Learning"/>
          <p:cNvSpPr txBox="1"/>
          <p:nvPr/>
        </p:nvSpPr>
        <p:spPr>
          <a:xfrm>
            <a:off x="2589302" y="9383038"/>
            <a:ext cx="9340254" cy="1453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00100">
              <a:defRPr sz="9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210" name="Neural Networks"/>
          <p:cNvSpPr txBox="1"/>
          <p:nvPr/>
        </p:nvSpPr>
        <p:spPr>
          <a:xfrm>
            <a:off x="13037495" y="9383038"/>
            <a:ext cx="8716176" cy="1453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00100">
              <a:defRPr sz="9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Neural Networks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Hello Swift!"/>
          <p:cNvSpPr txBox="1"/>
          <p:nvPr>
            <p:ph type="title"/>
          </p:nvPr>
        </p:nvSpPr>
        <p:spPr>
          <a:xfrm>
            <a:off x="832320" y="487097"/>
            <a:ext cx="22719359" cy="1879601"/>
          </a:xfrm>
          <a:prstGeom prst="rect">
            <a:avLst/>
          </a:prstGeom>
        </p:spPr>
        <p:txBody>
          <a:bodyPr anchor="ctr"/>
          <a:lstStyle>
            <a:lvl1pPr>
              <a:defRPr b="0" sz="13300"/>
            </a:lvl1pPr>
          </a:lstStyle>
          <a:p>
            <a:pPr/>
            <a:r>
              <a:t>Hello Swift!</a:t>
            </a:r>
          </a:p>
        </p:txBody>
      </p:sp>
      <p:sp>
        <p:nvSpPr>
          <p:cNvPr id="213" name="iOS App Programming for Kids and Other Beginners"/>
          <p:cNvSpPr txBox="1"/>
          <p:nvPr/>
        </p:nvSpPr>
        <p:spPr>
          <a:xfrm>
            <a:off x="50001" y="2333894"/>
            <a:ext cx="24283998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00100">
              <a:defRPr sz="7000">
                <a:solidFill>
                  <a:srgbClr val="F8FF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iOS App Programming for Kids and Other Beginners</a:t>
            </a:r>
          </a:p>
        </p:txBody>
      </p:sp>
      <p:pic>
        <p:nvPicPr>
          <p:cNvPr id="214" name="Bakshi_HelloSwift_hires (1).jpg" descr="Bakshi_HelloSwift_hires (1).jpg"/>
          <p:cNvPicPr>
            <a:picLocks noChangeAspect="1"/>
          </p:cNvPicPr>
          <p:nvPr/>
        </p:nvPicPr>
        <p:blipFill>
          <a:blip r:embed="rId2">
            <a:extLst/>
          </a:blip>
          <a:srcRect l="41" t="0" r="41" b="0"/>
          <a:stretch>
            <a:fillRect/>
          </a:stretch>
        </p:blipFill>
        <p:spPr>
          <a:xfrm>
            <a:off x="9143807" y="4509038"/>
            <a:ext cx="6096450" cy="7645563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https://www.manning.com/books/hello-swift"/>
          <p:cNvSpPr txBox="1"/>
          <p:nvPr/>
        </p:nvSpPr>
        <p:spPr>
          <a:xfrm>
            <a:off x="832320" y="11826048"/>
            <a:ext cx="22719359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800100">
              <a:defRPr sz="55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https://www.manning.com/books/hello-swift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Machine Learning"/>
          <p:cNvSpPr txBox="1"/>
          <p:nvPr/>
        </p:nvSpPr>
        <p:spPr>
          <a:xfrm>
            <a:off x="5613924" y="5899425"/>
            <a:ext cx="13156153" cy="1917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Machine Learning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oday’s Agenda"/>
          <p:cNvSpPr txBox="1"/>
          <p:nvPr>
            <p:ph type="title"/>
          </p:nvPr>
        </p:nvSpPr>
        <p:spPr>
          <a:xfrm>
            <a:off x="897528" y="571500"/>
            <a:ext cx="22588944" cy="2982516"/>
          </a:xfrm>
          <a:prstGeom prst="rect">
            <a:avLst/>
          </a:prstGeom>
        </p:spPr>
        <p:txBody>
          <a:bodyPr/>
          <a:lstStyle>
            <a:lvl1pPr>
              <a:defRPr sz="1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Today’s Agenda</a:t>
            </a:r>
          </a:p>
        </p:txBody>
      </p:sp>
      <p:sp>
        <p:nvSpPr>
          <p:cNvPr id="220" name="XOR Approximation using Feed Forward Neural Networks…"/>
          <p:cNvSpPr txBox="1"/>
          <p:nvPr>
            <p:ph type="body" idx="1"/>
          </p:nvPr>
        </p:nvSpPr>
        <p:spPr>
          <a:xfrm>
            <a:off x="2628900" y="3643312"/>
            <a:ext cx="19113500" cy="8840392"/>
          </a:xfrm>
          <a:prstGeom prst="rect">
            <a:avLst/>
          </a:prstGeom>
        </p:spPr>
        <p:txBody>
          <a:bodyPr/>
          <a:lstStyle/>
          <a:p>
            <a:pPr>
              <a:defRPr sz="7200">
                <a:solidFill>
                  <a:srgbClr val="FFFB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XOR</a:t>
            </a:r>
            <a:r>
              <a:t> Approximation using</a:t>
            </a:r>
            <a:br/>
            <a:r>
              <a:t>Feed Forward Neural Networks</a:t>
            </a:r>
          </a:p>
          <a:p>
            <a:pPr>
              <a:defRPr b="1" sz="7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Banking </a:t>
            </a:r>
            <a:r>
              <a:rPr b="0"/>
              <a:t>Classification Tasks using</a:t>
            </a:r>
            <a:br>
              <a:rPr b="0"/>
            </a:br>
            <a:r>
              <a:rPr b="0"/>
              <a:t>Feed Forward Neural Networks</a:t>
            </a:r>
            <a:endParaRPr b="0"/>
          </a:p>
          <a:p>
            <a:pPr>
              <a:defRPr b="1" sz="7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Banking </a:t>
            </a:r>
            <a:r>
              <a:rPr b="0"/>
              <a:t>chatbot using IBM Watson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