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7136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1" r:id="rId8"/>
    <p:sldId id="263" r:id="rId9"/>
    <p:sldId id="265" r:id="rId10"/>
    <p:sldId id="264" r:id="rId11"/>
  </p:sldIdLst>
  <p:sldSz cx="10369550" cy="7248525"/>
  <p:notesSz cx="6669088" cy="9799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3">
          <p15:clr>
            <a:srgbClr val="A4A3A4"/>
          </p15:clr>
        </p15:guide>
        <p15:guide id="2" orient="horz" pos="877">
          <p15:clr>
            <a:srgbClr val="A4A3A4"/>
          </p15:clr>
        </p15:guide>
        <p15:guide id="3" pos="363">
          <p15:clr>
            <a:srgbClr val="A4A3A4"/>
          </p15:clr>
        </p15:guide>
        <p15:guide id="4" pos="61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9AC"/>
    <a:srgbClr val="F26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3684" autoAdjust="0"/>
  </p:normalViewPr>
  <p:slideViewPr>
    <p:cSldViewPr snapToGrid="0">
      <p:cViewPr varScale="1">
        <p:scale>
          <a:sx n="57" d="100"/>
          <a:sy n="57" d="100"/>
        </p:scale>
        <p:origin x="1358" y="38"/>
      </p:cViewPr>
      <p:guideLst>
        <p:guide orient="horz" pos="4143"/>
        <p:guide orient="horz" pos="877"/>
        <p:guide pos="363"/>
        <p:guide pos="61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86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D9664-5D50-4F68-8144-D25D59E17C5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1225550"/>
            <a:ext cx="4729162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38576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0910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30910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05833-299E-44E0-8F9C-4143EC4DA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5833-299E-44E0-8F9C-4143EC4DA1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the graph displayed, edges are the tensors which is nothing but the data flowing from one node to another. Hence the name </a:t>
            </a:r>
            <a:r>
              <a:rPr lang="en-US" baseline="0" dirty="0" err="1" smtClean="0"/>
              <a:t>TensorFlow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have used Python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5833-299E-44E0-8F9C-4143EC4DA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Documents</a:t>
            </a:r>
            <a:r>
              <a:rPr lang="en-US" baseline="0" dirty="0" smtClean="0"/>
              <a:t> are crisp and clear. We were able to create a model within few weeks.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you create a model running in a single mode it could be made to run in distributed mode across different platforms such as Mobiles with very minimal code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you’re a researcher and you want to try something crazy </a:t>
            </a:r>
            <a:r>
              <a:rPr lang="en-US" baseline="0" dirty="0" err="1" smtClean="0"/>
              <a:t>TensorFlow</a:t>
            </a:r>
            <a:r>
              <a:rPr lang="en-US" baseline="0" dirty="0" smtClean="0"/>
              <a:t> is the best option. You could have your own internal functions, for example Error metric.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decade back GPUs are mostly used for Gaming. These days GPU plays a vital role in the field of ML as it reduces the running time by a larger extent.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TF has an</a:t>
            </a:r>
            <a:r>
              <a:rPr lang="en-US" baseline="0" dirty="0" smtClean="0"/>
              <a:t> utility called Tensor Board which provides visualizations of the graphs that you create. This comes handy when debugging your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5833-299E-44E0-8F9C-4143EC4DA1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</a:t>
            </a:r>
            <a:r>
              <a:rPr lang="en-US" baseline="0" dirty="0" smtClean="0"/>
              <a:t> Risk – Using the loan history data predict whether the customer will default on a loan or not. In other words, predicting whether it is safe or risky to loan the customer</a:t>
            </a:r>
          </a:p>
          <a:p>
            <a:r>
              <a:rPr lang="en-US" baseline="0" dirty="0" smtClean="0"/>
              <a:t>Document Classification – Classify the documents based on their content.</a:t>
            </a:r>
          </a:p>
          <a:p>
            <a:r>
              <a:rPr lang="en-US" baseline="0" dirty="0" smtClean="0"/>
              <a:t>AML – Cluster the wire transactions. This will filter out the anomalies using which the illegitimate transactions can be flagged. The current measures to prevent money laundering produces 95% false positive data. Using Machine Learning we could reduce the human efforts. </a:t>
            </a:r>
          </a:p>
          <a:p>
            <a:r>
              <a:rPr lang="en-US" baseline="0" dirty="0" smtClean="0"/>
              <a:t>Signature Verification  - Identify the signatures of various individuals and detect forgeries</a:t>
            </a:r>
          </a:p>
          <a:p>
            <a:r>
              <a:rPr lang="en-US" baseline="0" dirty="0" smtClean="0"/>
              <a:t>Product Recommender System – Suggest products to the customers based on their portfolio</a:t>
            </a:r>
          </a:p>
          <a:p>
            <a:r>
              <a:rPr lang="en-US" baseline="0" dirty="0" smtClean="0"/>
              <a:t>HSBC Chat bot – Customer care using AI. A bot that will answer users queries.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5833-299E-44E0-8F9C-4143EC4DA1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0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"/>
          <a:stretch>
            <a:fillRect/>
          </a:stretch>
        </p:blipFill>
        <p:spPr bwMode="auto">
          <a:xfrm>
            <a:off x="0" y="0"/>
            <a:ext cx="1036955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10045700" y="0"/>
            <a:ext cx="144463" cy="7248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62" tIns="49782" rIns="99562" bIns="49782" anchor="ctr"/>
          <a:lstStyle>
            <a:lvl1pPr defTabSz="995363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5363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5363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5363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5363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700" i="1" smtClean="0"/>
          </a:p>
        </p:txBody>
      </p:sp>
      <p:sp>
        <p:nvSpPr>
          <p:cNvPr id="6" name="AutoShape 26"/>
          <p:cNvSpPr>
            <a:spLocks noChangeArrowheads="1"/>
          </p:cNvSpPr>
          <p:nvPr/>
        </p:nvSpPr>
        <p:spPr bwMode="gray">
          <a:xfrm rot="16200000">
            <a:off x="9971087" y="6151563"/>
            <a:ext cx="314325" cy="165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9562" tIns="49782" rIns="99562" bIns="49782" anchor="ctr"/>
          <a:lstStyle>
            <a:lvl1pPr defTabSz="935038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5038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5038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5038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5038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700" b="0" i="1" smtClean="0"/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6088063"/>
            <a:ext cx="16970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720725" y="4344988"/>
            <a:ext cx="8813800" cy="503237"/>
          </a:xfrm>
        </p:spPr>
        <p:txBody>
          <a:bodyPr bIns="0"/>
          <a:lstStyle>
            <a:lvl1pPr>
              <a:lnSpc>
                <a:spcPct val="100000"/>
              </a:lnSpc>
              <a:defRPr sz="30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0725" y="4848225"/>
            <a:ext cx="7258050" cy="504825"/>
          </a:xfrm>
        </p:spPr>
        <p:txBody>
          <a:bodyPr tIns="0"/>
          <a:lstStyle>
            <a:lvl1pPr marL="0" indent="0">
              <a:spcBef>
                <a:spcPct val="0"/>
              </a:spcBef>
              <a:buClrTx/>
              <a:buFontTx/>
              <a:buNone/>
              <a:defRPr sz="2800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8" name="Rectangle 56"/>
          <p:cNvSpPr>
            <a:spLocks noGrp="1" noChangeArrowheads="1"/>
          </p:cNvSpPr>
          <p:nvPr>
            <p:ph type="ftr" sz="quarter" idx="10"/>
          </p:nvPr>
        </p:nvSpPr>
        <p:spPr>
          <a:xfrm>
            <a:off x="719138" y="6769100"/>
            <a:ext cx="0" cy="16986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78273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92395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2625" y="642938"/>
            <a:ext cx="2190750" cy="2614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375" y="642938"/>
            <a:ext cx="6419850" cy="2614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65234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8" descr="Pictur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331" r="52" b="284"/>
          <a:stretch>
            <a:fillRect/>
          </a:stretch>
        </p:blipFill>
        <p:spPr bwMode="auto">
          <a:xfrm>
            <a:off x="0" y="3624263"/>
            <a:ext cx="103695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2"/>
          <p:cNvSpPr>
            <a:spLocks noChangeArrowheads="1"/>
          </p:cNvSpPr>
          <p:nvPr/>
        </p:nvSpPr>
        <p:spPr bwMode="auto">
          <a:xfrm>
            <a:off x="10045700" y="0"/>
            <a:ext cx="144463" cy="7248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62" tIns="49782" rIns="99562" bIns="49782" anchor="ctr"/>
          <a:lstStyle>
            <a:lvl1pPr defTabSz="995363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5363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5363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5363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5363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700" i="1" smtClean="0"/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gray">
          <a:xfrm rot="16200000">
            <a:off x="9971087" y="6151563"/>
            <a:ext cx="314325" cy="165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9562" tIns="49782" rIns="99562" bIns="49782" anchor="ctr"/>
          <a:lstStyle>
            <a:lvl1pPr defTabSz="935038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5038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5038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5038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5038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700" b="0" i="1" smtClean="0"/>
          </a:p>
        </p:txBody>
      </p:sp>
      <p:pic>
        <p:nvPicPr>
          <p:cNvPr id="6" name="Picture 45" descr="HSBC Hexagon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6088063"/>
            <a:ext cx="16970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55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720725" y="2903538"/>
            <a:ext cx="8813800" cy="4333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30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7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719138" y="6769100"/>
            <a:ext cx="0" cy="16986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05048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96349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buClrTx/>
              <a:buFont typeface="Wingdings" pitchFamily="2" charset="2"/>
              <a:buChar char="Ø"/>
              <a:defRPr/>
            </a:lvl1pPr>
            <a:lvl2pPr marL="466725" indent="-239713">
              <a:buClrTx/>
              <a:buFont typeface="Wingdings" pitchFamily="2" charset="2"/>
              <a:buChar char="v"/>
              <a:defRPr/>
            </a:lvl2pPr>
            <a:lvl3pPr marL="692150" indent="-223838">
              <a:buClrTx/>
              <a:buSzPct val="100000"/>
              <a:buFont typeface="Courier New" pitchFamily="49" charset="0"/>
              <a:buChar char="o"/>
              <a:defRPr/>
            </a:lvl3pPr>
            <a:lvl4pPr marL="917575" indent="-223838">
              <a:buClrTx/>
              <a:buSzPct val="120000"/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08612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88499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963" y="1725613"/>
            <a:ext cx="4303712" cy="101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725613"/>
            <a:ext cx="4305300" cy="101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29233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965078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1583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94381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818548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60233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t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625128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683035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7388" y="642938"/>
            <a:ext cx="2190750" cy="2098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375" y="642938"/>
            <a:ext cx="6424613" cy="2098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69036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9231390" y="6921295"/>
            <a:ext cx="621486" cy="152200"/>
          </a:xfrm>
          <a:prstGeom prst="rect">
            <a:avLst/>
          </a:prstGeom>
        </p:spPr>
        <p:txBody>
          <a:bodyPr/>
          <a:lstStyle/>
          <a:p>
            <a:pPr defTabSz="960879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960879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516681" y="1069205"/>
            <a:ext cx="9336194" cy="5696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123504" y="6888018"/>
            <a:ext cx="65" cy="169277"/>
          </a:xfrm>
          <a:ln w="12700">
            <a:noFill/>
          </a:ln>
        </p:spPr>
        <p:txBody>
          <a:bodyPr/>
          <a:lstStyle/>
          <a:p>
            <a:endParaRPr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05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" y="-14181"/>
            <a:ext cx="10360876" cy="4482588"/>
          </a:xfrm>
          <a:prstGeom prst="rect">
            <a:avLst/>
          </a:prstGeom>
        </p:spPr>
      </p:pic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10045700" y="1"/>
            <a:ext cx="144464" cy="7248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71" tIns="47787" rIns="95571" bIns="47787" anchor="ctr"/>
          <a:lstStyle/>
          <a:p>
            <a:pPr algn="ctr" defTabSz="955426">
              <a:spcBef>
                <a:spcPct val="50000"/>
              </a:spcBef>
            </a:pPr>
            <a:endParaRPr lang="en-US" sz="634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AutoShape 26"/>
          <p:cNvSpPr>
            <a:spLocks noChangeArrowheads="1"/>
          </p:cNvSpPr>
          <p:nvPr/>
        </p:nvSpPr>
        <p:spPr bwMode="gray">
          <a:xfrm rot="16200000">
            <a:off x="9971088" y="6151563"/>
            <a:ext cx="314325" cy="165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5571" tIns="47787" rIns="95571" bIns="47787" anchor="ctr"/>
          <a:lstStyle/>
          <a:p>
            <a:pPr algn="ctr" defTabSz="897522">
              <a:spcBef>
                <a:spcPct val="50000"/>
              </a:spcBef>
            </a:pPr>
            <a:endParaRPr lang="en-US" sz="634" b="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4" y="6088064"/>
            <a:ext cx="1697039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720725" y="4416350"/>
            <a:ext cx="8813800" cy="503237"/>
          </a:xfrm>
        </p:spPr>
        <p:txBody>
          <a:bodyPr bIns="0"/>
          <a:lstStyle>
            <a:lvl1pPr>
              <a:lnSpc>
                <a:spcPct val="100000"/>
              </a:lnSpc>
              <a:defRPr sz="2854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0725" y="4919589"/>
            <a:ext cx="7258051" cy="504825"/>
          </a:xfrm>
          <a:prstGeom prst="rect">
            <a:avLst/>
          </a:prstGeom>
        </p:spPr>
        <p:txBody>
          <a:bodyPr tIns="0"/>
          <a:lstStyle>
            <a:lvl1pPr marL="0" indent="0">
              <a:spcBef>
                <a:spcPct val="0"/>
              </a:spcBef>
              <a:buClrTx/>
              <a:buFontTx/>
              <a:buNone/>
              <a:defRPr sz="2642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9099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4" y="311150"/>
            <a:ext cx="9504362" cy="2887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4" y="1033272"/>
            <a:ext cx="9504362" cy="5904656"/>
          </a:xfrm>
        </p:spPr>
        <p:txBody>
          <a:bodyPr>
            <a:normAutofit/>
          </a:bodyPr>
          <a:lstStyle>
            <a:lvl1pPr>
              <a:defRPr sz="1691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1585">
                <a:latin typeface="Calibri" pitchFamily="34" charset="0"/>
                <a:cs typeface="Calibri" pitchFamily="34" charset="0"/>
              </a:defRPr>
            </a:lvl2pPr>
            <a:lvl3pPr>
              <a:defRPr sz="1374"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47"/>
          <p:cNvSpPr>
            <a:spLocks noGrp="1" noChangeArrowheads="1"/>
          </p:cNvSpPr>
          <p:nvPr>
            <p:ph type="subTitle" sz="quarter" idx="10"/>
          </p:nvPr>
        </p:nvSpPr>
        <p:spPr>
          <a:xfrm>
            <a:off x="594360" y="658370"/>
            <a:ext cx="9505056" cy="288031"/>
          </a:xfrm>
        </p:spPr>
        <p:txBody>
          <a:bodyPr tIns="0"/>
          <a:lstStyle>
            <a:lvl1pPr marL="0" indent="0">
              <a:buClrTx/>
              <a:buFontTx/>
              <a:buNone/>
              <a:defRPr sz="1585" b="1" smtClean="0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875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311150"/>
            <a:ext cx="9848851" cy="569912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32183" bIns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4" y="1033272"/>
            <a:ext cx="9504362" cy="5904656"/>
          </a:xfrm>
        </p:spPr>
        <p:txBody>
          <a:bodyPr/>
          <a:lstStyle>
            <a:lvl1pPr>
              <a:defRPr sz="1691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1585">
                <a:latin typeface="Calibri" pitchFamily="34" charset="0"/>
                <a:cs typeface="Calibri" pitchFamily="34" charset="0"/>
              </a:defRPr>
            </a:lvl2pPr>
            <a:lvl3pPr>
              <a:defRPr sz="1374"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81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736601" y="6869114"/>
            <a:ext cx="65" cy="16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81013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60438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4145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20875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GB" sz="1057" i="0" dirty="0" smtClean="0">
              <a:solidFill>
                <a:srgbClr val="A5A6A9"/>
              </a:solidFill>
            </a:endParaRPr>
          </a:p>
        </p:txBody>
      </p:sp>
      <p:sp>
        <p:nvSpPr>
          <p:cNvPr id="6" name="Rectangle 82"/>
          <p:cNvSpPr>
            <a:spLocks noChangeArrowheads="1"/>
          </p:cNvSpPr>
          <p:nvPr/>
        </p:nvSpPr>
        <p:spPr bwMode="auto">
          <a:xfrm>
            <a:off x="10045700" y="1"/>
            <a:ext cx="144464" cy="7248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71" tIns="47787" rIns="95571" bIns="47787" anchor="ctr"/>
          <a:lstStyle/>
          <a:p>
            <a:pPr algn="ctr" defTabSz="955426">
              <a:spcBef>
                <a:spcPct val="50000"/>
              </a:spcBef>
            </a:pPr>
            <a:endParaRPr lang="en-US" sz="634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gray">
          <a:xfrm rot="16200000">
            <a:off x="9971088" y="6151563"/>
            <a:ext cx="314325" cy="165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5571" tIns="47787" rIns="95571" bIns="47787" anchor="ctr"/>
          <a:lstStyle/>
          <a:p>
            <a:pPr algn="ctr" defTabSz="897522">
              <a:spcBef>
                <a:spcPct val="50000"/>
              </a:spcBef>
            </a:pPr>
            <a:endParaRPr lang="en-US" sz="634" b="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6088065"/>
            <a:ext cx="1701801" cy="30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5227607" y="7105651"/>
            <a:ext cx="65" cy="11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17279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634" b="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720725" y="4344990"/>
            <a:ext cx="8813800" cy="503237"/>
          </a:xfrm>
        </p:spPr>
        <p:txBody>
          <a:bodyPr bIns="0"/>
          <a:lstStyle>
            <a:lvl1pPr>
              <a:lnSpc>
                <a:spcPct val="100000"/>
              </a:lnSpc>
              <a:defRPr sz="2854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0725" y="4848227"/>
            <a:ext cx="7258051" cy="288205"/>
          </a:xfrm>
        </p:spPr>
        <p:txBody>
          <a:bodyPr tIns="0"/>
          <a:lstStyle>
            <a:lvl1pPr marL="0" indent="0">
              <a:buClrTx/>
              <a:buFontTx/>
              <a:buNone/>
              <a:defRPr sz="1902" smtClean="0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720280" y="5424490"/>
            <a:ext cx="2360613" cy="215998"/>
          </a:xfrm>
        </p:spPr>
        <p:txBody>
          <a:bodyPr/>
          <a:lstStyle>
            <a:lvl1pPr marL="0" indent="0">
              <a:buNone/>
              <a:defRPr sz="1057"/>
            </a:lvl1pPr>
          </a:lstStyle>
          <a:p>
            <a:pPr lvl="0"/>
            <a:r>
              <a:rPr lang="en-US" dirty="0" smtClean="0"/>
              <a:t>Date :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735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518477" y="6718309"/>
            <a:ext cx="2419562" cy="385917"/>
          </a:xfrm>
          <a:prstGeom prst="rect">
            <a:avLst/>
          </a:prstGeom>
        </p:spPr>
        <p:txBody>
          <a:bodyPr/>
          <a:lstStyle/>
          <a:p>
            <a:pPr defTabSz="964859" eaLnBrk="1" fontAlgn="auto" hangingPunct="1">
              <a:spcBef>
                <a:spcPts val="0"/>
              </a:spcBef>
              <a:spcAft>
                <a:spcPts val="0"/>
              </a:spcAft>
            </a:pPr>
            <a:fld id="{0C8F8BBB-D53E-46B8-97E9-8F67F68E0699}" type="datetimeFigureOut">
              <a:rPr lang="en-US" sz="1902" b="0" smtClean="0">
                <a:solidFill>
                  <a:srgbClr val="000000"/>
                </a:solidFill>
                <a:latin typeface="Arial"/>
                <a:cs typeface="Arial"/>
              </a:rPr>
              <a:pPr defTabSz="964859" eaLnBrk="1" fontAlgn="auto" hangingPunct="1">
                <a:spcBef>
                  <a:spcPts val="0"/>
                </a:spcBef>
                <a:spcAft>
                  <a:spcPts val="0"/>
                </a:spcAft>
              </a:pPr>
              <a:t>9/20/2016</a:t>
            </a:fld>
            <a:endParaRPr lang="en-US" sz="1902" b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431511" y="6718309"/>
            <a:ext cx="2419562" cy="385917"/>
          </a:xfrm>
          <a:prstGeom prst="rect">
            <a:avLst/>
          </a:prstGeom>
        </p:spPr>
        <p:txBody>
          <a:bodyPr/>
          <a:lstStyle/>
          <a:p>
            <a:pPr defTabSz="964859" eaLnBrk="1" fontAlgn="auto" hangingPunct="1">
              <a:spcBef>
                <a:spcPts val="0"/>
              </a:spcBef>
              <a:spcAft>
                <a:spcPts val="0"/>
              </a:spcAft>
            </a:pPr>
            <a:fld id="{33893CF2-B239-4F52-9377-77E5DFD8664F}" type="slidenum">
              <a:rPr lang="en-US" sz="1902" b="0" smtClean="0">
                <a:solidFill>
                  <a:srgbClr val="000000"/>
                </a:solidFill>
                <a:latin typeface="Arial"/>
                <a:cs typeface="Arial"/>
              </a:rPr>
              <a:pPr defTabSz="964859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902" b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67755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614287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0" y="0"/>
          <a:ext cx="166179" cy="16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" y="0"/>
                        <a:ext cx="166179" cy="167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93382" y="1267065"/>
            <a:ext cx="9383004" cy="439097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GB" dirty="0" smtClean="0"/>
              <a:t>Body text</a:t>
            </a:r>
          </a:p>
          <a:p>
            <a:pPr lvl="1"/>
            <a:r>
              <a:rPr lang="en-GB" dirty="0" smtClean="0"/>
              <a:t>First level</a:t>
            </a:r>
          </a:p>
          <a:p>
            <a:pPr lvl="2"/>
            <a:r>
              <a:rPr lang="en-GB" dirty="0" smtClean="0"/>
              <a:t>Second level</a:t>
            </a:r>
          </a:p>
          <a:p>
            <a:pPr lvl="3"/>
            <a:r>
              <a:rPr lang="en-GB" dirty="0" smtClean="0"/>
              <a:t>Third level</a:t>
            </a:r>
          </a:p>
          <a:p>
            <a:pPr lvl="4"/>
            <a:r>
              <a:rPr lang="en-GB" dirty="0" smtClean="0"/>
              <a:t>Quotation level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99615" y="6830658"/>
            <a:ext cx="3283691" cy="214021"/>
          </a:xfrm>
        </p:spPr>
        <p:txBody>
          <a:bodyPr/>
          <a:lstStyle/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227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6050" y="1703388"/>
            <a:ext cx="3190875" cy="155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9325" y="1703388"/>
            <a:ext cx="3190875" cy="155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68416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60079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51301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355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73636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t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14964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6"/>
          <p:cNvSpPr>
            <a:spLocks noChangeArrowheads="1"/>
          </p:cNvSpPr>
          <p:nvPr/>
        </p:nvSpPr>
        <p:spPr bwMode="auto">
          <a:xfrm>
            <a:off x="5103813" y="6769100"/>
            <a:ext cx="1698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17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EECCE333-DD88-417B-A869-5C1723B65492}" type="slidenum">
              <a:rPr lang="en-GB" altLang="en-US" sz="1100" b="0" smtClean="0"/>
              <a:pPr algn="ctr">
                <a:defRPr/>
              </a:pPr>
              <a:t>‹#›</a:t>
            </a:fld>
            <a:endParaRPr lang="en-GB" altLang="en-US" sz="1100" b="0" smtClean="0"/>
          </a:p>
        </p:txBody>
      </p:sp>
      <p:sp>
        <p:nvSpPr>
          <p:cNvPr id="1027" name="Line 102"/>
          <p:cNvSpPr>
            <a:spLocks noChangeShapeType="1"/>
          </p:cNvSpPr>
          <p:nvPr/>
        </p:nvSpPr>
        <p:spPr bwMode="auto">
          <a:xfrm>
            <a:off x="2592388" y="1392238"/>
            <a:ext cx="0" cy="5184775"/>
          </a:xfrm>
          <a:prstGeom prst="line">
            <a:avLst/>
          </a:prstGeom>
          <a:noFill/>
          <a:ln w="12700">
            <a:solidFill>
              <a:srgbClr val="62646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8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311150"/>
            <a:ext cx="92170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9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6850" y="1320800"/>
            <a:ext cx="7056438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216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Click to edit Master text styles</a:t>
            </a:r>
          </a:p>
          <a:p>
            <a:pPr lvl="2"/>
            <a:r>
              <a:rPr lang="en-GB" altLang="en-US" smtClean="0"/>
              <a:t>Click to edit Master text styles</a:t>
            </a:r>
          </a:p>
          <a:p>
            <a:pPr lvl="3"/>
            <a:r>
              <a:rPr lang="en-GB" altLang="en-US" smtClean="0"/>
              <a:t>Click to edit Master text styles</a:t>
            </a:r>
          </a:p>
        </p:txBody>
      </p:sp>
      <p:grpSp>
        <p:nvGrpSpPr>
          <p:cNvPr id="1030" name="Group 238"/>
          <p:cNvGrpSpPr>
            <a:grpSpLocks/>
          </p:cNvGrpSpPr>
          <p:nvPr/>
        </p:nvGrpSpPr>
        <p:grpSpPr bwMode="auto">
          <a:xfrm>
            <a:off x="576263" y="1392238"/>
            <a:ext cx="9215437" cy="5184775"/>
            <a:chOff x="363" y="877"/>
            <a:chExt cx="5805" cy="3266"/>
          </a:xfrm>
        </p:grpSpPr>
        <p:sp>
          <p:nvSpPr>
            <p:cNvPr id="1033" name="Rectangle 204"/>
            <p:cNvSpPr>
              <a:spLocks noChangeArrowheads="1"/>
            </p:cNvSpPr>
            <p:nvPr/>
          </p:nvSpPr>
          <p:spPr bwMode="auto">
            <a:xfrm>
              <a:off x="1724" y="877"/>
              <a:ext cx="2177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defRPr/>
              </a:pPr>
              <a:endParaRPr lang="en-US" altLang="en-US" smtClean="0"/>
            </a:p>
          </p:txBody>
        </p:sp>
        <p:sp>
          <p:nvSpPr>
            <p:cNvPr id="1034" name="Rectangle 206"/>
            <p:cNvSpPr>
              <a:spLocks noChangeArrowheads="1"/>
            </p:cNvSpPr>
            <p:nvPr/>
          </p:nvSpPr>
          <p:spPr bwMode="auto">
            <a:xfrm>
              <a:off x="1724" y="2555"/>
              <a:ext cx="2177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defRPr/>
              </a:pPr>
              <a:endParaRPr lang="en-US" altLang="en-US" smtClean="0"/>
            </a:p>
          </p:txBody>
        </p:sp>
        <p:sp>
          <p:nvSpPr>
            <p:cNvPr id="1035" name="Rectangle 208"/>
            <p:cNvSpPr>
              <a:spLocks noChangeArrowheads="1"/>
            </p:cNvSpPr>
            <p:nvPr/>
          </p:nvSpPr>
          <p:spPr bwMode="auto">
            <a:xfrm>
              <a:off x="363" y="877"/>
              <a:ext cx="1179" cy="3266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defRPr/>
              </a:pPr>
              <a:endParaRPr lang="en-US" altLang="en-US" smtClean="0"/>
            </a:p>
          </p:txBody>
        </p:sp>
        <p:sp>
          <p:nvSpPr>
            <p:cNvPr id="1036" name="Rectangle 223"/>
            <p:cNvSpPr>
              <a:spLocks noChangeArrowheads="1"/>
            </p:cNvSpPr>
            <p:nvPr/>
          </p:nvSpPr>
          <p:spPr bwMode="auto">
            <a:xfrm>
              <a:off x="3992" y="877"/>
              <a:ext cx="2176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defRPr/>
              </a:pPr>
              <a:endParaRPr lang="en-US" altLang="en-US" smtClean="0"/>
            </a:p>
          </p:txBody>
        </p:sp>
        <p:sp>
          <p:nvSpPr>
            <p:cNvPr id="1037" name="Rectangle 224"/>
            <p:cNvSpPr>
              <a:spLocks noChangeArrowheads="1"/>
            </p:cNvSpPr>
            <p:nvPr/>
          </p:nvSpPr>
          <p:spPr bwMode="auto">
            <a:xfrm>
              <a:off x="3992" y="2555"/>
              <a:ext cx="2176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defRPr/>
              </a:pPr>
              <a:endParaRPr lang="en-US" altLang="en-US" smtClean="0"/>
            </a:p>
          </p:txBody>
        </p:sp>
      </p:grpSp>
      <p:sp>
        <p:nvSpPr>
          <p:cNvPr id="1031" name="Rectangle 230"/>
          <p:cNvSpPr>
            <a:spLocks noChangeArrowheads="1"/>
          </p:cNvSpPr>
          <p:nvPr/>
        </p:nvSpPr>
        <p:spPr bwMode="auto">
          <a:xfrm>
            <a:off x="215900" y="311150"/>
            <a:ext cx="144463" cy="5762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087" tIns="48045" rIns="96087" bIns="48045" anchor="ctr"/>
          <a:lstStyle>
            <a:lvl1pPr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700" b="0" i="1" smtClean="0"/>
          </a:p>
        </p:txBody>
      </p:sp>
      <p:sp>
        <p:nvSpPr>
          <p:cNvPr id="2287" name="Rectangle 2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90113" y="6769100"/>
            <a:ext cx="0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01700">
              <a:defRPr sz="1100">
                <a:solidFill>
                  <a:srgbClr val="A5A6A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4" r:id="rId1"/>
    <p:sldLayoutId id="2147487113" r:id="rId2"/>
    <p:sldLayoutId id="2147487114" r:id="rId3"/>
    <p:sldLayoutId id="2147487115" r:id="rId4"/>
    <p:sldLayoutId id="2147487116" r:id="rId5"/>
    <p:sldLayoutId id="2147487117" r:id="rId6"/>
    <p:sldLayoutId id="2147487118" r:id="rId7"/>
    <p:sldLayoutId id="2147487119" r:id="rId8"/>
    <p:sldLayoutId id="2147487120" r:id="rId9"/>
    <p:sldLayoutId id="2147487121" r:id="rId10"/>
    <p:sldLayoutId id="214748712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25425" indent="-225425" algn="l" defTabSz="9017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9713" algn="l" defTabSz="9017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692150" indent="-223838" algn="l" defTabSz="9017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3pPr>
      <a:lvl4pPr marL="917575" indent="-223838" algn="l" defTabSz="9017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1143000" indent="-223838" algn="l" defTabSz="9017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311150"/>
            <a:ext cx="92170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85"/>
          <p:cNvSpPr>
            <a:spLocks noChangeArrowheads="1"/>
          </p:cNvSpPr>
          <p:nvPr/>
        </p:nvSpPr>
        <p:spPr bwMode="auto">
          <a:xfrm>
            <a:off x="215900" y="311150"/>
            <a:ext cx="144463" cy="5762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087" tIns="48045" rIns="96087" bIns="48045" anchor="ctr"/>
          <a:lstStyle>
            <a:lvl1pPr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700" b="0" i="1" smtClean="0"/>
          </a:p>
        </p:txBody>
      </p:sp>
      <p:sp>
        <p:nvSpPr>
          <p:cNvPr id="2052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320800"/>
            <a:ext cx="921702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16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Click to edit Master text styles</a:t>
            </a:r>
          </a:p>
          <a:p>
            <a:pPr lvl="2"/>
            <a:r>
              <a:rPr lang="en-GB" altLang="en-US" smtClean="0"/>
              <a:t>Click to edit Master text styles</a:t>
            </a:r>
          </a:p>
          <a:p>
            <a:pPr lvl="3"/>
            <a:r>
              <a:rPr lang="en-GB" altLang="en-US" smtClean="0"/>
              <a:t>Click to edit Master text styles</a:t>
            </a:r>
          </a:p>
        </p:txBody>
      </p:sp>
      <p:sp>
        <p:nvSpPr>
          <p:cNvPr id="2053" name="Rectangle 396"/>
          <p:cNvSpPr>
            <a:spLocks noChangeArrowheads="1"/>
          </p:cNvSpPr>
          <p:nvPr/>
        </p:nvSpPr>
        <p:spPr bwMode="auto">
          <a:xfrm>
            <a:off x="5103813" y="6769100"/>
            <a:ext cx="1698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17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5F224A9F-8F33-44E1-9FAF-583EFB57F23E}" type="slidenum">
              <a:rPr lang="en-GB" altLang="en-US" sz="1100" b="0" smtClean="0"/>
              <a:pPr algn="ctr">
                <a:defRPr/>
              </a:pPr>
              <a:t>‹#›</a:t>
            </a:fld>
            <a:endParaRPr lang="en-GB" altLang="en-US" sz="1100" b="0" smtClean="0"/>
          </a:p>
        </p:txBody>
      </p:sp>
      <p:sp>
        <p:nvSpPr>
          <p:cNvPr id="3257" name="Rectangle 18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90113" y="6769100"/>
            <a:ext cx="0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01700">
              <a:defRPr sz="1100">
                <a:solidFill>
                  <a:srgbClr val="A5A6A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23" r:id="rId2"/>
    <p:sldLayoutId id="2147487124" r:id="rId3"/>
    <p:sldLayoutId id="2147487125" r:id="rId4"/>
    <p:sldLayoutId id="2147487126" r:id="rId5"/>
    <p:sldLayoutId id="2147487127" r:id="rId6"/>
    <p:sldLayoutId id="2147487128" r:id="rId7"/>
    <p:sldLayoutId id="2147487129" r:id="rId8"/>
    <p:sldLayoutId id="2147487130" r:id="rId9"/>
    <p:sldLayoutId id="2147487131" r:id="rId10"/>
    <p:sldLayoutId id="2147487132" r:id="rId11"/>
    <p:sldLayoutId id="2147487133" r:id="rId12"/>
    <p:sldLayoutId id="214748714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25425" indent="-225425" algn="l" defTabSz="9017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9713" algn="l" defTabSz="9017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692150" indent="-223838" algn="l" defTabSz="9017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3pPr>
      <a:lvl4pPr marL="917575" indent="-223838" algn="l" defTabSz="9017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1143000" indent="-223838" algn="l" defTabSz="11652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–"/>
        <a:defRPr sz="900">
          <a:solidFill>
            <a:schemeClr val="tx1"/>
          </a:solidFill>
          <a:latin typeface="+mn-lt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76264" y="311152"/>
            <a:ext cx="95043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3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4" y="1031875"/>
            <a:ext cx="9504362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1961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Click to edit Master text styles</a:t>
            </a:r>
          </a:p>
          <a:p>
            <a:pPr lvl="2"/>
            <a:r>
              <a:rPr lang="en-GB" dirty="0" smtClean="0"/>
              <a:t>Click to edit Master text styles</a:t>
            </a:r>
          </a:p>
          <a:p>
            <a:pPr lvl="3"/>
            <a:r>
              <a:rPr lang="en-GB" dirty="0" smtClean="0"/>
              <a:t>Click to edit Master text styles</a:t>
            </a:r>
          </a:p>
          <a:p>
            <a:pPr lvl="4"/>
            <a:r>
              <a:rPr lang="en-GB" dirty="0" smtClean="0"/>
              <a:t>Click to edit Master text styles</a:t>
            </a:r>
          </a:p>
          <a:p>
            <a:pPr lvl="4"/>
            <a:endParaRPr lang="en-GB" dirty="0" smtClean="0"/>
          </a:p>
        </p:txBody>
      </p:sp>
      <p:sp>
        <p:nvSpPr>
          <p:cNvPr id="2259" name="Text Box 211"/>
          <p:cNvSpPr txBox="1">
            <a:spLocks noChangeArrowheads="1"/>
          </p:cNvSpPr>
          <p:nvPr/>
        </p:nvSpPr>
        <p:spPr bwMode="auto">
          <a:xfrm>
            <a:off x="10225025" y="7080251"/>
            <a:ext cx="65" cy="81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0170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0170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0170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0170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defRPr/>
            </a:pPr>
            <a:endParaRPr lang="en-GB" sz="528" dirty="0" smtClean="0">
              <a:solidFill>
                <a:srgbClr val="A5A6A9"/>
              </a:solidFill>
            </a:endParaRPr>
          </a:p>
        </p:txBody>
      </p:sp>
      <p:sp>
        <p:nvSpPr>
          <p:cNvPr id="1029" name="Rectangle 230"/>
          <p:cNvSpPr>
            <a:spLocks noChangeArrowheads="1"/>
          </p:cNvSpPr>
          <p:nvPr/>
        </p:nvSpPr>
        <p:spPr bwMode="auto">
          <a:xfrm>
            <a:off x="215901" y="311152"/>
            <a:ext cx="144464" cy="5762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35" tIns="46119" rIns="92235" bIns="46119" anchor="ctr"/>
          <a:lstStyle/>
          <a:p>
            <a:pPr algn="ctr" defTabSz="865521">
              <a:spcBef>
                <a:spcPct val="50000"/>
              </a:spcBef>
            </a:pPr>
            <a:endParaRPr lang="en-US" sz="634" b="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0" name="Rectangle 396"/>
          <p:cNvSpPr>
            <a:spLocks noChangeArrowheads="1"/>
          </p:cNvSpPr>
          <p:nvPr/>
        </p:nvSpPr>
        <p:spPr bwMode="auto">
          <a:xfrm>
            <a:off x="10069780" y="7037016"/>
            <a:ext cx="160300" cy="16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65521"/>
            <a:fld id="{DC5FABB3-8C73-4046-8B07-FF3791770A5E}" type="slidenum">
              <a:rPr lang="en-GB" sz="1057" b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pPr algn="ctr" defTabSz="865521"/>
              <a:t>‹#›</a:t>
            </a:fld>
            <a:endParaRPr lang="en-GB" sz="1374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5227607" y="7105651"/>
            <a:ext cx="65" cy="11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17279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634" b="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43302" y="7071877"/>
            <a:ext cx="3282949" cy="218754"/>
          </a:xfrm>
          <a:prstGeom prst="rect">
            <a:avLst/>
          </a:prstGeom>
        </p:spPr>
        <p:txBody>
          <a:bodyPr vert="horz" lIns="83046" tIns="41523" rIns="83046" bIns="41523" rtlCol="0" anchor="ctr">
            <a:spAutoFit/>
          </a:bodyPr>
          <a:lstStyle>
            <a:lvl1pPr algn="ctr">
              <a:defRPr sz="846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3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37" r:id="rId1"/>
    <p:sldLayoutId id="2147487138" r:id="rId2"/>
    <p:sldLayoutId id="2147487139" r:id="rId3"/>
    <p:sldLayoutId id="2147487140" r:id="rId4"/>
    <p:sldLayoutId id="2147487141" r:id="rId5"/>
    <p:sldLayoutId id="2147487142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11847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25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defTabSz="111847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25" b="1">
          <a:solidFill>
            <a:schemeClr val="tx2"/>
          </a:solidFill>
          <a:latin typeface="Calibri" pitchFamily="34" charset="0"/>
          <a:cs typeface="Calibri" pitchFamily="34" charset="0"/>
        </a:defRPr>
      </a:lvl2pPr>
      <a:lvl3pPr algn="l" defTabSz="111847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25" b="1">
          <a:solidFill>
            <a:schemeClr val="tx2"/>
          </a:solidFill>
          <a:latin typeface="Calibri" pitchFamily="34" charset="0"/>
          <a:cs typeface="Calibri" pitchFamily="34" charset="0"/>
        </a:defRPr>
      </a:lvl3pPr>
      <a:lvl4pPr algn="l" defTabSz="111847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25" b="1">
          <a:solidFill>
            <a:schemeClr val="tx2"/>
          </a:solidFill>
          <a:latin typeface="Calibri" pitchFamily="34" charset="0"/>
          <a:cs typeface="Calibri" pitchFamily="34" charset="0"/>
        </a:defRPr>
      </a:lvl4pPr>
      <a:lvl5pPr algn="l" defTabSz="111847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25" b="1">
          <a:solidFill>
            <a:schemeClr val="tx2"/>
          </a:solidFill>
          <a:latin typeface="Calibri" pitchFamily="34" charset="0"/>
          <a:cs typeface="Calibri" pitchFamily="34" charset="0"/>
        </a:defRPr>
      </a:lvl5pPr>
      <a:lvl6pPr marL="438856" algn="l" defTabSz="106514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Arial" charset="0"/>
        </a:defRPr>
      </a:lvl6pPr>
      <a:lvl7pPr marL="877711" algn="l" defTabSz="106514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Arial" charset="0"/>
        </a:defRPr>
      </a:lvl7pPr>
      <a:lvl8pPr marL="1316567" algn="l" defTabSz="106514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Arial" charset="0"/>
        </a:defRPr>
      </a:lvl8pPr>
      <a:lvl9pPr marL="1755422" algn="l" defTabSz="1065140" rtl="0" eaLnBrk="1" fontAlgn="base" hangingPunct="1">
        <a:spcBef>
          <a:spcPct val="0"/>
        </a:spcBef>
        <a:spcAft>
          <a:spcPct val="0"/>
        </a:spcAft>
        <a:defRPr sz="2325">
          <a:solidFill>
            <a:schemeClr val="accent1"/>
          </a:solidFill>
          <a:latin typeface="Arial" charset="0"/>
        </a:defRPr>
      </a:lvl9pPr>
    </p:titleStyle>
    <p:bodyStyle>
      <a:lvl1pPr marL="219428" indent="-219428" algn="l" defTabSz="86552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438856" indent="-211809" algn="l" defTabSz="86552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85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658284" indent="-161523" algn="l" defTabSz="86552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74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828950" indent="-112762" algn="l" defTabSz="86552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63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043806" indent="-108191" algn="l" defTabSz="86552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51" i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1482662" indent="-204190" algn="l" defTabSz="10651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40">
          <a:solidFill>
            <a:schemeClr val="tx1"/>
          </a:solidFill>
          <a:latin typeface="+mn-lt"/>
          <a:cs typeface="+mn-cs"/>
        </a:defRPr>
      </a:lvl6pPr>
      <a:lvl7pPr marL="1921517" indent="-204190" algn="l" defTabSz="10651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40">
          <a:solidFill>
            <a:schemeClr val="tx1"/>
          </a:solidFill>
          <a:latin typeface="+mn-lt"/>
          <a:cs typeface="+mn-cs"/>
        </a:defRPr>
      </a:lvl7pPr>
      <a:lvl8pPr marL="2360373" indent="-204190" algn="l" defTabSz="10651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40">
          <a:solidFill>
            <a:schemeClr val="tx1"/>
          </a:solidFill>
          <a:latin typeface="+mn-lt"/>
          <a:cs typeface="+mn-cs"/>
        </a:defRPr>
      </a:lvl8pPr>
      <a:lvl9pPr marL="2799228" indent="-204190" algn="l" defTabSz="10651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4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77711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1pPr>
      <a:lvl2pPr marL="438856" algn="l" defTabSz="877711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77711" algn="l" defTabSz="877711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3pPr>
      <a:lvl4pPr marL="1316567" algn="l" defTabSz="877711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755422" algn="l" defTabSz="877711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194278" algn="l" defTabSz="877711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633133" algn="l" defTabSz="877711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071989" algn="l" defTabSz="877711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510844" algn="l" defTabSz="877711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000" t="-7000" r="-12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720725" y="4197689"/>
            <a:ext cx="8813800" cy="503237"/>
          </a:xfrm>
        </p:spPr>
        <p:txBody>
          <a:bodyPr/>
          <a:lstStyle/>
          <a:p>
            <a:r>
              <a:rPr lang="en-US" sz="4000" b="0" dirty="0" smtClean="0"/>
              <a:t>Use Cases of</a:t>
            </a:r>
            <a:endParaRPr lang="en-US" sz="4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PUBLIC</a:t>
            </a:r>
            <a:endParaRPr lang="en-US" alt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4890913" y="6393927"/>
            <a:ext cx="5478637" cy="84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8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rgbClr val="F262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GBM Pune </a:t>
            </a:r>
            <a:r>
              <a:rPr lang="en-US" sz="5400" dirty="0" smtClean="0">
                <a:solidFill>
                  <a:srgbClr val="F262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 smtClean="0">
                <a:solidFill>
                  <a:srgbClr val="F262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nnovation Lab</a:t>
            </a:r>
          </a:p>
        </p:txBody>
      </p:sp>
    </p:spTree>
    <p:extLst>
      <p:ext uri="{BB962C8B-B14F-4D97-AF65-F5344CB8AC3E}">
        <p14:creationId xmlns:p14="http://schemas.microsoft.com/office/powerpoint/2010/main" val="42757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62571" y="1308170"/>
            <a:ext cx="9328150" cy="5171288"/>
          </a:xfrm>
        </p:spPr>
        <p:txBody>
          <a:bodyPr/>
          <a:lstStyle/>
          <a:p>
            <a:r>
              <a:rPr lang="en-US" dirty="0" smtClean="0"/>
              <a:t>Google’s open source Machine Learning framework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Dataflow programming model. Represents,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as tensors, a typed multi-dimensional array</a:t>
            </a:r>
            <a:endParaRPr lang="en-US" dirty="0" smtClean="0"/>
          </a:p>
          <a:p>
            <a:pPr lvl="1"/>
            <a:r>
              <a:rPr lang="en-US" dirty="0" smtClean="0"/>
              <a:t>Computations </a:t>
            </a:r>
            <a:r>
              <a:rPr lang="en-US" dirty="0"/>
              <a:t>as </a:t>
            </a:r>
            <a:r>
              <a:rPr lang="en-US" dirty="0" smtClean="0"/>
              <a:t>graphs</a:t>
            </a:r>
          </a:p>
          <a:p>
            <a:pPr lvl="1"/>
            <a:r>
              <a:rPr lang="en-US" dirty="0"/>
              <a:t>Nodes in the graph are called </a:t>
            </a:r>
            <a:r>
              <a:rPr lang="en-US" dirty="0" smtClean="0"/>
              <a:t>operations</a:t>
            </a:r>
          </a:p>
          <a:p>
            <a:pPr marL="227012" lvl="1" indent="0">
              <a:buNone/>
            </a:pPr>
            <a:endParaRPr lang="en-US" dirty="0"/>
          </a:p>
          <a:p>
            <a:r>
              <a:rPr lang="en-US" dirty="0" smtClean="0"/>
              <a:t>Rich Deep Learning Algorithms</a:t>
            </a:r>
            <a:endParaRPr lang="en-US" dirty="0"/>
          </a:p>
          <a:p>
            <a:pPr marL="227012" lvl="1" indent="0">
              <a:buNone/>
            </a:pPr>
            <a:endParaRPr lang="en-US" dirty="0" smtClean="0"/>
          </a:p>
          <a:p>
            <a:r>
              <a:rPr lang="en-US" dirty="0" smtClean="0"/>
              <a:t>Accessible from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PUBLIC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75" y="85770"/>
            <a:ext cx="4727905" cy="122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318" y="5093653"/>
            <a:ext cx="1781175" cy="146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493" y="5379403"/>
            <a:ext cx="2933700" cy="895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25" y="2007553"/>
            <a:ext cx="24288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61963" y="1367804"/>
            <a:ext cx="9328150" cy="5240386"/>
          </a:xfrm>
        </p:spPr>
        <p:txBody>
          <a:bodyPr/>
          <a:lstStyle/>
          <a:p>
            <a:r>
              <a:rPr lang="en-US" dirty="0" smtClean="0"/>
              <a:t>Easy to use</a:t>
            </a:r>
          </a:p>
          <a:p>
            <a:endParaRPr lang="en-US" dirty="0"/>
          </a:p>
          <a:p>
            <a:r>
              <a:rPr lang="en-US" dirty="0"/>
              <a:t>Distributed computing across different platforms with minimal code </a:t>
            </a:r>
            <a:r>
              <a:rPr lang="en-US" dirty="0" smtClean="0"/>
              <a:t>changes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Internals can be customized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Provision for using GPUs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Computational </a:t>
            </a:r>
            <a:r>
              <a:rPr lang="en-US" dirty="0"/>
              <a:t>graph visualizations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PUBLIC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62" y="2956897"/>
            <a:ext cx="4317688" cy="2893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144" y="1031875"/>
            <a:ext cx="2562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 Few Use Cases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83" y="747581"/>
            <a:ext cx="9577583" cy="619138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Credit Risk</a:t>
            </a:r>
          </a:p>
          <a:p>
            <a:endParaRPr lang="en-US" dirty="0" smtClean="0"/>
          </a:p>
          <a:p>
            <a:r>
              <a:rPr lang="en-US" dirty="0" smtClean="0"/>
              <a:t>Document Classification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Anti Money Laundering</a:t>
            </a:r>
          </a:p>
          <a:p>
            <a:endParaRPr lang="en-US" dirty="0"/>
          </a:p>
          <a:p>
            <a:r>
              <a:rPr lang="en-US" dirty="0"/>
              <a:t>Signature Verification</a:t>
            </a:r>
          </a:p>
          <a:p>
            <a:endParaRPr lang="en-US" dirty="0" smtClean="0"/>
          </a:p>
          <a:p>
            <a:r>
              <a:rPr lang="en-US" dirty="0"/>
              <a:t>Product Recommender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 smtClean="0"/>
              <a:t>HSBC Chat bot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PUBLIC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51" y="965332"/>
            <a:ext cx="1100254" cy="1005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518" y="2928197"/>
            <a:ext cx="1118512" cy="1124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929" y="4167652"/>
            <a:ext cx="1148200" cy="918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30" y="5884288"/>
            <a:ext cx="1488388" cy="1054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7029" y="1771088"/>
            <a:ext cx="33147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/>
              <a:t>Credit Risk </a:t>
            </a:r>
            <a:r>
              <a:rPr lang="en-US" sz="3200" dirty="0" smtClean="0"/>
              <a:t>Model - </a:t>
            </a:r>
            <a:r>
              <a:rPr lang="en-US" dirty="0"/>
              <a:t>Logistic Regression Model </a:t>
            </a:r>
            <a:br>
              <a:rPr lang="en-US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738" y="1093021"/>
            <a:ext cx="9238218" cy="5285173"/>
          </a:xfrm>
        </p:spPr>
        <p:txBody>
          <a:bodyPr/>
          <a:lstStyle/>
          <a:p>
            <a:pPr marL="227012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PUBLIC</a:t>
            </a:r>
            <a:endParaRPr lang="en-US" alt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646026" y="4161562"/>
            <a:ext cx="2760825" cy="18853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5646026" y="2080447"/>
            <a:ext cx="0" cy="2090541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646026" y="2353825"/>
            <a:ext cx="2525156" cy="179831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 rot="5400000" flipV="1">
            <a:off x="4674800" y="2569850"/>
            <a:ext cx="138845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Salary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37340" y="4214162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5016" y="23538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4136" y="22167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9816" y="26586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7649" y="31005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82235" y="249232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95895" y="21460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65965" y="25201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2130" y="35679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7340" y="34493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07655" y="38580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69448" y="325267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6943" y="38845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9495948">
            <a:off x="5964358" y="2900657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2Salary – Experience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23996" y="1807593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Safe </a:t>
            </a:r>
          </a:p>
          <a:p>
            <a:r>
              <a:rPr lang="en-US" dirty="0" smtClean="0"/>
              <a:t>0 – Risky(Default)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7898" y="1956081"/>
            <a:ext cx="492908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           </a:t>
            </a:r>
            <a:r>
              <a:rPr lang="en-US" sz="2800" dirty="0" smtClean="0">
                <a:solidFill>
                  <a:srgbClr val="FF0000"/>
                </a:solidFill>
              </a:rPr>
              <a:t>y = wx + b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1800" b="0" dirty="0" smtClean="0"/>
              <a:t>where,</a:t>
            </a:r>
          </a:p>
          <a:p>
            <a:r>
              <a:rPr lang="en-US" sz="1800" b="0" dirty="0" smtClean="0"/>
              <a:t>y – Target/Output</a:t>
            </a:r>
          </a:p>
          <a:p>
            <a:r>
              <a:rPr lang="en-US" sz="1800" b="0" dirty="0" smtClean="0"/>
              <a:t>x – Feature/Input</a:t>
            </a:r>
          </a:p>
          <a:p>
            <a:r>
              <a:rPr lang="en-US" sz="1800" b="0" dirty="0" smtClean="0"/>
              <a:t>w - Weight</a:t>
            </a:r>
          </a:p>
          <a:p>
            <a:r>
              <a:rPr lang="en-US" sz="1800" b="0" dirty="0" smtClean="0"/>
              <a:t>b - Bias </a:t>
            </a:r>
            <a:endParaRPr lang="en-US" sz="1800" b="0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5093775" y="1284818"/>
            <a:ext cx="4420971" cy="3508675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29829" y="5168209"/>
            <a:ext cx="320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 Accuracy – 67%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5974945" y="351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/>
              <a:t>Credit Risk </a:t>
            </a:r>
            <a:r>
              <a:rPr lang="en-US" sz="3200" dirty="0" smtClean="0"/>
              <a:t>Model - </a:t>
            </a:r>
            <a:r>
              <a:rPr lang="en-US" dirty="0"/>
              <a:t>Deep Neural </a:t>
            </a:r>
            <a:r>
              <a:rPr lang="en-US" dirty="0" smtClean="0"/>
              <a:t>Network Classifier</a:t>
            </a:r>
            <a:r>
              <a:rPr lang="en-US" dirty="0"/>
              <a:t/>
            </a:r>
            <a:br>
              <a:rPr lang="en-US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738" y="1093021"/>
            <a:ext cx="9238218" cy="5285173"/>
          </a:xfrm>
        </p:spPr>
        <p:txBody>
          <a:bodyPr/>
          <a:lstStyle/>
          <a:p>
            <a:pPr marL="227012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PUBLIC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-4695" y="1672013"/>
                <a:ext cx="492908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B0F0"/>
                    </a:solidFill>
                  </a:rPr>
                  <a:t>          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y = f(x)</a:t>
                </a:r>
              </a:p>
              <a:p>
                <a:pPr algn="ctr"/>
                <a:endParaRPr lang="en-US" sz="2400" dirty="0" smtClean="0">
                  <a:solidFill>
                    <a:srgbClr val="FF0000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𝒘𝒙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400" b="1" dirty="0" smtClean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  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𝒘𝒙</m:t>
                        </m:r>
                      </m:e>
                    </m:nary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 b="1" dirty="0" smtClean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		</a:t>
                </a:r>
              </a:p>
              <a:p>
                <a:r>
                  <a:rPr lang="en-US" sz="1800" b="0" dirty="0"/>
                  <a:t> </a:t>
                </a:r>
                <a:r>
                  <a:rPr lang="en-US" sz="1800" b="0" dirty="0" smtClean="0"/>
                  <a:t>      where,</a:t>
                </a:r>
              </a:p>
              <a:p>
                <a:r>
                  <a:rPr lang="en-US" sz="1800" b="0" dirty="0" smtClean="0"/>
                  <a:t>       y – Target/Output units</a:t>
                </a:r>
              </a:p>
              <a:p>
                <a:r>
                  <a:rPr lang="en-US" sz="1800" b="0" dirty="0"/>
                  <a:t> </a:t>
                </a:r>
                <a:r>
                  <a:rPr lang="en-US" sz="1800" b="0" dirty="0" smtClean="0"/>
                  <a:t>      x – Features/Input units</a:t>
                </a:r>
              </a:p>
              <a:p>
                <a:r>
                  <a:rPr lang="en-US" sz="1800" b="0" dirty="0" smtClean="0"/>
                  <a:t>       w - Weights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5" y="1672013"/>
                <a:ext cx="4929089" cy="3170099"/>
              </a:xfrm>
              <a:prstGeom prst="rect">
                <a:avLst/>
              </a:prstGeom>
              <a:blipFill rotWithShape="0">
                <a:blip r:embed="rId2"/>
                <a:stretch>
                  <a:fillRect t="-1923" b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 bwMode="auto">
          <a:xfrm>
            <a:off x="4841493" y="1229032"/>
            <a:ext cx="4673253" cy="356446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29829" y="5168209"/>
            <a:ext cx="320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 Accuracy – 80%</a:t>
            </a:r>
          </a:p>
          <a:p>
            <a:r>
              <a:rPr lang="en-US" sz="1800" dirty="0" smtClean="0"/>
              <a:t>Validation Accuracy – 96%</a:t>
            </a:r>
            <a:endParaRPr lang="en-US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6890328" y="2225929"/>
            <a:ext cx="413932" cy="403123"/>
          </a:xfrm>
          <a:prstGeom prst="ellipse">
            <a:avLst/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811073" y="2931852"/>
            <a:ext cx="413932" cy="403123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11073" y="3754568"/>
            <a:ext cx="413932" cy="403123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890328" y="1560643"/>
            <a:ext cx="413932" cy="403123"/>
          </a:xfrm>
          <a:prstGeom prst="ellipse">
            <a:avLst/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811073" y="2154013"/>
            <a:ext cx="413932" cy="403123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890328" y="2902151"/>
            <a:ext cx="413932" cy="403123"/>
          </a:xfrm>
          <a:prstGeom prst="ellipse">
            <a:avLst/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890328" y="3578373"/>
            <a:ext cx="413932" cy="403123"/>
          </a:xfrm>
          <a:prstGeom prst="ellipse">
            <a:avLst/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8174290" y="2499028"/>
            <a:ext cx="413932" cy="403123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8190939" y="3444491"/>
            <a:ext cx="413932" cy="403123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890328" y="4254595"/>
            <a:ext cx="413932" cy="403123"/>
          </a:xfrm>
          <a:prstGeom prst="ellipse">
            <a:avLst/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Straight Connector 49"/>
          <p:cNvCxnSpPr>
            <a:stCxn id="33" idx="6"/>
            <a:endCxn id="4" idx="2"/>
          </p:cNvCxnSpPr>
          <p:nvPr/>
        </p:nvCxnSpPr>
        <p:spPr bwMode="auto">
          <a:xfrm>
            <a:off x="6225005" y="2355575"/>
            <a:ext cx="665323" cy="7191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33" idx="6"/>
            <a:endCxn id="35" idx="1"/>
          </p:cNvCxnSpPr>
          <p:nvPr/>
        </p:nvCxnSpPr>
        <p:spPr bwMode="auto">
          <a:xfrm>
            <a:off x="6225005" y="2355575"/>
            <a:ext cx="725942" cy="12818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33" idx="6"/>
            <a:endCxn id="38" idx="1"/>
          </p:cNvCxnSpPr>
          <p:nvPr/>
        </p:nvCxnSpPr>
        <p:spPr bwMode="auto">
          <a:xfrm>
            <a:off x="6225005" y="2355575"/>
            <a:ext cx="725942" cy="195805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33" idx="6"/>
            <a:endCxn id="32" idx="3"/>
          </p:cNvCxnSpPr>
          <p:nvPr/>
        </p:nvCxnSpPr>
        <p:spPr bwMode="auto">
          <a:xfrm flipV="1">
            <a:off x="6225005" y="1904730"/>
            <a:ext cx="725942" cy="45084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30" idx="6"/>
            <a:endCxn id="32" idx="3"/>
          </p:cNvCxnSpPr>
          <p:nvPr/>
        </p:nvCxnSpPr>
        <p:spPr bwMode="auto">
          <a:xfrm flipV="1">
            <a:off x="6225005" y="1904730"/>
            <a:ext cx="725942" cy="122868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30" idx="6"/>
            <a:endCxn id="4" idx="2"/>
          </p:cNvCxnSpPr>
          <p:nvPr/>
        </p:nvCxnSpPr>
        <p:spPr bwMode="auto">
          <a:xfrm flipV="1">
            <a:off x="6225005" y="2427491"/>
            <a:ext cx="665323" cy="70592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30" idx="6"/>
            <a:endCxn id="34" idx="2"/>
          </p:cNvCxnSpPr>
          <p:nvPr/>
        </p:nvCxnSpPr>
        <p:spPr bwMode="auto">
          <a:xfrm flipV="1">
            <a:off x="6225005" y="3103713"/>
            <a:ext cx="665323" cy="2970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stCxn id="30" idx="6"/>
            <a:endCxn id="35" idx="1"/>
          </p:cNvCxnSpPr>
          <p:nvPr/>
        </p:nvCxnSpPr>
        <p:spPr bwMode="auto">
          <a:xfrm>
            <a:off x="6225005" y="3133414"/>
            <a:ext cx="725942" cy="50399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stCxn id="30" idx="6"/>
            <a:endCxn id="38" idx="1"/>
          </p:cNvCxnSpPr>
          <p:nvPr/>
        </p:nvCxnSpPr>
        <p:spPr bwMode="auto">
          <a:xfrm>
            <a:off x="6225005" y="3133414"/>
            <a:ext cx="725942" cy="118021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31" idx="6"/>
            <a:endCxn id="32" idx="3"/>
          </p:cNvCxnSpPr>
          <p:nvPr/>
        </p:nvCxnSpPr>
        <p:spPr bwMode="auto">
          <a:xfrm flipV="1">
            <a:off x="6225005" y="1904730"/>
            <a:ext cx="725942" cy="20514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31" idx="6"/>
            <a:endCxn id="4" idx="2"/>
          </p:cNvCxnSpPr>
          <p:nvPr/>
        </p:nvCxnSpPr>
        <p:spPr bwMode="auto">
          <a:xfrm flipV="1">
            <a:off x="6225005" y="2427491"/>
            <a:ext cx="665323" cy="152863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stCxn id="31" idx="6"/>
            <a:endCxn id="34" idx="2"/>
          </p:cNvCxnSpPr>
          <p:nvPr/>
        </p:nvCxnSpPr>
        <p:spPr bwMode="auto">
          <a:xfrm flipV="1">
            <a:off x="6225005" y="3103713"/>
            <a:ext cx="665323" cy="85241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31" idx="6"/>
            <a:endCxn id="35" idx="1"/>
          </p:cNvCxnSpPr>
          <p:nvPr/>
        </p:nvCxnSpPr>
        <p:spPr bwMode="auto">
          <a:xfrm flipV="1">
            <a:off x="6225005" y="3637409"/>
            <a:ext cx="725942" cy="31872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>
            <a:stCxn id="31" idx="6"/>
            <a:endCxn id="38" idx="1"/>
          </p:cNvCxnSpPr>
          <p:nvPr/>
        </p:nvCxnSpPr>
        <p:spPr bwMode="auto">
          <a:xfrm>
            <a:off x="6225005" y="3956130"/>
            <a:ext cx="725942" cy="35750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32" idx="6"/>
            <a:endCxn id="36" idx="2"/>
          </p:cNvCxnSpPr>
          <p:nvPr/>
        </p:nvCxnSpPr>
        <p:spPr bwMode="auto">
          <a:xfrm>
            <a:off x="7304260" y="1762205"/>
            <a:ext cx="870030" cy="93838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4" idx="6"/>
            <a:endCxn id="36" idx="2"/>
          </p:cNvCxnSpPr>
          <p:nvPr/>
        </p:nvCxnSpPr>
        <p:spPr bwMode="auto">
          <a:xfrm>
            <a:off x="7304260" y="2427491"/>
            <a:ext cx="870030" cy="27309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34" idx="6"/>
            <a:endCxn id="36" idx="2"/>
          </p:cNvCxnSpPr>
          <p:nvPr/>
        </p:nvCxnSpPr>
        <p:spPr bwMode="auto">
          <a:xfrm flipV="1">
            <a:off x="7304260" y="2700590"/>
            <a:ext cx="870030" cy="40312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35" idx="6"/>
            <a:endCxn id="36" idx="2"/>
          </p:cNvCxnSpPr>
          <p:nvPr/>
        </p:nvCxnSpPr>
        <p:spPr bwMode="auto">
          <a:xfrm flipV="1">
            <a:off x="7304260" y="2700590"/>
            <a:ext cx="870030" cy="107934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38" idx="6"/>
            <a:endCxn id="36" idx="2"/>
          </p:cNvCxnSpPr>
          <p:nvPr/>
        </p:nvCxnSpPr>
        <p:spPr bwMode="auto">
          <a:xfrm flipV="1">
            <a:off x="7304260" y="2700590"/>
            <a:ext cx="870030" cy="175556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32" idx="6"/>
            <a:endCxn id="37" idx="2"/>
          </p:cNvCxnSpPr>
          <p:nvPr/>
        </p:nvCxnSpPr>
        <p:spPr bwMode="auto">
          <a:xfrm>
            <a:off x="7304260" y="1762205"/>
            <a:ext cx="886679" cy="188384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4" idx="6"/>
            <a:endCxn id="37" idx="2"/>
          </p:cNvCxnSpPr>
          <p:nvPr/>
        </p:nvCxnSpPr>
        <p:spPr bwMode="auto">
          <a:xfrm>
            <a:off x="7304260" y="2427491"/>
            <a:ext cx="886679" cy="121856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>
            <a:stCxn id="34" idx="6"/>
            <a:endCxn id="37" idx="2"/>
          </p:cNvCxnSpPr>
          <p:nvPr/>
        </p:nvCxnSpPr>
        <p:spPr bwMode="auto">
          <a:xfrm>
            <a:off x="7304260" y="3103713"/>
            <a:ext cx="886679" cy="54234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35" idx="6"/>
            <a:endCxn id="37" idx="2"/>
          </p:cNvCxnSpPr>
          <p:nvPr/>
        </p:nvCxnSpPr>
        <p:spPr bwMode="auto">
          <a:xfrm flipV="1">
            <a:off x="7304260" y="3646053"/>
            <a:ext cx="886679" cy="133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38" idx="6"/>
            <a:endCxn id="37" idx="2"/>
          </p:cNvCxnSpPr>
          <p:nvPr/>
        </p:nvCxnSpPr>
        <p:spPr bwMode="auto">
          <a:xfrm flipV="1">
            <a:off x="7304260" y="3646053"/>
            <a:ext cx="886679" cy="81010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>
            <a:stCxn id="33" idx="6"/>
            <a:endCxn id="34" idx="2"/>
          </p:cNvCxnSpPr>
          <p:nvPr/>
        </p:nvCxnSpPr>
        <p:spPr bwMode="auto">
          <a:xfrm>
            <a:off x="6225005" y="2355575"/>
            <a:ext cx="665323" cy="74813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8249762" y="25650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8267981" y="35197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557666" y="1328617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Hidden Layer</a:t>
            </a:r>
            <a:endParaRPr lang="en-US" b="0" dirty="0"/>
          </a:p>
        </p:txBody>
      </p:sp>
      <p:sp>
        <p:nvSpPr>
          <p:cNvPr id="135" name="TextBox 134"/>
          <p:cNvSpPr txBox="1"/>
          <p:nvPr/>
        </p:nvSpPr>
        <p:spPr>
          <a:xfrm>
            <a:off x="5811073" y="1716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300050" y="1719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203020" y="2224887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/>
              <a:t>Grade</a:t>
            </a:r>
            <a:endParaRPr lang="en-US" b="0" dirty="0"/>
          </a:p>
        </p:txBody>
      </p:sp>
      <p:sp>
        <p:nvSpPr>
          <p:cNvPr id="138" name="TextBox 137"/>
          <p:cNvSpPr txBox="1"/>
          <p:nvPr/>
        </p:nvSpPr>
        <p:spPr>
          <a:xfrm>
            <a:off x="4948424" y="286748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/>
              <a:t>Home </a:t>
            </a:r>
          </a:p>
          <a:p>
            <a:pPr algn="ctr"/>
            <a:r>
              <a:rPr lang="en-US" b="0" dirty="0" smtClean="0"/>
              <a:t>Ownership</a:t>
            </a:r>
            <a:endParaRPr lang="en-US" b="0" dirty="0"/>
          </a:p>
        </p:txBody>
      </p:sp>
      <p:sp>
        <p:nvSpPr>
          <p:cNvPr id="139" name="TextBox 138"/>
          <p:cNvSpPr txBox="1"/>
          <p:nvPr/>
        </p:nvSpPr>
        <p:spPr>
          <a:xfrm>
            <a:off x="4949809" y="3838299"/>
            <a:ext cx="115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Term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657372" y="256368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Safe</a:t>
            </a:r>
            <a:endParaRPr lang="en-US" b="0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0971" y="349890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Risky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785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Credit Risk Model -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PUBLIC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5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Queries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PUBLIC</a:t>
            </a:r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28891" y="1356852"/>
            <a:ext cx="205697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0000"/>
                </a:solidFill>
              </a:rPr>
              <a:t>?</a:t>
            </a:r>
            <a:endParaRPr lang="en-US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SBC theme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SBC theme" id="{3EE10272-CB95-4F96-A681-F43B02E2DF6C}" vid="{45FD230D-EA87-42B3-8833-53E0A38E20A6}"/>
    </a:ext>
  </a:extLst>
</a:theme>
</file>

<file path=ppt/theme/theme2.xml><?xml version="1.0" encoding="utf-8"?>
<a:theme xmlns:a="http://schemas.openxmlformats.org/drawingml/2006/main" name="A4 Non-Message Driven HSBC">
  <a:themeElements>
    <a:clrScheme name="A4 Non-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ocument Template - ~ Blank Presentation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1800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HSBC theme</Template>
  <TotalTime>915</TotalTime>
  <Words>509</Words>
  <Application>Microsoft Office PowerPoint</Application>
  <PresentationFormat>Custom</PresentationFormat>
  <Paragraphs>117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HSBC theme</vt:lpstr>
      <vt:lpstr>A4 Non-Message Driven HSBC</vt:lpstr>
      <vt:lpstr>1_Document Template - ~ Blank Presentation</vt:lpstr>
      <vt:lpstr>think-cell Slide</vt:lpstr>
      <vt:lpstr>Use Cases of</vt:lpstr>
      <vt:lpstr>What is TensorFlow?</vt:lpstr>
      <vt:lpstr>Why TensorFlow?</vt:lpstr>
      <vt:lpstr>A Few Use Cases</vt:lpstr>
      <vt:lpstr>Credit Risk Model - Logistic Regression Model  </vt:lpstr>
      <vt:lpstr>Credit Risk Model - Deep Neural Network Classifier </vt:lpstr>
      <vt:lpstr>Credit Risk Model - Demo</vt:lpstr>
      <vt:lpstr>Queries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 Senapathy</dc:creator>
  <cp:keywords>PUBLIC</cp:keywords>
  <dc:description>PUBLIC</dc:description>
  <cp:lastModifiedBy>praveen.kumar.senapathy@hsbc.co.in</cp:lastModifiedBy>
  <cp:revision>75</cp:revision>
  <dcterms:created xsi:type="dcterms:W3CDTF">2016-09-01T06:43:18Z</dcterms:created>
  <dcterms:modified xsi:type="dcterms:W3CDTF">2016-09-20T13:20:46Z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CLAPUBLIC</vt:lpwstr>
  </property>
</Properties>
</file>