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  <p:sldMasterId id="2147483721" r:id="rId5"/>
    <p:sldMasterId id="2147483733" r:id="rId6"/>
    <p:sldMasterId id="2147483750" r:id="rId7"/>
    <p:sldMasterId id="2147483763" r:id="rId8"/>
  </p:sldMasterIdLst>
  <p:notesMasterIdLst>
    <p:notesMasterId r:id="rId28"/>
  </p:notesMasterIdLst>
  <p:handoutMasterIdLst>
    <p:handoutMasterId r:id="rId29"/>
  </p:handoutMasterIdLst>
  <p:sldIdLst>
    <p:sldId id="712" r:id="rId9"/>
    <p:sldId id="662" r:id="rId10"/>
    <p:sldId id="659" r:id="rId11"/>
    <p:sldId id="699" r:id="rId12"/>
    <p:sldId id="719" r:id="rId13"/>
    <p:sldId id="700" r:id="rId14"/>
    <p:sldId id="702" r:id="rId15"/>
    <p:sldId id="717" r:id="rId16"/>
    <p:sldId id="718" r:id="rId17"/>
    <p:sldId id="705" r:id="rId18"/>
    <p:sldId id="708" r:id="rId19"/>
    <p:sldId id="711" r:id="rId20"/>
    <p:sldId id="710" r:id="rId21"/>
    <p:sldId id="709" r:id="rId22"/>
    <p:sldId id="713" r:id="rId23"/>
    <p:sldId id="715" r:id="rId24"/>
    <p:sldId id="720" r:id="rId25"/>
    <p:sldId id="707" r:id="rId26"/>
    <p:sldId id="716" r:id="rId27"/>
  </p:sldIdLst>
  <p:sldSz cx="9144000" cy="5715000" type="screen16x10"/>
  <p:notesSz cx="6797675" cy="9928225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85366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770731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156097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541462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92682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31219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69755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08292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3267">
          <p15:clr>
            <a:srgbClr val="A4A3A4"/>
          </p15:clr>
        </p15:guide>
        <p15:guide id="3" orient="horz" pos="2193">
          <p15:clr>
            <a:srgbClr val="A4A3A4"/>
          </p15:clr>
        </p15:guide>
        <p15:guide id="4" orient="horz" pos="2837">
          <p15:clr>
            <a:srgbClr val="A4A3A4"/>
          </p15:clr>
        </p15:guide>
        <p15:guide id="5" pos="400">
          <p15:clr>
            <a:srgbClr val="A4A3A4"/>
          </p15:clr>
        </p15:guide>
        <p15:guide id="6" pos="5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DDF0C8"/>
    <a:srgbClr val="D0EBB3"/>
    <a:srgbClr val="CCECFF"/>
    <a:srgbClr val="FBF7EF"/>
    <a:srgbClr val="559FD3"/>
    <a:srgbClr val="008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79499" autoAdjust="0"/>
  </p:normalViewPr>
  <p:slideViewPr>
    <p:cSldViewPr>
      <p:cViewPr varScale="1">
        <p:scale>
          <a:sx n="87" d="100"/>
          <a:sy n="87" d="100"/>
        </p:scale>
        <p:origin x="1590" y="90"/>
      </p:cViewPr>
      <p:guideLst>
        <p:guide orient="horz" pos="691"/>
        <p:guide orient="horz" pos="3267"/>
        <p:guide orient="horz" pos="2193"/>
        <p:guide orient="horz" pos="2837"/>
        <p:guide pos="40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192" y="-90"/>
      </p:cViewPr>
      <p:guideLst>
        <p:guide orient="horz" pos="3120"/>
        <p:guide pos="214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9592-BF83-43BF-948A-744C05BBBB8D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1B5E97-4858-4FF2-B70B-C9DEC2A81E39}">
      <dgm:prSet phldrT="[Text]"/>
      <dgm:spPr/>
      <dgm:t>
        <a:bodyPr/>
        <a:lstStyle/>
        <a:p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Tokenization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BE517799-F9AD-49D9-BCF4-FF3AEA5A0667}" type="parTrans" cxnId="{5A878FA0-C493-485D-A77B-0DD5F516BE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C336D27F-F006-46E5-97AE-8FF315967E89}" type="sibTrans" cxnId="{5A878FA0-C493-485D-A77B-0DD5F516BE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3BEEAF05-2030-4EA2-9AED-C524BFCFBAED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numerical</a:t>
          </a:r>
          <a:r>
            <a:rPr kumimoji="0" lang="en-US" b="0" i="0" u="none" strike="noStrike" cap="none" normalizeH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data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37528B82-90E7-4DAB-A85C-43D20A9C4310}" type="parTrans" cxnId="{12213D88-6854-4234-813D-A69E6DF8DF4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FB2F612-D242-4A1C-9975-8941E7F1F2E1}" type="sibTrans" cxnId="{12213D88-6854-4234-813D-A69E6DF8DF4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553154C-5162-4BCF-8C3A-5A7D3C15FC53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special characters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B5E9BC39-6F86-4892-A148-5EBB2AF62011}" type="parTrans" cxnId="{A53C0D4F-291D-4798-95A1-6614A6760DD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17FACB61-C8EA-42BD-8CB0-DF763C8A69BA}" type="sibTrans" cxnId="{A53C0D4F-291D-4798-95A1-6614A6760DD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17926C3F-A8DB-4717-B4F3-D471B5075BFD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 stop</a:t>
          </a:r>
          <a:r>
            <a:rPr kumimoji="0" lang="en-US" b="0" i="0" u="none" strike="noStrike" cap="none" normalizeH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words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C8A0FCA8-B45D-47AA-8DC0-51E28D1E7157}" type="parTrans" cxnId="{81D5CA7A-B9CB-42DC-9996-38EA764B546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7054361-7425-44E8-B7A4-D993A20D69C7}" type="sibTrans" cxnId="{81D5CA7A-B9CB-42DC-9996-38EA764B546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0FB854D3-7985-46FE-AB44-8E722AA2A550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Applied TF-IDF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2811108C-B08D-43A5-8669-6706978E910A}" type="parTrans" cxnId="{5DD24954-1078-4198-A37F-2D4E35FE6C35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213CC881-678B-4748-B881-F14FBE43DCD5}" type="sibTrans" cxnId="{5DD24954-1078-4198-A37F-2D4E35FE6C35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40DA86FB-B7E9-4C7E-B460-40FED1BF4C24}" type="pres">
      <dgm:prSet presAssocID="{BEE99592-BF83-43BF-948A-744C05BBBB8D}" presName="linearFlow" presStyleCnt="0">
        <dgm:presLayoutVars>
          <dgm:resizeHandles val="exact"/>
        </dgm:presLayoutVars>
      </dgm:prSet>
      <dgm:spPr/>
    </dgm:pt>
    <dgm:pt modelId="{98BFA9F3-AFEF-4A3F-9E7F-93285BF3315E}" type="pres">
      <dgm:prSet presAssocID="{841B5E97-4858-4FF2-B70B-C9DEC2A81E3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ADCFD-B446-4474-BAE8-744DD6E47DA0}" type="pres">
      <dgm:prSet presAssocID="{C336D27F-F006-46E5-97AE-8FF315967E89}" presName="sibTrans" presStyleLbl="sibTrans2D1" presStyleIdx="0" presStyleCnt="4"/>
      <dgm:spPr/>
    </dgm:pt>
    <dgm:pt modelId="{9B10E833-0AA2-41AF-B89A-31575651C365}" type="pres">
      <dgm:prSet presAssocID="{C336D27F-F006-46E5-97AE-8FF315967E89}" presName="connectorText" presStyleLbl="sibTrans2D1" presStyleIdx="0" presStyleCnt="4"/>
      <dgm:spPr/>
    </dgm:pt>
    <dgm:pt modelId="{D40993D6-BF62-4209-97E4-2B3A98CF1386}" type="pres">
      <dgm:prSet presAssocID="{3BEEAF05-2030-4EA2-9AED-C524BFCFBAE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169F4-E521-4E4F-BADA-F76F3E5ED53A}" type="pres">
      <dgm:prSet presAssocID="{BFB2F612-D242-4A1C-9975-8941E7F1F2E1}" presName="sibTrans" presStyleLbl="sibTrans2D1" presStyleIdx="1" presStyleCnt="4"/>
      <dgm:spPr/>
    </dgm:pt>
    <dgm:pt modelId="{019C625C-B674-48F1-A2EE-9AE6FA4F0675}" type="pres">
      <dgm:prSet presAssocID="{BFB2F612-D242-4A1C-9975-8941E7F1F2E1}" presName="connectorText" presStyleLbl="sibTrans2D1" presStyleIdx="1" presStyleCnt="4"/>
      <dgm:spPr/>
    </dgm:pt>
    <dgm:pt modelId="{D9B20756-18FD-4B43-AF9C-0E43AFDBAC7A}" type="pres">
      <dgm:prSet presAssocID="{B553154C-5162-4BCF-8C3A-5A7D3C15FC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CBAD4-B9ED-43C1-97BA-47F533DBB5C7}" type="pres">
      <dgm:prSet presAssocID="{17FACB61-C8EA-42BD-8CB0-DF763C8A69BA}" presName="sibTrans" presStyleLbl="sibTrans2D1" presStyleIdx="2" presStyleCnt="4"/>
      <dgm:spPr/>
    </dgm:pt>
    <dgm:pt modelId="{DFD5278E-D24A-44DB-B910-1E3540567690}" type="pres">
      <dgm:prSet presAssocID="{17FACB61-C8EA-42BD-8CB0-DF763C8A69BA}" presName="connectorText" presStyleLbl="sibTrans2D1" presStyleIdx="2" presStyleCnt="4"/>
      <dgm:spPr/>
    </dgm:pt>
    <dgm:pt modelId="{5A3AB9F7-E4F4-4D2E-BAEF-BC312143E6F5}" type="pres">
      <dgm:prSet presAssocID="{17926C3F-A8DB-4717-B4F3-D471B5075B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B5F10-A7BD-49B8-A60A-5CF50AA967E3}" type="pres">
      <dgm:prSet presAssocID="{B7054361-7425-44E8-B7A4-D993A20D69C7}" presName="sibTrans" presStyleLbl="sibTrans2D1" presStyleIdx="3" presStyleCnt="4"/>
      <dgm:spPr/>
    </dgm:pt>
    <dgm:pt modelId="{4E181859-10D4-4987-BDDD-15190B7F31B1}" type="pres">
      <dgm:prSet presAssocID="{B7054361-7425-44E8-B7A4-D993A20D69C7}" presName="connectorText" presStyleLbl="sibTrans2D1" presStyleIdx="3" presStyleCnt="4"/>
      <dgm:spPr/>
    </dgm:pt>
    <dgm:pt modelId="{2F5FE4EF-C039-4637-AC24-832E8D3A3ED6}" type="pres">
      <dgm:prSet presAssocID="{0FB854D3-7985-46FE-AB44-8E722AA2A5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5362A-BB7A-4E9A-85B5-10F67E9E3770}" type="presOf" srcId="{17FACB61-C8EA-42BD-8CB0-DF763C8A69BA}" destId="{EE3CBAD4-B9ED-43C1-97BA-47F533DBB5C7}" srcOrd="0" destOrd="0" presId="urn:microsoft.com/office/officeart/2005/8/layout/process2"/>
    <dgm:cxn modelId="{12213D88-6854-4234-813D-A69E6DF8DF4A}" srcId="{BEE99592-BF83-43BF-948A-744C05BBBB8D}" destId="{3BEEAF05-2030-4EA2-9AED-C524BFCFBAED}" srcOrd="1" destOrd="0" parTransId="{37528B82-90E7-4DAB-A85C-43D20A9C4310}" sibTransId="{BFB2F612-D242-4A1C-9975-8941E7F1F2E1}"/>
    <dgm:cxn modelId="{8F5FB9EA-EAC9-42F5-8FD9-C5584B7AFA0C}" type="presOf" srcId="{BFB2F612-D242-4A1C-9975-8941E7F1F2E1}" destId="{019C625C-B674-48F1-A2EE-9AE6FA4F0675}" srcOrd="1" destOrd="0" presId="urn:microsoft.com/office/officeart/2005/8/layout/process2"/>
    <dgm:cxn modelId="{760A2D89-285B-4444-A49B-DD8F0A19418F}" type="presOf" srcId="{B7054361-7425-44E8-B7A4-D993A20D69C7}" destId="{4E181859-10D4-4987-BDDD-15190B7F31B1}" srcOrd="1" destOrd="0" presId="urn:microsoft.com/office/officeart/2005/8/layout/process2"/>
    <dgm:cxn modelId="{81A65091-9FFC-4CBA-A372-A190AA576068}" type="presOf" srcId="{B553154C-5162-4BCF-8C3A-5A7D3C15FC53}" destId="{D9B20756-18FD-4B43-AF9C-0E43AFDBAC7A}" srcOrd="0" destOrd="0" presId="urn:microsoft.com/office/officeart/2005/8/layout/process2"/>
    <dgm:cxn modelId="{A53C0D4F-291D-4798-95A1-6614A6760DDB}" srcId="{BEE99592-BF83-43BF-948A-744C05BBBB8D}" destId="{B553154C-5162-4BCF-8C3A-5A7D3C15FC53}" srcOrd="2" destOrd="0" parTransId="{B5E9BC39-6F86-4892-A148-5EBB2AF62011}" sibTransId="{17FACB61-C8EA-42BD-8CB0-DF763C8A69BA}"/>
    <dgm:cxn modelId="{1965F29D-0DBD-419E-94CC-8AADE207569E}" type="presOf" srcId="{841B5E97-4858-4FF2-B70B-C9DEC2A81E39}" destId="{98BFA9F3-AFEF-4A3F-9E7F-93285BF3315E}" srcOrd="0" destOrd="0" presId="urn:microsoft.com/office/officeart/2005/8/layout/process2"/>
    <dgm:cxn modelId="{81D5CA7A-B9CB-42DC-9996-38EA764B546E}" srcId="{BEE99592-BF83-43BF-948A-744C05BBBB8D}" destId="{17926C3F-A8DB-4717-B4F3-D471B5075BFD}" srcOrd="3" destOrd="0" parTransId="{C8A0FCA8-B45D-47AA-8DC0-51E28D1E7157}" sibTransId="{B7054361-7425-44E8-B7A4-D993A20D69C7}"/>
    <dgm:cxn modelId="{C359D60B-C8AE-4F32-B26A-8432A4EBC098}" type="presOf" srcId="{BFB2F612-D242-4A1C-9975-8941E7F1F2E1}" destId="{569169F4-E521-4E4F-BADA-F76F3E5ED53A}" srcOrd="0" destOrd="0" presId="urn:microsoft.com/office/officeart/2005/8/layout/process2"/>
    <dgm:cxn modelId="{0F459571-2D97-4181-8589-60BC47441A74}" type="presOf" srcId="{C336D27F-F006-46E5-97AE-8FF315967E89}" destId="{9B10E833-0AA2-41AF-B89A-31575651C365}" srcOrd="1" destOrd="0" presId="urn:microsoft.com/office/officeart/2005/8/layout/process2"/>
    <dgm:cxn modelId="{3E8E31D5-6682-43A3-A983-D7B9A3820ACD}" type="presOf" srcId="{17926C3F-A8DB-4717-B4F3-D471B5075BFD}" destId="{5A3AB9F7-E4F4-4D2E-BAEF-BC312143E6F5}" srcOrd="0" destOrd="0" presId="urn:microsoft.com/office/officeart/2005/8/layout/process2"/>
    <dgm:cxn modelId="{A9F3494C-A29E-47FC-AE6E-D68FDAE51A3E}" type="presOf" srcId="{17FACB61-C8EA-42BD-8CB0-DF763C8A69BA}" destId="{DFD5278E-D24A-44DB-B910-1E3540567690}" srcOrd="1" destOrd="0" presId="urn:microsoft.com/office/officeart/2005/8/layout/process2"/>
    <dgm:cxn modelId="{0D27F422-F304-4932-81B1-CAC14DC3CC47}" type="presOf" srcId="{C336D27F-F006-46E5-97AE-8FF315967E89}" destId="{CEEADCFD-B446-4474-BAE8-744DD6E47DA0}" srcOrd="0" destOrd="0" presId="urn:microsoft.com/office/officeart/2005/8/layout/process2"/>
    <dgm:cxn modelId="{B42C4E9E-93BB-466E-95DD-3FFC3C5D934D}" type="presOf" srcId="{BEE99592-BF83-43BF-948A-744C05BBBB8D}" destId="{40DA86FB-B7E9-4C7E-B460-40FED1BF4C24}" srcOrd="0" destOrd="0" presId="urn:microsoft.com/office/officeart/2005/8/layout/process2"/>
    <dgm:cxn modelId="{5DD24954-1078-4198-A37F-2D4E35FE6C35}" srcId="{BEE99592-BF83-43BF-948A-744C05BBBB8D}" destId="{0FB854D3-7985-46FE-AB44-8E722AA2A550}" srcOrd="4" destOrd="0" parTransId="{2811108C-B08D-43A5-8669-6706978E910A}" sibTransId="{213CC881-678B-4748-B881-F14FBE43DCD5}"/>
    <dgm:cxn modelId="{42B140F0-F4C7-4BA8-BCEB-2D0A0465D4BA}" type="presOf" srcId="{B7054361-7425-44E8-B7A4-D993A20D69C7}" destId="{A5FB5F10-A7BD-49B8-A60A-5CF50AA967E3}" srcOrd="0" destOrd="0" presId="urn:microsoft.com/office/officeart/2005/8/layout/process2"/>
    <dgm:cxn modelId="{02535033-5642-4AD8-BC2B-94EABE019116}" type="presOf" srcId="{3BEEAF05-2030-4EA2-9AED-C524BFCFBAED}" destId="{D40993D6-BF62-4209-97E4-2B3A98CF1386}" srcOrd="0" destOrd="0" presId="urn:microsoft.com/office/officeart/2005/8/layout/process2"/>
    <dgm:cxn modelId="{5A878FA0-C493-485D-A77B-0DD5F516BEBB}" srcId="{BEE99592-BF83-43BF-948A-744C05BBBB8D}" destId="{841B5E97-4858-4FF2-B70B-C9DEC2A81E39}" srcOrd="0" destOrd="0" parTransId="{BE517799-F9AD-49D9-BCF4-FF3AEA5A0667}" sibTransId="{C336D27F-F006-46E5-97AE-8FF315967E89}"/>
    <dgm:cxn modelId="{B1DA3EBE-5D13-46F6-84B8-6C47CFB632A4}" type="presOf" srcId="{0FB854D3-7985-46FE-AB44-8E722AA2A550}" destId="{2F5FE4EF-C039-4637-AC24-832E8D3A3ED6}" srcOrd="0" destOrd="0" presId="urn:microsoft.com/office/officeart/2005/8/layout/process2"/>
    <dgm:cxn modelId="{9196205F-04BA-46AF-B8C1-257EBD04BB55}" type="presParOf" srcId="{40DA86FB-B7E9-4C7E-B460-40FED1BF4C24}" destId="{98BFA9F3-AFEF-4A3F-9E7F-93285BF3315E}" srcOrd="0" destOrd="0" presId="urn:microsoft.com/office/officeart/2005/8/layout/process2"/>
    <dgm:cxn modelId="{ACFA760C-71F3-4DA4-8D17-33B42C7FF2DD}" type="presParOf" srcId="{40DA86FB-B7E9-4C7E-B460-40FED1BF4C24}" destId="{CEEADCFD-B446-4474-BAE8-744DD6E47DA0}" srcOrd="1" destOrd="0" presId="urn:microsoft.com/office/officeart/2005/8/layout/process2"/>
    <dgm:cxn modelId="{4ACC8587-C8B4-404B-BBA9-BCCED45AA8D5}" type="presParOf" srcId="{CEEADCFD-B446-4474-BAE8-744DD6E47DA0}" destId="{9B10E833-0AA2-41AF-B89A-31575651C365}" srcOrd="0" destOrd="0" presId="urn:microsoft.com/office/officeart/2005/8/layout/process2"/>
    <dgm:cxn modelId="{CD956338-D06F-4834-B322-E4082890EFE3}" type="presParOf" srcId="{40DA86FB-B7E9-4C7E-B460-40FED1BF4C24}" destId="{D40993D6-BF62-4209-97E4-2B3A98CF1386}" srcOrd="2" destOrd="0" presId="urn:microsoft.com/office/officeart/2005/8/layout/process2"/>
    <dgm:cxn modelId="{157EB0A8-B02A-42FA-8B8B-BDC5139298E0}" type="presParOf" srcId="{40DA86FB-B7E9-4C7E-B460-40FED1BF4C24}" destId="{569169F4-E521-4E4F-BADA-F76F3E5ED53A}" srcOrd="3" destOrd="0" presId="urn:microsoft.com/office/officeart/2005/8/layout/process2"/>
    <dgm:cxn modelId="{8167F385-DD3C-489B-99E7-EDE669A153B2}" type="presParOf" srcId="{569169F4-E521-4E4F-BADA-F76F3E5ED53A}" destId="{019C625C-B674-48F1-A2EE-9AE6FA4F0675}" srcOrd="0" destOrd="0" presId="urn:microsoft.com/office/officeart/2005/8/layout/process2"/>
    <dgm:cxn modelId="{28070B13-B1DF-41D6-BA4C-66CE9B3FE5AF}" type="presParOf" srcId="{40DA86FB-B7E9-4C7E-B460-40FED1BF4C24}" destId="{D9B20756-18FD-4B43-AF9C-0E43AFDBAC7A}" srcOrd="4" destOrd="0" presId="urn:microsoft.com/office/officeart/2005/8/layout/process2"/>
    <dgm:cxn modelId="{63818D55-F247-470B-8748-8339C49C0B90}" type="presParOf" srcId="{40DA86FB-B7E9-4C7E-B460-40FED1BF4C24}" destId="{EE3CBAD4-B9ED-43C1-97BA-47F533DBB5C7}" srcOrd="5" destOrd="0" presId="urn:microsoft.com/office/officeart/2005/8/layout/process2"/>
    <dgm:cxn modelId="{6DDE2729-51B1-4E79-850B-FA2F82692153}" type="presParOf" srcId="{EE3CBAD4-B9ED-43C1-97BA-47F533DBB5C7}" destId="{DFD5278E-D24A-44DB-B910-1E3540567690}" srcOrd="0" destOrd="0" presId="urn:microsoft.com/office/officeart/2005/8/layout/process2"/>
    <dgm:cxn modelId="{8D2F911D-EF32-490E-96DC-44BDB4FCD372}" type="presParOf" srcId="{40DA86FB-B7E9-4C7E-B460-40FED1BF4C24}" destId="{5A3AB9F7-E4F4-4D2E-BAEF-BC312143E6F5}" srcOrd="6" destOrd="0" presId="urn:microsoft.com/office/officeart/2005/8/layout/process2"/>
    <dgm:cxn modelId="{9CE5F576-6182-4E66-990E-ABA3AA57CC77}" type="presParOf" srcId="{40DA86FB-B7E9-4C7E-B460-40FED1BF4C24}" destId="{A5FB5F10-A7BD-49B8-A60A-5CF50AA967E3}" srcOrd="7" destOrd="0" presId="urn:microsoft.com/office/officeart/2005/8/layout/process2"/>
    <dgm:cxn modelId="{E4C1EF48-8D94-4A19-A6A6-C6C27410F2B2}" type="presParOf" srcId="{A5FB5F10-A7BD-49B8-A60A-5CF50AA967E3}" destId="{4E181859-10D4-4987-BDDD-15190B7F31B1}" srcOrd="0" destOrd="0" presId="urn:microsoft.com/office/officeart/2005/8/layout/process2"/>
    <dgm:cxn modelId="{E93BCC17-FB9B-4C23-8EE1-27537241D656}" type="presParOf" srcId="{40DA86FB-B7E9-4C7E-B460-40FED1BF4C24}" destId="{2F5FE4EF-C039-4637-AC24-832E8D3A3ED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FA9F3-AFEF-4A3F-9E7F-93285BF3315E}">
      <dsp:nvSpPr>
        <dsp:cNvPr id="0" name=""/>
        <dsp:cNvSpPr/>
      </dsp:nvSpPr>
      <dsp:spPr>
        <a:xfrm>
          <a:off x="1218667" y="496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Tokenization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17496"/>
        <a:ext cx="1705128" cy="546429"/>
      </dsp:txXfrm>
    </dsp:sp>
    <dsp:sp modelId="{CEEADCFD-B446-4474-BAE8-744DD6E47DA0}">
      <dsp:nvSpPr>
        <dsp:cNvPr id="0" name=""/>
        <dsp:cNvSpPr/>
      </dsp:nvSpPr>
      <dsp:spPr>
        <a:xfrm rot="5400000">
          <a:off x="1979401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617202"/>
        <a:ext cx="156715" cy="152363"/>
      </dsp:txXfrm>
    </dsp:sp>
    <dsp:sp modelId="{D40993D6-BF62-4209-97E4-2B3A98CF1386}">
      <dsp:nvSpPr>
        <dsp:cNvPr id="0" name=""/>
        <dsp:cNvSpPr/>
      </dsp:nvSpPr>
      <dsp:spPr>
        <a:xfrm>
          <a:off x="1218667" y="871140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2564355"/>
            <a:satOff val="15308"/>
            <a:lumOff val="-1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numerical</a:t>
          </a:r>
          <a:r>
            <a:rPr kumimoji="0" lang="en-US" sz="1600" b="0" i="0" u="none" strike="noStrike" kern="1200" cap="none" normalizeH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data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888140"/>
        <a:ext cx="1705128" cy="546429"/>
      </dsp:txXfrm>
    </dsp:sp>
    <dsp:sp modelId="{569169F4-E521-4E4F-BADA-F76F3E5ED53A}">
      <dsp:nvSpPr>
        <dsp:cNvPr id="0" name=""/>
        <dsp:cNvSpPr/>
      </dsp:nvSpPr>
      <dsp:spPr>
        <a:xfrm rot="5400000">
          <a:off x="1979401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419141"/>
            <a:satOff val="20410"/>
            <a:lumOff val="-2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1487847"/>
        <a:ext cx="156715" cy="152363"/>
      </dsp:txXfrm>
    </dsp:sp>
    <dsp:sp modelId="{D9B20756-18FD-4B43-AF9C-0E43AFDBAC7A}">
      <dsp:nvSpPr>
        <dsp:cNvPr id="0" name=""/>
        <dsp:cNvSpPr/>
      </dsp:nvSpPr>
      <dsp:spPr>
        <a:xfrm>
          <a:off x="1218667" y="1741785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5128711"/>
            <a:satOff val="30615"/>
            <a:lumOff val="-3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special characters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1758785"/>
        <a:ext cx="1705128" cy="546429"/>
      </dsp:txXfrm>
    </dsp:sp>
    <dsp:sp modelId="{EE3CBAD4-B9ED-43C1-97BA-47F533DBB5C7}">
      <dsp:nvSpPr>
        <dsp:cNvPr id="0" name=""/>
        <dsp:cNvSpPr/>
      </dsp:nvSpPr>
      <dsp:spPr>
        <a:xfrm rot="5400000">
          <a:off x="1979401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838282"/>
            <a:satOff val="40820"/>
            <a:lumOff val="-4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2358491"/>
        <a:ext cx="156715" cy="152363"/>
      </dsp:txXfrm>
    </dsp:sp>
    <dsp:sp modelId="{5A3AB9F7-E4F4-4D2E-BAEF-BC312143E6F5}">
      <dsp:nvSpPr>
        <dsp:cNvPr id="0" name=""/>
        <dsp:cNvSpPr/>
      </dsp:nvSpPr>
      <dsp:spPr>
        <a:xfrm>
          <a:off x="1218667" y="2612429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7693066"/>
            <a:satOff val="45923"/>
            <a:lumOff val="-54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 stop</a:t>
          </a:r>
          <a:r>
            <a:rPr kumimoji="0" lang="en-US" sz="1600" b="0" i="0" u="none" strike="noStrike" kern="1200" cap="none" normalizeH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words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2629429"/>
        <a:ext cx="1705128" cy="546429"/>
      </dsp:txXfrm>
    </dsp:sp>
    <dsp:sp modelId="{A5FB5F10-A7BD-49B8-A60A-5CF50AA967E3}">
      <dsp:nvSpPr>
        <dsp:cNvPr id="0" name=""/>
        <dsp:cNvSpPr/>
      </dsp:nvSpPr>
      <dsp:spPr>
        <a:xfrm rot="5400000">
          <a:off x="1979401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257422"/>
            <a:satOff val="61230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3229136"/>
        <a:ext cx="156715" cy="152363"/>
      </dsp:txXfrm>
    </dsp:sp>
    <dsp:sp modelId="{2F5FE4EF-C039-4637-AC24-832E8D3A3ED6}">
      <dsp:nvSpPr>
        <dsp:cNvPr id="0" name=""/>
        <dsp:cNvSpPr/>
      </dsp:nvSpPr>
      <dsp:spPr>
        <a:xfrm>
          <a:off x="1218667" y="3483074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10257422"/>
            <a:satOff val="6123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Applied TF-IDF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3500074"/>
        <a:ext cx="1705128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9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50888"/>
            <a:ext cx="593407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9214" y="4714317"/>
            <a:ext cx="5619248" cy="465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fld id="{5AB83D95-7D69-42A9-9AF3-6B7E6A43359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09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1pPr>
    <a:lvl2pPr marL="385366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2pPr>
    <a:lvl3pPr marL="770731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3pPr>
    <a:lvl4pPr marL="1156097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4pPr>
    <a:lvl5pPr marL="1541462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5pPr>
    <a:lvl6pPr marL="192682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1219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69755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08292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Documents</a:t>
            </a:r>
            <a:r>
              <a:rPr lang="en-US" baseline="0" dirty="0" smtClean="0"/>
              <a:t> are crisp and clear. We were able to create a model within few weeks.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create a model running in a single mode it could be made to run in distributed mode across different platforms such as Mobiles with very minimal code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you’re a researcher and you want to try something crazy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is the best option. You could have your own internal functions, for example Error metric.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decade back GPUs are mostly used for Gaming. These days GPU plays a vital role in the field of ML as it reduces the running time by a larger extent.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TF has an</a:t>
            </a:r>
            <a:r>
              <a:rPr lang="en-US" baseline="0" dirty="0" smtClean="0"/>
              <a:t> utility called Tensor Board which provides visualizations of the graphs that you create. This comes handy when debugging your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&gt;cross entropy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593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6257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7010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7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7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7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3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 anchor="ctr"/>
          <a:lstStyle/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866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0897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5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249" indent="0">
              <a:buNone/>
              <a:defRPr sz="1700"/>
            </a:lvl2pPr>
            <a:lvl3pPr marL="848497" indent="0">
              <a:buNone/>
              <a:defRPr sz="1600"/>
            </a:lvl3pPr>
            <a:lvl4pPr marL="1272746" indent="0">
              <a:buNone/>
              <a:defRPr sz="1200"/>
            </a:lvl4pPr>
            <a:lvl5pPr marL="1696997" indent="0">
              <a:buNone/>
              <a:defRPr sz="1200"/>
            </a:lvl5pPr>
            <a:lvl6pPr marL="2121243" indent="0">
              <a:buNone/>
              <a:defRPr sz="1200"/>
            </a:lvl6pPr>
            <a:lvl7pPr marL="2545493" indent="0">
              <a:buNone/>
              <a:defRPr sz="1200"/>
            </a:lvl7pPr>
            <a:lvl8pPr marL="2969741" indent="0">
              <a:buNone/>
              <a:defRPr sz="1200"/>
            </a:lvl8pPr>
            <a:lvl9pPr marL="339399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67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8135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18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873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7669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6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546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7995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249" indent="0">
              <a:buNone/>
              <a:defRPr sz="2600"/>
            </a:lvl2pPr>
            <a:lvl3pPr marL="848497" indent="0">
              <a:buNone/>
              <a:defRPr sz="2200"/>
            </a:lvl3pPr>
            <a:lvl4pPr marL="1272746" indent="0">
              <a:buNone/>
              <a:defRPr sz="1900"/>
            </a:lvl4pPr>
            <a:lvl5pPr marL="1696997" indent="0">
              <a:buNone/>
              <a:defRPr sz="1900"/>
            </a:lvl5pPr>
            <a:lvl6pPr marL="2121243" indent="0">
              <a:buNone/>
              <a:defRPr sz="1900"/>
            </a:lvl6pPr>
            <a:lvl7pPr marL="2545493" indent="0">
              <a:buNone/>
              <a:defRPr sz="1900"/>
            </a:lvl7pPr>
            <a:lvl8pPr marL="2969741" indent="0">
              <a:buNone/>
              <a:defRPr sz="1900"/>
            </a:lvl8pPr>
            <a:lvl9pPr marL="3393990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90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2064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9007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4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6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6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1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 anchor="ctr"/>
          <a:lstStyle/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2522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896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387" indent="0">
              <a:buNone/>
              <a:defRPr sz="1700"/>
            </a:lvl2pPr>
            <a:lvl3pPr marL="848773" indent="0">
              <a:buNone/>
              <a:defRPr sz="1600"/>
            </a:lvl3pPr>
            <a:lvl4pPr marL="1273160" indent="0">
              <a:buNone/>
              <a:defRPr sz="1200"/>
            </a:lvl4pPr>
            <a:lvl5pPr marL="1697548" indent="0">
              <a:buNone/>
              <a:defRPr sz="1200"/>
            </a:lvl5pPr>
            <a:lvl6pPr marL="2121933" indent="0">
              <a:buNone/>
              <a:defRPr sz="1200"/>
            </a:lvl6pPr>
            <a:lvl7pPr marL="2546321" indent="0">
              <a:buNone/>
              <a:defRPr sz="1200"/>
            </a:lvl7pPr>
            <a:lvl8pPr marL="2970707" indent="0">
              <a:buNone/>
              <a:defRPr sz="1200"/>
            </a:lvl8pPr>
            <a:lvl9pPr marL="33950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1738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479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665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1690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8756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73543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6556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387" indent="0">
              <a:buNone/>
              <a:defRPr sz="2600"/>
            </a:lvl2pPr>
            <a:lvl3pPr marL="848773" indent="0">
              <a:buNone/>
              <a:defRPr sz="2200"/>
            </a:lvl3pPr>
            <a:lvl4pPr marL="1273160" indent="0">
              <a:buNone/>
              <a:defRPr sz="1900"/>
            </a:lvl4pPr>
            <a:lvl5pPr marL="1697548" indent="0">
              <a:buNone/>
              <a:defRPr sz="1900"/>
            </a:lvl5pPr>
            <a:lvl6pPr marL="2121933" indent="0">
              <a:buNone/>
              <a:defRPr sz="1900"/>
            </a:lvl6pPr>
            <a:lvl7pPr marL="2546321" indent="0">
              <a:buNone/>
              <a:defRPr sz="1900"/>
            </a:lvl7pPr>
            <a:lvl8pPr marL="2970707" indent="0">
              <a:buNone/>
              <a:defRPr sz="1900"/>
            </a:lvl8pPr>
            <a:lvl9pPr marL="3395094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181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3015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215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984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6152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645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4798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933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1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196012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573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306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2897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9298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10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7" y="3064022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0" indent="0" algn="ctr">
              <a:buNone/>
              <a:defRPr/>
            </a:lvl3pPr>
            <a:lvl4pPr marL="963376" indent="0" algn="ctr">
              <a:buNone/>
              <a:defRPr/>
            </a:lvl4pPr>
            <a:lvl5pPr marL="1284500" indent="0" algn="ctr">
              <a:buNone/>
              <a:defRPr/>
            </a:lvl5pPr>
            <a:lvl6pPr marL="1605625" indent="0" algn="ctr">
              <a:buNone/>
              <a:defRPr/>
            </a:lvl6pPr>
            <a:lvl7pPr marL="1926750" indent="0" algn="ctr">
              <a:buNone/>
              <a:defRPr/>
            </a:lvl7pPr>
            <a:lvl8pPr marL="2247874" indent="0" algn="ctr">
              <a:buNone/>
              <a:defRPr/>
            </a:lvl8pPr>
            <a:lvl9pPr marL="25690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 userDrawn="1"/>
        </p:nvSpPr>
        <p:spPr bwMode="auto">
          <a:xfrm>
            <a:off x="2" y="433"/>
            <a:ext cx="9144000" cy="319794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26086" rIns="0" bIns="0" anchor="ctr"/>
          <a:lstStyle/>
          <a:p>
            <a:pPr defTabSz="748232">
              <a:spcBef>
                <a:spcPct val="0"/>
              </a:spcBef>
              <a:defRPr/>
            </a:pPr>
            <a:endParaRPr lang="en-US" sz="917" b="1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97383" y="4798813"/>
            <a:ext cx="1500669" cy="46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8807322" y="4842412"/>
            <a:ext cx="247825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68508" tIns="34264" rIns="68508" bIns="34264" anchor="ctr"/>
          <a:lstStyle/>
          <a:p>
            <a:pPr defTabSz="643512">
              <a:defRPr/>
            </a:pPr>
            <a:endParaRPr lang="it-IT" sz="5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2"/>
          <p:cNvSpPr>
            <a:spLocks noChangeArrowheads="1"/>
          </p:cNvSpPr>
          <p:nvPr userDrawn="1"/>
        </p:nvSpPr>
        <p:spPr bwMode="auto">
          <a:xfrm>
            <a:off x="8859078" y="3"/>
            <a:ext cx="127389" cy="5715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68508" tIns="34264" rIns="68508" bIns="34264" anchor="ctr"/>
          <a:lstStyle/>
          <a:p>
            <a:pPr defTabSz="685019">
              <a:defRPr/>
            </a:pPr>
            <a:endParaRPr lang="en-US" sz="5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977349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5"/>
            <a:ext cx="7424950" cy="1073909"/>
          </a:xfrm>
        </p:spPr>
        <p:txBody>
          <a:bodyPr/>
          <a:lstStyle>
            <a:lvl1pPr algn="l">
              <a:defRPr sz="283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417"/>
            </a:lvl1pPr>
            <a:lvl2pPr marL="321125" indent="0">
              <a:buNone/>
              <a:defRPr sz="1333"/>
            </a:lvl2pPr>
            <a:lvl3pPr marL="642250" indent="0">
              <a:buNone/>
              <a:defRPr sz="1167"/>
            </a:lvl3pPr>
            <a:lvl4pPr marL="963376" indent="0">
              <a:buNone/>
              <a:defRPr sz="1000"/>
            </a:lvl4pPr>
            <a:lvl5pPr marL="1284500" indent="0">
              <a:buNone/>
              <a:defRPr sz="1000"/>
            </a:lvl5pPr>
            <a:lvl6pPr marL="1605625" indent="0">
              <a:buNone/>
              <a:defRPr sz="1000"/>
            </a:lvl6pPr>
            <a:lvl7pPr marL="1926750" indent="0">
              <a:buNone/>
              <a:defRPr sz="1000"/>
            </a:lvl7pPr>
            <a:lvl8pPr marL="2247874" indent="0">
              <a:buNone/>
              <a:defRPr sz="1000"/>
            </a:lvl8pPr>
            <a:lvl9pPr marL="25690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13831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86103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9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7" y="1210341"/>
            <a:ext cx="3859463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7" y="1714751"/>
            <a:ext cx="3859463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1"/>
            <a:ext cx="3860862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8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7099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833" i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60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1759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8" y="215284"/>
            <a:ext cx="2873949" cy="916203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5" y="215283"/>
            <a:ext cx="4882773" cy="4614807"/>
          </a:xfrm>
        </p:spPr>
        <p:txBody>
          <a:bodyPr/>
          <a:lstStyle>
            <a:lvl1pPr>
              <a:defRPr sz="2250"/>
            </a:lvl1pPr>
            <a:lvl2pPr>
              <a:defRPr sz="2000"/>
            </a:lvl2pPr>
            <a:lvl3pPr>
              <a:defRPr sz="1583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8" y="1131487"/>
            <a:ext cx="2873949" cy="3698604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1576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7" y="3784968"/>
            <a:ext cx="5241141" cy="446837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7" y="483137"/>
            <a:ext cx="5241141" cy="3244258"/>
          </a:xfrm>
        </p:spPr>
        <p:txBody>
          <a:bodyPr tIns="0"/>
          <a:lstStyle>
            <a:lvl1pPr marL="0" indent="0">
              <a:buNone/>
              <a:defRPr sz="2250"/>
            </a:lvl1pPr>
            <a:lvl2pPr marL="321125" indent="0">
              <a:buNone/>
              <a:defRPr sz="2000"/>
            </a:lvl2pPr>
            <a:lvl3pPr marL="642250" indent="0">
              <a:buNone/>
              <a:defRPr sz="1583"/>
            </a:lvl3pPr>
            <a:lvl4pPr marL="963376" indent="0">
              <a:buNone/>
              <a:defRPr sz="1417"/>
            </a:lvl4pPr>
            <a:lvl5pPr marL="1284500" indent="0">
              <a:buNone/>
              <a:defRPr sz="1417"/>
            </a:lvl5pPr>
            <a:lvl6pPr marL="1605625" indent="0">
              <a:buNone/>
              <a:defRPr sz="1417"/>
            </a:lvl6pPr>
            <a:lvl7pPr marL="1926750" indent="0">
              <a:buNone/>
              <a:defRPr sz="1417"/>
            </a:lvl7pPr>
            <a:lvl8pPr marL="2247874" indent="0">
              <a:buNone/>
              <a:defRPr sz="1417"/>
            </a:lvl8pPr>
            <a:lvl9pPr marL="2569000" indent="0">
              <a:buNone/>
              <a:defRPr sz="1417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7" y="4231808"/>
            <a:ext cx="5241141" cy="634583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86970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33934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2" y="506918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70" y="506918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3405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Suns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0" y="476250"/>
            <a:ext cx="801792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06080" y="362480"/>
            <a:ext cx="8343360" cy="17991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6080" y="4400022"/>
            <a:ext cx="8343360" cy="177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06080" y="420689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550720" y="396876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7" name="Picture 25" descr="HSBC WLB Logo Lar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2"/>
          <a:stretch/>
        </p:blipFill>
        <p:spPr bwMode="auto">
          <a:xfrm>
            <a:off x="7086241" y="4839230"/>
            <a:ext cx="1661760" cy="3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5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1000" i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714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5478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355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564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/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442226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 smtClean="0"/>
              <a:pPr defTabSz="760025">
                <a:spcBef>
                  <a:spcPct val="0"/>
                </a:spcBef>
              </a:pPr>
              <a:t>‹#›</a:t>
            </a:fld>
            <a:endParaRPr lang="en-GB" sz="1000" i="0" dirty="0"/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3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3" y="1143004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497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497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5" y="5561544"/>
            <a:ext cx="1884966" cy="1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0" y="2"/>
            <a:ext cx="2446017" cy="23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5728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249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4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2746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69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651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8837" indent="-209178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49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15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798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236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64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0734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49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249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4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746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9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24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49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741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399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43001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773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773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4" y="5561544"/>
            <a:ext cx="1885022" cy="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1" y="2"/>
            <a:ext cx="2446073" cy="23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13594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38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773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316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7548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72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9009" indent="-209246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77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537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850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89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7278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166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6051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38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77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16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548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93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321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70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094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326400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>
                <a:solidFill>
                  <a:srgbClr val="626469"/>
                </a:solidFill>
              </a:rPr>
              <a:pPr defTabSz="760025">
                <a:spcBef>
                  <a:spcPct val="0"/>
                </a:spcBef>
              </a:pPr>
              <a:t>‹#›</a:t>
            </a:fld>
            <a:endParaRPr lang="en-GB" sz="1000" i="0" dirty="0">
              <a:solidFill>
                <a:srgbClr val="626469"/>
              </a:solidFill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5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492" tIns="33748" rIns="67492" bIns="33748" anchor="ctr"/>
          <a:lstStyle/>
          <a:p>
            <a:pPr algn="l" defTabSz="63332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500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60" y="1041372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4496954" y="5455082"/>
            <a:ext cx="129844" cy="12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633329" eaLnBrk="1" fontAlgn="auto" hangingPunct="1">
              <a:spcBef>
                <a:spcPct val="0"/>
              </a:spcBef>
              <a:spcAft>
                <a:spcPts val="0"/>
              </a:spcAft>
            </a:pPr>
            <a:fld id="{04BAD494-2338-4421-8586-7F2CBD9F96AC}" type="slidenum">
              <a:rPr lang="en-GB" sz="833" i="0" smtClean="0">
                <a:solidFill>
                  <a:srgbClr val="626469"/>
                </a:solidFill>
                <a:latin typeface="Arial"/>
                <a:cs typeface="Arial"/>
              </a:rPr>
              <a:pPr algn="l" defTabSz="633329" eaLnBrk="1" fontAlgn="auto" hangingPunct="1"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en-GB" sz="833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/>
        </p:nvSpPr>
        <p:spPr bwMode="auto">
          <a:xfrm>
            <a:off x="8609187" y="5334505"/>
            <a:ext cx="65" cy="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</a:pPr>
            <a:endParaRPr lang="en-GB" sz="583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8232" eaLnBrk="1" hangingPunct="1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4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+mj-lt"/>
          <a:ea typeface="+mj-ea"/>
          <a:cs typeface="+mj-cs"/>
        </a:defRPr>
      </a:lvl1pPr>
      <a:lvl2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2pPr>
      <a:lvl3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3pPr>
      <a:lvl4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4pPr>
      <a:lvl5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5pPr>
      <a:lvl6pPr marL="321125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6pPr>
      <a:lvl7pPr marL="64225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7pPr>
      <a:lvl8pPr marL="963376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8pPr>
      <a:lvl9pPr marL="128450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58332" indent="-158332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67">
          <a:solidFill>
            <a:schemeClr val="tx1"/>
          </a:solidFill>
          <a:latin typeface="+mn-lt"/>
          <a:ea typeface="+mn-ea"/>
          <a:cs typeface="+mn-cs"/>
        </a:defRPr>
      </a:lvl1pPr>
      <a:lvl2pPr marL="327816" indent="-168368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2pPr>
      <a:lvl3pPr marL="486149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917">
          <a:solidFill>
            <a:schemeClr val="tx1"/>
          </a:solidFill>
          <a:latin typeface="+mn-lt"/>
          <a:cs typeface="+mn-cs"/>
        </a:defRPr>
      </a:lvl3pPr>
      <a:lvl4pPr marL="644480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667">
          <a:solidFill>
            <a:schemeClr val="tx1"/>
          </a:solidFill>
          <a:latin typeface="+mn-lt"/>
          <a:cs typeface="+mn-cs"/>
        </a:defRPr>
      </a:lvl4pPr>
      <a:lvl5pPr marL="802814" indent="-157219" algn="l" defTabSz="81842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583">
          <a:solidFill>
            <a:schemeClr val="tx1"/>
          </a:solidFill>
          <a:latin typeface="+mn-lt"/>
          <a:cs typeface="+mn-cs"/>
        </a:defRPr>
      </a:lvl5pPr>
      <a:lvl6pPr marL="108491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6pPr>
      <a:lvl7pPr marL="1406037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7pPr>
      <a:lvl8pPr marL="172716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8pPr>
      <a:lvl9pPr marL="2048286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422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63376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2845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056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267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47874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690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CLASSIFICATION USING 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Supervised / Unsupervised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r>
              <a:rPr lang="en-US" dirty="0" err="1" smtClean="0"/>
              <a:t>Softmax</a:t>
            </a:r>
            <a:r>
              <a:rPr lang="en-US" dirty="0"/>
              <a:t> </a:t>
            </a:r>
            <a:r>
              <a:rPr lang="en-US" dirty="0" smtClean="0"/>
              <a:t>(Multinomial logistic regression)</a:t>
            </a:r>
          </a:p>
          <a:p>
            <a:r>
              <a:rPr lang="en-US" dirty="0" smtClean="0"/>
              <a:t>DNN (applied on </a:t>
            </a:r>
            <a:r>
              <a:rPr lang="en-US" dirty="0" err="1" smtClean="0"/>
              <a:t>softmax</a:t>
            </a:r>
            <a:r>
              <a:rPr lang="en-US" dirty="0" smtClean="0"/>
              <a:t> cross entropy with </a:t>
            </a:r>
            <a:r>
              <a:rPr lang="en-US" dirty="0" err="1" smtClean="0"/>
              <a:t>logits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CNN(future application)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Logistic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4" y="1041400"/>
            <a:ext cx="6759192" cy="4143375"/>
          </a:xfrm>
        </p:spPr>
      </p:pic>
    </p:spTree>
    <p:extLst>
      <p:ext uri="{BB962C8B-B14F-4D97-AF65-F5344CB8AC3E}">
        <p14:creationId xmlns:p14="http://schemas.microsoft.com/office/powerpoint/2010/main" val="1895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611560" y="946171"/>
            <a:ext cx="6264696" cy="426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2" y="4157344"/>
            <a:ext cx="2657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Deep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90" y="1777380"/>
            <a:ext cx="3963144" cy="19744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38235"/>
            <a:ext cx="3384376" cy="19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Convolutional </a:t>
            </a:r>
            <a:r>
              <a:rPr lang="en-US" dirty="0"/>
              <a:t>Neural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64" y="1041400"/>
            <a:ext cx="5483272" cy="4143375"/>
          </a:xfrm>
        </p:spPr>
      </p:pic>
    </p:spTree>
    <p:extLst>
      <p:ext uri="{BB962C8B-B14F-4D97-AF65-F5344CB8AC3E}">
        <p14:creationId xmlns:p14="http://schemas.microsoft.com/office/powerpoint/2010/main" val="36482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pic>
        <p:nvPicPr>
          <p:cNvPr id="5" name="Content Placeholder 4" title="ds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5" y="757244"/>
            <a:ext cx="5040560" cy="37804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02021" y="480171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err="1" smtClean="0"/>
              <a:t>Softmax</a:t>
            </a:r>
            <a:r>
              <a:rPr lang="en-US" sz="1400" i="0" dirty="0" smtClean="0"/>
              <a:t> Regression model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6457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13562" y="480171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/>
              <a:t>DNN model</a:t>
            </a:r>
            <a:endParaRPr lang="en-US" sz="1400" i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70"/>
          <a:stretch/>
        </p:blipFill>
        <p:spPr>
          <a:xfrm>
            <a:off x="4669163" y="2056046"/>
            <a:ext cx="4251575" cy="20162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r="4683" b="47586"/>
          <a:stretch/>
        </p:blipFill>
        <p:spPr>
          <a:xfrm>
            <a:off x="323528" y="1700671"/>
            <a:ext cx="4176464" cy="2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13562" y="480171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/>
              <a:t>DNN model</a:t>
            </a:r>
            <a:endParaRPr lang="en-US" sz="1400" i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50783" r="51955" b="556"/>
          <a:stretch/>
        </p:blipFill>
        <p:spPr>
          <a:xfrm>
            <a:off x="971600" y="987435"/>
            <a:ext cx="6624736" cy="4122058"/>
          </a:xfrm>
        </p:spPr>
      </p:pic>
    </p:spTree>
    <p:extLst>
      <p:ext uri="{BB962C8B-B14F-4D97-AF65-F5344CB8AC3E}">
        <p14:creationId xmlns:p14="http://schemas.microsoft.com/office/powerpoint/2010/main" val="36022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volume of the data we had was not enough to train our model efficiently . </a:t>
            </a:r>
          </a:p>
          <a:p>
            <a:r>
              <a:rPr lang="en-US" dirty="0" smtClean="0"/>
              <a:t>Neural network needs a lot of data .</a:t>
            </a:r>
          </a:p>
          <a:p>
            <a:r>
              <a:rPr lang="en-US" dirty="0" smtClean="0"/>
              <a:t>Neural network needs computational power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973" y="625252"/>
            <a:ext cx="2684147" cy="107390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81" y="1935699"/>
            <a:ext cx="5832648" cy="3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i="1" dirty="0" smtClean="0"/>
              <a:t>Agenda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931862"/>
            <a:ext cx="817065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Gathering and pre processing of data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used for classification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dirty="0" smtClean="0"/>
              <a:t>Problem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841276"/>
            <a:ext cx="81706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HSBC domain, we have hundreds of documents being uploaded on SharePoint . It is difficult for humans to manually classify these documents into different classes such as Public, Internal, Restricted or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have tried to solve this problem using AI using sophisticated Machine Learning techniques .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correctly classify important documents without much human intervention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protect confidential information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integrity prevention</a:t>
            </a: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What </a:t>
            </a:r>
            <a:r>
              <a:rPr lang="en-US" i="0" kern="0" dirty="0" smtClean="0">
                <a:solidFill>
                  <a:srgbClr val="FF0000"/>
                </a:solidFill>
              </a:rPr>
              <a:t>is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err="1" smtClean="0">
                <a:solidFill>
                  <a:srgbClr val="FF0000"/>
                </a:solidFill>
              </a:rPr>
              <a:t>TensorFlow</a:t>
            </a:r>
            <a:r>
              <a:rPr lang="en-US" kern="0" dirty="0" smtClean="0">
                <a:solidFill>
                  <a:srgbClr val="FF0000"/>
                </a:solidFill>
              </a:rPr>
              <a:t>?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open source Machine Learning framework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programming model . It represents :</a:t>
            </a:r>
          </a:p>
          <a:p>
            <a:pPr marL="3175" lvl="1" algn="just"/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1)  Data as tensors , a typed multi-dimensional array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2)  Computations as graphs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3)  Nodes in the graphs are called operations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API’s are available to use with C++ and Python languages.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71" y="3171522"/>
            <a:ext cx="4727905" cy="12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32" y="868072"/>
            <a:ext cx="2428875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37" y="4149580"/>
            <a:ext cx="1781175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41" y="4149580"/>
            <a:ext cx="2933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23" dirty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523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523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55576" y="1406060"/>
            <a:ext cx="7354652" cy="4131710"/>
          </a:xfrm>
        </p:spPr>
        <p:txBody>
          <a:bodyPr/>
          <a:lstStyle/>
          <a:p>
            <a:r>
              <a:rPr lang="en-US" sz="1400" dirty="0" smtClean="0"/>
              <a:t>Easy to use</a:t>
            </a:r>
          </a:p>
          <a:p>
            <a:endParaRPr lang="en-US" sz="1400" dirty="0"/>
          </a:p>
          <a:p>
            <a:r>
              <a:rPr lang="en-US" sz="1400" dirty="0"/>
              <a:t>Distributed computing across different platforms with minimal code </a:t>
            </a:r>
            <a:r>
              <a:rPr lang="en-US" sz="1400" dirty="0" smtClean="0"/>
              <a:t>changes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Internals can be customized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Provision for using GPUs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Computational </a:t>
            </a:r>
            <a:r>
              <a:rPr lang="en-US" sz="1400" dirty="0"/>
              <a:t>graph visualizations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INTERNAL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99" y="2331325"/>
            <a:ext cx="3404222" cy="228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92" y="813568"/>
            <a:ext cx="2020151" cy="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Gathering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start with a collection of sample documents (i.e. text corpus) . In this corpus , each document has already been labeled as Public, Internal, Restricted and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the input data.</a:t>
            </a:r>
            <a:endParaRPr lang="en-US" sz="1400" i="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X-matrices (i.e. feature matrices) have the shape (number of </a:t>
            </a:r>
            <a:r>
              <a:rPr lang="en-US" sz="1400" i="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rows,number</a:t>
            </a: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columns). Each row represents an email . Each cell in the matrix contains an integer between 0 to N which is the count of how many times a given word occurred in a document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, we have a matrix which holds label for our data . </a:t>
            </a:r>
            <a:endParaRPr lang="en-US" sz="1400" i="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932"/>
          <a:stretch/>
        </p:blipFill>
        <p:spPr>
          <a:xfrm>
            <a:off x="2699792" y="3649588"/>
            <a:ext cx="295232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841276"/>
            <a:ext cx="817065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endParaRPr lang="en-US" sz="1400" i="0" dirty="0" smtClean="0">
              <a:solidFill>
                <a:schemeClr val="accent4"/>
              </a:solidFill>
            </a:endParaRPr>
          </a:p>
          <a:p>
            <a:pPr algn="l" eaLnBrk="1" hangingPunct="1">
              <a:defRPr/>
            </a:pPr>
            <a:endParaRPr lang="en-US" sz="1400" i="0" dirty="0">
              <a:solidFill>
                <a:schemeClr val="accent4"/>
              </a:solidFill>
            </a:endParaRPr>
          </a:p>
          <a:p>
            <a:pPr marL="3175" lvl="1" algn="just"/>
            <a:endParaRPr lang="en-US" sz="1400" i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73053214"/>
              </p:ext>
            </p:extLst>
          </p:nvPr>
        </p:nvGraphicFramePr>
        <p:xfrm>
          <a:off x="2071936" y="985292"/>
          <a:ext cx="4176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14960" r="711" b="6640"/>
          <a:stretch/>
        </p:blipFill>
        <p:spPr>
          <a:xfrm>
            <a:off x="251520" y="841276"/>
            <a:ext cx="8640960" cy="40324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14846" r="55901" b="5356"/>
          <a:stretch/>
        </p:blipFill>
        <p:spPr>
          <a:xfrm>
            <a:off x="2483768" y="841276"/>
            <a:ext cx="3600400" cy="410445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 Non-Message Driven HSBC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4 Non-Message Driven HSBC">
  <a:themeElements>
    <a:clrScheme name="Practices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97BDE4"/>
      </a:accent2>
      <a:accent3>
        <a:srgbClr val="F2F2F2"/>
      </a:accent3>
      <a:accent4>
        <a:srgbClr val="FFDFA4"/>
      </a:accent4>
      <a:accent5>
        <a:srgbClr val="CFD0D1"/>
      </a:accent5>
      <a:accent6>
        <a:srgbClr val="2B69A7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4 Non-Message Driven HSBC">
  <a:themeElements>
    <a:clrScheme name="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B290C6E285C47957C3A6DD892CC6F" ma:contentTypeVersion="1" ma:contentTypeDescription="Create a new document." ma:contentTypeScope="" ma:versionID="6345b4cb64a5d308d94cc7d513632c49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C4F37-12E6-487A-9706-60B3AB132775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sharepoint/v4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975BE7-39E6-47DC-B1BB-862B0543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EF678-2F90-4C20-96FD-7B11F1D02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A4 Landscape Template Rebranded ver5</Template>
  <TotalTime>22807</TotalTime>
  <Words>568</Words>
  <Application>Microsoft Office PowerPoint</Application>
  <PresentationFormat>On-screen Show (16:10)</PresentationFormat>
  <Paragraphs>133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 3</vt:lpstr>
      <vt:lpstr>A4 Non-Message Driven HSBC</vt:lpstr>
      <vt:lpstr>HTS template_white_may12</vt:lpstr>
      <vt:lpstr>1_HTS template_white_may12</vt:lpstr>
      <vt:lpstr>1_A4 Non-Message Driven HSBC</vt:lpstr>
      <vt:lpstr>2_A4 Non-Message Driven HSBC</vt:lpstr>
      <vt:lpstr>DOCUMENT CLASSIFICATION USING TENSORFLOW</vt:lpstr>
      <vt:lpstr>Agenda</vt:lpstr>
      <vt:lpstr>Problem statement</vt:lpstr>
      <vt:lpstr>PowerPoint Presentation</vt:lpstr>
      <vt:lpstr>Why TensorFlow?</vt:lpstr>
      <vt:lpstr>PowerPoint Presentation</vt:lpstr>
      <vt:lpstr>PowerPoint Presentation</vt:lpstr>
      <vt:lpstr>PowerPoint Presentation</vt:lpstr>
      <vt:lpstr>PowerPoint Presentation</vt:lpstr>
      <vt:lpstr>Models</vt:lpstr>
      <vt:lpstr>Models : Logistic Regression</vt:lpstr>
      <vt:lpstr>Models : Softmax</vt:lpstr>
      <vt:lpstr>Models : Deep Neural Network</vt:lpstr>
      <vt:lpstr>Models : Convolutional Neural Network</vt:lpstr>
      <vt:lpstr>Performance of models</vt:lpstr>
      <vt:lpstr>Performance of models</vt:lpstr>
      <vt:lpstr>Performance of models</vt:lpstr>
      <vt:lpstr>Challenges faced</vt:lpstr>
      <vt:lpstr>Thank you</vt:lpstr>
    </vt:vector>
  </TitlesOfParts>
  <Company>HSBC Bank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Agile_Pramod</dc:title>
  <dc:creator>Andrew Green</dc:creator>
  <cp:keywords>INTERNAL</cp:keywords>
  <dc:description>INTERNAL</dc:description>
  <cp:lastModifiedBy>mishal.shah@noexternalmail.hsbc.com</cp:lastModifiedBy>
  <cp:revision>2053</cp:revision>
  <cp:lastPrinted>2016-06-09T11:45:57Z</cp:lastPrinted>
  <dcterms:created xsi:type="dcterms:W3CDTF">2011-11-25T17:41:50Z</dcterms:created>
  <dcterms:modified xsi:type="dcterms:W3CDTF">2016-10-27T09:49:34Z</dcterms:modified>
  <cp:category>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0x01010032BB290C6E285C47957C3A6DD892CC6F</vt:lpwstr>
  </property>
</Properties>
</file>