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1" r:id="rId6"/>
    <p:sldId id="262" r:id="rId7"/>
    <p:sldId id="263" r:id="rId8"/>
    <p:sldId id="264" r:id="rId9"/>
    <p:sldId id="260"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1" d="100"/>
          <a:sy n="51" d="100"/>
        </p:scale>
        <p:origin x="-202"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7E833B-0787-4D12-9381-EE033FBA4F73}" type="datetimeFigureOut">
              <a:rPr lang="en-US" smtClean="0"/>
              <a:pPr/>
              <a:t>7/9/2022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7FBA9-E4EF-45E9-BD1E-ADB815AD9F5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7E833B-0787-4D12-9381-EE033FBA4F73}" type="datetimeFigureOut">
              <a:rPr lang="en-US" smtClean="0"/>
              <a:pPr/>
              <a:t>7/9/2022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7FBA9-E4EF-45E9-BD1E-ADB815AD9F5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7E833B-0787-4D12-9381-EE033FBA4F73}" type="datetimeFigureOut">
              <a:rPr lang="en-US" smtClean="0"/>
              <a:pPr/>
              <a:t>7/9/2022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7FBA9-E4EF-45E9-BD1E-ADB815AD9F5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7E833B-0787-4D12-9381-EE033FBA4F73}" type="datetimeFigureOut">
              <a:rPr lang="en-US" smtClean="0"/>
              <a:pPr/>
              <a:t>7/9/2022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7FBA9-E4EF-45E9-BD1E-ADB815AD9F5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7E833B-0787-4D12-9381-EE033FBA4F73}" type="datetimeFigureOut">
              <a:rPr lang="en-US" smtClean="0"/>
              <a:pPr/>
              <a:t>7/9/2022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7FBA9-E4EF-45E9-BD1E-ADB815AD9F5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7E833B-0787-4D12-9381-EE033FBA4F73}" type="datetimeFigureOut">
              <a:rPr lang="en-US" smtClean="0"/>
              <a:pPr/>
              <a:t>7/9/2022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F7FBA9-E4EF-45E9-BD1E-ADB815AD9F5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7E833B-0787-4D12-9381-EE033FBA4F73}" type="datetimeFigureOut">
              <a:rPr lang="en-US" smtClean="0"/>
              <a:pPr/>
              <a:t>7/9/2022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F7FBA9-E4EF-45E9-BD1E-ADB815AD9F5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7E833B-0787-4D12-9381-EE033FBA4F73}" type="datetimeFigureOut">
              <a:rPr lang="en-US" smtClean="0"/>
              <a:pPr/>
              <a:t>7/9/2022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F7FBA9-E4EF-45E9-BD1E-ADB815AD9F5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7E833B-0787-4D12-9381-EE033FBA4F73}" type="datetimeFigureOut">
              <a:rPr lang="en-US" smtClean="0"/>
              <a:pPr/>
              <a:t>7/9/2022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F7FBA9-E4EF-45E9-BD1E-ADB815AD9F5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7E833B-0787-4D12-9381-EE033FBA4F73}" type="datetimeFigureOut">
              <a:rPr lang="en-US" smtClean="0"/>
              <a:pPr/>
              <a:t>7/9/2022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F7FBA9-E4EF-45E9-BD1E-ADB815AD9F5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7E833B-0787-4D12-9381-EE033FBA4F73}" type="datetimeFigureOut">
              <a:rPr lang="en-US" smtClean="0"/>
              <a:pPr/>
              <a:t>7/9/2022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F7FBA9-E4EF-45E9-BD1E-ADB815AD9F5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7E833B-0787-4D12-9381-EE033FBA4F73}" type="datetimeFigureOut">
              <a:rPr lang="en-US" smtClean="0"/>
              <a:pPr/>
              <a:t>7/9/2022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F7FBA9-E4EF-45E9-BD1E-ADB815AD9F5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124200"/>
            <a:ext cx="7772400" cy="1470025"/>
          </a:xfrm>
        </p:spPr>
        <p:style>
          <a:lnRef idx="3">
            <a:schemeClr val="lt1"/>
          </a:lnRef>
          <a:fillRef idx="1">
            <a:schemeClr val="accent5"/>
          </a:fillRef>
          <a:effectRef idx="1">
            <a:schemeClr val="accent5"/>
          </a:effectRef>
          <a:fontRef idx="minor">
            <a:schemeClr val="lt1"/>
          </a:fontRef>
        </p:style>
        <p:txBody>
          <a:bodyPr/>
          <a:lstStyle/>
          <a:p>
            <a:r>
              <a:rPr lang="en-US" dirty="0" smtClean="0"/>
              <a:t>TREND ANALYSIS ON TWITTER USING PYTHON </a:t>
            </a:r>
            <a:endParaRPr lang="en-US" dirty="0"/>
          </a:p>
        </p:txBody>
      </p:sp>
      <p:pic>
        <p:nvPicPr>
          <p:cNvPr id="74754" name="Picture 2" descr="Twitter – Apps on Google Play"/>
          <p:cNvPicPr>
            <a:picLocks noChangeAspect="1" noChangeArrowheads="1"/>
          </p:cNvPicPr>
          <p:nvPr/>
        </p:nvPicPr>
        <p:blipFill>
          <a:blip r:embed="rId2" cstate="print"/>
          <a:srcRect/>
          <a:stretch>
            <a:fillRect/>
          </a:stretch>
        </p:blipFill>
        <p:spPr bwMode="auto">
          <a:xfrm>
            <a:off x="0" y="0"/>
            <a:ext cx="2438400" cy="2438401"/>
          </a:xfrm>
          <a:prstGeom prst="rect">
            <a:avLst/>
          </a:prstGeom>
          <a:noFill/>
        </p:spPr>
      </p:pic>
      <p:sp>
        <p:nvSpPr>
          <p:cNvPr id="4" name="TextBox 3"/>
          <p:cNvSpPr txBox="1"/>
          <p:nvPr/>
        </p:nvSpPr>
        <p:spPr>
          <a:xfrm>
            <a:off x="4572000" y="4876800"/>
            <a:ext cx="3733800" cy="40011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000" b="1" dirty="0" smtClean="0"/>
              <a:t>              By- </a:t>
            </a:r>
            <a:r>
              <a:rPr lang="en-US" sz="2000" b="1" dirty="0" err="1" smtClean="0"/>
              <a:t>Neetika</a:t>
            </a:r>
            <a:r>
              <a:rPr lang="en-US" sz="2000" b="1" dirty="0" smtClean="0"/>
              <a:t> </a:t>
            </a:r>
            <a:r>
              <a:rPr lang="en-US" sz="2000" b="1" dirty="0" err="1" smtClean="0"/>
              <a:t>Tripathi</a:t>
            </a:r>
            <a:endParaRPr lang="en-US" sz="2000"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2057400"/>
            <a:ext cx="7848600" cy="4572000"/>
          </a:xfrm>
        </p:spPr>
        <p:txBody>
          <a:bodyPr>
            <a:normAutofit fontScale="85000" lnSpcReduction="10000"/>
          </a:bodyPr>
          <a:lstStyle/>
          <a:p>
            <a:pPr algn="l">
              <a:buFont typeface="Arial" pitchFamily="34" charset="0"/>
              <a:buChar char="•"/>
            </a:pPr>
            <a:r>
              <a:rPr lang="en-US" b="1" dirty="0" smtClean="0">
                <a:solidFill>
                  <a:srgbClr val="0070C0"/>
                </a:solidFill>
              </a:rPr>
              <a:t>Frequency analysis:-</a:t>
            </a:r>
          </a:p>
          <a:p>
            <a:pPr algn="l"/>
            <a:r>
              <a:rPr lang="en-US" sz="2200" dirty="0" smtClean="0">
                <a:solidFill>
                  <a:schemeClr val="tx1"/>
                </a:solidFill>
              </a:rPr>
              <a:t>Analyzing entities such as #</a:t>
            </a:r>
            <a:r>
              <a:rPr lang="en-US" sz="2200" dirty="0" err="1" smtClean="0">
                <a:solidFill>
                  <a:schemeClr val="tx1"/>
                </a:solidFill>
              </a:rPr>
              <a:t>hashtags</a:t>
            </a:r>
            <a:r>
              <a:rPr lang="en-US" sz="2200" dirty="0" smtClean="0">
                <a:solidFill>
                  <a:schemeClr val="tx1"/>
                </a:solidFill>
              </a:rPr>
              <a:t> are important as these terms are an explicit way for the author to highlight the topic.</a:t>
            </a:r>
          </a:p>
          <a:p>
            <a:pPr algn="l"/>
            <a:r>
              <a:rPr lang="en-US" sz="2200" dirty="0" smtClean="0">
                <a:solidFill>
                  <a:schemeClr val="tx1"/>
                </a:solidFill>
              </a:rPr>
              <a:t>Here we can use the data that has already been collected from the tweets.</a:t>
            </a:r>
          </a:p>
          <a:p>
            <a:pPr algn="l"/>
            <a:r>
              <a:rPr lang="en-US" sz="2200" dirty="0" smtClean="0">
                <a:solidFill>
                  <a:schemeClr val="tx1"/>
                </a:solidFill>
              </a:rPr>
              <a:t>For </a:t>
            </a:r>
            <a:r>
              <a:rPr lang="en-US" sz="2200" dirty="0" err="1" smtClean="0">
                <a:solidFill>
                  <a:schemeClr val="tx1"/>
                </a:solidFill>
              </a:rPr>
              <a:t>eg</a:t>
            </a:r>
            <a:r>
              <a:rPr lang="en-US" sz="2200" dirty="0" smtClean="0">
                <a:solidFill>
                  <a:schemeClr val="tx1"/>
                </a:solidFill>
              </a:rPr>
              <a:t>- </a:t>
            </a:r>
          </a:p>
          <a:p>
            <a:pPr algn="l">
              <a:buFont typeface="Wingdings" pitchFamily="2" charset="2"/>
              <a:buChar char="Ø"/>
            </a:pPr>
            <a:r>
              <a:rPr lang="en-US" sz="2200" dirty="0" smtClean="0">
                <a:solidFill>
                  <a:schemeClr val="tx1"/>
                </a:solidFill>
              </a:rPr>
              <a:t>we analyze all the #</a:t>
            </a:r>
            <a:r>
              <a:rPr lang="en-US" sz="2200" dirty="0" err="1" smtClean="0">
                <a:solidFill>
                  <a:schemeClr val="tx1"/>
                </a:solidFill>
              </a:rPr>
              <a:t>hashtags</a:t>
            </a:r>
            <a:r>
              <a:rPr lang="en-US" sz="2200" dirty="0" smtClean="0">
                <a:solidFill>
                  <a:schemeClr val="tx1"/>
                </a:solidFill>
              </a:rPr>
              <a:t> used by the user of a timeline and can save it in a </a:t>
            </a:r>
            <a:r>
              <a:rPr lang="en-US" sz="2200" b="1" u="sng" dirty="0" smtClean="0">
                <a:solidFill>
                  <a:schemeClr val="tx1"/>
                </a:solidFill>
              </a:rPr>
              <a:t>.</a:t>
            </a:r>
            <a:r>
              <a:rPr lang="en-US" sz="2200" b="1" u="sng" dirty="0" err="1" smtClean="0">
                <a:solidFill>
                  <a:schemeClr val="tx1"/>
                </a:solidFill>
              </a:rPr>
              <a:t>jsonl</a:t>
            </a:r>
            <a:r>
              <a:rPr lang="en-US" sz="2200" b="1" u="sng" dirty="0" smtClean="0">
                <a:solidFill>
                  <a:schemeClr val="tx1"/>
                </a:solidFill>
              </a:rPr>
              <a:t> </a:t>
            </a:r>
            <a:r>
              <a:rPr lang="en-US" sz="2200" dirty="0" smtClean="0">
                <a:solidFill>
                  <a:schemeClr val="tx1"/>
                </a:solidFill>
              </a:rPr>
              <a:t>file.</a:t>
            </a:r>
          </a:p>
          <a:p>
            <a:pPr algn="l">
              <a:buFont typeface="Wingdings" pitchFamily="2" charset="2"/>
              <a:buChar char="Ø"/>
            </a:pPr>
            <a:r>
              <a:rPr lang="en-US" sz="2200" dirty="0" smtClean="0">
                <a:solidFill>
                  <a:schemeClr val="tx1"/>
                </a:solidFill>
              </a:rPr>
              <a:t>This will give a list of #</a:t>
            </a:r>
            <a:r>
              <a:rPr lang="en-US" sz="2200" dirty="0" err="1" smtClean="0">
                <a:solidFill>
                  <a:schemeClr val="tx1"/>
                </a:solidFill>
              </a:rPr>
              <a:t>hashtags</a:t>
            </a:r>
            <a:r>
              <a:rPr lang="en-US" sz="2200" dirty="0" smtClean="0">
                <a:solidFill>
                  <a:schemeClr val="tx1"/>
                </a:solidFill>
              </a:rPr>
              <a:t> in the tweets. Now we have the frequencies of the keywords used in by the user. This will provide a bag of keywords.</a:t>
            </a:r>
          </a:p>
          <a:p>
            <a:pPr algn="l">
              <a:buFont typeface="Arial" pitchFamily="34" charset="0"/>
              <a:buChar char="•"/>
            </a:pPr>
            <a:r>
              <a:rPr lang="en-US" b="1" dirty="0" smtClean="0">
                <a:solidFill>
                  <a:srgbClr val="0070C0"/>
                </a:solidFill>
              </a:rPr>
              <a:t>Statistical Measurement:- </a:t>
            </a:r>
          </a:p>
          <a:p>
            <a:pPr algn="l">
              <a:buFont typeface="Wingdings" pitchFamily="2" charset="2"/>
              <a:buChar char="Ø"/>
            </a:pPr>
            <a:r>
              <a:rPr lang="en-US" sz="2200" dirty="0" smtClean="0">
                <a:solidFill>
                  <a:schemeClr val="tx1"/>
                </a:solidFill>
              </a:rPr>
              <a:t>Total #</a:t>
            </a:r>
            <a:r>
              <a:rPr lang="en-US" sz="2200" dirty="0" err="1" smtClean="0">
                <a:solidFill>
                  <a:schemeClr val="tx1"/>
                </a:solidFill>
              </a:rPr>
              <a:t>hashtags</a:t>
            </a:r>
            <a:r>
              <a:rPr lang="en-US" sz="2200" dirty="0" smtClean="0">
                <a:solidFill>
                  <a:schemeClr val="tx1"/>
                </a:solidFill>
              </a:rPr>
              <a:t> and user mentions.</a:t>
            </a:r>
          </a:p>
          <a:p>
            <a:pPr algn="l">
              <a:buFont typeface="Wingdings" pitchFamily="2" charset="2"/>
              <a:buChar char="Ø"/>
            </a:pPr>
            <a:r>
              <a:rPr lang="en-US" sz="2200" dirty="0" smtClean="0">
                <a:solidFill>
                  <a:schemeClr val="tx1"/>
                </a:solidFill>
              </a:rPr>
              <a:t>#</a:t>
            </a:r>
            <a:r>
              <a:rPr lang="en-US" sz="2200" dirty="0" err="1" smtClean="0">
                <a:solidFill>
                  <a:schemeClr val="tx1"/>
                </a:solidFill>
              </a:rPr>
              <a:t>hashtags</a:t>
            </a:r>
            <a:r>
              <a:rPr lang="en-US" sz="2200" dirty="0" smtClean="0">
                <a:solidFill>
                  <a:schemeClr val="tx1"/>
                </a:solidFill>
              </a:rPr>
              <a:t> per mention count.</a:t>
            </a:r>
          </a:p>
          <a:p>
            <a:pPr algn="l">
              <a:buFont typeface="Wingdings" pitchFamily="2" charset="2"/>
              <a:buChar char="Ø"/>
            </a:pPr>
            <a:r>
              <a:rPr lang="en-US" sz="2200" dirty="0" err="1" smtClean="0">
                <a:solidFill>
                  <a:schemeClr val="tx1"/>
                </a:solidFill>
              </a:rPr>
              <a:t>Retweet</a:t>
            </a:r>
            <a:r>
              <a:rPr lang="en-US" sz="2200" dirty="0" smtClean="0">
                <a:solidFill>
                  <a:schemeClr val="tx1"/>
                </a:solidFill>
              </a:rPr>
              <a:t>(RT) count and much more….</a:t>
            </a:r>
          </a:p>
          <a:p>
            <a:pPr algn="l"/>
            <a:r>
              <a:rPr lang="en-US" sz="2200" dirty="0" smtClean="0">
                <a:solidFill>
                  <a:schemeClr val="tx1"/>
                </a:solidFill>
              </a:rPr>
              <a:t>These stats can be observed by running python scripts over the same </a:t>
            </a:r>
            <a:r>
              <a:rPr lang="en-US" sz="2200" dirty="0" err="1" smtClean="0">
                <a:solidFill>
                  <a:schemeClr val="tx1"/>
                </a:solidFill>
              </a:rPr>
              <a:t>json</a:t>
            </a:r>
            <a:r>
              <a:rPr lang="en-US" sz="2200" dirty="0" smtClean="0">
                <a:solidFill>
                  <a:schemeClr val="tx1"/>
                </a:solidFill>
              </a:rPr>
              <a:t> file.</a:t>
            </a:r>
          </a:p>
          <a:p>
            <a:pPr algn="l"/>
            <a:endParaRPr lang="en-US" sz="2200" b="1" dirty="0" smtClean="0">
              <a:solidFill>
                <a:srgbClr val="0070C0"/>
              </a:solidFill>
            </a:endParaRPr>
          </a:p>
          <a:p>
            <a:pPr algn="l"/>
            <a:endParaRPr lang="en-US" sz="2200" dirty="0" smtClean="0">
              <a:solidFill>
                <a:schemeClr val="tx1"/>
              </a:solidFill>
            </a:endParaRPr>
          </a:p>
        </p:txBody>
      </p:sp>
      <p:sp>
        <p:nvSpPr>
          <p:cNvPr id="4" name="Title 6"/>
          <p:cNvSpPr txBox="1">
            <a:spLocks/>
          </p:cNvSpPr>
          <p:nvPr/>
        </p:nvSpPr>
        <p:spPr>
          <a:xfrm>
            <a:off x="685800" y="381000"/>
            <a:ext cx="7772400" cy="1470025"/>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a:bodyPr>
          <a:lstStyle/>
          <a:p>
            <a:pPr lvl="0" algn="ctr">
              <a:spcBef>
                <a:spcPct val="0"/>
              </a:spcBef>
            </a:pPr>
            <a:r>
              <a:rPr lang="en-US" sz="4400" b="1" dirty="0" smtClean="0">
                <a:solidFill>
                  <a:schemeClr val="bg1"/>
                </a:solidFill>
              </a:rPr>
              <a:t>Detecting trends-</a:t>
            </a:r>
            <a:endParaRPr kumimoji="0" lang="en-US" sz="44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style>
          <a:lnRef idx="3">
            <a:schemeClr val="lt1"/>
          </a:lnRef>
          <a:fillRef idx="1">
            <a:schemeClr val="accent5"/>
          </a:fillRef>
          <a:effectRef idx="1">
            <a:schemeClr val="accent5"/>
          </a:effectRef>
          <a:fontRef idx="minor">
            <a:schemeClr val="lt1"/>
          </a:fontRef>
        </p:style>
        <p:txBody>
          <a:bodyPr/>
          <a:lstStyle/>
          <a:p>
            <a:r>
              <a:rPr lang="en-US" b="1" dirty="0" smtClean="0"/>
              <a:t>Analyzing tweets for trends</a:t>
            </a:r>
            <a:endParaRPr lang="en-US" b="1" dirty="0"/>
          </a:p>
        </p:txBody>
      </p:sp>
      <p:sp>
        <p:nvSpPr>
          <p:cNvPr id="3" name="Subtitle 2"/>
          <p:cNvSpPr>
            <a:spLocks noGrp="1"/>
          </p:cNvSpPr>
          <p:nvPr>
            <p:ph type="subTitle" idx="1"/>
          </p:nvPr>
        </p:nvSpPr>
        <p:spPr>
          <a:xfrm>
            <a:off x="685800" y="2286000"/>
            <a:ext cx="8001000" cy="3810000"/>
          </a:xfrm>
        </p:spPr>
        <p:txBody>
          <a:bodyPr>
            <a:normAutofit fontScale="92500" lnSpcReduction="10000"/>
          </a:bodyPr>
          <a:lstStyle/>
          <a:p>
            <a:pPr algn="l"/>
            <a:r>
              <a:rPr lang="en-US" sz="3000" b="1" dirty="0" smtClean="0">
                <a:solidFill>
                  <a:srgbClr val="0070C0"/>
                </a:solidFill>
              </a:rPr>
              <a:t>Text preprocessing can be done is following ways:-</a:t>
            </a:r>
          </a:p>
          <a:p>
            <a:pPr algn="l"/>
            <a:endParaRPr lang="en-US" sz="3000" b="1" dirty="0" smtClean="0">
              <a:solidFill>
                <a:srgbClr val="0070C0"/>
              </a:solidFill>
            </a:endParaRPr>
          </a:p>
          <a:p>
            <a:pPr marL="457200" indent="-457200" algn="l">
              <a:buFont typeface="+mj-lt"/>
              <a:buAutoNum type="arabicPeriod"/>
            </a:pPr>
            <a:r>
              <a:rPr lang="en-US" sz="3000" b="1" dirty="0" smtClean="0">
                <a:solidFill>
                  <a:schemeClr val="tx1"/>
                </a:solidFill>
              </a:rPr>
              <a:t>Tokenization</a:t>
            </a:r>
          </a:p>
          <a:p>
            <a:pPr marL="457200" indent="-457200" algn="l">
              <a:buFont typeface="Wingdings" pitchFamily="2" charset="2"/>
              <a:buChar char="Ø"/>
            </a:pPr>
            <a:r>
              <a:rPr lang="en-US" sz="2200" b="1" dirty="0" smtClean="0">
                <a:solidFill>
                  <a:schemeClr val="tx1"/>
                </a:solidFill>
              </a:rPr>
              <a:t>Implementation from </a:t>
            </a:r>
            <a:r>
              <a:rPr lang="en-US" sz="2200" b="1" dirty="0" err="1" smtClean="0">
                <a:solidFill>
                  <a:schemeClr val="tx1"/>
                </a:solidFill>
              </a:rPr>
              <a:t>Python,NLTK</a:t>
            </a:r>
            <a:r>
              <a:rPr lang="en-US" sz="2200" b="1" dirty="0" smtClean="0">
                <a:solidFill>
                  <a:schemeClr val="tx1"/>
                </a:solidFill>
              </a:rPr>
              <a:t>(Natural Language Processing Kit)</a:t>
            </a:r>
            <a:r>
              <a:rPr lang="en-US" sz="2200" dirty="0" smtClean="0">
                <a:solidFill>
                  <a:schemeClr val="tx1"/>
                </a:solidFill>
              </a:rPr>
              <a:t>:-</a:t>
            </a:r>
          </a:p>
          <a:p>
            <a:pPr marL="457200" indent="-457200" algn="l"/>
            <a:r>
              <a:rPr lang="en-US" sz="2200" dirty="0" smtClean="0">
                <a:solidFill>
                  <a:schemeClr val="tx1"/>
                </a:solidFill>
              </a:rPr>
              <a:t>        With the help of</a:t>
            </a:r>
            <a:r>
              <a:rPr lang="en-US" sz="2200" b="1" dirty="0" smtClean="0">
                <a:solidFill>
                  <a:schemeClr val="tx1"/>
                </a:solidFill>
              </a:rPr>
              <a:t> </a:t>
            </a:r>
            <a:r>
              <a:rPr lang="en-US" sz="2200" b="1" dirty="0" err="1" smtClean="0">
                <a:solidFill>
                  <a:schemeClr val="tx1"/>
                </a:solidFill>
              </a:rPr>
              <a:t>nltk.TweetTokenizer</a:t>
            </a:r>
            <a:r>
              <a:rPr lang="en-US" sz="2200" b="1" dirty="0" smtClean="0">
                <a:solidFill>
                  <a:schemeClr val="tx1"/>
                </a:solidFill>
              </a:rPr>
              <a:t>()</a:t>
            </a:r>
            <a:r>
              <a:rPr lang="en-US" sz="2200" dirty="0" smtClean="0">
                <a:solidFill>
                  <a:schemeClr val="tx1"/>
                </a:solidFill>
              </a:rPr>
              <a:t> method, we are able to convert the stream of words into small </a:t>
            </a:r>
            <a:r>
              <a:rPr lang="en-US" sz="2200" dirty="0" err="1" smtClean="0">
                <a:solidFill>
                  <a:schemeClr val="tx1"/>
                </a:solidFill>
              </a:rPr>
              <a:t>small</a:t>
            </a:r>
            <a:r>
              <a:rPr lang="en-US" sz="2200" dirty="0" smtClean="0">
                <a:solidFill>
                  <a:schemeClr val="tx1"/>
                </a:solidFill>
              </a:rPr>
              <a:t> tokens so that we can </a:t>
            </a:r>
            <a:r>
              <a:rPr lang="en-US" sz="2200" dirty="0" err="1" smtClean="0">
                <a:solidFill>
                  <a:schemeClr val="tx1"/>
                </a:solidFill>
              </a:rPr>
              <a:t>analyse</a:t>
            </a:r>
            <a:r>
              <a:rPr lang="en-US" sz="2200" dirty="0" smtClean="0">
                <a:solidFill>
                  <a:schemeClr val="tx1"/>
                </a:solidFill>
              </a:rPr>
              <a:t> the audio stream with the help of </a:t>
            </a:r>
            <a:r>
              <a:rPr lang="en-US" sz="2200" dirty="0" err="1" smtClean="0">
                <a:solidFill>
                  <a:schemeClr val="tx1"/>
                </a:solidFill>
              </a:rPr>
              <a:t>nltk.TweetTokenizer</a:t>
            </a:r>
            <a:r>
              <a:rPr lang="en-US" sz="2200" dirty="0" smtClean="0">
                <a:solidFill>
                  <a:schemeClr val="tx1"/>
                </a:solidFill>
              </a:rPr>
              <a:t>() method in python.</a:t>
            </a:r>
          </a:p>
          <a:p>
            <a:pPr marL="457200" indent="-457200" algn="l">
              <a:buFont typeface="Wingdings" pitchFamily="2" charset="2"/>
              <a:buChar char="Ø"/>
            </a:pPr>
            <a:r>
              <a:rPr lang="en-US" sz="2200" dirty="0" smtClean="0">
                <a:solidFill>
                  <a:schemeClr val="tx1"/>
                </a:solidFill>
              </a:rPr>
              <a:t> Twitter changes the rules of tokenization because the content of a tweet includes emoticons, #</a:t>
            </a:r>
            <a:r>
              <a:rPr lang="en-US" sz="2200" dirty="0" err="1" smtClean="0">
                <a:solidFill>
                  <a:schemeClr val="tx1"/>
                </a:solidFill>
              </a:rPr>
              <a:t>hashtags</a:t>
            </a:r>
            <a:r>
              <a:rPr lang="en-US" sz="2200" dirty="0" smtClean="0">
                <a:solidFill>
                  <a:schemeClr val="tx1"/>
                </a:solidFill>
              </a:rPr>
              <a:t>, </a:t>
            </a:r>
            <a:r>
              <a:rPr lang="en-US" sz="2200" dirty="0" err="1" smtClean="0">
                <a:solidFill>
                  <a:schemeClr val="tx1"/>
                </a:solidFill>
              </a:rPr>
              <a:t>urls</a:t>
            </a:r>
            <a:r>
              <a:rPr lang="en-US" sz="2200" dirty="0" smtClean="0">
                <a:solidFill>
                  <a:schemeClr val="tx1"/>
                </a:solidFill>
              </a:rPr>
              <a:t>, user mentions which are quite different from </a:t>
            </a:r>
            <a:r>
              <a:rPr lang="en-US" sz="2200" dirty="0" err="1" smtClean="0">
                <a:solidFill>
                  <a:schemeClr val="tx1"/>
                </a:solidFill>
              </a:rPr>
              <a:t>english</a:t>
            </a:r>
            <a:r>
              <a:rPr lang="en-US" sz="2200" dirty="0" smtClean="0">
                <a:solidFill>
                  <a:schemeClr val="tx1"/>
                </a:solidFill>
              </a:rPr>
              <a:t> language.</a:t>
            </a:r>
          </a:p>
          <a:p>
            <a:pPr algn="l"/>
            <a:endParaRPr lang="en-US" sz="2200" dirty="0" smtClean="0">
              <a:solidFill>
                <a:schemeClr val="tx1"/>
              </a:solidFill>
            </a:endParaRPr>
          </a:p>
          <a:p>
            <a:pPr algn="l"/>
            <a:endParaRPr lang="en-US" sz="2200"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2209800"/>
            <a:ext cx="7772400" cy="3962400"/>
          </a:xfrm>
        </p:spPr>
        <p:txBody>
          <a:bodyPr>
            <a:normAutofit lnSpcReduction="10000"/>
          </a:bodyPr>
          <a:lstStyle/>
          <a:p>
            <a:pPr marL="514350" indent="-514350" algn="l">
              <a:buAutoNum type="arabicPeriod" startAt="2"/>
            </a:pPr>
            <a:r>
              <a:rPr lang="en-US" sz="2800" b="1" dirty="0" err="1" smtClean="0">
                <a:solidFill>
                  <a:schemeClr val="tx1"/>
                </a:solidFill>
              </a:rPr>
              <a:t>Stopword</a:t>
            </a:r>
            <a:r>
              <a:rPr lang="en-US" sz="2800" b="1" dirty="0" smtClean="0">
                <a:solidFill>
                  <a:schemeClr val="tx1"/>
                </a:solidFill>
              </a:rPr>
              <a:t> removal</a:t>
            </a:r>
          </a:p>
          <a:p>
            <a:pPr marL="514350" indent="-514350" algn="l">
              <a:buFont typeface="Wingdings" pitchFamily="2" charset="2"/>
              <a:buChar char="Ø"/>
            </a:pPr>
            <a:r>
              <a:rPr lang="en-US" sz="2000" dirty="0" smtClean="0">
                <a:solidFill>
                  <a:schemeClr val="tx1"/>
                </a:solidFill>
              </a:rPr>
              <a:t>Stop words are the words when taken in isolation and are not content bearing. They include articles, adverbs, etc.</a:t>
            </a:r>
          </a:p>
          <a:p>
            <a:pPr marL="514350" indent="-514350" algn="l">
              <a:buFont typeface="Wingdings" pitchFamily="2" charset="2"/>
              <a:buChar char="Ø"/>
            </a:pPr>
            <a:r>
              <a:rPr lang="en-US" sz="2000" dirty="0" smtClean="0">
                <a:solidFill>
                  <a:schemeClr val="tx1"/>
                </a:solidFill>
              </a:rPr>
              <a:t>Frequency analysis will show that these kinds of words are most common in any data sets. They are generally common </a:t>
            </a:r>
            <a:r>
              <a:rPr lang="en-US" sz="2000" dirty="0" err="1" smtClean="0">
                <a:solidFill>
                  <a:schemeClr val="tx1"/>
                </a:solidFill>
              </a:rPr>
              <a:t>english</a:t>
            </a:r>
            <a:r>
              <a:rPr lang="en-US" sz="2000" dirty="0" smtClean="0">
                <a:solidFill>
                  <a:schemeClr val="tx1"/>
                </a:solidFill>
              </a:rPr>
              <a:t> </a:t>
            </a:r>
            <a:r>
              <a:rPr lang="en-US" sz="2000" dirty="0" err="1" smtClean="0">
                <a:solidFill>
                  <a:schemeClr val="tx1"/>
                </a:solidFill>
              </a:rPr>
              <a:t>stopwords</a:t>
            </a:r>
            <a:r>
              <a:rPr lang="en-US" sz="2000" dirty="0" smtClean="0">
                <a:solidFill>
                  <a:schemeClr val="tx1"/>
                </a:solidFill>
              </a:rPr>
              <a:t>.</a:t>
            </a:r>
          </a:p>
          <a:p>
            <a:pPr marL="514350" indent="-514350" algn="l">
              <a:buFont typeface="Wingdings" pitchFamily="2" charset="2"/>
              <a:buChar char="Ø"/>
            </a:pPr>
            <a:r>
              <a:rPr lang="en-US" sz="2000" dirty="0" smtClean="0">
                <a:solidFill>
                  <a:schemeClr val="tx1"/>
                </a:solidFill>
              </a:rPr>
              <a:t>The </a:t>
            </a:r>
            <a:r>
              <a:rPr lang="en-US" sz="2000" b="1" dirty="0" smtClean="0">
                <a:solidFill>
                  <a:schemeClr val="tx1"/>
                </a:solidFill>
              </a:rPr>
              <a:t>NLTK library provide a list of </a:t>
            </a:r>
            <a:r>
              <a:rPr lang="en-US" sz="2000" b="1" dirty="0" err="1" smtClean="0">
                <a:solidFill>
                  <a:schemeClr val="tx1"/>
                </a:solidFill>
              </a:rPr>
              <a:t>stopwords</a:t>
            </a:r>
            <a:r>
              <a:rPr lang="en-US" sz="2000" b="1" dirty="0" smtClean="0">
                <a:solidFill>
                  <a:schemeClr val="tx1"/>
                </a:solidFill>
              </a:rPr>
              <a:t> </a:t>
            </a:r>
            <a:r>
              <a:rPr lang="en-US" sz="2000" dirty="0" smtClean="0">
                <a:solidFill>
                  <a:schemeClr val="tx1"/>
                </a:solidFill>
              </a:rPr>
              <a:t>and module used for the same is:- </a:t>
            </a:r>
            <a:r>
              <a:rPr lang="en-US" sz="2000" b="1" u="sng" dirty="0" err="1" smtClean="0">
                <a:solidFill>
                  <a:schemeClr val="tx1"/>
                </a:solidFill>
              </a:rPr>
              <a:t>nltk.corpus.stopwords</a:t>
            </a:r>
            <a:endParaRPr lang="en-US" sz="2000" b="1" u="sng" dirty="0" smtClean="0">
              <a:solidFill>
                <a:schemeClr val="tx1"/>
              </a:solidFill>
            </a:endParaRPr>
          </a:p>
          <a:p>
            <a:pPr marL="514350" indent="-514350" algn="l">
              <a:buFont typeface="Wingdings" pitchFamily="2" charset="2"/>
              <a:buChar char="Ø"/>
            </a:pPr>
            <a:r>
              <a:rPr lang="en-US" sz="2000" dirty="0" smtClean="0">
                <a:solidFill>
                  <a:schemeClr val="tx1"/>
                </a:solidFill>
              </a:rPr>
              <a:t>In twitter common </a:t>
            </a:r>
            <a:r>
              <a:rPr lang="en-US" sz="2000" dirty="0" err="1" smtClean="0">
                <a:solidFill>
                  <a:schemeClr val="tx1"/>
                </a:solidFill>
              </a:rPr>
              <a:t>stopwords</a:t>
            </a:r>
            <a:r>
              <a:rPr lang="en-US" sz="2000" dirty="0" smtClean="0">
                <a:solidFill>
                  <a:schemeClr val="tx1"/>
                </a:solidFill>
              </a:rPr>
              <a:t> are RT(</a:t>
            </a:r>
            <a:r>
              <a:rPr lang="en-US" sz="2000" dirty="0" err="1" smtClean="0">
                <a:solidFill>
                  <a:schemeClr val="tx1"/>
                </a:solidFill>
              </a:rPr>
              <a:t>retweet</a:t>
            </a:r>
            <a:r>
              <a:rPr lang="en-US" sz="2000" dirty="0" smtClean="0">
                <a:solidFill>
                  <a:schemeClr val="tx1"/>
                </a:solidFill>
              </a:rPr>
              <a:t>) and via(mention author of the content).</a:t>
            </a:r>
          </a:p>
          <a:p>
            <a:pPr marL="514350" indent="-514350" algn="l">
              <a:buFont typeface="Wingdings" pitchFamily="2" charset="2"/>
              <a:buChar char="Ø"/>
            </a:pPr>
            <a:r>
              <a:rPr lang="en-US" sz="2000" dirty="0" err="1" smtClean="0">
                <a:solidFill>
                  <a:schemeClr val="tx1"/>
                </a:solidFill>
              </a:rPr>
              <a:t>Stopwords</a:t>
            </a:r>
            <a:r>
              <a:rPr lang="en-US" sz="2000" dirty="0" smtClean="0">
                <a:solidFill>
                  <a:schemeClr val="tx1"/>
                </a:solidFill>
              </a:rPr>
              <a:t> removal can be extended to remove symbols like punctuations , etc.</a:t>
            </a:r>
          </a:p>
          <a:p>
            <a:pPr marL="514350" indent="-514350" algn="l">
              <a:buFont typeface="Wingdings" pitchFamily="2" charset="2"/>
              <a:buChar char="Ø"/>
            </a:pPr>
            <a:endParaRPr lang="en-US" sz="2000" dirty="0" smtClean="0">
              <a:solidFill>
                <a:schemeClr val="tx1"/>
              </a:solidFill>
            </a:endParaRPr>
          </a:p>
          <a:p>
            <a:pPr marL="514350" indent="-514350" algn="l"/>
            <a:endParaRPr lang="en-US" sz="2800" b="1" dirty="0">
              <a:solidFill>
                <a:schemeClr val="tx1"/>
              </a:solidFill>
            </a:endParaRPr>
          </a:p>
        </p:txBody>
      </p:sp>
      <p:sp>
        <p:nvSpPr>
          <p:cNvPr id="4" name="Title 1"/>
          <p:cNvSpPr txBox="1">
            <a:spLocks/>
          </p:cNvSpPr>
          <p:nvPr/>
        </p:nvSpPr>
        <p:spPr>
          <a:xfrm>
            <a:off x="762000" y="228600"/>
            <a:ext cx="7772400" cy="1470025"/>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lt1"/>
                </a:solidFill>
                <a:effectLst/>
                <a:uLnTx/>
                <a:uFillTx/>
                <a:latin typeface="+mn-lt"/>
                <a:ea typeface="+mn-ea"/>
                <a:cs typeface="+mn-cs"/>
              </a:rPr>
              <a:t>Analyzing tweets for trends</a:t>
            </a:r>
            <a:endParaRPr kumimoji="0" lang="en-US" sz="4400" b="1"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2209800"/>
            <a:ext cx="7543800" cy="2590800"/>
          </a:xfrm>
        </p:spPr>
        <p:txBody>
          <a:bodyPr>
            <a:normAutofit fontScale="92500" lnSpcReduction="20000"/>
          </a:bodyPr>
          <a:lstStyle/>
          <a:p>
            <a:pPr marL="514350" indent="-514350" algn="l">
              <a:buAutoNum type="arabicPeriod" startAt="3"/>
            </a:pPr>
            <a:r>
              <a:rPr lang="en-US" sz="2800" b="1" dirty="0" smtClean="0">
                <a:solidFill>
                  <a:schemeClr val="tx1"/>
                </a:solidFill>
              </a:rPr>
              <a:t>Sentiment Analysis</a:t>
            </a:r>
          </a:p>
          <a:p>
            <a:pPr marL="514350" indent="-514350" algn="l"/>
            <a:endParaRPr lang="en-US" sz="2000" dirty="0" smtClean="0">
              <a:solidFill>
                <a:schemeClr val="tx1"/>
              </a:solidFill>
            </a:endParaRPr>
          </a:p>
          <a:p>
            <a:pPr marL="514350" indent="-514350" algn="l">
              <a:buFont typeface="Wingdings" pitchFamily="2" charset="2"/>
              <a:buChar char="Ø"/>
            </a:pPr>
            <a:r>
              <a:rPr lang="en-US" sz="2400" dirty="0" smtClean="0">
                <a:solidFill>
                  <a:schemeClr val="tx1"/>
                </a:solidFill>
              </a:rPr>
              <a:t>Sentiment analysis is a type of data mining that measures the inclination of people’s opinions through natural language processing (NLP), computational linguistics and text analysis, which are used to extract and analyze subjective information from the Web — mostly social media like twitter.</a:t>
            </a:r>
            <a:endParaRPr lang="en-US" sz="2400" b="1" dirty="0">
              <a:solidFill>
                <a:schemeClr val="tx1"/>
              </a:solidFill>
            </a:endParaRPr>
          </a:p>
        </p:txBody>
      </p:sp>
      <p:sp>
        <p:nvSpPr>
          <p:cNvPr id="4" name="Title 1"/>
          <p:cNvSpPr txBox="1">
            <a:spLocks/>
          </p:cNvSpPr>
          <p:nvPr/>
        </p:nvSpPr>
        <p:spPr>
          <a:xfrm>
            <a:off x="685800" y="381000"/>
            <a:ext cx="7772400" cy="1470025"/>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lt1"/>
                </a:solidFill>
                <a:effectLst/>
                <a:uLnTx/>
                <a:uFillTx/>
                <a:latin typeface="+mn-lt"/>
                <a:ea typeface="+mn-ea"/>
                <a:cs typeface="+mn-cs"/>
              </a:rPr>
              <a:t>Analyzing tweets for trends</a:t>
            </a:r>
            <a:endParaRPr kumimoji="0" lang="en-US" sz="4400" b="1" i="0" u="none" strike="noStrike" kern="1200" cap="none" spc="0" normalizeH="0" baseline="0" noProof="0" dirty="0">
              <a:ln>
                <a:noFill/>
              </a:ln>
              <a:solidFill>
                <a:schemeClr val="lt1"/>
              </a:solidFill>
              <a:effectLst/>
              <a:uLnTx/>
              <a:uFillTx/>
              <a:latin typeface="+mn-lt"/>
              <a:ea typeface="+mn-ea"/>
              <a:cs typeface="+mn-cs"/>
            </a:endParaRPr>
          </a:p>
        </p:txBody>
      </p:sp>
      <p:sp>
        <p:nvSpPr>
          <p:cNvPr id="1026" name="AutoShape 2" descr="Python Sentiment Analysis - Python Tutoria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Python Sentiment Analysis - Python Tutoria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Python Sentiment Analysis - Python Tutoria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Tutorial) Simplifying Sentiment Analysis in Python - DataCam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8" descr="download.png"/>
          <p:cNvPicPr>
            <a:picLocks noChangeAspect="1"/>
          </p:cNvPicPr>
          <p:nvPr/>
        </p:nvPicPr>
        <p:blipFill>
          <a:blip r:embed="rId2" cstate="print"/>
          <a:stretch>
            <a:fillRect/>
          </a:stretch>
        </p:blipFill>
        <p:spPr>
          <a:xfrm>
            <a:off x="2819400" y="4800600"/>
            <a:ext cx="3640015" cy="1752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style>
          <a:lnRef idx="3">
            <a:schemeClr val="lt1"/>
          </a:lnRef>
          <a:fillRef idx="1">
            <a:schemeClr val="accent5"/>
          </a:fillRef>
          <a:effectRef idx="1">
            <a:schemeClr val="accent5"/>
          </a:effectRef>
          <a:fontRef idx="minor">
            <a:schemeClr val="lt1"/>
          </a:fontRef>
        </p:style>
        <p:txBody>
          <a:bodyPr/>
          <a:lstStyle/>
          <a:p>
            <a:r>
              <a:rPr lang="en-US" b="1" dirty="0" smtClean="0"/>
              <a:t>Analyzing tweets :- </a:t>
            </a:r>
            <a:br>
              <a:rPr lang="en-US" b="1" dirty="0" smtClean="0"/>
            </a:br>
            <a:r>
              <a:rPr lang="en-US" b="1" dirty="0" smtClean="0"/>
              <a:t>Time Series Analysis</a:t>
            </a:r>
            <a:endParaRPr lang="en-US" b="1" dirty="0"/>
          </a:p>
        </p:txBody>
      </p:sp>
      <p:pic>
        <p:nvPicPr>
          <p:cNvPr id="6" name="Picture 5" descr="download (1).png"/>
          <p:cNvPicPr>
            <a:picLocks noChangeAspect="1"/>
          </p:cNvPicPr>
          <p:nvPr/>
        </p:nvPicPr>
        <p:blipFill>
          <a:blip r:embed="rId2" cstate="print"/>
          <a:stretch>
            <a:fillRect/>
          </a:stretch>
        </p:blipFill>
        <p:spPr>
          <a:xfrm>
            <a:off x="5943600" y="2514600"/>
            <a:ext cx="3048000" cy="2422769"/>
          </a:xfrm>
          <a:prstGeom prst="rect">
            <a:avLst/>
          </a:prstGeom>
          <a:ln>
            <a:noFill/>
          </a:ln>
          <a:effectLst>
            <a:outerShdw blurRad="292100" dist="139700" dir="2700000" algn="tl" rotWithShape="0">
              <a:srgbClr val="333333">
                <a:alpha val="65000"/>
              </a:srgbClr>
            </a:outerShdw>
          </a:effectLst>
        </p:spPr>
      </p:pic>
      <p:sp>
        <p:nvSpPr>
          <p:cNvPr id="3" name="Subtitle 2"/>
          <p:cNvSpPr>
            <a:spLocks noGrp="1"/>
          </p:cNvSpPr>
          <p:nvPr>
            <p:ph type="subTitle" idx="1"/>
          </p:nvPr>
        </p:nvSpPr>
        <p:spPr>
          <a:xfrm>
            <a:off x="304800" y="2057400"/>
            <a:ext cx="5867400" cy="4800600"/>
          </a:xfrm>
        </p:spPr>
        <p:txBody>
          <a:bodyPr>
            <a:normAutofit fontScale="70000" lnSpcReduction="20000"/>
          </a:bodyPr>
          <a:lstStyle/>
          <a:p>
            <a:pPr algn="l">
              <a:buFont typeface="Wingdings" pitchFamily="2" charset="2"/>
              <a:buChar char="Ø"/>
            </a:pPr>
            <a:r>
              <a:rPr lang="en-US" sz="2600" dirty="0" smtClean="0">
                <a:solidFill>
                  <a:schemeClr val="tx1"/>
                </a:solidFill>
              </a:rPr>
              <a:t>Time series is a sequence of data points that consists of successive observations over a given interval of time. As Twitter provides a (</a:t>
            </a:r>
            <a:r>
              <a:rPr lang="en-US" sz="2600" dirty="0" err="1" smtClean="0">
                <a:solidFill>
                  <a:schemeClr val="tx1"/>
                </a:solidFill>
              </a:rPr>
              <a:t>created_at</a:t>
            </a:r>
            <a:r>
              <a:rPr lang="en-US" sz="2600" dirty="0" smtClean="0">
                <a:solidFill>
                  <a:schemeClr val="tx1"/>
                </a:solidFill>
              </a:rPr>
              <a:t>) field with the precise timestamp of the tweet, we can rearrange tweets into temporal buckets so that we can examine how users react to real-time events.</a:t>
            </a:r>
          </a:p>
          <a:p>
            <a:pPr algn="l">
              <a:buFont typeface="Wingdings" pitchFamily="2" charset="2"/>
              <a:buChar char="Ø"/>
            </a:pPr>
            <a:r>
              <a:rPr lang="en-US" sz="2600" dirty="0" smtClean="0">
                <a:solidFill>
                  <a:schemeClr val="tx1"/>
                </a:solidFill>
              </a:rPr>
              <a:t>We are interested in observing how a population of users is tweeting, not just a single user, so the data gathered via the Streaming API is most suited for this type of analysis.</a:t>
            </a:r>
          </a:p>
          <a:p>
            <a:pPr algn="l">
              <a:buFont typeface="Wingdings" pitchFamily="2" charset="2"/>
              <a:buChar char="Ø"/>
            </a:pPr>
            <a:r>
              <a:rPr lang="en-US" sz="2600" dirty="0" err="1" smtClean="0">
                <a:solidFill>
                  <a:schemeClr val="tx1"/>
                </a:solidFill>
              </a:rPr>
              <a:t>Eg</a:t>
            </a:r>
            <a:r>
              <a:rPr lang="en-US" sz="2600" dirty="0" smtClean="0">
                <a:solidFill>
                  <a:schemeClr val="tx1"/>
                </a:solidFill>
              </a:rPr>
              <a:t> of real time events are:- corona(global pandemic), earthquake(major disasters), etc.</a:t>
            </a:r>
          </a:p>
          <a:p>
            <a:pPr algn="l">
              <a:buFont typeface="Wingdings" pitchFamily="2" charset="2"/>
              <a:buChar char="Ø"/>
            </a:pPr>
            <a:r>
              <a:rPr lang="en-US" sz="2600" dirty="0" smtClean="0">
                <a:solidFill>
                  <a:schemeClr val="tx1"/>
                </a:solidFill>
              </a:rPr>
              <a:t>Application of time series analysis can be for companies interested in monitoring what their customers say about them in social media.</a:t>
            </a:r>
          </a:p>
          <a:p>
            <a:pPr algn="l">
              <a:buFont typeface="Wingdings" pitchFamily="2" charset="2"/>
              <a:buChar char="Ø"/>
            </a:pPr>
            <a:r>
              <a:rPr lang="en-US" sz="2600" dirty="0" smtClean="0">
                <a:solidFill>
                  <a:schemeClr val="tx1"/>
                </a:solidFill>
              </a:rPr>
              <a:t>Here we will do data analysis with a </a:t>
            </a:r>
            <a:r>
              <a:rPr lang="en-US" sz="2600" b="1" u="sng" dirty="0" smtClean="0">
                <a:solidFill>
                  <a:schemeClr val="tx1"/>
                </a:solidFill>
              </a:rPr>
              <a:t>Python tool Pandas </a:t>
            </a:r>
            <a:r>
              <a:rPr lang="en-US" sz="2600" dirty="0" smtClean="0">
                <a:solidFill>
                  <a:schemeClr val="tx1"/>
                </a:solidFill>
              </a:rPr>
              <a:t>which will allow us to analyze time.</a:t>
            </a:r>
          </a:p>
          <a:p>
            <a:pPr algn="l">
              <a:buFont typeface="Wingdings" pitchFamily="2" charset="2"/>
              <a:buChar char="Ø"/>
            </a:pPr>
            <a:r>
              <a:rPr lang="en-US" sz="2600" b="1" u="sng" dirty="0" smtClean="0">
                <a:solidFill>
                  <a:schemeClr val="tx1"/>
                </a:solidFill>
              </a:rPr>
              <a:t>Data Visualization </a:t>
            </a:r>
            <a:r>
              <a:rPr lang="en-US" sz="2600" dirty="0" smtClean="0">
                <a:solidFill>
                  <a:schemeClr val="tx1"/>
                </a:solidFill>
              </a:rPr>
              <a:t>can be done with the </a:t>
            </a:r>
            <a:r>
              <a:rPr lang="en-US" sz="2600" b="1" u="sng" dirty="0" err="1" smtClean="0">
                <a:solidFill>
                  <a:schemeClr val="tx1"/>
                </a:solidFill>
              </a:rPr>
              <a:t>MatPlotLib</a:t>
            </a:r>
            <a:r>
              <a:rPr lang="en-US" sz="2600" b="1" u="sng" dirty="0" smtClean="0">
                <a:solidFill>
                  <a:schemeClr val="tx1"/>
                </a:solidFill>
              </a:rPr>
              <a:t>(</a:t>
            </a:r>
            <a:r>
              <a:rPr lang="en-US" sz="2600" b="1" u="sng" dirty="0" err="1" smtClean="0">
                <a:solidFill>
                  <a:schemeClr val="tx1"/>
                </a:solidFill>
              </a:rPr>
              <a:t>numpy</a:t>
            </a:r>
            <a:r>
              <a:rPr lang="en-US" sz="2600" b="1" u="sng" dirty="0" smtClean="0">
                <a:solidFill>
                  <a:schemeClr val="tx1"/>
                </a:solidFill>
              </a:rPr>
              <a:t>)</a:t>
            </a:r>
            <a:r>
              <a:rPr lang="en-US" sz="2600" dirty="0" smtClean="0">
                <a:solidFill>
                  <a:schemeClr val="tx1"/>
                </a:solidFill>
              </a:rPr>
              <a:t> library in python to draw </a:t>
            </a:r>
            <a:r>
              <a:rPr lang="en-US" sz="2600" dirty="0" err="1" smtClean="0">
                <a:solidFill>
                  <a:schemeClr val="tx1"/>
                </a:solidFill>
              </a:rPr>
              <a:t>graphs,etc</a:t>
            </a:r>
            <a:r>
              <a:rPr lang="en-US" sz="2600" dirty="0" smtClean="0">
                <a:solidFill>
                  <a:schemeClr val="tx1"/>
                </a:solidFill>
              </a:rPr>
              <a:t>.</a:t>
            </a:r>
            <a:endParaRPr lang="en-US" sz="2600" b="1" u="sng" dirty="0" smtClean="0">
              <a:solidFill>
                <a:schemeClr val="tx1"/>
              </a:solidFill>
            </a:endParaRPr>
          </a:p>
          <a:p>
            <a:r>
              <a:rPr lang="en-US" sz="2400" dirty="0" smtClean="0">
                <a:solidFill>
                  <a:schemeClr val="tx1"/>
                </a:solidFill>
              </a:rPr>
              <a:t/>
            </a:r>
            <a:br>
              <a:rPr lang="en-US" sz="2400" dirty="0" smtClean="0">
                <a:solidFill>
                  <a:schemeClr val="tx1"/>
                </a:solidFill>
              </a:rPr>
            </a:br>
            <a:endParaRPr lang="en-US" sz="2400" dirty="0" smtClean="0">
              <a:solidFill>
                <a:schemeClr val="tx1"/>
              </a:solidFill>
            </a:endParaRPr>
          </a:p>
          <a:p>
            <a:pPr>
              <a:buFont typeface="Wingdings" pitchFamily="2" charset="2"/>
              <a:buChar char="Ø"/>
            </a:pPr>
            <a:endParaRPr lang="en-US" sz="22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0"/>
            <a:ext cx="7772400" cy="1470025"/>
          </a:xfrm>
        </p:spPr>
        <p:style>
          <a:lnRef idx="3">
            <a:schemeClr val="lt1"/>
          </a:lnRef>
          <a:fillRef idx="1">
            <a:schemeClr val="accent5"/>
          </a:fillRef>
          <a:effectRef idx="1">
            <a:schemeClr val="accent5"/>
          </a:effectRef>
          <a:fontRef idx="minor">
            <a:schemeClr val="lt1"/>
          </a:fontRef>
        </p:style>
        <p:txBody>
          <a:bodyPr/>
          <a:lstStyle/>
          <a:p>
            <a:r>
              <a:rPr lang="en-US" b="1" dirty="0" smtClean="0"/>
              <a:t>Twitter:- </a:t>
            </a:r>
            <a:br>
              <a:rPr lang="en-US" b="1" dirty="0" smtClean="0"/>
            </a:br>
            <a:r>
              <a:rPr lang="en-US" dirty="0" smtClean="0"/>
              <a:t>a brief introduction</a:t>
            </a:r>
            <a:endParaRPr lang="en-US" dirty="0"/>
          </a:p>
        </p:txBody>
      </p:sp>
      <p:sp>
        <p:nvSpPr>
          <p:cNvPr id="3" name="Subtitle 2"/>
          <p:cNvSpPr>
            <a:spLocks noGrp="1"/>
          </p:cNvSpPr>
          <p:nvPr>
            <p:ph type="subTitle" idx="1"/>
          </p:nvPr>
        </p:nvSpPr>
        <p:spPr>
          <a:xfrm>
            <a:off x="914400" y="2286000"/>
            <a:ext cx="7315200" cy="3352800"/>
          </a:xfrm>
        </p:spPr>
        <p:txBody>
          <a:bodyPr>
            <a:noAutofit/>
          </a:bodyPr>
          <a:lstStyle/>
          <a:p>
            <a:pPr algn="l">
              <a:buFont typeface="Arial" pitchFamily="34" charset="0"/>
              <a:buChar char="•"/>
            </a:pPr>
            <a:r>
              <a:rPr lang="en-US" sz="2400" dirty="0" smtClean="0">
                <a:solidFill>
                  <a:schemeClr val="tx1"/>
                </a:solidFill>
              </a:rPr>
              <a:t>Twitter is one of the most well known online social media networks.</a:t>
            </a:r>
          </a:p>
          <a:p>
            <a:pPr algn="l">
              <a:buFont typeface="Arial" pitchFamily="34" charset="0"/>
              <a:buChar char="•"/>
            </a:pPr>
            <a:r>
              <a:rPr lang="en-US" sz="2400" dirty="0" smtClean="0">
                <a:solidFill>
                  <a:schemeClr val="tx1"/>
                </a:solidFill>
              </a:rPr>
              <a:t>They provide a service called </a:t>
            </a:r>
            <a:r>
              <a:rPr lang="en-US" sz="2400" dirty="0" err="1" smtClean="0">
                <a:solidFill>
                  <a:schemeClr val="tx1"/>
                </a:solidFill>
              </a:rPr>
              <a:t>microblogging</a:t>
            </a:r>
            <a:r>
              <a:rPr lang="en-US" sz="2400" dirty="0" smtClean="0">
                <a:solidFill>
                  <a:schemeClr val="tx1"/>
                </a:solidFill>
              </a:rPr>
              <a:t>.</a:t>
            </a:r>
            <a:endParaRPr lang="en-US" sz="2400" dirty="0">
              <a:solidFill>
                <a:schemeClr val="tx1"/>
              </a:solidFill>
            </a:endParaRPr>
          </a:p>
          <a:p>
            <a:pPr algn="l">
              <a:buFont typeface="Arial" pitchFamily="34" charset="0"/>
              <a:buChar char="•"/>
            </a:pPr>
            <a:r>
              <a:rPr lang="en-US" sz="2400" dirty="0" smtClean="0">
                <a:solidFill>
                  <a:schemeClr val="tx1"/>
                </a:solidFill>
              </a:rPr>
              <a:t>The piece of contents are extremely short in the case of twitter limiting to 140 characters.</a:t>
            </a:r>
          </a:p>
          <a:p>
            <a:pPr algn="l">
              <a:buFont typeface="Arial" pitchFamily="34" charset="0"/>
              <a:buChar char="•"/>
            </a:pPr>
            <a:r>
              <a:rPr lang="en-US" sz="2400" dirty="0" smtClean="0">
                <a:solidFill>
                  <a:schemeClr val="tx1"/>
                </a:solidFill>
              </a:rPr>
              <a:t>Users including celebrities discuss happening events like TV programs, sports events, etc.</a:t>
            </a:r>
          </a:p>
          <a:p>
            <a:pPr algn="l">
              <a:buFont typeface="Arial" pitchFamily="34" charset="0"/>
              <a:buChar char="•"/>
            </a:pPr>
            <a:r>
              <a:rPr lang="en-US" sz="2400" dirty="0" smtClean="0">
                <a:solidFill>
                  <a:schemeClr val="tx1"/>
                </a:solidFill>
              </a:rPr>
              <a:t>Twitter is also popular for using #</a:t>
            </a:r>
            <a:r>
              <a:rPr lang="en-US" sz="2400" dirty="0" err="1" smtClean="0">
                <a:solidFill>
                  <a:schemeClr val="tx1"/>
                </a:solidFill>
              </a:rPr>
              <a:t>hashtags</a:t>
            </a:r>
            <a:r>
              <a:rPr lang="en-US" sz="2400" dirty="0" smtClean="0">
                <a:solidFill>
                  <a:schemeClr val="tx1"/>
                </a:solidFill>
              </a:rPr>
              <a:t> as a way to group conversations and allow users to follow a particular topic.</a:t>
            </a:r>
          </a:p>
          <a:p>
            <a:pPr>
              <a:buFont typeface="Arial" pitchFamily="34" charset="0"/>
              <a:buChar char="•"/>
            </a:pP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5"/>
          </a:fillRef>
          <a:effectRef idx="1">
            <a:schemeClr val="accent5"/>
          </a:effectRef>
          <a:fontRef idx="minor">
            <a:schemeClr val="lt1"/>
          </a:fontRef>
        </p:style>
        <p:txBody>
          <a:bodyPr/>
          <a:lstStyle/>
          <a:p>
            <a:r>
              <a:rPr lang="en-US" dirty="0" smtClean="0"/>
              <a:t>The Twitter API</a:t>
            </a:r>
            <a:endParaRPr lang="en-US" dirty="0"/>
          </a:p>
        </p:txBody>
      </p:sp>
      <p:sp>
        <p:nvSpPr>
          <p:cNvPr id="3" name="Content Placeholder 2"/>
          <p:cNvSpPr>
            <a:spLocks noGrp="1"/>
          </p:cNvSpPr>
          <p:nvPr>
            <p:ph idx="1"/>
          </p:nvPr>
        </p:nvSpPr>
        <p:spPr/>
        <p:txBody>
          <a:bodyPr/>
          <a:lstStyle/>
          <a:p>
            <a:pPr>
              <a:buNone/>
            </a:pPr>
            <a:r>
              <a:rPr lang="en-US" sz="2000" dirty="0" smtClean="0"/>
              <a:t>There </a:t>
            </a:r>
            <a:r>
              <a:rPr lang="en-US" sz="2000" dirty="0"/>
              <a:t>are many APIs on the Twitter platform that software developers </a:t>
            </a:r>
            <a:r>
              <a:rPr lang="en-US" sz="2000" dirty="0" smtClean="0"/>
              <a:t>can engage </a:t>
            </a:r>
            <a:r>
              <a:rPr lang="en-US" sz="2000" dirty="0"/>
              <a:t>with, </a:t>
            </a:r>
            <a:r>
              <a:rPr lang="en-US" sz="2000" dirty="0" smtClean="0"/>
              <a:t>to read tweets, accessing user profile and a lot more data.</a:t>
            </a:r>
          </a:p>
          <a:p>
            <a:pPr>
              <a:buNone/>
            </a:pPr>
            <a:r>
              <a:rPr lang="en-US" sz="2000" dirty="0" smtClean="0"/>
              <a:t> The  two steps to setup a project that can access their data are:-</a:t>
            </a:r>
          </a:p>
          <a:p>
            <a:pPr marL="514350" indent="-514350">
              <a:buFont typeface="+mj-lt"/>
              <a:buAutoNum type="arabicPeriod"/>
            </a:pPr>
            <a:r>
              <a:rPr lang="en-US" sz="2000" dirty="0" smtClean="0"/>
              <a:t>Registering our application</a:t>
            </a:r>
          </a:p>
          <a:p>
            <a:pPr marL="514350" indent="-514350">
              <a:buFont typeface="+mj-lt"/>
              <a:buAutoNum type="arabicPeriod"/>
            </a:pPr>
            <a:r>
              <a:rPr lang="en-US" sz="2000" dirty="0" smtClean="0"/>
              <a:t>Choosing a twitter API</a:t>
            </a:r>
          </a:p>
          <a:p>
            <a:pPr>
              <a:buNone/>
            </a:pPr>
            <a:r>
              <a:rPr lang="en-US" sz="2000" b="1" dirty="0" smtClean="0"/>
              <a:t>       </a:t>
            </a:r>
          </a:p>
          <a:p>
            <a:pPr>
              <a:buNone/>
            </a:pPr>
            <a:r>
              <a:rPr lang="en-US" sz="2000" b="1" dirty="0" smtClean="0"/>
              <a:t>API for Python are as follows:-</a:t>
            </a:r>
            <a:endParaRPr lang="en-US" sz="2000" b="1" dirty="0"/>
          </a:p>
          <a:p>
            <a:r>
              <a:rPr lang="en-US" sz="2000" dirty="0" smtClean="0"/>
              <a:t>“Python-twitter”</a:t>
            </a:r>
            <a:r>
              <a:rPr lang="en-US" sz="2000" dirty="0"/>
              <a:t> by the Python-Twitter Developers</a:t>
            </a:r>
          </a:p>
          <a:p>
            <a:r>
              <a:rPr lang="en-US" sz="2000" dirty="0" smtClean="0"/>
              <a:t>“</a:t>
            </a:r>
            <a:r>
              <a:rPr lang="en-US" sz="2000" dirty="0" err="1" smtClean="0"/>
              <a:t>tweepy</a:t>
            </a:r>
            <a:r>
              <a:rPr lang="en-US" sz="2000" dirty="0"/>
              <a:t> </a:t>
            </a:r>
            <a:r>
              <a:rPr lang="en-US" sz="2000" dirty="0" smtClean="0"/>
              <a:t>” by</a:t>
            </a:r>
            <a:r>
              <a:rPr lang="en-US" sz="2000" dirty="0"/>
              <a:t> the </a:t>
            </a:r>
            <a:r>
              <a:rPr lang="en-US" sz="2000" dirty="0" err="1"/>
              <a:t>tweepy</a:t>
            </a:r>
            <a:r>
              <a:rPr lang="en-US" sz="2000" dirty="0"/>
              <a:t> Developers</a:t>
            </a:r>
          </a:p>
          <a:p>
            <a:r>
              <a:rPr lang="en-US" sz="2000" dirty="0" smtClean="0"/>
              <a:t>“twitter”</a:t>
            </a:r>
            <a:r>
              <a:rPr lang="en-US" sz="2000" dirty="0"/>
              <a:t> by the Python Twitter Tools developer team</a:t>
            </a:r>
          </a:p>
          <a:p>
            <a:r>
              <a:rPr lang="en-US" sz="2000" dirty="0" smtClean="0"/>
              <a:t>“</a:t>
            </a:r>
            <a:r>
              <a:rPr lang="en-US" sz="2000" dirty="0" err="1" smtClean="0"/>
              <a:t>TwitterSearch</a:t>
            </a:r>
            <a:r>
              <a:rPr lang="en-US" sz="2000" dirty="0" smtClean="0"/>
              <a:t>”</a:t>
            </a:r>
            <a:r>
              <a:rPr lang="en-US" sz="2000" dirty="0"/>
              <a:t> by @</a:t>
            </a:r>
            <a:r>
              <a:rPr lang="en-US" sz="2000" dirty="0" err="1"/>
              <a:t>ckoepp</a:t>
            </a:r>
            <a:endParaRPr lang="en-US" sz="2000" dirty="0"/>
          </a:p>
          <a:p>
            <a:r>
              <a:rPr lang="en-US" sz="2000" dirty="0" smtClean="0"/>
              <a:t>“</a:t>
            </a:r>
            <a:r>
              <a:rPr lang="en-US" sz="2000" dirty="0" err="1" smtClean="0"/>
              <a:t>Twython</a:t>
            </a:r>
            <a:r>
              <a:rPr lang="en-US" sz="2000" dirty="0" smtClean="0"/>
              <a:t>” by</a:t>
            </a:r>
            <a:r>
              <a:rPr lang="en-US" sz="2000" dirty="0"/>
              <a:t> @</a:t>
            </a:r>
            <a:r>
              <a:rPr lang="en-US" sz="2000" dirty="0" err="1"/>
              <a:t>ryanmcgrath</a:t>
            </a:r>
            <a:r>
              <a:rPr lang="en-US" sz="2000" dirty="0"/>
              <a:t> and @</a:t>
            </a:r>
            <a:r>
              <a:rPr lang="en-US" sz="2000" dirty="0" err="1"/>
              <a:t>mikehelmick</a:t>
            </a:r>
            <a:endParaRPr lang="en-US" sz="2000" dirty="0"/>
          </a:p>
          <a:p>
            <a:pPr marL="514350" indent="-514350">
              <a:buNone/>
            </a:pP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5"/>
          </a:fillRef>
          <a:effectRef idx="1">
            <a:schemeClr val="accent5"/>
          </a:effectRef>
          <a:fontRef idx="minor">
            <a:schemeClr val="lt1"/>
          </a:fontRef>
        </p:style>
        <p:txBody>
          <a:bodyPr/>
          <a:lstStyle/>
          <a:p>
            <a:r>
              <a:rPr lang="en-US" dirty="0" smtClean="0"/>
              <a:t>Interaction with Twitter API</a:t>
            </a:r>
            <a:endParaRPr lang="en-US" dirty="0"/>
          </a:p>
        </p:txBody>
      </p:sp>
      <p:sp>
        <p:nvSpPr>
          <p:cNvPr id="4" name="Text Placeholder 3"/>
          <p:cNvSpPr>
            <a:spLocks noGrp="1"/>
          </p:cNvSpPr>
          <p:nvPr>
            <p:ph type="body" idx="1"/>
          </p:nvPr>
        </p:nvSpPr>
        <p:spPr/>
        <p:style>
          <a:lnRef idx="2">
            <a:schemeClr val="accent5"/>
          </a:lnRef>
          <a:fillRef idx="1">
            <a:schemeClr val="lt1"/>
          </a:fillRef>
          <a:effectRef idx="0">
            <a:schemeClr val="accent5"/>
          </a:effectRef>
          <a:fontRef idx="minor">
            <a:schemeClr val="dk1"/>
          </a:fontRef>
        </p:style>
        <p:txBody>
          <a:bodyPr/>
          <a:lstStyle/>
          <a:p>
            <a:r>
              <a:rPr lang="en-US" dirty="0" smtClean="0"/>
              <a:t>                  REST API</a:t>
            </a:r>
            <a:endParaRPr lang="en-US" dirty="0"/>
          </a:p>
        </p:txBody>
      </p:sp>
      <p:sp>
        <p:nvSpPr>
          <p:cNvPr id="5" name="Content Placeholder 4"/>
          <p:cNvSpPr>
            <a:spLocks noGrp="1"/>
          </p:cNvSpPr>
          <p:nvPr>
            <p:ph sz="half" idx="2"/>
          </p:nvPr>
        </p:nvSpPr>
        <p:spPr>
          <a:xfrm>
            <a:off x="457200" y="2174875"/>
            <a:ext cx="4040188" cy="3540125"/>
          </a:xfrm>
        </p:spPr>
        <p:style>
          <a:lnRef idx="2">
            <a:schemeClr val="accent5"/>
          </a:lnRef>
          <a:fillRef idx="1">
            <a:schemeClr val="lt1"/>
          </a:fillRef>
          <a:effectRef idx="0">
            <a:schemeClr val="accent5"/>
          </a:effectRef>
          <a:fontRef idx="minor">
            <a:schemeClr val="dk1"/>
          </a:fontRef>
        </p:style>
        <p:txBody>
          <a:bodyPr>
            <a:normAutofit/>
          </a:bodyPr>
          <a:lstStyle/>
          <a:p>
            <a:pPr>
              <a:buNone/>
            </a:pPr>
            <a:r>
              <a:rPr lang="en-US" sz="2000" dirty="0" smtClean="0"/>
              <a:t> This API will be used to collect all those tweets which had already been published in the past.</a:t>
            </a:r>
          </a:p>
          <a:p>
            <a:pPr>
              <a:buNone/>
            </a:pPr>
            <a:r>
              <a:rPr lang="en-US" sz="2000" dirty="0" smtClean="0"/>
              <a:t>The API we can use here is “</a:t>
            </a:r>
            <a:r>
              <a:rPr lang="en-US" sz="2000" dirty="0" err="1" smtClean="0"/>
              <a:t>tweepy</a:t>
            </a:r>
            <a:r>
              <a:rPr lang="en-US" sz="2000" dirty="0" smtClean="0"/>
              <a:t>”.</a:t>
            </a:r>
          </a:p>
          <a:p>
            <a:pPr>
              <a:buNone/>
            </a:pPr>
            <a:r>
              <a:rPr lang="en-US" sz="2000" dirty="0" smtClean="0"/>
              <a:t>We can go </a:t>
            </a:r>
            <a:r>
              <a:rPr lang="en-US" sz="2000" dirty="0" err="1" smtClean="0"/>
              <a:t>upto</a:t>
            </a:r>
            <a:r>
              <a:rPr lang="en-US" sz="2000" dirty="0" smtClean="0"/>
              <a:t> 1 week in the past to collect the tweets.</a:t>
            </a:r>
            <a:endParaRPr lang="en-US" sz="2000" dirty="0"/>
          </a:p>
        </p:txBody>
      </p:sp>
      <p:sp>
        <p:nvSpPr>
          <p:cNvPr id="6" name="Text Placeholder 5"/>
          <p:cNvSpPr>
            <a:spLocks noGrp="1"/>
          </p:cNvSpPr>
          <p:nvPr>
            <p:ph type="body" sz="quarter" idx="3"/>
          </p:nvPr>
        </p:nvSpPr>
        <p:spPr/>
        <p:style>
          <a:lnRef idx="2">
            <a:schemeClr val="accent5"/>
          </a:lnRef>
          <a:fillRef idx="1">
            <a:schemeClr val="lt1"/>
          </a:fillRef>
          <a:effectRef idx="0">
            <a:schemeClr val="accent5"/>
          </a:effectRef>
          <a:fontRef idx="minor">
            <a:schemeClr val="dk1"/>
          </a:fontRef>
        </p:style>
        <p:txBody>
          <a:bodyPr/>
          <a:lstStyle/>
          <a:p>
            <a:r>
              <a:rPr lang="en-US" smtClean="0"/>
              <a:t>               REST API</a:t>
            </a:r>
            <a:endParaRPr lang="en-US" dirty="0"/>
          </a:p>
        </p:txBody>
      </p:sp>
      <p:sp>
        <p:nvSpPr>
          <p:cNvPr id="7" name="Content Placeholder 6"/>
          <p:cNvSpPr>
            <a:spLocks noGrp="1"/>
          </p:cNvSpPr>
          <p:nvPr>
            <p:ph sz="quarter" idx="4"/>
          </p:nvPr>
        </p:nvSpPr>
        <p:spPr>
          <a:xfrm>
            <a:off x="4645025" y="2174875"/>
            <a:ext cx="4041775" cy="3540125"/>
          </a:xfrm>
        </p:spPr>
        <p:style>
          <a:lnRef idx="2">
            <a:schemeClr val="accent5"/>
          </a:lnRef>
          <a:fillRef idx="1">
            <a:schemeClr val="lt1"/>
          </a:fillRef>
          <a:effectRef idx="0">
            <a:schemeClr val="accent5"/>
          </a:effectRef>
          <a:fontRef idx="minor">
            <a:schemeClr val="dk1"/>
          </a:fontRef>
        </p:style>
        <p:txBody>
          <a:bodyPr/>
          <a:lstStyle/>
          <a:p>
            <a:pPr algn="ctr">
              <a:buNone/>
            </a:pPr>
            <a:r>
              <a:rPr lang="en-US" sz="2000" dirty="0" smtClean="0"/>
              <a:t>This API looks into the future once we open a connection we can keep it open and go forward in time. By keeping the http connection open we can retrieve all the tweets that match our criteria.</a:t>
            </a:r>
          </a:p>
          <a:p>
            <a:pPr algn="ctr">
              <a:buNone/>
            </a:pPr>
            <a:r>
              <a:rPr lang="en-US" sz="2000" dirty="0" smtClean="0"/>
              <a:t>“</a:t>
            </a:r>
            <a:r>
              <a:rPr lang="en-US" sz="2000" dirty="0" err="1" smtClean="0"/>
              <a:t>Twython</a:t>
            </a:r>
            <a:r>
              <a:rPr lang="en-US" sz="2000" dirty="0" smtClean="0"/>
              <a:t>”, “</a:t>
            </a:r>
            <a:r>
              <a:rPr lang="en-US" sz="2000" dirty="0" err="1" smtClean="0"/>
              <a:t>tweepy</a:t>
            </a:r>
            <a:r>
              <a:rPr lang="en-US" sz="2000" dirty="0" smtClean="0"/>
              <a:t>” can be used here</a:t>
            </a:r>
            <a:r>
              <a:rPr lang="en-US" dirty="0" smtClean="0"/>
              <a:t>.</a:t>
            </a:r>
            <a:endParaRPr lang="en-US" dirty="0"/>
          </a:p>
        </p:txBody>
      </p:sp>
      <p:cxnSp>
        <p:nvCxnSpPr>
          <p:cNvPr id="9" name="Straight Arrow Connector 8"/>
          <p:cNvCxnSpPr/>
          <p:nvPr/>
        </p:nvCxnSpPr>
        <p:spPr>
          <a:xfrm rot="10800000">
            <a:off x="1600200" y="5334000"/>
            <a:ext cx="18288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5943600" y="5334000"/>
            <a:ext cx="18288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1524000" y="6248400"/>
            <a:ext cx="5943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7086600" y="6324600"/>
            <a:ext cx="614271" cy="369332"/>
          </a:xfrm>
          <a:prstGeom prst="rect">
            <a:avLst/>
          </a:prstGeom>
          <a:noFill/>
        </p:spPr>
        <p:txBody>
          <a:bodyPr wrap="none" rtlCol="0">
            <a:spAutoFit/>
          </a:bodyPr>
          <a:lstStyle/>
          <a:p>
            <a:r>
              <a:rPr lang="en-US" dirty="0" smtClean="0"/>
              <a:t>time</a:t>
            </a:r>
            <a:endParaRPr lang="en-US" dirty="0"/>
          </a:p>
        </p:txBody>
      </p:sp>
      <p:sp>
        <p:nvSpPr>
          <p:cNvPr id="16" name="TextBox 15"/>
          <p:cNvSpPr txBox="1"/>
          <p:nvPr/>
        </p:nvSpPr>
        <p:spPr>
          <a:xfrm>
            <a:off x="4343400" y="6324600"/>
            <a:ext cx="609600" cy="369332"/>
          </a:xfrm>
          <a:prstGeom prst="rect">
            <a:avLst/>
          </a:prstGeom>
          <a:noFill/>
        </p:spPr>
        <p:txBody>
          <a:bodyPr wrap="square" rtlCol="0">
            <a:spAutoFit/>
          </a:bodyPr>
          <a:lstStyle/>
          <a:p>
            <a:r>
              <a:rPr lang="en-US" dirty="0" smtClean="0"/>
              <a:t>now</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5"/>
          </a:fillRef>
          <a:effectRef idx="1">
            <a:schemeClr val="accent5"/>
          </a:effectRef>
          <a:fontRef idx="minor">
            <a:schemeClr val="lt1"/>
          </a:fontRef>
        </p:style>
        <p:txBody>
          <a:bodyPr/>
          <a:lstStyle/>
          <a:p>
            <a:r>
              <a:rPr lang="en-US" dirty="0" smtClean="0"/>
              <a:t>Trending topic detection</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sz="2800" b="1" dirty="0" smtClean="0">
                <a:latin typeface="+mj-lt"/>
              </a:rPr>
              <a:t>SIMPLE COUNTING-</a:t>
            </a:r>
          </a:p>
          <a:p>
            <a:pPr marL="514350" indent="-514350">
              <a:buNone/>
            </a:pPr>
            <a:r>
              <a:rPr lang="en-US" sz="2400" dirty="0" smtClean="0">
                <a:latin typeface="+mj-lt"/>
              </a:rPr>
              <a:t>Tokenization- dividing the tweet into tokens in the forms of unigrams and counting their term frequencies.</a:t>
            </a:r>
          </a:p>
          <a:p>
            <a:pPr marL="514350" indent="-514350">
              <a:buNone/>
            </a:pPr>
            <a:r>
              <a:rPr lang="en-US" sz="2400" dirty="0" smtClean="0"/>
              <a:t>Periodically, every few minutes, or every certain number of tweets, sort terms by decreasing frequency</a:t>
            </a:r>
          </a:p>
          <a:p>
            <a:pPr marL="514350" indent="-514350">
              <a:buNone/>
            </a:pPr>
            <a:endParaRPr lang="en-US" sz="2400" dirty="0" smtClean="0"/>
          </a:p>
          <a:p>
            <a:pPr marL="514350" indent="-514350"/>
            <a:r>
              <a:rPr lang="en-US" sz="2400" dirty="0" smtClean="0"/>
              <a:t>Problem: </a:t>
            </a:r>
            <a:r>
              <a:rPr lang="en-US" sz="2400" dirty="0" err="1" smtClean="0"/>
              <a:t>Stopwords</a:t>
            </a:r>
            <a:r>
              <a:rPr lang="en-US" sz="2400" dirty="0" smtClean="0"/>
              <a:t> dominate (is, an, the)</a:t>
            </a:r>
          </a:p>
          <a:p>
            <a:pPr marL="514350" indent="-514350"/>
            <a:r>
              <a:rPr lang="en-US" sz="2400" dirty="0" smtClean="0"/>
              <a:t>Solution: Remove them</a:t>
            </a:r>
          </a:p>
          <a:p>
            <a:pPr marL="514350" indent="-514350"/>
            <a:r>
              <a:rPr lang="en-US" sz="2400" dirty="0" smtClean="0"/>
              <a:t>Problem: Common not trending, words dominate (foreign words, misspelled words)</a:t>
            </a:r>
          </a:p>
          <a:p>
            <a:pPr marL="514350" indent="-514350"/>
            <a:r>
              <a:rPr lang="en-US" sz="2400" dirty="0" smtClean="0">
                <a:latin typeface="+mj-lt"/>
              </a:rPr>
              <a:t>Solution: Time series analysis can be used for anomaly (misspelled words) detection.</a:t>
            </a:r>
            <a:endParaRPr lang="en-US" sz="2400" dirty="0">
              <a:latin typeface="+mj-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0"/>
            <a:ext cx="7772400" cy="1470025"/>
          </a:xfrm>
        </p:spPr>
        <p:style>
          <a:lnRef idx="2">
            <a:schemeClr val="accent5">
              <a:shade val="50000"/>
            </a:schemeClr>
          </a:lnRef>
          <a:fillRef idx="1">
            <a:schemeClr val="accent5"/>
          </a:fillRef>
          <a:effectRef idx="0">
            <a:schemeClr val="accent5"/>
          </a:effectRef>
          <a:fontRef idx="minor">
            <a:schemeClr val="lt1"/>
          </a:fontRef>
        </p:style>
        <p:txBody>
          <a:bodyPr/>
          <a:lstStyle/>
          <a:p>
            <a:r>
              <a:rPr lang="en-US" dirty="0" smtClean="0"/>
              <a:t>Frequency comparison model</a:t>
            </a:r>
            <a:endParaRPr lang="en-US" dirty="0"/>
          </a:p>
        </p:txBody>
      </p:sp>
      <p:sp>
        <p:nvSpPr>
          <p:cNvPr id="3" name="Subtitle 2"/>
          <p:cNvSpPr>
            <a:spLocks noGrp="1"/>
          </p:cNvSpPr>
          <p:nvPr>
            <p:ph type="subTitle" idx="1"/>
          </p:nvPr>
        </p:nvSpPr>
        <p:spPr>
          <a:xfrm>
            <a:off x="1371600" y="3200400"/>
            <a:ext cx="6400800" cy="1752600"/>
          </a:xfrm>
        </p:spPr>
        <p:txBody>
          <a:bodyPr>
            <a:normAutofit/>
          </a:bodyPr>
          <a:lstStyle/>
          <a:p>
            <a:pPr algn="l">
              <a:buFont typeface="Arial" pitchFamily="34" charset="0"/>
              <a:buChar char="•"/>
            </a:pPr>
            <a:r>
              <a:rPr lang="en-US" sz="2000" dirty="0" smtClean="0">
                <a:solidFill>
                  <a:schemeClr val="tx1"/>
                </a:solidFill>
              </a:rPr>
              <a:t>Cover 1 month or 1 week of history.</a:t>
            </a:r>
          </a:p>
          <a:p>
            <a:pPr algn="l">
              <a:buFont typeface="Arial" pitchFamily="34" charset="0"/>
              <a:buChar char="•"/>
            </a:pPr>
            <a:r>
              <a:rPr lang="en-US" sz="2000" dirty="0" smtClean="0">
                <a:solidFill>
                  <a:schemeClr val="tx1"/>
                </a:solidFill>
              </a:rPr>
              <a:t>Ratios are good indicators of trending topics.</a:t>
            </a:r>
          </a:p>
          <a:p>
            <a:pPr algn="l">
              <a:buFont typeface="Arial" pitchFamily="34" charset="0"/>
              <a:buChar char="•"/>
            </a:pPr>
            <a:r>
              <a:rPr lang="en-US" sz="2000" dirty="0" smtClean="0">
                <a:solidFill>
                  <a:schemeClr val="tx1"/>
                </a:solidFill>
              </a:rPr>
              <a:t>Compare current frequency to base line.</a:t>
            </a:r>
          </a:p>
          <a:p>
            <a:pPr algn="l">
              <a:buFont typeface="Arial" pitchFamily="34" charset="0"/>
              <a:buChar char="•"/>
            </a:pPr>
            <a:r>
              <a:rPr lang="en-US" sz="2000" dirty="0" smtClean="0">
                <a:solidFill>
                  <a:schemeClr val="tx1"/>
                </a:solidFill>
              </a:rPr>
              <a:t>Table shows corona is trending.</a:t>
            </a:r>
            <a:endParaRPr lang="en-US" sz="2000" dirty="0">
              <a:solidFill>
                <a:schemeClr val="tx1"/>
              </a:solidFill>
            </a:endParaRPr>
          </a:p>
        </p:txBody>
      </p:sp>
      <p:graphicFrame>
        <p:nvGraphicFramePr>
          <p:cNvPr id="4" name="Table 3"/>
          <p:cNvGraphicFramePr>
            <a:graphicFrameLocks noGrp="1"/>
          </p:cNvGraphicFramePr>
          <p:nvPr/>
        </p:nvGraphicFramePr>
        <p:xfrm>
          <a:off x="1600200" y="4876800"/>
          <a:ext cx="6096000" cy="1871472"/>
        </p:xfrm>
        <a:graphic>
          <a:graphicData uri="http://schemas.openxmlformats.org/drawingml/2006/table">
            <a:tbl>
              <a:tblPr/>
              <a:tblGrid>
                <a:gridCol w="1524000"/>
                <a:gridCol w="1524000"/>
                <a:gridCol w="1524000"/>
                <a:gridCol w="1524000"/>
              </a:tblGrid>
              <a:tr h="32664">
                <a:tc>
                  <a:txBody>
                    <a:bodyPr/>
                    <a:lstStyle/>
                    <a:p>
                      <a:pPr marL="87630" marR="0">
                        <a:spcBef>
                          <a:spcPts val="370"/>
                        </a:spcBef>
                        <a:spcAft>
                          <a:spcPts val="0"/>
                        </a:spcAft>
                      </a:pPr>
                      <a:r>
                        <a:rPr lang="en-US" sz="1800" b="1" dirty="0">
                          <a:solidFill>
                            <a:srgbClr val="FFFFFF"/>
                          </a:solidFill>
                          <a:latin typeface="Carlito"/>
                          <a:ea typeface="Carlito"/>
                          <a:cs typeface="Carlito"/>
                        </a:rPr>
                        <a:t>Term</a:t>
                      </a:r>
                      <a:endParaRPr lang="en-US" sz="1100" dirty="0">
                        <a:latin typeface="Carlito"/>
                        <a:ea typeface="Carlito"/>
                        <a:cs typeface="Carlito"/>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57150" cap="flat" cmpd="sng" algn="ctr">
                      <a:solidFill>
                        <a:srgbClr val="FFFFFF"/>
                      </a:solidFill>
                      <a:prstDash val="solid"/>
                      <a:round/>
                      <a:headEnd type="none" w="med" len="med"/>
                      <a:tailEnd type="none" w="med" len="med"/>
                    </a:lnB>
                    <a:solidFill>
                      <a:srgbClr val="6095C9"/>
                    </a:solidFill>
                  </a:tcPr>
                </a:tc>
                <a:tc>
                  <a:txBody>
                    <a:bodyPr/>
                    <a:lstStyle/>
                    <a:p>
                      <a:pPr marL="87630" marR="114300">
                        <a:lnSpc>
                          <a:spcPct val="95000"/>
                        </a:lnSpc>
                        <a:spcBef>
                          <a:spcPts val="440"/>
                        </a:spcBef>
                        <a:spcAft>
                          <a:spcPts val="0"/>
                        </a:spcAft>
                      </a:pPr>
                      <a:r>
                        <a:rPr lang="en-US" sz="1800" b="1">
                          <a:solidFill>
                            <a:srgbClr val="FFFFFF"/>
                          </a:solidFill>
                          <a:latin typeface="Carlito"/>
                          <a:ea typeface="Carlito"/>
                          <a:cs typeface="Carlito"/>
                        </a:rPr>
                        <a:t>Past freq (per time unit)</a:t>
                      </a:r>
                      <a:endParaRPr lang="en-US" sz="1100">
                        <a:latin typeface="Carlito"/>
                        <a:ea typeface="Carlito"/>
                        <a:cs typeface="Carlito"/>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57150" cap="flat" cmpd="sng" algn="ctr">
                      <a:solidFill>
                        <a:srgbClr val="FFFFFF"/>
                      </a:solidFill>
                      <a:prstDash val="solid"/>
                      <a:round/>
                      <a:headEnd type="none" w="med" len="med"/>
                      <a:tailEnd type="none" w="med" len="med"/>
                    </a:lnB>
                    <a:solidFill>
                      <a:srgbClr val="6095C9"/>
                    </a:solidFill>
                  </a:tcPr>
                </a:tc>
                <a:tc>
                  <a:txBody>
                    <a:bodyPr/>
                    <a:lstStyle/>
                    <a:p>
                      <a:pPr marL="87630" marR="234950">
                        <a:lnSpc>
                          <a:spcPct val="95000"/>
                        </a:lnSpc>
                        <a:spcBef>
                          <a:spcPts val="440"/>
                        </a:spcBef>
                        <a:spcAft>
                          <a:spcPts val="0"/>
                        </a:spcAft>
                      </a:pPr>
                      <a:r>
                        <a:rPr lang="en-US" sz="1800" b="1" dirty="0">
                          <a:solidFill>
                            <a:srgbClr val="FFFFFF"/>
                          </a:solidFill>
                          <a:latin typeface="Carlito"/>
                          <a:ea typeface="Carlito"/>
                          <a:cs typeface="Carlito"/>
                        </a:rPr>
                        <a:t>Present freq (per time</a:t>
                      </a:r>
                      <a:endParaRPr lang="en-US" sz="1100" dirty="0">
                        <a:latin typeface="Carlito"/>
                        <a:ea typeface="Carlito"/>
                        <a:cs typeface="Carlito"/>
                      </a:endParaRPr>
                    </a:p>
                    <a:p>
                      <a:pPr marL="87630" marR="0">
                        <a:lnSpc>
                          <a:spcPts val="2140"/>
                        </a:lnSpc>
                        <a:spcBef>
                          <a:spcPts val="10"/>
                        </a:spcBef>
                        <a:spcAft>
                          <a:spcPts val="0"/>
                        </a:spcAft>
                      </a:pPr>
                      <a:r>
                        <a:rPr lang="en-US" sz="1800" b="1" dirty="0">
                          <a:solidFill>
                            <a:srgbClr val="FFFFFF"/>
                          </a:solidFill>
                          <a:latin typeface="Carlito"/>
                          <a:ea typeface="Carlito"/>
                          <a:cs typeface="Carlito"/>
                        </a:rPr>
                        <a:t>unit)</a:t>
                      </a:r>
                      <a:endParaRPr lang="en-US" sz="1100" dirty="0">
                        <a:latin typeface="Carlito"/>
                        <a:ea typeface="Carlito"/>
                        <a:cs typeface="Carlito"/>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57150" cap="flat" cmpd="sng" algn="ctr">
                      <a:solidFill>
                        <a:srgbClr val="FFFFFF"/>
                      </a:solidFill>
                      <a:prstDash val="solid"/>
                      <a:round/>
                      <a:headEnd type="none" w="med" len="med"/>
                      <a:tailEnd type="none" w="med" len="med"/>
                    </a:lnB>
                    <a:solidFill>
                      <a:srgbClr val="6095C9"/>
                    </a:solidFill>
                  </a:tcPr>
                </a:tc>
                <a:tc>
                  <a:txBody>
                    <a:bodyPr/>
                    <a:lstStyle/>
                    <a:p>
                      <a:pPr marL="87630" marR="0">
                        <a:spcBef>
                          <a:spcPts val="370"/>
                        </a:spcBef>
                        <a:spcAft>
                          <a:spcPts val="0"/>
                        </a:spcAft>
                      </a:pPr>
                      <a:r>
                        <a:rPr lang="en-US" sz="1800" b="1">
                          <a:solidFill>
                            <a:srgbClr val="FFFFFF"/>
                          </a:solidFill>
                          <a:latin typeface="Carlito"/>
                          <a:ea typeface="Carlito"/>
                          <a:cs typeface="Carlito"/>
                        </a:rPr>
                        <a:t>Ratio</a:t>
                      </a:r>
                      <a:endParaRPr lang="en-US" sz="1100">
                        <a:latin typeface="Carlito"/>
                        <a:ea typeface="Carlito"/>
                        <a:cs typeface="Carlito"/>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57150" cap="flat" cmpd="sng" algn="ctr">
                      <a:solidFill>
                        <a:srgbClr val="FFFFFF"/>
                      </a:solidFill>
                      <a:prstDash val="solid"/>
                      <a:round/>
                      <a:headEnd type="none" w="med" len="med"/>
                      <a:tailEnd type="none" w="med" len="med"/>
                    </a:lnB>
                    <a:solidFill>
                      <a:srgbClr val="6095C9"/>
                    </a:solidFill>
                  </a:tcPr>
                </a:tc>
              </a:tr>
              <a:tr h="0">
                <a:tc>
                  <a:txBody>
                    <a:bodyPr/>
                    <a:lstStyle/>
                    <a:p>
                      <a:pPr marL="87630" marR="0">
                        <a:spcBef>
                          <a:spcPts val="370"/>
                        </a:spcBef>
                        <a:spcAft>
                          <a:spcPts val="0"/>
                        </a:spcAft>
                      </a:pPr>
                      <a:r>
                        <a:rPr lang="en-US" sz="1800" dirty="0" smtClean="0">
                          <a:latin typeface="Carlito"/>
                          <a:ea typeface="Carlito"/>
                          <a:cs typeface="Carlito"/>
                        </a:rPr>
                        <a:t>Corona</a:t>
                      </a:r>
                      <a:endParaRPr lang="en-US" sz="1100" dirty="0">
                        <a:latin typeface="Carlito"/>
                        <a:ea typeface="Carlito"/>
                        <a:cs typeface="Carlito"/>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571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DF1F6"/>
                    </a:solidFill>
                  </a:tcPr>
                </a:tc>
                <a:tc>
                  <a:txBody>
                    <a:bodyPr/>
                    <a:lstStyle/>
                    <a:p>
                      <a:pPr marL="87630" marR="0">
                        <a:spcBef>
                          <a:spcPts val="370"/>
                        </a:spcBef>
                        <a:spcAft>
                          <a:spcPts val="0"/>
                        </a:spcAft>
                      </a:pPr>
                      <a:r>
                        <a:rPr lang="en-US" sz="1800" dirty="0" smtClean="0">
                          <a:latin typeface="Carlito"/>
                          <a:ea typeface="Carlito"/>
                          <a:cs typeface="Carlito"/>
                        </a:rPr>
                        <a:t>60</a:t>
                      </a:r>
                      <a:endParaRPr lang="en-US" sz="1100" dirty="0">
                        <a:latin typeface="Carlito"/>
                        <a:ea typeface="Carlito"/>
                        <a:cs typeface="Carlito"/>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571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DF1F6"/>
                    </a:solidFill>
                  </a:tcPr>
                </a:tc>
                <a:tc>
                  <a:txBody>
                    <a:bodyPr/>
                    <a:lstStyle/>
                    <a:p>
                      <a:pPr marL="87630" marR="0">
                        <a:spcBef>
                          <a:spcPts val="370"/>
                        </a:spcBef>
                        <a:spcAft>
                          <a:spcPts val="0"/>
                        </a:spcAft>
                      </a:pPr>
                      <a:r>
                        <a:rPr lang="en-US" sz="1800" dirty="0" smtClean="0">
                          <a:latin typeface="Carlito"/>
                          <a:ea typeface="Carlito"/>
                          <a:cs typeface="Carlito"/>
                        </a:rPr>
                        <a:t>600</a:t>
                      </a:r>
                      <a:endParaRPr lang="en-US" sz="1100" dirty="0">
                        <a:latin typeface="Carlito"/>
                        <a:ea typeface="Carlito"/>
                        <a:cs typeface="Carlito"/>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571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DF1F6"/>
                    </a:solidFill>
                  </a:tcPr>
                </a:tc>
                <a:tc>
                  <a:txBody>
                    <a:bodyPr/>
                    <a:lstStyle/>
                    <a:p>
                      <a:pPr marL="87630" marR="0">
                        <a:spcBef>
                          <a:spcPts val="370"/>
                        </a:spcBef>
                        <a:spcAft>
                          <a:spcPts val="0"/>
                        </a:spcAft>
                      </a:pPr>
                      <a:r>
                        <a:rPr lang="en-US" sz="1800" dirty="0">
                          <a:latin typeface="Carlito"/>
                          <a:ea typeface="Carlito"/>
                          <a:cs typeface="Carlito"/>
                        </a:rPr>
                        <a:t>10</a:t>
                      </a:r>
                      <a:endParaRPr lang="en-US" sz="1100" dirty="0">
                        <a:latin typeface="Carlito"/>
                        <a:ea typeface="Carlito"/>
                        <a:cs typeface="Carlito"/>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571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DF1F6"/>
                    </a:solidFill>
                  </a:tcPr>
                </a:tc>
              </a:tr>
              <a:tr h="0">
                <a:tc>
                  <a:txBody>
                    <a:bodyPr/>
                    <a:lstStyle/>
                    <a:p>
                      <a:pPr marL="87630" marR="0">
                        <a:spcBef>
                          <a:spcPts val="370"/>
                        </a:spcBef>
                        <a:spcAft>
                          <a:spcPts val="0"/>
                        </a:spcAft>
                      </a:pPr>
                      <a:r>
                        <a:rPr lang="en-US" sz="1800" dirty="0" err="1" smtClean="0">
                          <a:latin typeface="Carlito"/>
                          <a:ea typeface="Carlito"/>
                          <a:cs typeface="Carlito"/>
                        </a:rPr>
                        <a:t>Modi</a:t>
                      </a:r>
                      <a:endParaRPr lang="en-US" sz="1100" dirty="0">
                        <a:latin typeface="Carlito"/>
                        <a:ea typeface="Carlito"/>
                        <a:cs typeface="Carlito"/>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E0ED"/>
                    </a:solidFill>
                  </a:tcPr>
                </a:tc>
                <a:tc>
                  <a:txBody>
                    <a:bodyPr/>
                    <a:lstStyle/>
                    <a:p>
                      <a:pPr marL="87630" marR="0">
                        <a:spcBef>
                          <a:spcPts val="370"/>
                        </a:spcBef>
                        <a:spcAft>
                          <a:spcPts val="0"/>
                        </a:spcAft>
                      </a:pPr>
                      <a:r>
                        <a:rPr lang="en-US" sz="1800" dirty="0" smtClean="0">
                          <a:latin typeface="Carlito"/>
                          <a:ea typeface="Carlito"/>
                          <a:cs typeface="Carlito"/>
                        </a:rPr>
                        <a:t>2,000</a:t>
                      </a:r>
                      <a:endParaRPr lang="en-US" sz="1100" dirty="0">
                        <a:latin typeface="Carlito"/>
                        <a:ea typeface="Carlito"/>
                        <a:cs typeface="Carlito"/>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E0ED"/>
                    </a:solidFill>
                  </a:tcPr>
                </a:tc>
                <a:tc>
                  <a:txBody>
                    <a:bodyPr/>
                    <a:lstStyle/>
                    <a:p>
                      <a:pPr marL="87630" marR="0">
                        <a:spcBef>
                          <a:spcPts val="370"/>
                        </a:spcBef>
                        <a:spcAft>
                          <a:spcPts val="0"/>
                        </a:spcAft>
                      </a:pPr>
                      <a:r>
                        <a:rPr lang="en-US" sz="1800" dirty="0" smtClean="0">
                          <a:latin typeface="Carlito"/>
                          <a:ea typeface="Carlito"/>
                          <a:cs typeface="Carlito"/>
                        </a:rPr>
                        <a:t>2,200</a:t>
                      </a:r>
                      <a:endParaRPr lang="en-US" sz="1100" dirty="0">
                        <a:latin typeface="Carlito"/>
                        <a:ea typeface="Carlito"/>
                        <a:cs typeface="Carlito"/>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E0ED"/>
                    </a:solidFill>
                  </a:tcPr>
                </a:tc>
                <a:tc>
                  <a:txBody>
                    <a:bodyPr/>
                    <a:lstStyle/>
                    <a:p>
                      <a:pPr marL="87630" marR="0">
                        <a:spcBef>
                          <a:spcPts val="370"/>
                        </a:spcBef>
                        <a:spcAft>
                          <a:spcPts val="0"/>
                        </a:spcAft>
                      </a:pPr>
                      <a:r>
                        <a:rPr lang="en-US" sz="1800" dirty="0" smtClean="0">
                          <a:latin typeface="Carlito"/>
                          <a:ea typeface="Carlito"/>
                          <a:cs typeface="Carlito"/>
                        </a:rPr>
                        <a:t>1.1</a:t>
                      </a:r>
                      <a:endParaRPr lang="en-US" sz="1100" dirty="0">
                        <a:latin typeface="Carlito"/>
                        <a:ea typeface="Carlito"/>
                        <a:cs typeface="Carlito"/>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E0ED"/>
                    </a:solidFill>
                  </a:tcPr>
                </a:tc>
              </a:tr>
              <a:tr h="0">
                <a:tc>
                  <a:txBody>
                    <a:bodyPr/>
                    <a:lstStyle/>
                    <a:p>
                      <a:pPr marL="87630" marR="0">
                        <a:spcBef>
                          <a:spcPts val="370"/>
                        </a:spcBef>
                        <a:spcAft>
                          <a:spcPts val="0"/>
                        </a:spcAft>
                      </a:pPr>
                      <a:r>
                        <a:rPr lang="en-US" sz="1800" dirty="0" smtClean="0">
                          <a:latin typeface="Carlito"/>
                          <a:ea typeface="Carlito"/>
                          <a:cs typeface="Carlito"/>
                        </a:rPr>
                        <a:t>Trump</a:t>
                      </a:r>
                      <a:endParaRPr lang="en-US" sz="1800" dirty="0">
                        <a:latin typeface="Carlito"/>
                        <a:ea typeface="Carlito"/>
                        <a:cs typeface="Carlito"/>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DF1F6"/>
                    </a:solidFill>
                  </a:tcPr>
                </a:tc>
                <a:tc>
                  <a:txBody>
                    <a:bodyPr/>
                    <a:lstStyle/>
                    <a:p>
                      <a:pPr marL="87630" marR="0">
                        <a:spcBef>
                          <a:spcPts val="370"/>
                        </a:spcBef>
                        <a:spcAft>
                          <a:spcPts val="0"/>
                        </a:spcAft>
                      </a:pPr>
                      <a:r>
                        <a:rPr lang="en-US" sz="1800">
                          <a:latin typeface="Carlito"/>
                          <a:ea typeface="Carlito"/>
                          <a:cs typeface="Carlito"/>
                        </a:rPr>
                        <a:t>20,000</a:t>
                      </a:r>
                      <a:endParaRPr lang="en-US" sz="1100">
                        <a:latin typeface="Carlito"/>
                        <a:ea typeface="Carlito"/>
                        <a:cs typeface="Carlito"/>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DF1F6"/>
                    </a:solidFill>
                  </a:tcPr>
                </a:tc>
                <a:tc>
                  <a:txBody>
                    <a:bodyPr/>
                    <a:lstStyle/>
                    <a:p>
                      <a:pPr marL="87630" marR="0">
                        <a:spcBef>
                          <a:spcPts val="370"/>
                        </a:spcBef>
                        <a:spcAft>
                          <a:spcPts val="0"/>
                        </a:spcAft>
                      </a:pPr>
                      <a:r>
                        <a:rPr lang="en-US" sz="1800">
                          <a:latin typeface="Carlito"/>
                          <a:ea typeface="Carlito"/>
                          <a:cs typeface="Carlito"/>
                        </a:rPr>
                        <a:t>23,000</a:t>
                      </a:r>
                      <a:endParaRPr lang="en-US" sz="1100">
                        <a:latin typeface="Carlito"/>
                        <a:ea typeface="Carlito"/>
                        <a:cs typeface="Carlito"/>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DF1F6"/>
                    </a:solidFill>
                  </a:tcPr>
                </a:tc>
                <a:tc>
                  <a:txBody>
                    <a:bodyPr/>
                    <a:lstStyle/>
                    <a:p>
                      <a:pPr marL="87630" marR="0">
                        <a:spcBef>
                          <a:spcPts val="370"/>
                        </a:spcBef>
                        <a:spcAft>
                          <a:spcPts val="0"/>
                        </a:spcAft>
                      </a:pPr>
                      <a:r>
                        <a:rPr lang="en-US" sz="1800" dirty="0">
                          <a:latin typeface="Carlito"/>
                          <a:ea typeface="Carlito"/>
                          <a:cs typeface="Carlito"/>
                        </a:rPr>
                        <a:t>1.15</a:t>
                      </a:r>
                      <a:endParaRPr lang="en-US" sz="1100" dirty="0">
                        <a:latin typeface="Carlito"/>
                        <a:ea typeface="Carlito"/>
                        <a:cs typeface="Carlito"/>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DF1F6"/>
                    </a:solidFill>
                  </a:tcPr>
                </a:tc>
              </a:tr>
            </a:tbl>
          </a:graphicData>
        </a:graphic>
      </p:graphicFrame>
      <p:cxnSp>
        <p:nvCxnSpPr>
          <p:cNvPr id="6" name="Straight Arrow Connector 5"/>
          <p:cNvCxnSpPr/>
          <p:nvPr/>
        </p:nvCxnSpPr>
        <p:spPr>
          <a:xfrm>
            <a:off x="2209800" y="2438400"/>
            <a:ext cx="39624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a:off x="2209800" y="2667000"/>
            <a:ext cx="25146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86000" y="2743200"/>
            <a:ext cx="2249527" cy="369332"/>
          </a:xfrm>
          <a:prstGeom prst="rect">
            <a:avLst/>
          </a:prstGeom>
          <a:noFill/>
        </p:spPr>
        <p:txBody>
          <a:bodyPr wrap="none" rtlCol="0">
            <a:spAutoFit/>
          </a:bodyPr>
          <a:lstStyle/>
          <a:p>
            <a:r>
              <a:rPr lang="en-US" dirty="0" smtClean="0"/>
              <a:t>Past month frequency</a:t>
            </a:r>
            <a:endParaRPr lang="en-US" dirty="0"/>
          </a:p>
        </p:txBody>
      </p:sp>
      <p:cxnSp>
        <p:nvCxnSpPr>
          <p:cNvPr id="14" name="Straight Arrow Connector 13"/>
          <p:cNvCxnSpPr/>
          <p:nvPr/>
        </p:nvCxnSpPr>
        <p:spPr>
          <a:xfrm>
            <a:off x="4876800" y="2667000"/>
            <a:ext cx="10668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876800" y="2743200"/>
            <a:ext cx="1471878" cy="369332"/>
          </a:xfrm>
          <a:prstGeom prst="rect">
            <a:avLst/>
          </a:prstGeom>
          <a:noFill/>
        </p:spPr>
        <p:txBody>
          <a:bodyPr wrap="none" rtlCol="0">
            <a:spAutoFit/>
          </a:bodyPr>
          <a:lstStyle/>
          <a:p>
            <a:r>
              <a:rPr lang="en-US" dirty="0" smtClean="0"/>
              <a:t>Past few </a:t>
            </a:r>
            <a:r>
              <a:rPr lang="en-US" dirty="0" err="1" smtClean="0"/>
              <a:t>mins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724400"/>
            <a:ext cx="7772400" cy="1470025"/>
          </a:xfrm>
        </p:spPr>
        <p:txBody>
          <a:bodyPr>
            <a:normAutofit fontScale="90000"/>
          </a:bodyPr>
          <a:lstStyle/>
          <a:p>
            <a:r>
              <a:rPr lang="en-US" dirty="0"/>
              <a:t/>
            </a:r>
            <a:br>
              <a:rPr lang="en-US" dirty="0"/>
            </a:br>
            <a:r>
              <a:rPr lang="en-US" dirty="0" smtClean="0"/>
              <a:t/>
            </a:r>
            <a:br>
              <a:rPr lang="en-US" dirty="0" smtClean="0"/>
            </a:br>
            <a:endParaRPr lang="en-US" dirty="0"/>
          </a:p>
        </p:txBody>
      </p:sp>
      <p:sp>
        <p:nvSpPr>
          <p:cNvPr id="3" name="Subtitle 2"/>
          <p:cNvSpPr>
            <a:spLocks noGrp="1"/>
          </p:cNvSpPr>
          <p:nvPr>
            <p:ph type="subTitle" idx="1"/>
          </p:nvPr>
        </p:nvSpPr>
        <p:spPr>
          <a:xfrm>
            <a:off x="685800" y="2057400"/>
            <a:ext cx="7620000" cy="2438400"/>
          </a:xfrm>
        </p:spPr>
        <p:txBody>
          <a:bodyPr>
            <a:normAutofit fontScale="92500" lnSpcReduction="10000"/>
          </a:bodyPr>
          <a:lstStyle/>
          <a:p>
            <a:pPr algn="l"/>
            <a:r>
              <a:rPr lang="en-US" b="1" dirty="0" smtClean="0">
                <a:solidFill>
                  <a:schemeClr val="tx1"/>
                </a:solidFill>
                <a:latin typeface="+mj-lt"/>
              </a:rPr>
              <a:t>2. CHI SQUARE TEST-</a:t>
            </a:r>
          </a:p>
          <a:p>
            <a:pPr algn="l">
              <a:buFont typeface="Arial" pitchFamily="34" charset="0"/>
              <a:buChar char="•"/>
            </a:pPr>
            <a:r>
              <a:rPr lang="en-US" sz="2400" dirty="0" smtClean="0">
                <a:solidFill>
                  <a:schemeClr val="tx1"/>
                </a:solidFill>
                <a:latin typeface="+mj-lt"/>
              </a:rPr>
              <a:t> </a:t>
            </a:r>
            <a:r>
              <a:rPr lang="en-US" sz="2200" dirty="0" smtClean="0">
                <a:solidFill>
                  <a:schemeClr val="tx1"/>
                </a:solidFill>
                <a:latin typeface="+mj-lt"/>
              </a:rPr>
              <a:t>Due to some limitations of first method like if a term’s past freq is 0 then how will we get the ratio and more limitations like the former.</a:t>
            </a:r>
          </a:p>
          <a:p>
            <a:pPr algn="l">
              <a:buFont typeface="Arial" pitchFamily="34" charset="0"/>
              <a:buChar char="•"/>
            </a:pPr>
            <a:r>
              <a:rPr lang="en-US" sz="2200" dirty="0" smtClean="0">
                <a:solidFill>
                  <a:schemeClr val="tx1"/>
                </a:solidFill>
                <a:latin typeface="+mj-lt"/>
              </a:rPr>
              <a:t> Chi square method is used to examine a certain distribution that compare whether our expected data matches the observed data.</a:t>
            </a:r>
          </a:p>
          <a:p>
            <a:pPr algn="l">
              <a:buFont typeface="Arial" pitchFamily="34" charset="0"/>
              <a:buChar char="•"/>
            </a:pPr>
            <a:r>
              <a:rPr lang="en-US" sz="2200" dirty="0" smtClean="0">
                <a:solidFill>
                  <a:schemeClr val="tx1"/>
                </a:solidFill>
                <a:latin typeface="+mj-lt"/>
              </a:rPr>
              <a:t>In the table the value of chi square of category 1 will be 5 and of category 2 will be 10 hence category 2 has a greater chance to trend.</a:t>
            </a:r>
            <a:endParaRPr lang="en-US" sz="2200" dirty="0">
              <a:solidFill>
                <a:schemeClr val="tx1"/>
              </a:solidFill>
              <a:latin typeface="+mj-lt"/>
            </a:endParaRPr>
          </a:p>
        </p:txBody>
      </p:sp>
      <p:sp>
        <p:nvSpPr>
          <p:cNvPr id="4" name="Title 1"/>
          <p:cNvSpPr txBox="1">
            <a:spLocks/>
          </p:cNvSpPr>
          <p:nvPr/>
        </p:nvSpPr>
        <p:spPr>
          <a:xfrm>
            <a:off x="457200" y="274638"/>
            <a:ext cx="8229600" cy="114300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lt1"/>
                </a:solidFill>
                <a:effectLst/>
                <a:uLnTx/>
                <a:uFillTx/>
                <a:latin typeface="+mn-lt"/>
                <a:ea typeface="+mn-ea"/>
                <a:cs typeface="+mn-cs"/>
              </a:rPr>
              <a:t>Trending topic detection</a:t>
            </a:r>
          </a:p>
        </p:txBody>
      </p:sp>
      <p:graphicFrame>
        <p:nvGraphicFramePr>
          <p:cNvPr id="6" name="Table 5"/>
          <p:cNvGraphicFramePr>
            <a:graphicFrameLocks noGrp="1"/>
          </p:cNvGraphicFramePr>
          <p:nvPr/>
        </p:nvGraphicFramePr>
        <p:xfrm>
          <a:off x="1981200" y="4953000"/>
          <a:ext cx="5080635" cy="1019810"/>
        </p:xfrm>
        <a:graphic>
          <a:graphicData uri="http://schemas.openxmlformats.org/drawingml/2006/table">
            <a:tbl>
              <a:tblPr/>
              <a:tblGrid>
                <a:gridCol w="1693545"/>
                <a:gridCol w="1693545"/>
                <a:gridCol w="1693545"/>
              </a:tblGrid>
              <a:tr h="334010">
                <a:tc>
                  <a:txBody>
                    <a:bodyPr/>
                    <a:lstStyle/>
                    <a:p>
                      <a:pPr marL="0" marR="0">
                        <a:spcBef>
                          <a:spcPts val="0"/>
                        </a:spcBef>
                        <a:spcAft>
                          <a:spcPts val="0"/>
                        </a:spcAft>
                      </a:pPr>
                      <a:endParaRPr lang="en-US" sz="2100" dirty="0">
                        <a:latin typeface="Times New Roman"/>
                        <a:ea typeface="Carlito"/>
                        <a:cs typeface="Carlito"/>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57150" cap="flat" cmpd="sng" algn="ctr">
                      <a:solidFill>
                        <a:srgbClr val="FFFFFF"/>
                      </a:solidFill>
                      <a:prstDash val="solid"/>
                      <a:round/>
                      <a:headEnd type="none" w="med" len="med"/>
                      <a:tailEnd type="none" w="med" len="med"/>
                    </a:lnB>
                    <a:solidFill>
                      <a:srgbClr val="6095C9"/>
                    </a:solidFill>
                  </a:tcPr>
                </a:tc>
                <a:tc>
                  <a:txBody>
                    <a:bodyPr/>
                    <a:lstStyle/>
                    <a:p>
                      <a:pPr marL="88265" marR="0">
                        <a:lnSpc>
                          <a:spcPts val="2160"/>
                        </a:lnSpc>
                        <a:spcBef>
                          <a:spcPts val="370"/>
                        </a:spcBef>
                        <a:spcAft>
                          <a:spcPts val="0"/>
                        </a:spcAft>
                      </a:pPr>
                      <a:r>
                        <a:rPr lang="en-US" sz="1800" b="1" dirty="0">
                          <a:solidFill>
                            <a:srgbClr val="FFFFFF"/>
                          </a:solidFill>
                          <a:latin typeface="Carlito"/>
                          <a:ea typeface="Carlito"/>
                          <a:cs typeface="Carlito"/>
                        </a:rPr>
                        <a:t>Expected</a:t>
                      </a:r>
                      <a:endParaRPr lang="en-US" sz="1100" dirty="0">
                        <a:latin typeface="Carlito"/>
                        <a:ea typeface="Carlito"/>
                        <a:cs typeface="Carlito"/>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57150" cap="flat" cmpd="sng" algn="ctr">
                      <a:solidFill>
                        <a:srgbClr val="FFFFFF"/>
                      </a:solidFill>
                      <a:prstDash val="solid"/>
                      <a:round/>
                      <a:headEnd type="none" w="med" len="med"/>
                      <a:tailEnd type="none" w="med" len="med"/>
                    </a:lnB>
                    <a:solidFill>
                      <a:srgbClr val="6095C9"/>
                    </a:solidFill>
                  </a:tcPr>
                </a:tc>
                <a:tc>
                  <a:txBody>
                    <a:bodyPr/>
                    <a:lstStyle/>
                    <a:p>
                      <a:pPr marL="88265" marR="0">
                        <a:lnSpc>
                          <a:spcPts val="2160"/>
                        </a:lnSpc>
                        <a:spcBef>
                          <a:spcPts val="370"/>
                        </a:spcBef>
                        <a:spcAft>
                          <a:spcPts val="0"/>
                        </a:spcAft>
                      </a:pPr>
                      <a:r>
                        <a:rPr lang="en-US" sz="1800" b="1">
                          <a:solidFill>
                            <a:srgbClr val="FFFFFF"/>
                          </a:solidFill>
                          <a:latin typeface="Carlito"/>
                          <a:ea typeface="Carlito"/>
                          <a:cs typeface="Carlito"/>
                        </a:rPr>
                        <a:t>Observed</a:t>
                      </a:r>
                      <a:endParaRPr lang="en-US" sz="1100">
                        <a:latin typeface="Carlito"/>
                        <a:ea typeface="Carlito"/>
                        <a:cs typeface="Carlito"/>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57150" cap="flat" cmpd="sng" algn="ctr">
                      <a:solidFill>
                        <a:srgbClr val="FFFFFF"/>
                      </a:solidFill>
                      <a:prstDash val="solid"/>
                      <a:round/>
                      <a:headEnd type="none" w="med" len="med"/>
                      <a:tailEnd type="none" w="med" len="med"/>
                    </a:lnB>
                    <a:solidFill>
                      <a:srgbClr val="6095C9"/>
                    </a:solidFill>
                  </a:tcPr>
                </a:tc>
              </a:tr>
              <a:tr h="334010">
                <a:tc>
                  <a:txBody>
                    <a:bodyPr/>
                    <a:lstStyle/>
                    <a:p>
                      <a:pPr marL="87630" marR="0">
                        <a:spcBef>
                          <a:spcPts val="230"/>
                        </a:spcBef>
                        <a:spcAft>
                          <a:spcPts val="0"/>
                        </a:spcAft>
                      </a:pPr>
                      <a:r>
                        <a:rPr lang="en-US" sz="1800" dirty="0">
                          <a:latin typeface="Carlito"/>
                          <a:ea typeface="Carlito"/>
                          <a:cs typeface="Carlito"/>
                        </a:rPr>
                        <a:t>Category 1</a:t>
                      </a:r>
                      <a:endParaRPr lang="en-US" sz="1100" dirty="0">
                        <a:latin typeface="Carlito"/>
                        <a:ea typeface="Carlito"/>
                        <a:cs typeface="Carlito"/>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571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E0ED"/>
                    </a:solidFill>
                  </a:tcPr>
                </a:tc>
                <a:tc>
                  <a:txBody>
                    <a:bodyPr/>
                    <a:lstStyle/>
                    <a:p>
                      <a:pPr marL="88265" marR="0">
                        <a:spcBef>
                          <a:spcPts val="230"/>
                        </a:spcBef>
                        <a:spcAft>
                          <a:spcPts val="0"/>
                        </a:spcAft>
                      </a:pPr>
                      <a:r>
                        <a:rPr lang="en-US" sz="1800" dirty="0" smtClean="0">
                          <a:latin typeface="Carlito"/>
                          <a:ea typeface="Carlito"/>
                          <a:cs typeface="Carlito"/>
                        </a:rPr>
                        <a:t>20</a:t>
                      </a:r>
                      <a:endParaRPr lang="en-US" sz="1100" dirty="0">
                        <a:latin typeface="Carlito"/>
                        <a:ea typeface="Carlito"/>
                        <a:cs typeface="Carlito"/>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571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E0ED"/>
                    </a:solidFill>
                  </a:tcPr>
                </a:tc>
                <a:tc>
                  <a:txBody>
                    <a:bodyPr/>
                    <a:lstStyle/>
                    <a:p>
                      <a:pPr marL="88265" marR="0">
                        <a:spcBef>
                          <a:spcPts val="230"/>
                        </a:spcBef>
                        <a:spcAft>
                          <a:spcPts val="0"/>
                        </a:spcAft>
                      </a:pPr>
                      <a:r>
                        <a:rPr lang="en-US" sz="1800" dirty="0" smtClean="0">
                          <a:latin typeface="Carlito"/>
                          <a:ea typeface="Carlito"/>
                          <a:cs typeface="Carlito"/>
                        </a:rPr>
                        <a:t>30</a:t>
                      </a:r>
                      <a:endParaRPr lang="en-US" sz="1100" dirty="0">
                        <a:latin typeface="Carlito"/>
                        <a:ea typeface="Carlito"/>
                        <a:cs typeface="Carlito"/>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571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E0ED"/>
                    </a:solidFill>
                  </a:tcPr>
                </a:tc>
              </a:tr>
              <a:tr h="351790">
                <a:tc>
                  <a:txBody>
                    <a:bodyPr/>
                    <a:lstStyle/>
                    <a:p>
                      <a:pPr marL="87630" marR="0">
                        <a:spcBef>
                          <a:spcPts val="370"/>
                        </a:spcBef>
                        <a:spcAft>
                          <a:spcPts val="0"/>
                        </a:spcAft>
                      </a:pPr>
                      <a:r>
                        <a:rPr lang="en-US" sz="1800">
                          <a:latin typeface="Carlito"/>
                          <a:ea typeface="Carlito"/>
                          <a:cs typeface="Carlito"/>
                        </a:rPr>
                        <a:t>Category 2</a:t>
                      </a:r>
                      <a:endParaRPr lang="en-US" sz="1100">
                        <a:latin typeface="Carlito"/>
                        <a:ea typeface="Carlito"/>
                        <a:cs typeface="Carlito"/>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DF1F6"/>
                    </a:solidFill>
                  </a:tcPr>
                </a:tc>
                <a:tc>
                  <a:txBody>
                    <a:bodyPr/>
                    <a:lstStyle/>
                    <a:p>
                      <a:pPr marL="88265" marR="0">
                        <a:spcBef>
                          <a:spcPts val="370"/>
                        </a:spcBef>
                        <a:spcAft>
                          <a:spcPts val="0"/>
                        </a:spcAft>
                      </a:pPr>
                      <a:r>
                        <a:rPr lang="en-US" sz="1800" dirty="0" smtClean="0">
                          <a:latin typeface="Carlito"/>
                          <a:ea typeface="Carlito"/>
                          <a:cs typeface="Carlito"/>
                        </a:rPr>
                        <a:t>40</a:t>
                      </a:r>
                      <a:endParaRPr lang="en-US" sz="1100" dirty="0">
                        <a:latin typeface="Carlito"/>
                        <a:ea typeface="Carlito"/>
                        <a:cs typeface="Carlito"/>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DF1F6"/>
                    </a:solidFill>
                  </a:tcPr>
                </a:tc>
                <a:tc>
                  <a:txBody>
                    <a:bodyPr/>
                    <a:lstStyle/>
                    <a:p>
                      <a:pPr marL="88265" marR="0">
                        <a:spcBef>
                          <a:spcPts val="370"/>
                        </a:spcBef>
                        <a:spcAft>
                          <a:spcPts val="0"/>
                        </a:spcAft>
                      </a:pPr>
                      <a:r>
                        <a:rPr lang="en-US" sz="1800" dirty="0" smtClean="0">
                          <a:latin typeface="Carlito"/>
                          <a:ea typeface="Carlito"/>
                          <a:cs typeface="Carlito"/>
                        </a:rPr>
                        <a:t>60</a:t>
                      </a:r>
                      <a:endParaRPr lang="en-US" sz="1100" dirty="0">
                        <a:latin typeface="Carlito"/>
                        <a:ea typeface="Carlito"/>
                        <a:cs typeface="Carlito"/>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DF1F6"/>
                    </a:soli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2133600"/>
            <a:ext cx="7467600" cy="3962400"/>
          </a:xfrm>
        </p:spPr>
        <p:txBody>
          <a:bodyPr>
            <a:normAutofit fontScale="92500" lnSpcReduction="20000"/>
          </a:bodyPr>
          <a:lstStyle/>
          <a:p>
            <a:pPr algn="l"/>
            <a:r>
              <a:rPr lang="en-US" sz="3000" b="1" dirty="0" smtClean="0">
                <a:solidFill>
                  <a:schemeClr val="tx1"/>
                </a:solidFill>
                <a:latin typeface="+mj-lt"/>
              </a:rPr>
              <a:t>3. PER TOPIC MODEL-</a:t>
            </a:r>
          </a:p>
          <a:p>
            <a:pPr algn="l">
              <a:buFont typeface="Arial" pitchFamily="34" charset="0"/>
              <a:buChar char="•"/>
            </a:pPr>
            <a:r>
              <a:rPr lang="en-US" sz="2400" dirty="0" smtClean="0">
                <a:solidFill>
                  <a:schemeClr val="tx1"/>
                </a:solidFill>
              </a:rPr>
              <a:t>Chi square method assumes sample of data is independent of each other but certain topic frequencies follow time series. </a:t>
            </a:r>
          </a:p>
          <a:p>
            <a:pPr algn="l"/>
            <a:r>
              <a:rPr lang="en-US" sz="2400" dirty="0" err="1" smtClean="0">
                <a:solidFill>
                  <a:schemeClr val="tx1"/>
                </a:solidFill>
              </a:rPr>
              <a:t>Eg</a:t>
            </a:r>
            <a:r>
              <a:rPr lang="en-US" sz="2400" dirty="0" smtClean="0">
                <a:solidFill>
                  <a:schemeClr val="tx1"/>
                </a:solidFill>
              </a:rPr>
              <a:t>- terms like “morning” have raised frequency every morning and we have to ignore such time based trends and for that topic modeling can be done.</a:t>
            </a:r>
          </a:p>
          <a:p>
            <a:pPr algn="l">
              <a:buFont typeface="Arial" pitchFamily="34" charset="0"/>
              <a:buChar char="•"/>
            </a:pPr>
            <a:r>
              <a:rPr lang="en-US" sz="2400" dirty="0" smtClean="0">
                <a:solidFill>
                  <a:schemeClr val="tx1"/>
                </a:solidFill>
              </a:rPr>
              <a:t>Here we will compare  the freq of the word morning with that time of the day say between 8:00-10:00 am when this word is more frequent.</a:t>
            </a:r>
          </a:p>
          <a:p>
            <a:pPr algn="l">
              <a:buFont typeface="Arial" pitchFamily="34" charset="0"/>
              <a:buChar char="•"/>
            </a:pPr>
            <a:r>
              <a:rPr lang="en-US" sz="2400" dirty="0" smtClean="0">
                <a:solidFill>
                  <a:schemeClr val="tx1"/>
                </a:solidFill>
              </a:rPr>
              <a:t>If this word trends only at a given time then this word cant be a trending word.</a:t>
            </a:r>
          </a:p>
          <a:p>
            <a:pPr algn="l">
              <a:buFont typeface="Arial" pitchFamily="34" charset="0"/>
              <a:buChar char="•"/>
            </a:pPr>
            <a:r>
              <a:rPr lang="en-US" sz="2400" dirty="0" smtClean="0">
                <a:solidFill>
                  <a:schemeClr val="tx1"/>
                </a:solidFill>
              </a:rPr>
              <a:t>This type of model is based on Natural Language Processing.</a:t>
            </a:r>
          </a:p>
          <a:p>
            <a:pPr algn="l">
              <a:buFont typeface="Arial" pitchFamily="34" charset="0"/>
              <a:buChar char="•"/>
            </a:pPr>
            <a:endParaRPr lang="en-US" sz="2400" dirty="0" smtClean="0">
              <a:solidFill>
                <a:schemeClr val="tx1"/>
              </a:solidFill>
            </a:endParaRPr>
          </a:p>
          <a:p>
            <a:pPr algn="l">
              <a:buFont typeface="Arial" pitchFamily="34" charset="0"/>
              <a:buChar char="•"/>
            </a:pPr>
            <a:endParaRPr lang="en-US" sz="3000" dirty="0">
              <a:solidFill>
                <a:schemeClr val="tx1"/>
              </a:solidFill>
              <a:latin typeface="+mj-lt"/>
            </a:endParaRPr>
          </a:p>
        </p:txBody>
      </p:sp>
      <p:sp>
        <p:nvSpPr>
          <p:cNvPr id="4" name="Title 1"/>
          <p:cNvSpPr txBox="1">
            <a:spLocks/>
          </p:cNvSpPr>
          <p:nvPr/>
        </p:nvSpPr>
        <p:spPr>
          <a:xfrm>
            <a:off x="457200" y="274638"/>
            <a:ext cx="8229600" cy="114300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lt1"/>
                </a:solidFill>
                <a:effectLst/>
                <a:uLnTx/>
                <a:uFillTx/>
                <a:latin typeface="+mn-lt"/>
                <a:ea typeface="+mn-ea"/>
                <a:cs typeface="+mn-cs"/>
              </a:rPr>
              <a:t>Trending topic detection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685800" y="381000"/>
            <a:ext cx="7772400" cy="1470025"/>
          </a:xfrm>
        </p:spPr>
        <p:style>
          <a:lnRef idx="3">
            <a:schemeClr val="lt1"/>
          </a:lnRef>
          <a:fillRef idx="1">
            <a:schemeClr val="accent5"/>
          </a:fillRef>
          <a:effectRef idx="1">
            <a:schemeClr val="accent5"/>
          </a:effectRef>
          <a:fontRef idx="minor">
            <a:schemeClr val="lt1"/>
          </a:fontRef>
        </p:style>
        <p:txBody>
          <a:bodyPr/>
          <a:lstStyle/>
          <a:p>
            <a:r>
              <a:rPr lang="en-US" dirty="0" smtClean="0"/>
              <a:t>Using twitter API- “</a:t>
            </a:r>
            <a:r>
              <a:rPr lang="en-US" dirty="0" err="1" smtClean="0"/>
              <a:t>tweepy</a:t>
            </a:r>
            <a:r>
              <a:rPr lang="en-US" dirty="0" smtClean="0"/>
              <a:t>”</a:t>
            </a:r>
            <a:endParaRPr lang="en-US" dirty="0"/>
          </a:p>
        </p:txBody>
      </p:sp>
      <p:sp>
        <p:nvSpPr>
          <p:cNvPr id="8" name="Subtitle 7"/>
          <p:cNvSpPr>
            <a:spLocks noGrp="1"/>
          </p:cNvSpPr>
          <p:nvPr>
            <p:ph type="subTitle" idx="1"/>
          </p:nvPr>
        </p:nvSpPr>
        <p:spPr>
          <a:xfrm>
            <a:off x="762000" y="2971800"/>
            <a:ext cx="7543800" cy="3276600"/>
          </a:xfrm>
        </p:spPr>
        <p:txBody>
          <a:bodyPr>
            <a:normAutofit fontScale="92500" lnSpcReduction="10000"/>
          </a:bodyPr>
          <a:lstStyle/>
          <a:p>
            <a:pPr algn="l">
              <a:buFont typeface="Arial" pitchFamily="34" charset="0"/>
              <a:buChar char="•"/>
            </a:pPr>
            <a:r>
              <a:rPr lang="en-US" sz="2400" b="1" dirty="0" smtClean="0">
                <a:solidFill>
                  <a:srgbClr val="0070C0"/>
                </a:solidFill>
              </a:rPr>
              <a:t>Collection of data- </a:t>
            </a:r>
          </a:p>
          <a:p>
            <a:pPr algn="l">
              <a:buFont typeface="Wingdings" pitchFamily="2" charset="2"/>
              <a:buChar char="Ø"/>
            </a:pPr>
            <a:r>
              <a:rPr lang="en-US" sz="2400" dirty="0" smtClean="0">
                <a:solidFill>
                  <a:schemeClr val="tx1"/>
                </a:solidFill>
              </a:rPr>
              <a:t>“</a:t>
            </a:r>
            <a:r>
              <a:rPr lang="en-US" sz="2400" dirty="0" err="1" smtClean="0">
                <a:solidFill>
                  <a:schemeClr val="tx1"/>
                </a:solidFill>
              </a:rPr>
              <a:t>tweepy</a:t>
            </a:r>
            <a:r>
              <a:rPr lang="en-US" sz="2400" dirty="0" smtClean="0">
                <a:solidFill>
                  <a:schemeClr val="tx1"/>
                </a:solidFill>
              </a:rPr>
              <a:t>” can be used as REST API to collect already published tweets from user’s timeline.</a:t>
            </a:r>
          </a:p>
          <a:p>
            <a:pPr algn="l">
              <a:buFont typeface="Wingdings" pitchFamily="2" charset="2"/>
              <a:buChar char="Ø"/>
            </a:pPr>
            <a:r>
              <a:rPr lang="en-US" sz="2400" dirty="0" smtClean="0">
                <a:solidFill>
                  <a:schemeClr val="tx1"/>
                </a:solidFill>
              </a:rPr>
              <a:t>“</a:t>
            </a:r>
            <a:r>
              <a:rPr lang="en-US" sz="2400" dirty="0" err="1" smtClean="0">
                <a:solidFill>
                  <a:schemeClr val="tx1"/>
                </a:solidFill>
              </a:rPr>
              <a:t>tweepy</a:t>
            </a:r>
            <a:r>
              <a:rPr lang="en-US" sz="2400" dirty="0" smtClean="0">
                <a:solidFill>
                  <a:schemeClr val="tx1"/>
                </a:solidFill>
              </a:rPr>
              <a:t>” can also be used as Streaming API to get the most recent tweets that contain a keyword, like tweets for the word “corona”.</a:t>
            </a:r>
          </a:p>
          <a:p>
            <a:pPr algn="l">
              <a:buFont typeface="Arial" pitchFamily="34" charset="0"/>
              <a:buChar char="•"/>
            </a:pPr>
            <a:r>
              <a:rPr lang="en-US" sz="2400" b="1" dirty="0" smtClean="0">
                <a:solidFill>
                  <a:srgbClr val="0070C0"/>
                </a:solidFill>
              </a:rPr>
              <a:t>Data</a:t>
            </a:r>
            <a:r>
              <a:rPr lang="en-US" sz="2400" dirty="0" smtClean="0">
                <a:solidFill>
                  <a:schemeClr val="tx1"/>
                </a:solidFill>
              </a:rPr>
              <a:t>  from each tweet is saved in a </a:t>
            </a:r>
            <a:r>
              <a:rPr lang="en-US" sz="2400" b="1" u="sng" dirty="0" smtClean="0">
                <a:solidFill>
                  <a:schemeClr val="tx1"/>
                </a:solidFill>
              </a:rPr>
              <a:t>.JSON </a:t>
            </a:r>
            <a:r>
              <a:rPr lang="en-US" sz="2400" dirty="0" smtClean="0">
                <a:solidFill>
                  <a:schemeClr val="tx1"/>
                </a:solidFill>
              </a:rPr>
              <a:t>file format.</a:t>
            </a:r>
          </a:p>
          <a:p>
            <a:pPr algn="l">
              <a:buFont typeface="Arial" pitchFamily="34" charset="0"/>
              <a:buChar char="•"/>
            </a:pPr>
            <a:r>
              <a:rPr lang="en-US" sz="2400" dirty="0" smtClean="0">
                <a:solidFill>
                  <a:schemeClr val="tx1"/>
                </a:solidFill>
              </a:rPr>
              <a:t>This data has more than 140 characters per tweet as it comprises of all the information regarding the tweet.</a:t>
            </a:r>
          </a:p>
          <a:p>
            <a:endParaRPr lang="en-US" sz="2400" dirty="0" smtClean="0">
              <a:solidFill>
                <a:schemeClr val="tx1"/>
              </a:solidFill>
            </a:endParaRPr>
          </a:p>
          <a:p>
            <a:endParaRPr lang="en-US" dirty="0"/>
          </a:p>
        </p:txBody>
      </p:sp>
      <p:sp>
        <p:nvSpPr>
          <p:cNvPr id="4" name="TextBox 3"/>
          <p:cNvSpPr txBox="1"/>
          <p:nvPr/>
        </p:nvSpPr>
        <p:spPr>
          <a:xfrm>
            <a:off x="1524000" y="2057400"/>
            <a:ext cx="62484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b="1" dirty="0" smtClean="0"/>
              <a:t>Trend analysis is done in the following manner.</a:t>
            </a:r>
            <a:endParaRPr lang="en-US" sz="24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398</TotalTime>
  <Words>1067</Words>
  <Application>Microsoft Office PowerPoint</Application>
  <PresentationFormat>On-screen Show (4:3)</PresentationFormat>
  <Paragraphs>129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TREND ANALYSIS ON TWITTER USING PYTHON </vt:lpstr>
      <vt:lpstr>Twitter:-  a brief introduction</vt:lpstr>
      <vt:lpstr>The Twitter API</vt:lpstr>
      <vt:lpstr>Interaction with Twitter API</vt:lpstr>
      <vt:lpstr>Trending topic detection</vt:lpstr>
      <vt:lpstr>Frequency comparison model</vt:lpstr>
      <vt:lpstr>  </vt:lpstr>
      <vt:lpstr>Slide 8</vt:lpstr>
      <vt:lpstr>Using twitter API- “tweepy”</vt:lpstr>
      <vt:lpstr>Slide 10</vt:lpstr>
      <vt:lpstr>Analyzing tweets for trends</vt:lpstr>
      <vt:lpstr>Slide 12</vt:lpstr>
      <vt:lpstr>Slide 13</vt:lpstr>
      <vt:lpstr>Analyzing tweets :-  Time Series Analysis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TREND ANALYSIS USING PYTHON ON TWITTER</dc:title>
  <dc:creator>meeth</dc:creator>
  <cp:lastModifiedBy>meeth</cp:lastModifiedBy>
  <cp:revision>54</cp:revision>
  <dcterms:created xsi:type="dcterms:W3CDTF">2020-06-09T21:51:04Z</dcterms:created>
  <dcterms:modified xsi:type="dcterms:W3CDTF">2022-07-09T18:08:10Z</dcterms:modified>
</cp:coreProperties>
</file>