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4" r:id="rId3"/>
    <p:sldId id="257" r:id="rId4"/>
    <p:sldId id="258" r:id="rId5"/>
    <p:sldId id="259" r:id="rId6"/>
    <p:sldId id="261" r:id="rId7"/>
    <p:sldId id="275" r:id="rId8"/>
    <p:sldId id="268" r:id="rId9"/>
    <p:sldId id="265" r:id="rId10"/>
    <p:sldId id="260" r:id="rId11"/>
    <p:sldId id="277" r:id="rId12"/>
    <p:sldId id="271" r:id="rId13"/>
    <p:sldId id="262" r:id="rId14"/>
    <p:sldId id="276" r:id="rId15"/>
    <p:sldId id="26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84" y="1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hong\Dropbox\school\spring2020\DA430\Beeline%20Tees%20Master%20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ears\Dropbox\school\spring2020\DA430\Beeline%20Tees%20Master%20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hong\Dropbox\school\spring2020\DA430\Beeline%20Tees%20Master%20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hong\Dropbox\school\spring2020\DA430\Beeline%20Tees%20Master%20Data.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ars\Dropbox\school\spring2020\DA430\Beeline%20Tees%20Master%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hong\Dropbox\school\spring2020\DA430\Beeline%20Tees%20Master%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ars\Dropbox\school\spring2020\DA430\Beeline%20Tees%20Master%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ears\Dropbox\school\spring2020\DA430\Beeline%20Tees%20Master%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ears\Dropbox\school\spring2020\DA430\Beeline%20Tees%20Master%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ears\Dropbox\school\spring2020\DA430\Beeline%20Tees%20Master%20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hong\Dropbox\school\spring2020\DA430\Beeline%20Tees%20Master%20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hong\Dropbox\school\spring2020\DA430\Beeline%20Tees%20Master%20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1"/>
        <c:dLbls>
          <c:showLegendKey val="0"/>
          <c:showVal val="0"/>
          <c:showCatName val="0"/>
          <c:showSerName val="0"/>
          <c:showPercent val="0"/>
          <c:showBubbleSize val="0"/>
        </c:dLbls>
        <c:gapWidth val="125"/>
        <c:axId val="476981272"/>
        <c:axId val="476982256"/>
      </c:barChart>
      <c:catAx>
        <c:axId val="476981272"/>
        <c:scaling>
          <c:orientation val="minMax"/>
        </c:scaling>
        <c:delete val="1"/>
        <c:axPos val="l"/>
        <c:numFmt formatCode="General" sourceLinked="1"/>
        <c:majorTickMark val="none"/>
        <c:minorTickMark val="none"/>
        <c:tickLblPos val="nextTo"/>
        <c:crossAx val="476982256"/>
        <c:crosses val="autoZero"/>
        <c:auto val="1"/>
        <c:lblAlgn val="ctr"/>
        <c:lblOffset val="100"/>
        <c:noMultiLvlLbl val="0"/>
      </c:catAx>
      <c:valAx>
        <c:axId val="476982256"/>
        <c:scaling>
          <c:orientation val="minMax"/>
        </c:scaling>
        <c:delete val="1"/>
        <c:axPos val="b"/>
        <c:numFmt formatCode="0%" sourceLinked="1"/>
        <c:majorTickMark val="none"/>
        <c:minorTickMark val="none"/>
        <c:tickLblPos val="nextTo"/>
        <c:crossAx val="47698127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Sheet2!$B$27</c:f>
              <c:strCache>
                <c:ptCount val="1"/>
                <c:pt idx="0">
                  <c:v>Visit</c:v>
                </c:pt>
              </c:strCache>
            </c:strRef>
          </c:tx>
          <c:spPr>
            <a:ln w="28575" cap="rnd">
              <a:solidFill>
                <a:schemeClr val="accent1"/>
              </a:solidFill>
              <a:round/>
            </a:ln>
            <a:effectLst/>
          </c:spPr>
          <c:marker>
            <c:symbol val="none"/>
          </c:marker>
          <c:dLbls>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Sheet2!$A$28:$A$34</c:f>
              <c:strCache>
                <c:ptCount val="7"/>
                <c:pt idx="0">
                  <c:v>Spring 17</c:v>
                </c:pt>
                <c:pt idx="1">
                  <c:v>Fall 17</c:v>
                </c:pt>
                <c:pt idx="2">
                  <c:v>Spring 18</c:v>
                </c:pt>
                <c:pt idx="3">
                  <c:v>Fall 18</c:v>
                </c:pt>
                <c:pt idx="4">
                  <c:v>Spring 19</c:v>
                </c:pt>
                <c:pt idx="5">
                  <c:v>Fall 19</c:v>
                </c:pt>
                <c:pt idx="6">
                  <c:v>Spring 20</c:v>
                </c:pt>
              </c:strCache>
            </c:strRef>
          </c:cat>
          <c:val>
            <c:numRef>
              <c:f>Sheet2!$B$28:$B$34</c:f>
              <c:numCache>
                <c:formatCode>General</c:formatCode>
                <c:ptCount val="7"/>
                <c:pt idx="0">
                  <c:v>48765</c:v>
                </c:pt>
                <c:pt idx="1">
                  <c:v>11947</c:v>
                </c:pt>
                <c:pt idx="2">
                  <c:v>48863</c:v>
                </c:pt>
                <c:pt idx="3">
                  <c:v>29556</c:v>
                </c:pt>
                <c:pt idx="4">
                  <c:v>60901</c:v>
                </c:pt>
                <c:pt idx="5">
                  <c:v>14020</c:v>
                </c:pt>
                <c:pt idx="6">
                  <c:v>35744</c:v>
                </c:pt>
              </c:numCache>
            </c:numRef>
          </c:val>
          <c:smooth val="0"/>
          <c:extLst>
            <c:ext xmlns:c16="http://schemas.microsoft.com/office/drawing/2014/chart" uri="{C3380CC4-5D6E-409C-BE32-E72D297353CC}">
              <c16:uniqueId val="{00000000-DAF8-45FF-A0F5-718EC6172A41}"/>
            </c:ext>
          </c:extLst>
        </c:ser>
        <c:dLbls>
          <c:showLegendKey val="0"/>
          <c:showVal val="0"/>
          <c:showCatName val="0"/>
          <c:showSerName val="0"/>
          <c:showPercent val="0"/>
          <c:showBubbleSize val="0"/>
        </c:dLbls>
        <c:smooth val="0"/>
        <c:axId val="614990480"/>
        <c:axId val="614993040"/>
      </c:lineChart>
      <c:catAx>
        <c:axId val="61499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n-US"/>
          </a:p>
        </c:txPr>
        <c:crossAx val="614993040"/>
        <c:crosses val="autoZero"/>
        <c:auto val="1"/>
        <c:lblAlgn val="ctr"/>
        <c:lblOffset val="100"/>
        <c:noMultiLvlLbl val="0"/>
      </c:catAx>
      <c:valAx>
        <c:axId val="614993040"/>
        <c:scaling>
          <c:orientation val="minMax"/>
        </c:scaling>
        <c:delete val="1"/>
        <c:axPos val="l"/>
        <c:numFmt formatCode="General" sourceLinked="1"/>
        <c:majorTickMark val="none"/>
        <c:minorTickMark val="none"/>
        <c:tickLblPos val="nextTo"/>
        <c:crossAx val="614990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Sheet2!$G$46</c:f>
              <c:strCache>
                <c:ptCount val="1"/>
                <c:pt idx="0">
                  <c:v>Bounce Rate</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Sheet2!$F$47:$F$53</c:f>
              <c:strCache>
                <c:ptCount val="7"/>
                <c:pt idx="0">
                  <c:v>Spring 17</c:v>
                </c:pt>
                <c:pt idx="1">
                  <c:v>Fall 17</c:v>
                </c:pt>
                <c:pt idx="2">
                  <c:v>Spring 18</c:v>
                </c:pt>
                <c:pt idx="3">
                  <c:v>Fall 18</c:v>
                </c:pt>
                <c:pt idx="4">
                  <c:v>Spring 19</c:v>
                </c:pt>
                <c:pt idx="5">
                  <c:v>Fall 19</c:v>
                </c:pt>
                <c:pt idx="6">
                  <c:v>Spring 20</c:v>
                </c:pt>
              </c:strCache>
            </c:strRef>
          </c:cat>
          <c:val>
            <c:numRef>
              <c:f>Sheet2!$G$47:$G$53</c:f>
              <c:numCache>
                <c:formatCode>0%</c:formatCode>
                <c:ptCount val="7"/>
                <c:pt idx="0">
                  <c:v>0.93462524351481591</c:v>
                </c:pt>
                <c:pt idx="1">
                  <c:v>0.76462710303841974</c:v>
                </c:pt>
                <c:pt idx="2">
                  <c:v>0.83394388392034868</c:v>
                </c:pt>
                <c:pt idx="3">
                  <c:v>0.81946136148328597</c:v>
                </c:pt>
                <c:pt idx="4">
                  <c:v>0.90014942283377941</c:v>
                </c:pt>
                <c:pt idx="5">
                  <c:v>0.87639087018544937</c:v>
                </c:pt>
                <c:pt idx="6">
                  <c:v>0.87905662488809311</c:v>
                </c:pt>
              </c:numCache>
            </c:numRef>
          </c:val>
          <c:extLst>
            <c:ext xmlns:c16="http://schemas.microsoft.com/office/drawing/2014/chart" uri="{C3380CC4-5D6E-409C-BE32-E72D297353CC}">
              <c16:uniqueId val="{00000000-14C1-4DCB-AA15-EDF7F9D98459}"/>
            </c:ext>
          </c:extLst>
        </c:ser>
        <c:dLbls>
          <c:showLegendKey val="0"/>
          <c:showVal val="0"/>
          <c:showCatName val="0"/>
          <c:showSerName val="0"/>
          <c:showPercent val="0"/>
          <c:showBubbleSize val="0"/>
        </c:dLbls>
        <c:gapWidth val="219"/>
        <c:axId val="479002848"/>
        <c:axId val="479002192"/>
      </c:barChart>
      <c:catAx>
        <c:axId val="47900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479002192"/>
        <c:crosses val="autoZero"/>
        <c:auto val="1"/>
        <c:lblAlgn val="ctr"/>
        <c:lblOffset val="100"/>
        <c:noMultiLvlLbl val="0"/>
      </c:catAx>
      <c:valAx>
        <c:axId val="479002192"/>
        <c:scaling>
          <c:orientation val="minMax"/>
        </c:scaling>
        <c:delete val="1"/>
        <c:axPos val="l"/>
        <c:numFmt formatCode="0%" sourceLinked="1"/>
        <c:majorTickMark val="none"/>
        <c:minorTickMark val="none"/>
        <c:tickLblPos val="nextTo"/>
        <c:crossAx val="479002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Sheet2!$H$46</c:f>
              <c:strCache>
                <c:ptCount val="1"/>
                <c:pt idx="0">
                  <c:v>Conversion Rate</c:v>
                </c:pt>
              </c:strCache>
            </c:strRef>
          </c:tx>
          <c:spPr>
            <a:ln w="28575" cap="rnd">
              <a:solidFill>
                <a:schemeClr val="accent1"/>
              </a:solidFill>
              <a:round/>
            </a:ln>
            <a:effectLst/>
          </c:spPr>
          <c:marker>
            <c:symbol val="none"/>
          </c:marker>
          <c:dLbls>
            <c:dLbl>
              <c:idx val="1"/>
              <c:layout>
                <c:manualLayout>
                  <c:x val="-3.9503801164964672E-2"/>
                  <c:y val="-5.32753719820777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A1E-4DAA-AB9C-748CAE8F9356}"/>
                </c:ext>
              </c:extLst>
            </c:dLbl>
            <c:dLbl>
              <c:idx val="3"/>
              <c:layout>
                <c:manualLayout>
                  <c:x val="-3.6549045683777003E-2"/>
                  <c:y val="-3.6915451674212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A1E-4DAA-AB9C-748CAE8F9356}"/>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Sheet2!$F$47:$F$53</c:f>
              <c:strCache>
                <c:ptCount val="7"/>
                <c:pt idx="0">
                  <c:v>Spring 17</c:v>
                </c:pt>
                <c:pt idx="1">
                  <c:v>Fall 17</c:v>
                </c:pt>
                <c:pt idx="2">
                  <c:v>Spring 18</c:v>
                </c:pt>
                <c:pt idx="3">
                  <c:v>Fall 18</c:v>
                </c:pt>
                <c:pt idx="4">
                  <c:v>Spring 19</c:v>
                </c:pt>
                <c:pt idx="5">
                  <c:v>Fall 19</c:v>
                </c:pt>
                <c:pt idx="6">
                  <c:v>Spring 20</c:v>
                </c:pt>
              </c:strCache>
            </c:strRef>
          </c:cat>
          <c:val>
            <c:numRef>
              <c:f>Sheet2!$H$47:$H$53</c:f>
              <c:numCache>
                <c:formatCode>0.0%</c:formatCode>
                <c:ptCount val="7"/>
                <c:pt idx="0">
                  <c:v>1.7840664410950476E-3</c:v>
                </c:pt>
                <c:pt idx="1">
                  <c:v>6.6962417343266094E-3</c:v>
                </c:pt>
                <c:pt idx="2">
                  <c:v>2.7014305302580687E-3</c:v>
                </c:pt>
                <c:pt idx="3">
                  <c:v>4.4322641764785488E-3</c:v>
                </c:pt>
                <c:pt idx="4">
                  <c:v>2.183872186006798E-3</c:v>
                </c:pt>
                <c:pt idx="5">
                  <c:v>1.4978601997146933E-3</c:v>
                </c:pt>
                <c:pt idx="6">
                  <c:v>1.9863473589973144E-3</c:v>
                </c:pt>
              </c:numCache>
            </c:numRef>
          </c:val>
          <c:smooth val="0"/>
          <c:extLst>
            <c:ext xmlns:c16="http://schemas.microsoft.com/office/drawing/2014/chart" uri="{C3380CC4-5D6E-409C-BE32-E72D297353CC}">
              <c16:uniqueId val="{00000002-1A1E-4DAA-AB9C-748CAE8F9356}"/>
            </c:ext>
          </c:extLst>
        </c:ser>
        <c:dLbls>
          <c:showLegendKey val="0"/>
          <c:showVal val="0"/>
          <c:showCatName val="0"/>
          <c:showSerName val="0"/>
          <c:showPercent val="0"/>
          <c:showBubbleSize val="0"/>
        </c:dLbls>
        <c:smooth val="0"/>
        <c:axId val="406842104"/>
        <c:axId val="406841120"/>
      </c:lineChart>
      <c:catAx>
        <c:axId val="406842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406841120"/>
        <c:crosses val="autoZero"/>
        <c:auto val="1"/>
        <c:lblAlgn val="ctr"/>
        <c:lblOffset val="100"/>
        <c:noMultiLvlLbl val="0"/>
      </c:catAx>
      <c:valAx>
        <c:axId val="406841120"/>
        <c:scaling>
          <c:orientation val="minMax"/>
        </c:scaling>
        <c:delete val="1"/>
        <c:axPos val="l"/>
        <c:numFmt formatCode="0.0%" sourceLinked="1"/>
        <c:majorTickMark val="none"/>
        <c:minorTickMark val="none"/>
        <c:tickLblPos val="nextTo"/>
        <c:crossAx val="406842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2">
                    <a:lumMod val="75000"/>
                  </a:schemeClr>
                </a:solidFill>
                <a:latin typeface="+mn-lt"/>
                <a:ea typeface="+mn-ea"/>
                <a:cs typeface="+mn-cs"/>
              </a:defRPr>
            </a:pPr>
            <a:r>
              <a:rPr lang="en-US" sz="1800" b="1" dirty="0">
                <a:solidFill>
                  <a:schemeClr val="tx2">
                    <a:lumMod val="75000"/>
                  </a:schemeClr>
                </a:solidFill>
              </a:rPr>
              <a:t>%</a:t>
            </a:r>
            <a:r>
              <a:rPr lang="en-US" sz="1800" b="1" baseline="0" dirty="0">
                <a:solidFill>
                  <a:schemeClr val="tx2">
                    <a:lumMod val="75000"/>
                  </a:schemeClr>
                </a:solidFill>
              </a:rPr>
              <a:t> of New Visits</a:t>
            </a:r>
            <a:endParaRPr lang="en-US" sz="1800" b="1" dirty="0">
              <a:solidFill>
                <a:schemeClr val="tx2">
                  <a:lumMod val="75000"/>
                </a:schemeClr>
              </a:solidFill>
            </a:endParaRPr>
          </a:p>
        </c:rich>
      </c:tx>
      <c:layout>
        <c:manualLayout>
          <c:xMode val="edge"/>
          <c:yMode val="edge"/>
          <c:x val="0.25819444444444445"/>
          <c:y val="6.3435715280436678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2">
                  <a:lumMod val="75000"/>
                </a:schemeClr>
              </a:solidFill>
              <a:latin typeface="+mn-lt"/>
              <a:ea typeface="+mn-ea"/>
              <a:cs typeface="+mn-cs"/>
            </a:defRPr>
          </a:pPr>
          <a:endParaRPr lang="en-US"/>
        </a:p>
      </c:txPr>
    </c:title>
    <c:autoTitleDeleted val="0"/>
    <c:plotArea>
      <c:layout>
        <c:manualLayout>
          <c:layoutTarget val="inner"/>
          <c:xMode val="edge"/>
          <c:yMode val="edge"/>
          <c:x val="3.0555555555555555E-2"/>
          <c:y val="0.18874106887632319"/>
          <c:w val="0.93888888888888888"/>
          <c:h val="0.78023057315903932"/>
        </c:manualLayout>
      </c:layout>
      <c:barChart>
        <c:barDir val="bar"/>
        <c:grouping val="clustered"/>
        <c:varyColors val="1"/>
        <c:ser>
          <c:idx val="0"/>
          <c:order val="0"/>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235B-4FC2-B6DF-94ADEC8D9467}"/>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235B-4FC2-B6DF-94ADEC8D9467}"/>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235B-4FC2-B6DF-94ADEC8D9467}"/>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'Campaign Summary'!$C$13:$C$15</c:f>
              <c:strCache>
                <c:ptCount val="3"/>
                <c:pt idx="0">
                  <c:v>consumer</c:v>
                </c:pt>
                <c:pt idx="1">
                  <c:v>digital-display</c:v>
                </c:pt>
                <c:pt idx="2">
                  <c:v>social-ad</c:v>
                </c:pt>
              </c:strCache>
            </c:strRef>
          </c:cat>
          <c:val>
            <c:numRef>
              <c:f>'Campaign Summary'!$I$13:$I$15</c:f>
              <c:numCache>
                <c:formatCode>0%</c:formatCode>
                <c:ptCount val="3"/>
                <c:pt idx="0">
                  <c:v>0.26737967914438499</c:v>
                </c:pt>
                <c:pt idx="1">
                  <c:v>0.87174441486283138</c:v>
                </c:pt>
                <c:pt idx="2">
                  <c:v>0.86569287160129105</c:v>
                </c:pt>
              </c:numCache>
            </c:numRef>
          </c:val>
          <c:extLst>
            <c:ext xmlns:c16="http://schemas.microsoft.com/office/drawing/2014/chart" uri="{C3380CC4-5D6E-409C-BE32-E72D297353CC}">
              <c16:uniqueId val="{00000006-235B-4FC2-B6DF-94ADEC8D9467}"/>
            </c:ext>
          </c:extLst>
        </c:ser>
        <c:dLbls>
          <c:showLegendKey val="0"/>
          <c:showVal val="0"/>
          <c:showCatName val="0"/>
          <c:showSerName val="0"/>
          <c:showPercent val="0"/>
          <c:showBubbleSize val="0"/>
        </c:dLbls>
        <c:gapWidth val="90"/>
        <c:axId val="626570640"/>
        <c:axId val="626573840"/>
      </c:barChart>
      <c:catAx>
        <c:axId val="626570640"/>
        <c:scaling>
          <c:orientation val="minMax"/>
        </c:scaling>
        <c:delete val="1"/>
        <c:axPos val="l"/>
        <c:numFmt formatCode="General" sourceLinked="1"/>
        <c:majorTickMark val="none"/>
        <c:minorTickMark val="none"/>
        <c:tickLblPos val="nextTo"/>
        <c:crossAx val="626573840"/>
        <c:crosses val="autoZero"/>
        <c:auto val="1"/>
        <c:lblAlgn val="ctr"/>
        <c:lblOffset val="100"/>
        <c:noMultiLvlLbl val="0"/>
      </c:catAx>
      <c:valAx>
        <c:axId val="626573840"/>
        <c:scaling>
          <c:orientation val="minMax"/>
        </c:scaling>
        <c:delete val="1"/>
        <c:axPos val="b"/>
        <c:numFmt formatCode="0%" sourceLinked="1"/>
        <c:majorTickMark val="none"/>
        <c:minorTickMark val="none"/>
        <c:tickLblPos val="nextTo"/>
        <c:crossAx val="626570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2">
                    <a:lumMod val="75000"/>
                  </a:schemeClr>
                </a:solidFill>
                <a:latin typeface="+mn-lt"/>
                <a:ea typeface="+mn-ea"/>
                <a:cs typeface="+mn-cs"/>
              </a:defRPr>
            </a:pPr>
            <a:r>
              <a:rPr lang="en-US" sz="1800" b="1" dirty="0">
                <a:solidFill>
                  <a:schemeClr val="tx2">
                    <a:lumMod val="75000"/>
                  </a:schemeClr>
                </a:solidFill>
              </a:rPr>
              <a:t>Total</a:t>
            </a:r>
            <a:r>
              <a:rPr lang="en-US" sz="1800" b="1" baseline="0" dirty="0">
                <a:solidFill>
                  <a:schemeClr val="tx2">
                    <a:lumMod val="75000"/>
                  </a:schemeClr>
                </a:solidFill>
              </a:rPr>
              <a:t> Visits by Campaign</a:t>
            </a:r>
            <a:endParaRPr lang="en-US" sz="1800" b="1" dirty="0">
              <a:solidFill>
                <a:schemeClr val="tx2">
                  <a:lumMod val="75000"/>
                </a:schemeClr>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2">
                  <a:lumMod val="7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FFC000"/>
              </a:solidFill>
              <a:ln w="0">
                <a:solidFill>
                  <a:schemeClr val="lt1"/>
                </a:solidFill>
              </a:ln>
              <a:effectLst/>
            </c:spPr>
            <c:extLst>
              <c:ext xmlns:c16="http://schemas.microsoft.com/office/drawing/2014/chart" uri="{C3380CC4-5D6E-409C-BE32-E72D297353CC}">
                <c16:uniqueId val="{00000001-A04A-4157-B6AF-578850629CA9}"/>
              </c:ext>
            </c:extLst>
          </c:dPt>
          <c:dPt>
            <c:idx val="1"/>
            <c:bubble3D val="0"/>
            <c:spPr>
              <a:solidFill>
                <a:schemeClr val="accent2"/>
              </a:solidFill>
              <a:ln w="0">
                <a:solidFill>
                  <a:schemeClr val="lt1"/>
                </a:solidFill>
              </a:ln>
              <a:effectLst/>
            </c:spPr>
            <c:extLst>
              <c:ext xmlns:c16="http://schemas.microsoft.com/office/drawing/2014/chart" uri="{C3380CC4-5D6E-409C-BE32-E72D297353CC}">
                <c16:uniqueId val="{00000003-A04A-4157-B6AF-578850629CA9}"/>
              </c:ext>
            </c:extLst>
          </c:dPt>
          <c:dPt>
            <c:idx val="2"/>
            <c:bubble3D val="0"/>
            <c:spPr>
              <a:solidFill>
                <a:schemeClr val="accent3"/>
              </a:solidFill>
              <a:ln w="0">
                <a:solidFill>
                  <a:schemeClr val="lt1"/>
                </a:solidFill>
              </a:ln>
              <a:effectLst/>
            </c:spPr>
            <c:extLst>
              <c:ext xmlns:c16="http://schemas.microsoft.com/office/drawing/2014/chart" uri="{C3380CC4-5D6E-409C-BE32-E72D297353CC}">
                <c16:uniqueId val="{00000005-A04A-4157-B6AF-578850629CA9}"/>
              </c:ext>
            </c:extLst>
          </c:dPt>
          <c:dLbls>
            <c:dLbl>
              <c:idx val="0"/>
              <c:layout>
                <c:manualLayout>
                  <c:x val="-0.27213100187639033"/>
                  <c:y val="6.1435563797768523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04A-4157-B6AF-578850629CA9}"/>
                </c:ext>
              </c:extLst>
            </c:dLbl>
            <c:dLbl>
              <c:idx val="1"/>
              <c:layout>
                <c:manualLayout>
                  <c:x val="-0.24065050912465558"/>
                  <c:y val="2.1553357686856699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r>
                      <a:rPr lang="en-US" dirty="0"/>
                      <a:t>17,278</a:t>
                    </a:r>
                    <a:r>
                      <a:rPr lang="en-US" baseline="0" dirty="0"/>
                      <a:t>
</a:t>
                    </a:r>
                    <a:fld id="{CC4C6787-22C9-49AB-B1B6-17234FF80ACB}" type="PERCENTAGE">
                      <a:rPr lang="en-US" baseline="0"/>
                      <a:pPr>
                        <a:defRPr sz="1400" b="1">
                          <a:solidFill>
                            <a:schemeClr val="bg1"/>
                          </a:solidFill>
                        </a:defRPr>
                      </a:pPr>
                      <a:t>[PERCENTAGE]</a:t>
                    </a:fld>
                    <a:endParaRPr lang="en-US" baseline="0" dirty="0"/>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A04A-4157-B6AF-578850629CA9}"/>
                </c:ext>
              </c:extLst>
            </c:dLbl>
            <c:dLbl>
              <c:idx val="2"/>
              <c:layout>
                <c:manualLayout>
                  <c:x val="0.2369099477846611"/>
                  <c:y val="-1.4698164623050689E-3"/>
                </c:manualLayout>
              </c:layout>
              <c:tx>
                <c:rich>
                  <a:bodyPr rot="0" spcFirstLastPara="1" vertOverflow="ellipsis" vert="horz" wrap="square" lIns="38100" tIns="19050" rIns="38100" bIns="19050" anchor="ctr" anchorCtr="1">
                    <a:spAutoFit/>
                  </a:bodyPr>
                  <a:lstStyle/>
                  <a:p>
                    <a:pPr>
                      <a:defRPr sz="1400" b="1" i="0" u="none" strike="noStrike" kern="1200" baseline="0">
                        <a:solidFill>
                          <a:srgbClr val="002060"/>
                        </a:solidFill>
                        <a:latin typeface="+mn-lt"/>
                        <a:ea typeface="+mn-ea"/>
                        <a:cs typeface="+mn-cs"/>
                      </a:defRPr>
                    </a:pPr>
                    <a:r>
                      <a:rPr lang="en-US" dirty="0"/>
                      <a:t>18,279</a:t>
                    </a:r>
                    <a:r>
                      <a:rPr lang="en-US" baseline="0" dirty="0"/>
                      <a:t>
</a:t>
                    </a:r>
                    <a:fld id="{11D4F3F1-F7BC-4B05-A359-70813EBB819B}" type="PERCENTAGE">
                      <a:rPr lang="en-US" baseline="0"/>
                      <a:pPr>
                        <a:defRPr sz="1400" b="1">
                          <a:solidFill>
                            <a:srgbClr val="002060"/>
                          </a:solidFill>
                        </a:defRPr>
                      </a:pPr>
                      <a:t>[PERCENTAGE]</a:t>
                    </a:fld>
                    <a:endParaRPr lang="en-US" baseline="0" dirty="0"/>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002060"/>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A04A-4157-B6AF-578850629CA9}"/>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'Campaign Summary'!$C$13:$C$15</c:f>
              <c:strCache>
                <c:ptCount val="3"/>
                <c:pt idx="0">
                  <c:v>consumer</c:v>
                </c:pt>
                <c:pt idx="1">
                  <c:v>digital-display</c:v>
                </c:pt>
                <c:pt idx="2">
                  <c:v>social-ad</c:v>
                </c:pt>
              </c:strCache>
            </c:strRef>
          </c:cat>
          <c:val>
            <c:numRef>
              <c:f>'Campaign Summary'!$D$13:$D$15</c:f>
              <c:numCache>
                <c:formatCode>General</c:formatCode>
                <c:ptCount val="3"/>
                <c:pt idx="0">
                  <c:v>187</c:v>
                </c:pt>
                <c:pt idx="1">
                  <c:v>17278</c:v>
                </c:pt>
                <c:pt idx="2">
                  <c:v>18279</c:v>
                </c:pt>
              </c:numCache>
            </c:numRef>
          </c:val>
          <c:extLst>
            <c:ext xmlns:c16="http://schemas.microsoft.com/office/drawing/2014/chart" uri="{C3380CC4-5D6E-409C-BE32-E72D297353CC}">
              <c16:uniqueId val="{00000006-A04A-4157-B6AF-578850629CA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5.5757444699979279E-2"/>
          <c:y val="0.84492676294887692"/>
          <c:w val="0.89999981866244516"/>
          <c:h val="0.11253744425067314"/>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2">
                    <a:lumMod val="75000"/>
                  </a:schemeClr>
                </a:solidFill>
                <a:latin typeface="+mn-lt"/>
                <a:ea typeface="+mn-ea"/>
                <a:cs typeface="+mn-cs"/>
              </a:defRPr>
            </a:pPr>
            <a:r>
              <a:rPr lang="en-US" sz="1800" b="1" dirty="0">
                <a:solidFill>
                  <a:schemeClr val="tx2">
                    <a:lumMod val="75000"/>
                  </a:schemeClr>
                </a:solidFill>
              </a:rPr>
              <a:t>Pageviews per Visit</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2">
                  <a:lumMod val="75000"/>
                </a:schemeClr>
              </a:solidFill>
              <a:latin typeface="+mn-lt"/>
              <a:ea typeface="+mn-ea"/>
              <a:cs typeface="+mn-cs"/>
            </a:defRPr>
          </a:pPr>
          <a:endParaRPr lang="en-US"/>
        </a:p>
      </c:txPr>
    </c:title>
    <c:autoTitleDeleted val="0"/>
    <c:plotArea>
      <c:layout>
        <c:manualLayout>
          <c:layoutTarget val="inner"/>
          <c:xMode val="edge"/>
          <c:yMode val="edge"/>
          <c:x val="0.2786926447361629"/>
          <c:y val="0.13382418259633805"/>
          <c:w val="0.69702613247049539"/>
          <c:h val="0.8301839834535466"/>
        </c:manualLayout>
      </c:layout>
      <c:barChart>
        <c:barDir val="col"/>
        <c:grouping val="clustered"/>
        <c:varyColors val="1"/>
        <c:ser>
          <c:idx val="0"/>
          <c:order val="0"/>
          <c:tx>
            <c:strRef>
              <c:f>'Campaign Summary'!$G$18</c:f>
              <c:strCache>
                <c:ptCount val="1"/>
                <c:pt idx="0">
                  <c:v>Pageviews per Visit</c:v>
                </c:pt>
              </c:strCache>
            </c:strRef>
          </c:tx>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C199-4714-BD0D-7CFE0103173C}"/>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C199-4714-BD0D-7CFE0103173C}"/>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C199-4714-BD0D-7CFE0103173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'Campaign Summary'!$F$19:$F$21</c:f>
              <c:strCache>
                <c:ptCount val="3"/>
                <c:pt idx="0">
                  <c:v>consumer</c:v>
                </c:pt>
                <c:pt idx="1">
                  <c:v>digital-display</c:v>
                </c:pt>
                <c:pt idx="2">
                  <c:v>social-ad</c:v>
                </c:pt>
              </c:strCache>
            </c:strRef>
          </c:cat>
          <c:val>
            <c:numRef>
              <c:f>'Campaign Summary'!$G$19:$G$21</c:f>
              <c:numCache>
                <c:formatCode>0.0</c:formatCode>
                <c:ptCount val="3"/>
                <c:pt idx="0">
                  <c:v>3.0481283422459895</c:v>
                </c:pt>
                <c:pt idx="1">
                  <c:v>1.0972913531658757</c:v>
                </c:pt>
                <c:pt idx="2">
                  <c:v>1.1526888779473714</c:v>
                </c:pt>
              </c:numCache>
            </c:numRef>
          </c:val>
          <c:extLst>
            <c:ext xmlns:c16="http://schemas.microsoft.com/office/drawing/2014/chart" uri="{C3380CC4-5D6E-409C-BE32-E72D297353CC}">
              <c16:uniqueId val="{00000006-C199-4714-BD0D-7CFE0103173C}"/>
            </c:ext>
          </c:extLst>
        </c:ser>
        <c:dLbls>
          <c:showLegendKey val="0"/>
          <c:showVal val="0"/>
          <c:showCatName val="0"/>
          <c:showSerName val="0"/>
          <c:showPercent val="0"/>
          <c:showBubbleSize val="0"/>
        </c:dLbls>
        <c:gapWidth val="90"/>
        <c:overlap val="-100"/>
        <c:axId val="648591736"/>
        <c:axId val="648594936"/>
      </c:barChart>
      <c:catAx>
        <c:axId val="648591736"/>
        <c:scaling>
          <c:orientation val="minMax"/>
        </c:scaling>
        <c:delete val="1"/>
        <c:axPos val="b"/>
        <c:numFmt formatCode="General" sourceLinked="1"/>
        <c:majorTickMark val="none"/>
        <c:minorTickMark val="none"/>
        <c:tickLblPos val="nextTo"/>
        <c:crossAx val="648594936"/>
        <c:crosses val="autoZero"/>
        <c:auto val="1"/>
        <c:lblAlgn val="ctr"/>
        <c:lblOffset val="100"/>
        <c:noMultiLvlLbl val="0"/>
      </c:catAx>
      <c:valAx>
        <c:axId val="648594936"/>
        <c:scaling>
          <c:orientation val="minMax"/>
        </c:scaling>
        <c:delete val="1"/>
        <c:axPos val="l"/>
        <c:numFmt formatCode="0.0" sourceLinked="1"/>
        <c:majorTickMark val="none"/>
        <c:minorTickMark val="none"/>
        <c:tickLblPos val="nextTo"/>
        <c:crossAx val="648591736"/>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Visit</a:t>
            </a:r>
            <a:r>
              <a:rPr lang="en-US" sz="1800" b="1" baseline="0"/>
              <a:t> Duration</a:t>
            </a:r>
            <a:endParaRPr lang="en-US" sz="1800" b="1"/>
          </a:p>
        </c:rich>
      </c:tx>
      <c:layout>
        <c:manualLayout>
          <c:xMode val="edge"/>
          <c:yMode val="edge"/>
          <c:x val="0.21017031630170316"/>
          <c:y val="1.9631904369438433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1"/>
        <c:ser>
          <c:idx val="0"/>
          <c:order val="0"/>
          <c:spPr>
            <a:ln w="25400">
              <a:noFill/>
            </a:ln>
          </c:spPr>
          <c:invertIfNegative val="0"/>
          <c:dPt>
            <c:idx val="0"/>
            <c:invertIfNegative val="0"/>
            <c:bubble3D val="0"/>
            <c:spPr>
              <a:solidFill>
                <a:srgbClr val="FFC000"/>
              </a:solidFill>
              <a:ln w="25400">
                <a:solidFill>
                  <a:srgbClr val="FFC000"/>
                </a:solidFill>
              </a:ln>
              <a:effectLst/>
            </c:spPr>
            <c:extLst>
              <c:ext xmlns:c16="http://schemas.microsoft.com/office/drawing/2014/chart" uri="{C3380CC4-5D6E-409C-BE32-E72D297353CC}">
                <c16:uniqueId val="{00000001-EF88-4ECE-9636-DB298C80AF93}"/>
              </c:ext>
            </c:extLst>
          </c:dPt>
          <c:dPt>
            <c:idx val="1"/>
            <c:invertIfNegative val="0"/>
            <c:bubble3D val="0"/>
            <c:spPr>
              <a:solidFill>
                <a:schemeClr val="accent2"/>
              </a:solidFill>
              <a:ln w="25400">
                <a:noFill/>
              </a:ln>
              <a:effectLst/>
            </c:spPr>
            <c:extLst>
              <c:ext xmlns:c16="http://schemas.microsoft.com/office/drawing/2014/chart" uri="{C3380CC4-5D6E-409C-BE32-E72D297353CC}">
                <c16:uniqueId val="{00000003-EF88-4ECE-9636-DB298C80AF93}"/>
              </c:ext>
            </c:extLst>
          </c:dPt>
          <c:dPt>
            <c:idx val="2"/>
            <c:invertIfNegative val="0"/>
            <c:bubble3D val="0"/>
            <c:spPr>
              <a:solidFill>
                <a:schemeClr val="accent3"/>
              </a:solidFill>
              <a:ln w="25400">
                <a:noFill/>
              </a:ln>
              <a:effectLst/>
            </c:spPr>
            <c:extLst>
              <c:ext xmlns:c16="http://schemas.microsoft.com/office/drawing/2014/chart" uri="{C3380CC4-5D6E-409C-BE32-E72D297353CC}">
                <c16:uniqueId val="{00000005-EF88-4ECE-9636-DB298C80AF9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'Campaign Summary'!$K$19:$K$21</c:f>
              <c:numCache>
                <c:formatCode>0.0</c:formatCode>
                <c:ptCount val="3"/>
                <c:pt idx="0">
                  <c:v>1</c:v>
                </c:pt>
                <c:pt idx="1">
                  <c:v>1</c:v>
                </c:pt>
                <c:pt idx="2">
                  <c:v>1</c:v>
                </c:pt>
              </c:numCache>
            </c:numRef>
          </c:cat>
          <c:val>
            <c:numRef>
              <c:f>'Campaign Summary'!$L$19:$L$21</c:f>
              <c:numCache>
                <c:formatCode>0.0</c:formatCode>
                <c:ptCount val="3"/>
                <c:pt idx="0">
                  <c:v>67.978609625668454</c:v>
                </c:pt>
                <c:pt idx="1">
                  <c:v>14.621078828568121</c:v>
                </c:pt>
                <c:pt idx="2">
                  <c:v>9.9231905465288044</c:v>
                </c:pt>
              </c:numCache>
            </c:numRef>
          </c:val>
          <c:extLst>
            <c:ext xmlns:c16="http://schemas.microsoft.com/office/drawing/2014/chart" uri="{C3380CC4-5D6E-409C-BE32-E72D297353CC}">
              <c16:uniqueId val="{00000006-EF88-4ECE-9636-DB298C80AF93}"/>
            </c:ext>
          </c:extLst>
        </c:ser>
        <c:dLbls>
          <c:showLegendKey val="0"/>
          <c:showVal val="0"/>
          <c:showCatName val="0"/>
          <c:showSerName val="0"/>
          <c:showPercent val="0"/>
          <c:showBubbleSize val="0"/>
        </c:dLbls>
        <c:gapWidth val="150"/>
        <c:axId val="648569336"/>
        <c:axId val="648567096"/>
      </c:barChart>
      <c:catAx>
        <c:axId val="648569336"/>
        <c:scaling>
          <c:orientation val="minMax"/>
        </c:scaling>
        <c:delete val="1"/>
        <c:axPos val="l"/>
        <c:numFmt formatCode="0.0" sourceLinked="1"/>
        <c:majorTickMark val="none"/>
        <c:minorTickMark val="none"/>
        <c:tickLblPos val="nextTo"/>
        <c:crossAx val="648567096"/>
        <c:crosses val="autoZero"/>
        <c:auto val="1"/>
        <c:lblAlgn val="ctr"/>
        <c:lblOffset val="100"/>
        <c:noMultiLvlLbl val="1"/>
      </c:catAx>
      <c:valAx>
        <c:axId val="648567096"/>
        <c:scaling>
          <c:orientation val="minMax"/>
        </c:scaling>
        <c:delete val="1"/>
        <c:axPos val="b"/>
        <c:numFmt formatCode="0.0" sourceLinked="1"/>
        <c:majorTickMark val="none"/>
        <c:minorTickMark val="none"/>
        <c:tickLblPos val="nextTo"/>
        <c:crossAx val="648569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2">
                    <a:lumMod val="75000"/>
                  </a:schemeClr>
                </a:solidFill>
                <a:latin typeface="+mn-lt"/>
                <a:ea typeface="+mn-ea"/>
                <a:cs typeface="+mn-cs"/>
              </a:defRPr>
            </a:pPr>
            <a:r>
              <a:rPr lang="en-US" sz="1600" b="1">
                <a:solidFill>
                  <a:schemeClr val="tx2">
                    <a:lumMod val="75000"/>
                  </a:schemeClr>
                </a:solidFill>
              </a:rPr>
              <a:t>Bounce</a:t>
            </a:r>
            <a:r>
              <a:rPr lang="en-US" sz="1600" b="1" baseline="0">
                <a:solidFill>
                  <a:schemeClr val="tx2">
                    <a:lumMod val="75000"/>
                  </a:schemeClr>
                </a:solidFill>
              </a:rPr>
              <a:t> Rate</a:t>
            </a:r>
            <a:endParaRPr lang="en-US" sz="1600" b="1">
              <a:solidFill>
                <a:schemeClr val="tx2">
                  <a:lumMod val="75000"/>
                </a:schemeClr>
              </a:solidFill>
            </a:endParaRPr>
          </a:p>
        </c:rich>
      </c:tx>
      <c:layout>
        <c:manualLayout>
          <c:xMode val="edge"/>
          <c:yMode val="edge"/>
          <c:x val="0.2793055070430786"/>
          <c:y val="2.2903888431011505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2">
                  <a:lumMod val="75000"/>
                </a:schemeClr>
              </a:solidFill>
              <a:latin typeface="+mn-lt"/>
              <a:ea typeface="+mn-ea"/>
              <a:cs typeface="+mn-cs"/>
            </a:defRPr>
          </a:pPr>
          <a:endParaRPr lang="en-US"/>
        </a:p>
      </c:txPr>
    </c:title>
    <c:autoTitleDeleted val="0"/>
    <c:plotArea>
      <c:layout/>
      <c:barChart>
        <c:barDir val="col"/>
        <c:grouping val="clustered"/>
        <c:varyColors val="1"/>
        <c:dLbls>
          <c:showLegendKey val="0"/>
          <c:showVal val="0"/>
          <c:showCatName val="0"/>
          <c:showSerName val="0"/>
          <c:showPercent val="0"/>
          <c:showBubbleSize val="0"/>
        </c:dLbls>
        <c:gapWidth val="90"/>
        <c:overlap val="-100"/>
        <c:axId val="648619576"/>
        <c:axId val="648617336"/>
      </c:barChart>
      <c:catAx>
        <c:axId val="648619576"/>
        <c:scaling>
          <c:orientation val="minMax"/>
        </c:scaling>
        <c:delete val="1"/>
        <c:axPos val="b"/>
        <c:numFmt formatCode="General" sourceLinked="1"/>
        <c:majorTickMark val="none"/>
        <c:minorTickMark val="none"/>
        <c:tickLblPos val="nextTo"/>
        <c:crossAx val="648617336"/>
        <c:crosses val="autoZero"/>
        <c:auto val="1"/>
        <c:lblAlgn val="ctr"/>
        <c:lblOffset val="100"/>
        <c:noMultiLvlLbl val="0"/>
      </c:catAx>
      <c:valAx>
        <c:axId val="648617336"/>
        <c:scaling>
          <c:orientation val="minMax"/>
        </c:scaling>
        <c:delete val="1"/>
        <c:axPos val="l"/>
        <c:numFmt formatCode="0%" sourceLinked="1"/>
        <c:majorTickMark val="none"/>
        <c:minorTickMark val="none"/>
        <c:tickLblPos val="nextTo"/>
        <c:crossAx val="648619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2">
                    <a:lumMod val="75000"/>
                  </a:schemeClr>
                </a:solidFill>
                <a:latin typeface="+mn-lt"/>
                <a:ea typeface="+mn-ea"/>
                <a:cs typeface="+mn-cs"/>
              </a:defRPr>
            </a:pPr>
            <a:r>
              <a:rPr lang="en-US" sz="1800" b="1" dirty="0">
                <a:solidFill>
                  <a:schemeClr val="tx2">
                    <a:lumMod val="75000"/>
                  </a:schemeClr>
                </a:solidFill>
              </a:rPr>
              <a:t>Bounce Rate and</a:t>
            </a:r>
            <a:r>
              <a:rPr lang="en-US" sz="1800" b="1" baseline="0" dirty="0">
                <a:solidFill>
                  <a:schemeClr val="tx2">
                    <a:lumMod val="75000"/>
                  </a:schemeClr>
                </a:solidFill>
              </a:rPr>
              <a:t> Conversion Rate by Campaign</a:t>
            </a:r>
            <a:endParaRPr lang="en-US" sz="1800" b="1" dirty="0">
              <a:solidFill>
                <a:schemeClr val="tx2">
                  <a:lumMod val="75000"/>
                </a:schemeClr>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2">
                  <a:lumMod val="7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'Campaign Summary'!$D$18</c:f>
              <c:strCache>
                <c:ptCount val="1"/>
                <c:pt idx="0">
                  <c:v>Bounce Rate</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'Campaign Summary'!$C$19:$C$21</c:f>
              <c:strCache>
                <c:ptCount val="3"/>
                <c:pt idx="0">
                  <c:v>consumer</c:v>
                </c:pt>
                <c:pt idx="1">
                  <c:v>digital-display</c:v>
                </c:pt>
                <c:pt idx="2">
                  <c:v>social-ad</c:v>
                </c:pt>
              </c:strCache>
            </c:strRef>
          </c:cat>
          <c:val>
            <c:numRef>
              <c:f>'Campaign Summary'!$D$19:$D$21</c:f>
              <c:numCache>
                <c:formatCode>0%</c:formatCode>
                <c:ptCount val="3"/>
                <c:pt idx="0">
                  <c:v>0.32620320855614976</c:v>
                </c:pt>
                <c:pt idx="1">
                  <c:v>0.86184743604583869</c:v>
                </c:pt>
                <c:pt idx="2">
                  <c:v>0.90097926582416976</c:v>
                </c:pt>
              </c:numCache>
            </c:numRef>
          </c:val>
          <c:extLst>
            <c:ext xmlns:c16="http://schemas.microsoft.com/office/drawing/2014/chart" uri="{C3380CC4-5D6E-409C-BE32-E72D297353CC}">
              <c16:uniqueId val="{00000000-3E15-4AC2-909E-68CBB964B4D3}"/>
            </c:ext>
          </c:extLst>
        </c:ser>
        <c:ser>
          <c:idx val="1"/>
          <c:order val="1"/>
          <c:tx>
            <c:strRef>
              <c:f>'Campaign Summary'!$E$18</c:f>
              <c:strCache>
                <c:ptCount val="1"/>
                <c:pt idx="0">
                  <c:v>Conversion Rate</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'Campaign Summary'!$C$19:$C$21</c:f>
              <c:strCache>
                <c:ptCount val="3"/>
                <c:pt idx="0">
                  <c:v>consumer</c:v>
                </c:pt>
                <c:pt idx="1">
                  <c:v>digital-display</c:v>
                </c:pt>
                <c:pt idx="2">
                  <c:v>social-ad</c:v>
                </c:pt>
              </c:strCache>
            </c:strRef>
          </c:cat>
          <c:val>
            <c:numRef>
              <c:f>'Campaign Summary'!$E$19:$E$21</c:f>
              <c:numCache>
                <c:formatCode>0%</c:formatCode>
                <c:ptCount val="3"/>
                <c:pt idx="0">
                  <c:v>0</c:v>
                </c:pt>
                <c:pt idx="1">
                  <c:v>0.125</c:v>
                </c:pt>
                <c:pt idx="2">
                  <c:v>0.15328467153284675</c:v>
                </c:pt>
              </c:numCache>
            </c:numRef>
          </c:val>
          <c:extLst>
            <c:ext xmlns:c16="http://schemas.microsoft.com/office/drawing/2014/chart" uri="{C3380CC4-5D6E-409C-BE32-E72D297353CC}">
              <c16:uniqueId val="{00000001-3E15-4AC2-909E-68CBB964B4D3}"/>
            </c:ext>
          </c:extLst>
        </c:ser>
        <c:dLbls>
          <c:showLegendKey val="0"/>
          <c:showVal val="0"/>
          <c:showCatName val="0"/>
          <c:showSerName val="0"/>
          <c:showPercent val="0"/>
          <c:showBubbleSize val="0"/>
        </c:dLbls>
        <c:gapWidth val="130"/>
        <c:overlap val="-10"/>
        <c:axId val="614973840"/>
        <c:axId val="614977360"/>
      </c:barChart>
      <c:catAx>
        <c:axId val="61497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14977360"/>
        <c:crosses val="autoZero"/>
        <c:auto val="1"/>
        <c:lblAlgn val="ctr"/>
        <c:lblOffset val="100"/>
        <c:noMultiLvlLbl val="0"/>
      </c:catAx>
      <c:valAx>
        <c:axId val="614977360"/>
        <c:scaling>
          <c:orientation val="minMax"/>
        </c:scaling>
        <c:delete val="1"/>
        <c:axPos val="l"/>
        <c:numFmt formatCode="0%" sourceLinked="1"/>
        <c:majorTickMark val="out"/>
        <c:minorTickMark val="none"/>
        <c:tickLblPos val="nextTo"/>
        <c:crossAx val="614973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Conversion Rate by Devices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'Campaign Summary'!$T$31</c:f>
              <c:strCache>
                <c:ptCount val="1"/>
                <c:pt idx="0">
                  <c:v>digital-display</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'Campaign Summary'!$S$32:$S$34</c:f>
              <c:strCache>
                <c:ptCount val="3"/>
                <c:pt idx="0">
                  <c:v>desktop</c:v>
                </c:pt>
                <c:pt idx="1">
                  <c:v>mobile</c:v>
                </c:pt>
                <c:pt idx="2">
                  <c:v>tablet</c:v>
                </c:pt>
              </c:strCache>
            </c:strRef>
          </c:cat>
          <c:val>
            <c:numRef>
              <c:f>'Campaign Summary'!$T$32:$T$34</c:f>
              <c:numCache>
                <c:formatCode>0.0%</c:formatCode>
                <c:ptCount val="3"/>
                <c:pt idx="0">
                  <c:v>9.4909404659188953E-3</c:v>
                </c:pt>
                <c:pt idx="1">
                  <c:v>1.0610454834830585E-3</c:v>
                </c:pt>
                <c:pt idx="2">
                  <c:v>1.5136226034308778E-3</c:v>
                </c:pt>
              </c:numCache>
            </c:numRef>
          </c:val>
          <c:extLst>
            <c:ext xmlns:c16="http://schemas.microsoft.com/office/drawing/2014/chart" uri="{C3380CC4-5D6E-409C-BE32-E72D297353CC}">
              <c16:uniqueId val="{00000000-8A73-48FD-8536-F0E5A5527697}"/>
            </c:ext>
          </c:extLst>
        </c:ser>
        <c:ser>
          <c:idx val="1"/>
          <c:order val="1"/>
          <c:tx>
            <c:strRef>
              <c:f>'Campaign Summary'!$U$31</c:f>
              <c:strCache>
                <c:ptCount val="1"/>
                <c:pt idx="0">
                  <c:v>social-ad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'Campaign Summary'!$S$32:$S$34</c:f>
              <c:strCache>
                <c:ptCount val="3"/>
                <c:pt idx="0">
                  <c:v>desktop</c:v>
                </c:pt>
                <c:pt idx="1">
                  <c:v>mobile</c:v>
                </c:pt>
                <c:pt idx="2">
                  <c:v>tablet</c:v>
                </c:pt>
              </c:strCache>
            </c:strRef>
          </c:cat>
          <c:val>
            <c:numRef>
              <c:f>'Campaign Summary'!$U$32:$U$34</c:f>
              <c:numCache>
                <c:formatCode>0.0%</c:formatCode>
                <c:ptCount val="3"/>
                <c:pt idx="0">
                  <c:v>3.3912099837221919E-3</c:v>
                </c:pt>
                <c:pt idx="1">
                  <c:v>9.4775500533112193E-4</c:v>
                </c:pt>
                <c:pt idx="2">
                  <c:v>3.6496350364963502E-3</c:v>
                </c:pt>
              </c:numCache>
            </c:numRef>
          </c:val>
          <c:extLst>
            <c:ext xmlns:c16="http://schemas.microsoft.com/office/drawing/2014/chart" uri="{C3380CC4-5D6E-409C-BE32-E72D297353CC}">
              <c16:uniqueId val="{00000001-8A73-48FD-8536-F0E5A5527697}"/>
            </c:ext>
          </c:extLst>
        </c:ser>
        <c:dLbls>
          <c:showLegendKey val="0"/>
          <c:showVal val="0"/>
          <c:showCatName val="0"/>
          <c:showSerName val="0"/>
          <c:showPercent val="0"/>
          <c:showBubbleSize val="0"/>
        </c:dLbls>
        <c:gapWidth val="219"/>
        <c:overlap val="-27"/>
        <c:axId val="491390768"/>
        <c:axId val="491390440"/>
      </c:barChart>
      <c:catAx>
        <c:axId val="49139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491390440"/>
        <c:crosses val="autoZero"/>
        <c:auto val="1"/>
        <c:lblAlgn val="ctr"/>
        <c:lblOffset val="100"/>
        <c:noMultiLvlLbl val="0"/>
      </c:catAx>
      <c:valAx>
        <c:axId val="491390440"/>
        <c:scaling>
          <c:orientation val="minMax"/>
        </c:scaling>
        <c:delete val="1"/>
        <c:axPos val="l"/>
        <c:numFmt formatCode="0.0%" sourceLinked="1"/>
        <c:majorTickMark val="none"/>
        <c:minorTickMark val="none"/>
        <c:tickLblPos val="nextTo"/>
        <c:crossAx val="491390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n-US" sz="1600">
                <a:solidFill>
                  <a:schemeClr val="tx1"/>
                </a:solidFill>
              </a:rPr>
              <a:t>Conversion</a:t>
            </a:r>
            <a:r>
              <a:rPr lang="en-US" sz="1600" baseline="0">
                <a:solidFill>
                  <a:schemeClr val="tx1"/>
                </a:solidFill>
              </a:rPr>
              <a:t> Rate by Channels</a:t>
            </a:r>
            <a:endParaRPr lang="en-US" sz="1600">
              <a:solidFill>
                <a:schemeClr val="tx1"/>
              </a:solidFill>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1"/>
        <c:ser>
          <c:idx val="0"/>
          <c:order val="0"/>
          <c:tx>
            <c:strRef>
              <c:f>'Campaign Summary'!$Z$84</c:f>
              <c:strCache>
                <c:ptCount val="1"/>
                <c:pt idx="0">
                  <c:v>Conversion Rate</c:v>
                </c:pt>
              </c:strCache>
            </c:strRef>
          </c:tx>
          <c:invertIfNegative val="0"/>
          <c:dPt>
            <c:idx val="0"/>
            <c:invertIfNegative val="0"/>
            <c:bubble3D val="0"/>
            <c:spPr>
              <a:solidFill>
                <a:schemeClr val="accent1"/>
              </a:solidFill>
              <a:ln>
                <a:noFill/>
              </a:ln>
              <a:effectLst/>
            </c:spPr>
          </c:dPt>
          <c:dPt>
            <c:idx val="1"/>
            <c:invertIfNegative val="0"/>
            <c:bubble3D val="0"/>
            <c:spPr>
              <a:solidFill>
                <a:schemeClr val="accent2"/>
              </a:solidFill>
              <a:ln>
                <a:noFill/>
              </a:ln>
              <a:effectLst/>
            </c:spPr>
          </c:dPt>
          <c:dPt>
            <c:idx val="2"/>
            <c:invertIfNegative val="0"/>
            <c:bubble3D val="0"/>
            <c:spPr>
              <a:solidFill>
                <a:schemeClr val="accent3"/>
              </a:solidFill>
              <a:ln>
                <a:noFill/>
              </a:ln>
              <a:effectLst/>
            </c:spPr>
          </c:dPt>
          <c:dPt>
            <c:idx val="3"/>
            <c:invertIfNegative val="0"/>
            <c:bubble3D val="0"/>
            <c:spPr>
              <a:solidFill>
                <a:schemeClr val="accent4"/>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'Campaign Summary'!$Y$85:$Y$88</c:f>
              <c:strCache>
                <c:ptCount val="4"/>
                <c:pt idx="0">
                  <c:v>valassis</c:v>
                </c:pt>
                <c:pt idx="1">
                  <c:v>viant</c:v>
                </c:pt>
                <c:pt idx="2">
                  <c:v>Facebook</c:v>
                </c:pt>
                <c:pt idx="3">
                  <c:v>instagram</c:v>
                </c:pt>
              </c:strCache>
            </c:strRef>
          </c:cat>
          <c:val>
            <c:numRef>
              <c:f>'Campaign Summary'!$Z$85:$Z$88</c:f>
              <c:numCache>
                <c:formatCode>0.0%</c:formatCode>
                <c:ptCount val="4"/>
                <c:pt idx="0">
                  <c:v>6.285714285714286E-3</c:v>
                </c:pt>
                <c:pt idx="1">
                  <c:v>7.2579474524604444E-4</c:v>
                </c:pt>
                <c:pt idx="2">
                  <c:v>2.343635564669694E-3</c:v>
                </c:pt>
                <c:pt idx="3" formatCode="0%">
                  <c:v>0.1612972972972973</c:v>
                </c:pt>
              </c:numCache>
            </c:numRef>
          </c:val>
          <c:extLst>
            <c:ext xmlns:c16="http://schemas.microsoft.com/office/drawing/2014/chart" uri="{C3380CC4-5D6E-409C-BE32-E72D297353CC}">
              <c16:uniqueId val="{00000000-F9D1-4940-B2F8-33B5CD9F20A4}"/>
            </c:ext>
          </c:extLst>
        </c:ser>
        <c:dLbls>
          <c:showLegendKey val="0"/>
          <c:showVal val="0"/>
          <c:showCatName val="0"/>
          <c:showSerName val="0"/>
          <c:showPercent val="0"/>
          <c:showBubbleSize val="0"/>
        </c:dLbls>
        <c:gapWidth val="219"/>
        <c:overlap val="-27"/>
        <c:axId val="489018400"/>
        <c:axId val="484041816"/>
      </c:barChart>
      <c:catAx>
        <c:axId val="48901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4041816"/>
        <c:crosses val="autoZero"/>
        <c:auto val="1"/>
        <c:lblAlgn val="ctr"/>
        <c:lblOffset val="100"/>
        <c:noMultiLvlLbl val="0"/>
      </c:catAx>
      <c:valAx>
        <c:axId val="484041816"/>
        <c:scaling>
          <c:orientation val="minMax"/>
        </c:scaling>
        <c:delete val="1"/>
        <c:axPos val="l"/>
        <c:numFmt formatCode="0.0%" sourceLinked="1"/>
        <c:majorTickMark val="none"/>
        <c:minorTickMark val="none"/>
        <c:tickLblPos val="nextTo"/>
        <c:crossAx val="489018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4DC2DF-26F9-4DDE-87CD-2DF9EBD357B1}"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306495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4DC2DF-26F9-4DDE-87CD-2DF9EBD357B1}"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167228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4DC2DF-26F9-4DDE-87CD-2DF9EBD357B1}"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71DC-7672-4AE4-810A-6947E0EEF3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7728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4DC2DF-26F9-4DDE-87CD-2DF9EBD357B1}"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165713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4DC2DF-26F9-4DDE-87CD-2DF9EBD357B1}"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71DC-7672-4AE4-810A-6947E0EEF3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795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4DC2DF-26F9-4DDE-87CD-2DF9EBD357B1}"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2458328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DC2DF-26F9-4DDE-87CD-2DF9EBD357B1}"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2696779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DC2DF-26F9-4DDE-87CD-2DF9EBD357B1}"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331205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DC2DF-26F9-4DDE-87CD-2DF9EBD357B1}"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321272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4DC2DF-26F9-4DDE-87CD-2DF9EBD357B1}"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369546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4DC2DF-26F9-4DDE-87CD-2DF9EBD357B1}"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41852422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4DC2DF-26F9-4DDE-87CD-2DF9EBD357B1}"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11508278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4DC2DF-26F9-4DDE-87CD-2DF9EBD357B1}"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178892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DC2DF-26F9-4DDE-87CD-2DF9EBD357B1}"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26772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4DC2DF-26F9-4DDE-87CD-2DF9EBD357B1}"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171DC-7672-4AE4-810A-6947E0EEF3DC}" type="slidenum">
              <a:rPr lang="en-US" smtClean="0"/>
              <a:t>‹#›</a:t>
            </a:fld>
            <a:endParaRPr lang="en-US"/>
          </a:p>
        </p:txBody>
      </p:sp>
    </p:spTree>
    <p:extLst>
      <p:ext uri="{BB962C8B-B14F-4D97-AF65-F5344CB8AC3E}">
        <p14:creationId xmlns:p14="http://schemas.microsoft.com/office/powerpoint/2010/main" val="25514688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171DC-7672-4AE4-810A-6947E0EEF3DC}" type="slidenum">
              <a:rPr lang="en-US" smtClean="0"/>
              <a:t>‹#›</a:t>
            </a:fld>
            <a:endParaRPr lang="en-US"/>
          </a:p>
        </p:txBody>
      </p:sp>
      <p:sp>
        <p:nvSpPr>
          <p:cNvPr id="5" name="Date Placeholder 4"/>
          <p:cNvSpPr>
            <a:spLocks noGrp="1"/>
          </p:cNvSpPr>
          <p:nvPr>
            <p:ph type="dt" sz="half" idx="10"/>
          </p:nvPr>
        </p:nvSpPr>
        <p:spPr/>
        <p:txBody>
          <a:bodyPr/>
          <a:lstStyle/>
          <a:p>
            <a:fld id="{F24DC2DF-26F9-4DDE-87CD-2DF9EBD357B1}" type="datetimeFigureOut">
              <a:rPr lang="en-US" smtClean="0"/>
              <a:t>6/18/2020</a:t>
            </a:fld>
            <a:endParaRPr lang="en-US"/>
          </a:p>
        </p:txBody>
      </p:sp>
    </p:spTree>
    <p:extLst>
      <p:ext uri="{BB962C8B-B14F-4D97-AF65-F5344CB8AC3E}">
        <p14:creationId xmlns:p14="http://schemas.microsoft.com/office/powerpoint/2010/main" val="21302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4DC2DF-26F9-4DDE-87CD-2DF9EBD357B1}" type="datetimeFigureOut">
              <a:rPr lang="en-US" smtClean="0"/>
              <a:t>6/18/2020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171DC-7672-4AE4-810A-6947E0EEF3DC}" type="slidenum">
              <a:rPr lang="en-US" smtClean="0"/>
              <a:t>‹#›</a:t>
            </a:fld>
            <a:endParaRPr lang="en-US"/>
          </a:p>
        </p:txBody>
      </p:sp>
    </p:spTree>
    <p:extLst>
      <p:ext uri="{BB962C8B-B14F-4D97-AF65-F5344CB8AC3E}">
        <p14:creationId xmlns:p14="http://schemas.microsoft.com/office/powerpoint/2010/main" val="360102191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51DA-EC9C-424F-B5F3-5697DC4D5BDF}"/>
              </a:ext>
            </a:extLst>
          </p:cNvPr>
          <p:cNvSpPr>
            <a:spLocks noGrp="1"/>
          </p:cNvSpPr>
          <p:nvPr>
            <p:ph type="ctrTitle"/>
          </p:nvPr>
        </p:nvSpPr>
        <p:spPr/>
        <p:txBody>
          <a:bodyPr/>
          <a:lstStyle/>
          <a:p>
            <a:r>
              <a:rPr lang="en-US" dirty="0">
                <a:solidFill>
                  <a:srgbClr val="002060"/>
                </a:solidFill>
              </a:rPr>
              <a:t>Beeline Tees</a:t>
            </a:r>
            <a:br>
              <a:rPr lang="en-US" dirty="0"/>
            </a:br>
            <a:r>
              <a:rPr lang="en-US" sz="2800" dirty="0">
                <a:solidFill>
                  <a:schemeClr val="accent1">
                    <a:lumMod val="50000"/>
                  </a:schemeClr>
                </a:solidFill>
              </a:rPr>
              <a:t>February 2020 Campaign Performance Report</a:t>
            </a:r>
          </a:p>
        </p:txBody>
      </p:sp>
      <p:sp>
        <p:nvSpPr>
          <p:cNvPr id="3" name="Subtitle 2">
            <a:extLst>
              <a:ext uri="{FF2B5EF4-FFF2-40B4-BE49-F238E27FC236}">
                <a16:creationId xmlns:a16="http://schemas.microsoft.com/office/drawing/2014/main" id="{72D95F4B-57A3-4DDA-902D-BDFE32E4164B}"/>
              </a:ext>
            </a:extLst>
          </p:cNvPr>
          <p:cNvSpPr>
            <a:spLocks noGrp="1"/>
          </p:cNvSpPr>
          <p:nvPr>
            <p:ph type="subTitle" idx="1"/>
          </p:nvPr>
        </p:nvSpPr>
        <p:spPr/>
        <p:txBody>
          <a:bodyPr/>
          <a:lstStyle/>
          <a:p>
            <a:r>
              <a:rPr lang="en-US" dirty="0"/>
              <a:t>20/20 Analytics</a:t>
            </a:r>
          </a:p>
          <a:p>
            <a:r>
              <a:rPr lang="en-US" dirty="0"/>
              <a:t>Amy Hong</a:t>
            </a:r>
          </a:p>
        </p:txBody>
      </p:sp>
    </p:spTree>
    <p:extLst>
      <p:ext uri="{BB962C8B-B14F-4D97-AF65-F5344CB8AC3E}">
        <p14:creationId xmlns:p14="http://schemas.microsoft.com/office/powerpoint/2010/main" val="257604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F44B-E5F9-45BC-8C8B-FB24A57EA931}"/>
              </a:ext>
            </a:extLst>
          </p:cNvPr>
          <p:cNvSpPr>
            <a:spLocks noGrp="1"/>
          </p:cNvSpPr>
          <p:nvPr>
            <p:ph type="title"/>
          </p:nvPr>
        </p:nvSpPr>
        <p:spPr/>
        <p:txBody>
          <a:bodyPr/>
          <a:lstStyle/>
          <a:p>
            <a:r>
              <a:rPr lang="en-US" dirty="0">
                <a:solidFill>
                  <a:srgbClr val="002060"/>
                </a:solidFill>
              </a:rPr>
              <a:t>Spring 2020 vs Previous Campaigns:</a:t>
            </a:r>
            <a:br>
              <a:rPr lang="en-US" dirty="0"/>
            </a:br>
            <a:r>
              <a:rPr lang="en-US" dirty="0"/>
              <a:t>Bounce Rate</a:t>
            </a:r>
          </a:p>
        </p:txBody>
      </p:sp>
      <p:sp>
        <p:nvSpPr>
          <p:cNvPr id="5" name="TextBox 4">
            <a:extLst>
              <a:ext uri="{FF2B5EF4-FFF2-40B4-BE49-F238E27FC236}">
                <a16:creationId xmlns:a16="http://schemas.microsoft.com/office/drawing/2014/main" id="{B51A48B6-C4CE-4C44-B313-0FC9E9C576F7}"/>
              </a:ext>
            </a:extLst>
          </p:cNvPr>
          <p:cNvSpPr txBox="1"/>
          <p:nvPr/>
        </p:nvSpPr>
        <p:spPr>
          <a:xfrm>
            <a:off x="1806921" y="1991311"/>
            <a:ext cx="4820575" cy="338554"/>
          </a:xfrm>
          <a:prstGeom prst="rect">
            <a:avLst/>
          </a:prstGeom>
          <a:noFill/>
        </p:spPr>
        <p:txBody>
          <a:bodyPr wrap="square" rtlCol="0">
            <a:spAutoFit/>
          </a:bodyPr>
          <a:lstStyle/>
          <a:p>
            <a:r>
              <a:rPr lang="en-US" sz="1600" dirty="0">
                <a:solidFill>
                  <a:schemeClr val="accent2">
                    <a:lumMod val="75000"/>
                  </a:schemeClr>
                </a:solidFill>
              </a:rPr>
              <a:t>Average bounce rate stays around at 85% </a:t>
            </a:r>
          </a:p>
        </p:txBody>
      </p:sp>
      <p:graphicFrame>
        <p:nvGraphicFramePr>
          <p:cNvPr id="6" name="Content Placeholder 5">
            <a:extLst>
              <a:ext uri="{FF2B5EF4-FFF2-40B4-BE49-F238E27FC236}">
                <a16:creationId xmlns:a16="http://schemas.microsoft.com/office/drawing/2014/main" id="{B0027EAB-186D-48EE-89A9-8B345864F2F9}"/>
              </a:ext>
            </a:extLst>
          </p:cNvPr>
          <p:cNvGraphicFramePr>
            <a:graphicFrameLocks noGrp="1"/>
          </p:cNvGraphicFramePr>
          <p:nvPr>
            <p:ph idx="1"/>
            <p:extLst>
              <p:ext uri="{D42A27DB-BD31-4B8C-83A1-F6EECF244321}">
                <p14:modId xmlns:p14="http://schemas.microsoft.com/office/powerpoint/2010/main" val="714392255"/>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082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C563-88F2-407C-868F-0EC0F167D62E}"/>
              </a:ext>
            </a:extLst>
          </p:cNvPr>
          <p:cNvSpPr>
            <a:spLocks noGrp="1"/>
          </p:cNvSpPr>
          <p:nvPr>
            <p:ph type="title"/>
          </p:nvPr>
        </p:nvSpPr>
        <p:spPr/>
        <p:txBody>
          <a:bodyPr/>
          <a:lstStyle/>
          <a:p>
            <a:r>
              <a:rPr lang="en-US" dirty="0">
                <a:solidFill>
                  <a:srgbClr val="002060"/>
                </a:solidFill>
              </a:rPr>
              <a:t>Spring 2020 vs Previous Campaigns:</a:t>
            </a:r>
            <a:br>
              <a:rPr lang="en-US" dirty="0"/>
            </a:br>
            <a:r>
              <a:rPr lang="en-US" dirty="0"/>
              <a:t>Conversion Rate</a:t>
            </a:r>
          </a:p>
        </p:txBody>
      </p:sp>
      <p:sp>
        <p:nvSpPr>
          <p:cNvPr id="4" name="TextBox 3">
            <a:extLst>
              <a:ext uri="{FF2B5EF4-FFF2-40B4-BE49-F238E27FC236}">
                <a16:creationId xmlns:a16="http://schemas.microsoft.com/office/drawing/2014/main" id="{C5CDD4CC-4CB4-48E8-824F-13A06D85C3AF}"/>
              </a:ext>
            </a:extLst>
          </p:cNvPr>
          <p:cNvSpPr txBox="1"/>
          <p:nvPr/>
        </p:nvSpPr>
        <p:spPr>
          <a:xfrm>
            <a:off x="5785757" y="2228671"/>
            <a:ext cx="4207329" cy="1200329"/>
          </a:xfrm>
          <a:prstGeom prst="rect">
            <a:avLst/>
          </a:prstGeom>
          <a:noFill/>
        </p:spPr>
        <p:txBody>
          <a:bodyPr wrap="square" rtlCol="0">
            <a:spAutoFit/>
          </a:bodyPr>
          <a:lstStyle/>
          <a:p>
            <a:r>
              <a:rPr lang="en-US" dirty="0">
                <a:solidFill>
                  <a:schemeClr val="accent2">
                    <a:lumMod val="75000"/>
                  </a:schemeClr>
                </a:solidFill>
              </a:rPr>
              <a:t>Average conversion rate is 0.2%;</a:t>
            </a:r>
          </a:p>
          <a:p>
            <a:r>
              <a:rPr lang="en-US" dirty="0">
                <a:solidFill>
                  <a:schemeClr val="accent2">
                    <a:lumMod val="75000"/>
                  </a:schemeClr>
                </a:solidFill>
              </a:rPr>
              <a:t>Conversion rate peaked during Fall17 campaigns then back to the typical rate of 0.2%</a:t>
            </a:r>
          </a:p>
        </p:txBody>
      </p:sp>
      <p:graphicFrame>
        <p:nvGraphicFramePr>
          <p:cNvPr id="5" name="Content Placeholder 4">
            <a:extLst>
              <a:ext uri="{FF2B5EF4-FFF2-40B4-BE49-F238E27FC236}">
                <a16:creationId xmlns:a16="http://schemas.microsoft.com/office/drawing/2014/main" id="{72B5ABE4-57C3-4104-B117-82AD699CB78A}"/>
              </a:ext>
            </a:extLst>
          </p:cNvPr>
          <p:cNvGraphicFramePr>
            <a:graphicFrameLocks noGrp="1"/>
          </p:cNvGraphicFramePr>
          <p:nvPr>
            <p:ph idx="1"/>
            <p:extLst>
              <p:ext uri="{D42A27DB-BD31-4B8C-83A1-F6EECF244321}">
                <p14:modId xmlns:p14="http://schemas.microsoft.com/office/powerpoint/2010/main" val="3229789214"/>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703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43" name="Straight Connector 4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15B740-B6D8-4B89-B81D-607594782320}"/>
              </a:ext>
            </a:extLst>
          </p:cNvPr>
          <p:cNvSpPr>
            <a:spLocks noGrp="1"/>
          </p:cNvSpPr>
          <p:nvPr>
            <p:ph type="ctrTitle"/>
          </p:nvPr>
        </p:nvSpPr>
        <p:spPr>
          <a:xfrm>
            <a:off x="677335" y="1282701"/>
            <a:ext cx="5096060" cy="4307148"/>
          </a:xfrm>
        </p:spPr>
        <p:txBody>
          <a:bodyPr anchor="ctr">
            <a:normAutofit/>
          </a:bodyPr>
          <a:lstStyle/>
          <a:p>
            <a:r>
              <a:rPr lang="en-US" dirty="0">
                <a:solidFill>
                  <a:schemeClr val="accent2">
                    <a:lumMod val="50000"/>
                  </a:schemeClr>
                </a:solidFill>
              </a:rPr>
              <a:t>Performance Report Summary</a:t>
            </a:r>
          </a:p>
        </p:txBody>
      </p:sp>
      <p:sp>
        <p:nvSpPr>
          <p:cNvPr id="51" name="Freeform: Shape 5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Subtitle 3">
            <a:extLst>
              <a:ext uri="{FF2B5EF4-FFF2-40B4-BE49-F238E27FC236}">
                <a16:creationId xmlns:a16="http://schemas.microsoft.com/office/drawing/2014/main" id="{2C35FA29-DEEE-426C-B4A5-2D0FA940D973}"/>
              </a:ext>
            </a:extLst>
          </p:cNvPr>
          <p:cNvSpPr>
            <a:spLocks noGrp="1"/>
          </p:cNvSpPr>
          <p:nvPr>
            <p:ph type="subTitle" idx="1"/>
          </p:nvPr>
        </p:nvSpPr>
        <p:spPr>
          <a:xfrm>
            <a:off x="7821120" y="2876315"/>
            <a:ext cx="4078935" cy="1096899"/>
          </a:xfrm>
        </p:spPr>
        <p:txBody>
          <a:bodyPr anchor="ctr">
            <a:noAutofit/>
          </a:bodyPr>
          <a:lstStyle/>
          <a:p>
            <a:pPr algn="l"/>
            <a:r>
              <a:rPr lang="en-US" sz="2800" dirty="0">
                <a:solidFill>
                  <a:srgbClr val="FFFFFF"/>
                </a:solidFill>
              </a:rPr>
              <a:t>Evaluation, Recommendation, Comparison</a:t>
            </a:r>
          </a:p>
          <a:p>
            <a:pPr algn="l"/>
            <a:endParaRPr lang="en-US" sz="2800" dirty="0">
              <a:solidFill>
                <a:srgbClr val="FFFFFF"/>
              </a:solidFill>
            </a:endParaRPr>
          </a:p>
        </p:txBody>
      </p:sp>
    </p:spTree>
    <p:extLst>
      <p:ext uri="{BB962C8B-B14F-4D97-AF65-F5344CB8AC3E}">
        <p14:creationId xmlns:p14="http://schemas.microsoft.com/office/powerpoint/2010/main" val="343517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A79E-FEB9-4AD4-BACA-49744F0105BB}"/>
              </a:ext>
            </a:extLst>
          </p:cNvPr>
          <p:cNvSpPr>
            <a:spLocks noGrp="1"/>
          </p:cNvSpPr>
          <p:nvPr>
            <p:ph type="title"/>
          </p:nvPr>
        </p:nvSpPr>
        <p:spPr/>
        <p:txBody>
          <a:bodyPr/>
          <a:lstStyle/>
          <a:p>
            <a:r>
              <a:rPr lang="en-US" dirty="0">
                <a:solidFill>
                  <a:srgbClr val="002060"/>
                </a:solidFill>
              </a:rPr>
              <a:t>Spring 2020</a:t>
            </a:r>
            <a:br>
              <a:rPr lang="en-US" dirty="0">
                <a:solidFill>
                  <a:srgbClr val="002060"/>
                </a:solidFill>
              </a:rPr>
            </a:br>
            <a:r>
              <a:rPr lang="en-US" dirty="0"/>
              <a:t>Campaign Evaluations</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EF942356-1576-4F46-A55A-D572EBE4B184}"/>
              </a:ext>
            </a:extLst>
          </p:cNvPr>
          <p:cNvSpPr>
            <a:spLocks noGrp="1"/>
          </p:cNvSpPr>
          <p:nvPr>
            <p:ph idx="1"/>
          </p:nvPr>
        </p:nvSpPr>
        <p:spPr/>
        <p:txBody>
          <a:bodyPr>
            <a:normAutofit fontScale="92500" lnSpcReduction="10000"/>
          </a:bodyPr>
          <a:lstStyle/>
          <a:p>
            <a:r>
              <a:rPr lang="en-US" dirty="0"/>
              <a:t>In Spring 2020 campaign, “digital-display” and “social-ad” are campaigns made the most visits to the website, approximately 99% of total visits made via two campaigns.</a:t>
            </a:r>
          </a:p>
          <a:p>
            <a:r>
              <a:rPr lang="en-US" dirty="0"/>
              <a:t> Although “consumer” campaign made only 1% of visits, the quality of visit was better compared to other two campaigns; 3 pageviews per visit vs 1.1, 1.2 pageviews per visit and 68 visit duration vs 14.6, 9.9 visit duration</a:t>
            </a:r>
          </a:p>
          <a:p>
            <a:r>
              <a:rPr lang="en-US" dirty="0"/>
              <a:t>Bounce rate of “consumer” was significantly lower than other two campaigns, 33% vs 86, 90%. However, no conversion was made by visits via “consumer”; approximately 14% conversion rate was from other two campaigns.</a:t>
            </a:r>
          </a:p>
          <a:p>
            <a:r>
              <a:rPr lang="en-US" dirty="0"/>
              <a:t>Visits from desktop yielded the highest conversion rate for both “digital-display” and “social-ad”; mobile visits tend to have more form started but less submission counts.</a:t>
            </a:r>
          </a:p>
          <a:p>
            <a:r>
              <a:rPr lang="en-US" dirty="0"/>
              <a:t>Instagram is the channel that yielded the highest conversion rate; Facebook is the channel that visits with the most form started but low submission counts.</a:t>
            </a:r>
          </a:p>
          <a:p>
            <a:endParaRPr lang="en-US" dirty="0"/>
          </a:p>
        </p:txBody>
      </p:sp>
    </p:spTree>
    <p:extLst>
      <p:ext uri="{BB962C8B-B14F-4D97-AF65-F5344CB8AC3E}">
        <p14:creationId xmlns:p14="http://schemas.microsoft.com/office/powerpoint/2010/main" val="262151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A79E-FEB9-4AD4-BACA-49744F0105BB}"/>
              </a:ext>
            </a:extLst>
          </p:cNvPr>
          <p:cNvSpPr>
            <a:spLocks noGrp="1"/>
          </p:cNvSpPr>
          <p:nvPr>
            <p:ph type="title"/>
          </p:nvPr>
        </p:nvSpPr>
        <p:spPr/>
        <p:txBody>
          <a:bodyPr/>
          <a:lstStyle/>
          <a:p>
            <a:r>
              <a:rPr lang="en-US" dirty="0">
                <a:solidFill>
                  <a:srgbClr val="002060"/>
                </a:solidFill>
              </a:rPr>
              <a:t>Spring 2020</a:t>
            </a:r>
            <a:br>
              <a:rPr lang="en-US" dirty="0">
                <a:solidFill>
                  <a:srgbClr val="002060"/>
                </a:solidFill>
              </a:rPr>
            </a:br>
            <a:r>
              <a:rPr lang="en-US" dirty="0"/>
              <a:t>Campaign Recommendation</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EF942356-1576-4F46-A55A-D572EBE4B184}"/>
              </a:ext>
            </a:extLst>
          </p:cNvPr>
          <p:cNvSpPr>
            <a:spLocks noGrp="1"/>
          </p:cNvSpPr>
          <p:nvPr>
            <p:ph idx="1"/>
          </p:nvPr>
        </p:nvSpPr>
        <p:spPr/>
        <p:txBody>
          <a:bodyPr>
            <a:normAutofit lnSpcReduction="10000"/>
          </a:bodyPr>
          <a:lstStyle/>
          <a:p>
            <a:r>
              <a:rPr lang="en-US" dirty="0"/>
              <a:t>High bounce rate was observed during Spring 2020 campaign period. High bounce rate may imply: 1) poor user interface, 2) poor user experience and 3) mis-guiding and mis-leading contents. Thus, by improving better user interface design and contents design, user experience would be enhanced and will result in the high-quality visit, ones with the lower bounce rate, longer visit duration and higher conversion rate.</a:t>
            </a:r>
          </a:p>
          <a:p>
            <a:r>
              <a:rPr lang="en-US" dirty="0"/>
              <a:t>Visits via mobile device tend to have more form started, yet have low submission counts, which results in low conversion rate. In order to improve the conversion rate of mobile users, an evaluation of the mobile web interface is recommended, checking the usability of the form to see if there is any difficulties presented during filling out and form submission process</a:t>
            </a:r>
          </a:p>
          <a:p>
            <a:r>
              <a:rPr lang="en-US" dirty="0"/>
              <a:t>Like mobile device, visits via Facebook tend to have more form started but have low submission counts. Content review is recommended; make sure contents in Facebook positing are relevant to landing sites (or promotions).</a:t>
            </a:r>
          </a:p>
        </p:txBody>
      </p:sp>
    </p:spTree>
    <p:extLst>
      <p:ext uri="{BB962C8B-B14F-4D97-AF65-F5344CB8AC3E}">
        <p14:creationId xmlns:p14="http://schemas.microsoft.com/office/powerpoint/2010/main" val="89884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754A-D157-4AF0-9E2E-0F84B8C3CEF8}"/>
              </a:ext>
            </a:extLst>
          </p:cNvPr>
          <p:cNvSpPr>
            <a:spLocks noGrp="1"/>
          </p:cNvSpPr>
          <p:nvPr>
            <p:ph type="title"/>
          </p:nvPr>
        </p:nvSpPr>
        <p:spPr/>
        <p:txBody>
          <a:bodyPr/>
          <a:lstStyle/>
          <a:p>
            <a:r>
              <a:rPr lang="en-US" dirty="0">
                <a:solidFill>
                  <a:srgbClr val="002060"/>
                </a:solidFill>
              </a:rPr>
              <a:t>Comparison Summary</a:t>
            </a:r>
            <a:br>
              <a:rPr lang="en-US" dirty="0">
                <a:solidFill>
                  <a:srgbClr val="002060"/>
                </a:solidFill>
              </a:rPr>
            </a:br>
            <a:r>
              <a:rPr lang="en-US" dirty="0"/>
              <a:t>Visits, Bounce Rate and Conversion Rate</a:t>
            </a:r>
            <a:endParaRPr lang="en-US" dirty="0">
              <a:solidFill>
                <a:srgbClr val="002060"/>
              </a:solidFill>
            </a:endParaRPr>
          </a:p>
        </p:txBody>
      </p:sp>
      <p:sp>
        <p:nvSpPr>
          <p:cNvPr id="3" name="Content Placeholder 2">
            <a:extLst>
              <a:ext uri="{FF2B5EF4-FFF2-40B4-BE49-F238E27FC236}">
                <a16:creationId xmlns:a16="http://schemas.microsoft.com/office/drawing/2014/main" id="{7EA8E74F-7DD3-4460-9D2C-BE7B7ADCF92D}"/>
              </a:ext>
            </a:extLst>
          </p:cNvPr>
          <p:cNvSpPr>
            <a:spLocks noGrp="1"/>
          </p:cNvSpPr>
          <p:nvPr>
            <p:ph idx="1"/>
          </p:nvPr>
        </p:nvSpPr>
        <p:spPr/>
        <p:txBody>
          <a:bodyPr/>
          <a:lstStyle/>
          <a:p>
            <a:r>
              <a:rPr lang="en-US" dirty="0"/>
              <a:t>Spring campaigns tend to yield more visits. This trend suggests that there might be other factors affecting people to decide to visit website and make purchases. It could be seasonal effect and/or promotional effect.</a:t>
            </a:r>
          </a:p>
          <a:p>
            <a:r>
              <a:rPr lang="en-US" dirty="0"/>
              <a:t>Bounce rate is relatively high when 40-55% is considered as the good average bounce rate. User interface and experience reviews are recommended to investigate reasons for the high bounce rate.</a:t>
            </a:r>
          </a:p>
          <a:p>
            <a:r>
              <a:rPr lang="en-US" dirty="0"/>
              <a:t>Steady conversion rate, around 0.2%, is observed since 2018. Steady conversion rate implies that the current marketing strategies work well to maintain re-occurring users and purchases. However, new marketing strategies are recommended to increase the conversion rate.</a:t>
            </a:r>
          </a:p>
        </p:txBody>
      </p:sp>
    </p:spTree>
    <p:extLst>
      <p:ext uri="{BB962C8B-B14F-4D97-AF65-F5344CB8AC3E}">
        <p14:creationId xmlns:p14="http://schemas.microsoft.com/office/powerpoint/2010/main" val="260849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51DA-EC9C-424F-B5F3-5697DC4D5BDF}"/>
              </a:ext>
            </a:extLst>
          </p:cNvPr>
          <p:cNvSpPr>
            <a:spLocks noGrp="1"/>
          </p:cNvSpPr>
          <p:nvPr>
            <p:ph type="ctrTitle"/>
          </p:nvPr>
        </p:nvSpPr>
        <p:spPr/>
        <p:txBody>
          <a:bodyPr/>
          <a:lstStyle/>
          <a:p>
            <a:r>
              <a:rPr lang="en-US" dirty="0">
                <a:solidFill>
                  <a:srgbClr val="002060"/>
                </a:solidFill>
              </a:rPr>
              <a:t>Thank You</a:t>
            </a:r>
            <a:br>
              <a:rPr lang="en-US" dirty="0"/>
            </a:br>
            <a:endParaRPr lang="en-US" sz="2800" dirty="0">
              <a:solidFill>
                <a:schemeClr val="accent1">
                  <a:lumMod val="50000"/>
                </a:schemeClr>
              </a:solidFill>
            </a:endParaRPr>
          </a:p>
        </p:txBody>
      </p:sp>
    </p:spTree>
    <p:extLst>
      <p:ext uri="{BB962C8B-B14F-4D97-AF65-F5344CB8AC3E}">
        <p14:creationId xmlns:p14="http://schemas.microsoft.com/office/powerpoint/2010/main" val="195560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43" name="Straight Connector 4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15B740-B6D8-4B89-B81D-607594782320}"/>
              </a:ext>
            </a:extLst>
          </p:cNvPr>
          <p:cNvSpPr>
            <a:spLocks noGrp="1"/>
          </p:cNvSpPr>
          <p:nvPr>
            <p:ph type="ctrTitle"/>
          </p:nvPr>
        </p:nvSpPr>
        <p:spPr>
          <a:xfrm>
            <a:off x="677335" y="1282701"/>
            <a:ext cx="5096060" cy="4307148"/>
          </a:xfrm>
        </p:spPr>
        <p:txBody>
          <a:bodyPr anchor="ctr">
            <a:normAutofit/>
          </a:bodyPr>
          <a:lstStyle/>
          <a:p>
            <a:r>
              <a:rPr lang="en-US" dirty="0">
                <a:solidFill>
                  <a:schemeClr val="accent2">
                    <a:lumMod val="50000"/>
                  </a:schemeClr>
                </a:solidFill>
              </a:rPr>
              <a:t>Campaign Performance Summary</a:t>
            </a:r>
          </a:p>
        </p:txBody>
      </p:sp>
      <p:sp>
        <p:nvSpPr>
          <p:cNvPr id="51" name="Freeform: Shape 5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a:extLst>
              <a:ext uri="{FF2B5EF4-FFF2-40B4-BE49-F238E27FC236}">
                <a16:creationId xmlns:a16="http://schemas.microsoft.com/office/drawing/2014/main" id="{AC7BBB94-D57A-483F-9161-9C28B635D32B}"/>
              </a:ext>
            </a:extLst>
          </p:cNvPr>
          <p:cNvSpPr>
            <a:spLocks noGrp="1"/>
          </p:cNvSpPr>
          <p:nvPr>
            <p:ph type="subTitle" idx="1"/>
          </p:nvPr>
        </p:nvSpPr>
        <p:spPr>
          <a:xfrm>
            <a:off x="7821120" y="2876315"/>
            <a:ext cx="4078935" cy="1096899"/>
          </a:xfrm>
        </p:spPr>
        <p:txBody>
          <a:bodyPr anchor="ctr">
            <a:noAutofit/>
          </a:bodyPr>
          <a:lstStyle/>
          <a:p>
            <a:pPr algn="l"/>
            <a:r>
              <a:rPr lang="en-US" sz="2800" dirty="0">
                <a:solidFill>
                  <a:srgbClr val="FFFFFF"/>
                </a:solidFill>
              </a:rPr>
              <a:t>Spring 2020 Campaign</a:t>
            </a:r>
          </a:p>
          <a:p>
            <a:pPr algn="l"/>
            <a:r>
              <a:rPr lang="en-US" sz="2800" dirty="0">
                <a:solidFill>
                  <a:srgbClr val="FFFFFF"/>
                </a:solidFill>
              </a:rPr>
              <a:t>2/1/2020 – 2/29/2020</a:t>
            </a:r>
          </a:p>
        </p:txBody>
      </p:sp>
    </p:spTree>
    <p:extLst>
      <p:ext uri="{BB962C8B-B14F-4D97-AF65-F5344CB8AC3E}">
        <p14:creationId xmlns:p14="http://schemas.microsoft.com/office/powerpoint/2010/main" val="210743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a:extLst>
              <a:ext uri="{FF2B5EF4-FFF2-40B4-BE49-F238E27FC236}">
                <a16:creationId xmlns:a16="http://schemas.microsoft.com/office/drawing/2014/main" id="{D722003C-886D-4FF4-B58F-8232BF668996}"/>
              </a:ext>
            </a:extLst>
          </p:cNvPr>
          <p:cNvGraphicFramePr>
            <a:graphicFrameLocks noGrp="1"/>
          </p:cNvGraphicFramePr>
          <p:nvPr>
            <p:ph sz="half" idx="2"/>
            <p:extLst>
              <p:ext uri="{D42A27DB-BD31-4B8C-83A1-F6EECF244321}">
                <p14:modId xmlns:p14="http://schemas.microsoft.com/office/powerpoint/2010/main" val="1866171656"/>
              </p:ext>
            </p:extLst>
          </p:nvPr>
        </p:nvGraphicFramePr>
        <p:xfrm>
          <a:off x="5089439" y="2160588"/>
          <a:ext cx="4184650" cy="38814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0D9D7EB-2F85-4FF2-BF2B-4514258C017C}"/>
              </a:ext>
            </a:extLst>
          </p:cNvPr>
          <p:cNvGraphicFramePr>
            <a:graphicFrameLocks/>
          </p:cNvGraphicFramePr>
          <p:nvPr>
            <p:extLst>
              <p:ext uri="{D42A27DB-BD31-4B8C-83A1-F6EECF244321}">
                <p14:modId xmlns:p14="http://schemas.microsoft.com/office/powerpoint/2010/main" val="601723537"/>
              </p:ext>
            </p:extLst>
          </p:nvPr>
        </p:nvGraphicFramePr>
        <p:xfrm>
          <a:off x="5089525" y="1808480"/>
          <a:ext cx="4572000" cy="311912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4ADC4F5D-BE38-4199-943C-855D0A175976}"/>
              </a:ext>
            </a:extLst>
          </p:cNvPr>
          <p:cNvSpPr>
            <a:spLocks noGrp="1"/>
          </p:cNvSpPr>
          <p:nvPr>
            <p:ph type="title"/>
          </p:nvPr>
        </p:nvSpPr>
        <p:spPr/>
        <p:txBody>
          <a:bodyPr/>
          <a:lstStyle/>
          <a:p>
            <a:r>
              <a:rPr lang="en-US" dirty="0">
                <a:solidFill>
                  <a:srgbClr val="002060"/>
                </a:solidFill>
              </a:rPr>
              <a:t>Campaign Performance Summary:</a:t>
            </a:r>
            <a:br>
              <a:rPr lang="en-US" dirty="0">
                <a:solidFill>
                  <a:srgbClr val="0070C0"/>
                </a:solidFill>
              </a:rPr>
            </a:br>
            <a:r>
              <a:rPr lang="en-US" dirty="0"/>
              <a:t>Visits and % of New Visits</a:t>
            </a:r>
          </a:p>
        </p:txBody>
      </p:sp>
      <p:graphicFrame>
        <p:nvGraphicFramePr>
          <p:cNvPr id="13" name="Content Placeholder 12">
            <a:extLst>
              <a:ext uri="{FF2B5EF4-FFF2-40B4-BE49-F238E27FC236}">
                <a16:creationId xmlns:a16="http://schemas.microsoft.com/office/drawing/2014/main" id="{13BDC47B-843B-41E2-B0F4-5F8F9F557D43}"/>
              </a:ext>
            </a:extLst>
          </p:cNvPr>
          <p:cNvGraphicFramePr>
            <a:graphicFrameLocks noGrp="1"/>
          </p:cNvGraphicFramePr>
          <p:nvPr>
            <p:ph sz="half" idx="1"/>
            <p:extLst>
              <p:ext uri="{D42A27DB-BD31-4B8C-83A1-F6EECF244321}">
                <p14:modId xmlns:p14="http://schemas.microsoft.com/office/powerpoint/2010/main" val="3389595591"/>
              </p:ext>
            </p:extLst>
          </p:nvPr>
        </p:nvGraphicFramePr>
        <p:xfrm>
          <a:off x="677863" y="1930400"/>
          <a:ext cx="4411662" cy="4111625"/>
        </p:xfrm>
        <a:graphic>
          <a:graphicData uri="http://schemas.openxmlformats.org/drawingml/2006/chart">
            <c:chart xmlns:c="http://schemas.openxmlformats.org/drawingml/2006/chart" xmlns:r="http://schemas.openxmlformats.org/officeDocument/2006/relationships" r:id="rId4"/>
          </a:graphicData>
        </a:graphic>
      </p:graphicFrame>
      <p:cxnSp>
        <p:nvCxnSpPr>
          <p:cNvPr id="19" name="Straight Connector 18">
            <a:extLst>
              <a:ext uri="{FF2B5EF4-FFF2-40B4-BE49-F238E27FC236}">
                <a16:creationId xmlns:a16="http://schemas.microsoft.com/office/drawing/2014/main" id="{FE607C8E-2225-4EA6-BB53-DA738AB03B58}"/>
              </a:ext>
            </a:extLst>
          </p:cNvPr>
          <p:cNvCxnSpPr>
            <a:cxnSpLocks/>
          </p:cNvCxnSpPr>
          <p:nvPr/>
        </p:nvCxnSpPr>
        <p:spPr>
          <a:xfrm>
            <a:off x="5219700" y="2504489"/>
            <a:ext cx="0" cy="2240231"/>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B6C2895A-41BE-4B46-8694-18AF19E3CDC4}"/>
              </a:ext>
            </a:extLst>
          </p:cNvPr>
          <p:cNvSpPr txBox="1"/>
          <p:nvPr/>
        </p:nvSpPr>
        <p:spPr>
          <a:xfrm>
            <a:off x="5219700" y="4927601"/>
            <a:ext cx="4441811" cy="166199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lumMod val="75000"/>
                  </a:schemeClr>
                </a:solidFill>
              </a:rPr>
              <a:t>Majority of visits, 99% of total visits during Spring 2020 campaign period, was made via “digital-display” and “social-ad” campaign</a:t>
            </a:r>
          </a:p>
          <a:p>
            <a:pPr marL="285750" indent="-285750">
              <a:buFont typeface="Arial" panose="020B0604020202020204" pitchFamily="34" charset="0"/>
              <a:buChar char="•"/>
            </a:pPr>
            <a:r>
              <a:rPr lang="en-US" sz="1400" dirty="0">
                <a:solidFill>
                  <a:schemeClr val="accent5">
                    <a:lumMod val="75000"/>
                  </a:schemeClr>
                </a:solidFill>
              </a:rPr>
              <a:t>87% of new visitors for “digital-display” and “social-ad” campaign; 27% for “consumer” campaign</a:t>
            </a:r>
          </a:p>
          <a:p>
            <a:endParaRPr lang="en-US" dirty="0"/>
          </a:p>
        </p:txBody>
      </p:sp>
    </p:spTree>
    <p:extLst>
      <p:ext uri="{BB962C8B-B14F-4D97-AF65-F5344CB8AC3E}">
        <p14:creationId xmlns:p14="http://schemas.microsoft.com/office/powerpoint/2010/main" val="89953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789E-C473-4A27-9EAA-49250AEB8F1A}"/>
              </a:ext>
            </a:extLst>
          </p:cNvPr>
          <p:cNvSpPr>
            <a:spLocks noGrp="1"/>
          </p:cNvSpPr>
          <p:nvPr>
            <p:ph type="title"/>
          </p:nvPr>
        </p:nvSpPr>
        <p:spPr/>
        <p:txBody>
          <a:bodyPr/>
          <a:lstStyle/>
          <a:p>
            <a:r>
              <a:rPr lang="en-US" dirty="0">
                <a:solidFill>
                  <a:srgbClr val="002060"/>
                </a:solidFill>
              </a:rPr>
              <a:t>Campaign Performance Summary:</a:t>
            </a:r>
            <a:br>
              <a:rPr lang="en-US" dirty="0"/>
            </a:br>
            <a:r>
              <a:rPr lang="en-US" dirty="0"/>
              <a:t>Pageviews per Visit and Visit Duration</a:t>
            </a:r>
          </a:p>
        </p:txBody>
      </p:sp>
      <p:graphicFrame>
        <p:nvGraphicFramePr>
          <p:cNvPr id="6" name="Content Placeholder 5">
            <a:extLst>
              <a:ext uri="{FF2B5EF4-FFF2-40B4-BE49-F238E27FC236}">
                <a16:creationId xmlns:a16="http://schemas.microsoft.com/office/drawing/2014/main" id="{95AA702A-D818-427D-BA36-9CC9AC1E03EB}"/>
              </a:ext>
            </a:extLst>
          </p:cNvPr>
          <p:cNvGraphicFramePr>
            <a:graphicFrameLocks noGrp="1"/>
          </p:cNvGraphicFramePr>
          <p:nvPr>
            <p:ph sz="half" idx="1"/>
            <p:extLst>
              <p:ext uri="{D42A27DB-BD31-4B8C-83A1-F6EECF244321}">
                <p14:modId xmlns:p14="http://schemas.microsoft.com/office/powerpoint/2010/main" val="4077849477"/>
              </p:ext>
            </p:extLst>
          </p:nvPr>
        </p:nvGraphicFramePr>
        <p:xfrm>
          <a:off x="677334" y="1930400"/>
          <a:ext cx="5753417" cy="3602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14716902-501B-4D4B-9F86-5B2765B8BB67}"/>
              </a:ext>
            </a:extLst>
          </p:cNvPr>
          <p:cNvGraphicFramePr>
            <a:graphicFrameLocks noGrp="1"/>
          </p:cNvGraphicFramePr>
          <p:nvPr>
            <p:ph sz="half" idx="2"/>
            <p:extLst>
              <p:ext uri="{D42A27DB-BD31-4B8C-83A1-F6EECF244321}">
                <p14:modId xmlns:p14="http://schemas.microsoft.com/office/powerpoint/2010/main" val="1966852776"/>
              </p:ext>
            </p:extLst>
          </p:nvPr>
        </p:nvGraphicFramePr>
        <p:xfrm>
          <a:off x="6664152" y="1930399"/>
          <a:ext cx="2609850" cy="3602029"/>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BE939D5E-E486-4903-A64F-A6DA001B0613}"/>
              </a:ext>
            </a:extLst>
          </p:cNvPr>
          <p:cNvCxnSpPr>
            <a:cxnSpLocks/>
          </p:cNvCxnSpPr>
          <p:nvPr/>
        </p:nvCxnSpPr>
        <p:spPr>
          <a:xfrm>
            <a:off x="2180458" y="5407975"/>
            <a:ext cx="4073385"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06DD41E-406D-49CF-9A23-B38F32B8BF8D}"/>
              </a:ext>
            </a:extLst>
          </p:cNvPr>
          <p:cNvSpPr txBox="1"/>
          <p:nvPr/>
        </p:nvSpPr>
        <p:spPr>
          <a:xfrm>
            <a:off x="995680" y="5497176"/>
            <a:ext cx="8183831" cy="830997"/>
          </a:xfrm>
          <a:prstGeom prst="rect">
            <a:avLst/>
          </a:prstGeom>
          <a:noFill/>
        </p:spPr>
        <p:txBody>
          <a:bodyPr wrap="square" rtlCol="0">
            <a:spAutoFit/>
          </a:bodyPr>
          <a:lstStyle/>
          <a:p>
            <a:r>
              <a:rPr lang="en-US" sz="1600" dirty="0">
                <a:solidFill>
                  <a:schemeClr val="accent2">
                    <a:lumMod val="75000"/>
                  </a:schemeClr>
                </a:solidFill>
              </a:rPr>
              <a:t>Pageviews per visit and visit duration from visits made via “consumer” campaign are more (longer) than pageview per visit and visit duration from visits made via other two campaigns</a:t>
            </a:r>
          </a:p>
        </p:txBody>
      </p:sp>
      <p:cxnSp>
        <p:nvCxnSpPr>
          <p:cNvPr id="9" name="Straight Connector 8">
            <a:extLst>
              <a:ext uri="{FF2B5EF4-FFF2-40B4-BE49-F238E27FC236}">
                <a16:creationId xmlns:a16="http://schemas.microsoft.com/office/drawing/2014/main" id="{6B152E31-B757-4D7C-A1BA-6B2BADB98660}"/>
              </a:ext>
            </a:extLst>
          </p:cNvPr>
          <p:cNvCxnSpPr>
            <a:cxnSpLocks/>
          </p:cNvCxnSpPr>
          <p:nvPr/>
        </p:nvCxnSpPr>
        <p:spPr>
          <a:xfrm>
            <a:off x="6792655" y="2530929"/>
            <a:ext cx="0" cy="28770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90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3872-A8B1-47D6-902D-04A1FA318134}"/>
              </a:ext>
            </a:extLst>
          </p:cNvPr>
          <p:cNvSpPr>
            <a:spLocks noGrp="1"/>
          </p:cNvSpPr>
          <p:nvPr>
            <p:ph type="title"/>
          </p:nvPr>
        </p:nvSpPr>
        <p:spPr/>
        <p:txBody>
          <a:bodyPr/>
          <a:lstStyle/>
          <a:p>
            <a:r>
              <a:rPr lang="en-US" dirty="0">
                <a:solidFill>
                  <a:srgbClr val="002060"/>
                </a:solidFill>
              </a:rPr>
              <a:t>Campaign Performance Summary:</a:t>
            </a:r>
            <a:br>
              <a:rPr lang="en-US" dirty="0"/>
            </a:br>
            <a:r>
              <a:rPr lang="en-US" dirty="0"/>
              <a:t>Bounce Rate and Conversion Rate</a:t>
            </a:r>
          </a:p>
        </p:txBody>
      </p:sp>
      <p:graphicFrame>
        <p:nvGraphicFramePr>
          <p:cNvPr id="6" name="Content Placeholder 5">
            <a:extLst>
              <a:ext uri="{FF2B5EF4-FFF2-40B4-BE49-F238E27FC236}">
                <a16:creationId xmlns:a16="http://schemas.microsoft.com/office/drawing/2014/main" id="{C4AFE504-A5D9-4536-8BC7-1CFFBB40671A}"/>
              </a:ext>
            </a:extLst>
          </p:cNvPr>
          <p:cNvGraphicFramePr>
            <a:graphicFrameLocks noGrp="1"/>
          </p:cNvGraphicFramePr>
          <p:nvPr>
            <p:ph idx="1"/>
            <p:extLst>
              <p:ext uri="{D42A27DB-BD31-4B8C-83A1-F6EECF244321}">
                <p14:modId xmlns:p14="http://schemas.microsoft.com/office/powerpoint/2010/main" val="3519197475"/>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71A48EAD-69F7-44B7-87E4-3BB7EA4EC8BF}"/>
              </a:ext>
            </a:extLst>
          </p:cNvPr>
          <p:cNvGraphicFramePr>
            <a:graphicFrameLocks/>
          </p:cNvGraphicFramePr>
          <p:nvPr>
            <p:extLst>
              <p:ext uri="{D42A27DB-BD31-4B8C-83A1-F6EECF244321}">
                <p14:modId xmlns:p14="http://schemas.microsoft.com/office/powerpoint/2010/main" val="840137612"/>
              </p:ext>
            </p:extLst>
          </p:nvPr>
        </p:nvGraphicFramePr>
        <p:xfrm>
          <a:off x="955040" y="1930400"/>
          <a:ext cx="8318962" cy="3556000"/>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45849418-69E5-4E9E-9444-CEF16286665C}"/>
              </a:ext>
            </a:extLst>
          </p:cNvPr>
          <p:cNvSpPr txBox="1"/>
          <p:nvPr/>
        </p:nvSpPr>
        <p:spPr>
          <a:xfrm>
            <a:off x="995680" y="5497176"/>
            <a:ext cx="8183831" cy="830997"/>
          </a:xfrm>
          <a:prstGeom prst="rect">
            <a:avLst/>
          </a:prstGeom>
          <a:noFill/>
        </p:spPr>
        <p:txBody>
          <a:bodyPr wrap="square" rtlCol="0">
            <a:spAutoFit/>
          </a:bodyPr>
          <a:lstStyle/>
          <a:p>
            <a:r>
              <a:rPr lang="en-US" sz="1600" dirty="0">
                <a:solidFill>
                  <a:schemeClr val="accent2">
                    <a:lumMod val="75000"/>
                  </a:schemeClr>
                </a:solidFill>
              </a:rPr>
              <a:t>Although bounce rate for “consumer” is better than “digital-display” and “social-ad”, no conversion was made from “consumer”; Approximately 14% of conversion was made from “digital-display” and “social-ad”</a:t>
            </a:r>
          </a:p>
        </p:txBody>
      </p:sp>
    </p:spTree>
    <p:extLst>
      <p:ext uri="{BB962C8B-B14F-4D97-AF65-F5344CB8AC3E}">
        <p14:creationId xmlns:p14="http://schemas.microsoft.com/office/powerpoint/2010/main" val="316113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E8B8-7833-4176-8E9D-0F73F2F74BFC}"/>
              </a:ext>
            </a:extLst>
          </p:cNvPr>
          <p:cNvSpPr>
            <a:spLocks noGrp="1"/>
          </p:cNvSpPr>
          <p:nvPr>
            <p:ph type="title"/>
          </p:nvPr>
        </p:nvSpPr>
        <p:spPr/>
        <p:txBody>
          <a:bodyPr/>
          <a:lstStyle/>
          <a:p>
            <a:r>
              <a:rPr lang="en-US">
                <a:solidFill>
                  <a:srgbClr val="002060"/>
                </a:solidFill>
              </a:rPr>
              <a:t>Conversions in Depth:</a:t>
            </a:r>
            <a:br>
              <a:rPr lang="en-US" dirty="0"/>
            </a:br>
            <a:r>
              <a:rPr lang="en-US" dirty="0"/>
              <a:t>By Devices</a:t>
            </a:r>
          </a:p>
        </p:txBody>
      </p:sp>
      <p:graphicFrame>
        <p:nvGraphicFramePr>
          <p:cNvPr id="26" name="Table 26">
            <a:extLst>
              <a:ext uri="{FF2B5EF4-FFF2-40B4-BE49-F238E27FC236}">
                <a16:creationId xmlns:a16="http://schemas.microsoft.com/office/drawing/2014/main" id="{5B1D885D-2027-4FB5-AC89-B0DA0FED7426}"/>
              </a:ext>
            </a:extLst>
          </p:cNvPr>
          <p:cNvGraphicFramePr>
            <a:graphicFrameLocks noGrp="1"/>
          </p:cNvGraphicFramePr>
          <p:nvPr>
            <p:ph sz="half" idx="1"/>
            <p:extLst>
              <p:ext uri="{D42A27DB-BD31-4B8C-83A1-F6EECF244321}">
                <p14:modId xmlns:p14="http://schemas.microsoft.com/office/powerpoint/2010/main" val="3295825891"/>
              </p:ext>
            </p:extLst>
          </p:nvPr>
        </p:nvGraphicFramePr>
        <p:xfrm>
          <a:off x="677334" y="2323543"/>
          <a:ext cx="4183060" cy="1483360"/>
        </p:xfrm>
        <a:graphic>
          <a:graphicData uri="http://schemas.openxmlformats.org/drawingml/2006/table">
            <a:tbl>
              <a:tblPr firstRow="1" bandRow="1">
                <a:tableStyleId>{5C22544A-7EE6-4342-B048-85BDC9FD1C3A}</a:tableStyleId>
              </a:tblPr>
              <a:tblGrid>
                <a:gridCol w="1045765">
                  <a:extLst>
                    <a:ext uri="{9D8B030D-6E8A-4147-A177-3AD203B41FA5}">
                      <a16:colId xmlns:a16="http://schemas.microsoft.com/office/drawing/2014/main" val="1396321463"/>
                    </a:ext>
                  </a:extLst>
                </a:gridCol>
                <a:gridCol w="901039">
                  <a:extLst>
                    <a:ext uri="{9D8B030D-6E8A-4147-A177-3AD203B41FA5}">
                      <a16:colId xmlns:a16="http://schemas.microsoft.com/office/drawing/2014/main" val="1124226765"/>
                    </a:ext>
                  </a:extLst>
                </a:gridCol>
                <a:gridCol w="812800">
                  <a:extLst>
                    <a:ext uri="{9D8B030D-6E8A-4147-A177-3AD203B41FA5}">
                      <a16:colId xmlns:a16="http://schemas.microsoft.com/office/drawing/2014/main" val="260284557"/>
                    </a:ext>
                  </a:extLst>
                </a:gridCol>
                <a:gridCol w="1423456">
                  <a:extLst>
                    <a:ext uri="{9D8B030D-6E8A-4147-A177-3AD203B41FA5}">
                      <a16:colId xmlns:a16="http://schemas.microsoft.com/office/drawing/2014/main" val="2702705543"/>
                    </a:ext>
                  </a:extLst>
                </a:gridCol>
              </a:tblGrid>
              <a:tr h="370840">
                <a:tc>
                  <a:txBody>
                    <a:bodyPr/>
                    <a:lstStyle/>
                    <a:p>
                      <a:endParaRPr lang="en-US" dirty="0"/>
                    </a:p>
                  </a:txBody>
                  <a:tcPr/>
                </a:tc>
                <a:tc>
                  <a:txBody>
                    <a:bodyPr/>
                    <a:lstStyle/>
                    <a:p>
                      <a:pPr algn="ctr"/>
                      <a:r>
                        <a:rPr lang="en-US" sz="1400" dirty="0"/>
                        <a:t>Start</a:t>
                      </a:r>
                    </a:p>
                  </a:txBody>
                  <a:tcPr/>
                </a:tc>
                <a:tc>
                  <a:txBody>
                    <a:bodyPr/>
                    <a:lstStyle/>
                    <a:p>
                      <a:pPr algn="ctr"/>
                      <a:r>
                        <a:rPr lang="en-US" sz="1400" dirty="0"/>
                        <a:t>Submit</a:t>
                      </a:r>
                    </a:p>
                  </a:txBody>
                  <a:tcPr/>
                </a:tc>
                <a:tc>
                  <a:txBody>
                    <a:bodyPr/>
                    <a:lstStyle/>
                    <a:p>
                      <a:pPr algn="ctr"/>
                      <a:r>
                        <a:rPr lang="en-US" sz="1400" dirty="0"/>
                        <a:t>% Conversion </a:t>
                      </a:r>
                    </a:p>
                  </a:txBody>
                  <a:tcPr/>
                </a:tc>
                <a:extLst>
                  <a:ext uri="{0D108BD9-81ED-4DB2-BD59-A6C34878D82A}">
                    <a16:rowId xmlns:a16="http://schemas.microsoft.com/office/drawing/2014/main" val="1759901451"/>
                  </a:ext>
                </a:extLst>
              </a:tr>
              <a:tr h="370840">
                <a:tc>
                  <a:txBody>
                    <a:bodyPr/>
                    <a:lstStyle/>
                    <a:p>
                      <a:r>
                        <a:rPr lang="en-US" sz="1400" b="1" dirty="0">
                          <a:solidFill>
                            <a:srgbClr val="002060"/>
                          </a:solidFill>
                        </a:rPr>
                        <a:t>Desktop</a:t>
                      </a:r>
                    </a:p>
                  </a:txBody>
                  <a:tcPr/>
                </a:tc>
                <a:tc>
                  <a:txBody>
                    <a:bodyPr/>
                    <a:lstStyle/>
                    <a:p>
                      <a:pPr algn="r"/>
                      <a:r>
                        <a:rPr lang="en-US" sz="1800" dirty="0">
                          <a:solidFill>
                            <a:schemeClr val="bg2">
                              <a:lumMod val="25000"/>
                            </a:schemeClr>
                          </a:solidFill>
                        </a:rPr>
                        <a:t>12</a:t>
                      </a:r>
                    </a:p>
                  </a:txBody>
                  <a:tcPr/>
                </a:tc>
                <a:tc>
                  <a:txBody>
                    <a:bodyPr/>
                    <a:lstStyle/>
                    <a:p>
                      <a:pPr algn="r"/>
                      <a:r>
                        <a:rPr lang="en-US" sz="1800" dirty="0">
                          <a:solidFill>
                            <a:schemeClr val="bg2">
                              <a:lumMod val="25000"/>
                            </a:schemeClr>
                          </a:solidFill>
                        </a:rPr>
                        <a:t>11</a:t>
                      </a:r>
                    </a:p>
                  </a:txBody>
                  <a:tcPr/>
                </a:tc>
                <a:tc>
                  <a:txBody>
                    <a:bodyPr/>
                    <a:lstStyle/>
                    <a:p>
                      <a:pPr algn="r"/>
                      <a:r>
                        <a:rPr lang="en-US" sz="1800" dirty="0">
                          <a:solidFill>
                            <a:schemeClr val="bg2">
                              <a:lumMod val="25000"/>
                            </a:schemeClr>
                          </a:solidFill>
                        </a:rPr>
                        <a:t>0.9%</a:t>
                      </a:r>
                    </a:p>
                  </a:txBody>
                  <a:tcPr/>
                </a:tc>
                <a:extLst>
                  <a:ext uri="{0D108BD9-81ED-4DB2-BD59-A6C34878D82A}">
                    <a16:rowId xmlns:a16="http://schemas.microsoft.com/office/drawing/2014/main" val="3182705703"/>
                  </a:ext>
                </a:extLst>
              </a:tr>
              <a:tr h="370840">
                <a:tc>
                  <a:txBody>
                    <a:bodyPr/>
                    <a:lstStyle/>
                    <a:p>
                      <a:r>
                        <a:rPr lang="en-US" sz="1400" b="1" dirty="0">
                          <a:solidFill>
                            <a:srgbClr val="002060"/>
                          </a:solidFill>
                        </a:rPr>
                        <a:t>Mobile</a:t>
                      </a:r>
                    </a:p>
                  </a:txBody>
                  <a:tcPr/>
                </a:tc>
                <a:tc>
                  <a:txBody>
                    <a:bodyPr/>
                    <a:lstStyle/>
                    <a:p>
                      <a:pPr algn="r"/>
                      <a:r>
                        <a:rPr lang="en-US" sz="1800" dirty="0">
                          <a:solidFill>
                            <a:schemeClr val="bg2">
                              <a:lumMod val="25000"/>
                            </a:schemeClr>
                          </a:solidFill>
                        </a:rPr>
                        <a:t>209</a:t>
                      </a:r>
                    </a:p>
                  </a:txBody>
                  <a:tcPr/>
                </a:tc>
                <a:tc>
                  <a:txBody>
                    <a:bodyPr/>
                    <a:lstStyle/>
                    <a:p>
                      <a:pPr algn="r"/>
                      <a:r>
                        <a:rPr lang="en-US" sz="1800" dirty="0">
                          <a:solidFill>
                            <a:schemeClr val="bg2">
                              <a:lumMod val="25000"/>
                            </a:schemeClr>
                          </a:solidFill>
                        </a:rPr>
                        <a:t>15</a:t>
                      </a:r>
                    </a:p>
                  </a:txBody>
                  <a:tcPr/>
                </a:tc>
                <a:tc>
                  <a:txBody>
                    <a:bodyPr/>
                    <a:lstStyle/>
                    <a:p>
                      <a:pPr algn="r"/>
                      <a:r>
                        <a:rPr lang="en-US" sz="1800" dirty="0">
                          <a:solidFill>
                            <a:schemeClr val="bg2">
                              <a:lumMod val="25000"/>
                            </a:schemeClr>
                          </a:solidFill>
                        </a:rPr>
                        <a:t>0.1%</a:t>
                      </a:r>
                    </a:p>
                  </a:txBody>
                  <a:tcPr/>
                </a:tc>
                <a:extLst>
                  <a:ext uri="{0D108BD9-81ED-4DB2-BD59-A6C34878D82A}">
                    <a16:rowId xmlns:a16="http://schemas.microsoft.com/office/drawing/2014/main" val="915520819"/>
                  </a:ext>
                </a:extLst>
              </a:tr>
              <a:tr h="370840">
                <a:tc>
                  <a:txBody>
                    <a:bodyPr/>
                    <a:lstStyle/>
                    <a:p>
                      <a:r>
                        <a:rPr lang="en-US" sz="1400" b="1" dirty="0">
                          <a:solidFill>
                            <a:srgbClr val="002060"/>
                          </a:solidFill>
                        </a:rPr>
                        <a:t>Tablet</a:t>
                      </a:r>
                    </a:p>
                  </a:txBody>
                  <a:tcPr/>
                </a:tc>
                <a:tc>
                  <a:txBody>
                    <a:bodyPr/>
                    <a:lstStyle/>
                    <a:p>
                      <a:pPr algn="r"/>
                      <a:r>
                        <a:rPr lang="en-US" sz="1800" dirty="0">
                          <a:solidFill>
                            <a:schemeClr val="bg2">
                              <a:lumMod val="25000"/>
                            </a:schemeClr>
                          </a:solidFill>
                        </a:rPr>
                        <a:t>11</a:t>
                      </a:r>
                    </a:p>
                  </a:txBody>
                  <a:tcPr/>
                </a:tc>
                <a:tc>
                  <a:txBody>
                    <a:bodyPr/>
                    <a:lstStyle/>
                    <a:p>
                      <a:pPr algn="r"/>
                      <a:r>
                        <a:rPr lang="en-US" sz="1800" dirty="0">
                          <a:solidFill>
                            <a:schemeClr val="bg2">
                              <a:lumMod val="25000"/>
                            </a:schemeClr>
                          </a:solidFill>
                        </a:rPr>
                        <a:t>3</a:t>
                      </a:r>
                    </a:p>
                  </a:txBody>
                  <a:tcPr/>
                </a:tc>
                <a:tc>
                  <a:txBody>
                    <a:bodyPr/>
                    <a:lstStyle/>
                    <a:p>
                      <a:pPr algn="r"/>
                      <a:r>
                        <a:rPr lang="en-US" sz="1800" dirty="0">
                          <a:solidFill>
                            <a:schemeClr val="bg2">
                              <a:lumMod val="25000"/>
                            </a:schemeClr>
                          </a:solidFill>
                        </a:rPr>
                        <a:t>0.2%</a:t>
                      </a:r>
                    </a:p>
                  </a:txBody>
                  <a:tcPr/>
                </a:tc>
                <a:extLst>
                  <a:ext uri="{0D108BD9-81ED-4DB2-BD59-A6C34878D82A}">
                    <a16:rowId xmlns:a16="http://schemas.microsoft.com/office/drawing/2014/main" val="1634876194"/>
                  </a:ext>
                </a:extLst>
              </a:tr>
            </a:tbl>
          </a:graphicData>
        </a:graphic>
      </p:graphicFrame>
      <p:sp>
        <p:nvSpPr>
          <p:cNvPr id="29" name="TextBox 28">
            <a:extLst>
              <a:ext uri="{FF2B5EF4-FFF2-40B4-BE49-F238E27FC236}">
                <a16:creationId xmlns:a16="http://schemas.microsoft.com/office/drawing/2014/main" id="{DB502407-3D18-4A5F-A81B-D5FD4E39FC27}"/>
              </a:ext>
            </a:extLst>
          </p:cNvPr>
          <p:cNvSpPr txBox="1"/>
          <p:nvPr/>
        </p:nvSpPr>
        <p:spPr>
          <a:xfrm>
            <a:off x="677161" y="1930400"/>
            <a:ext cx="3568824" cy="369332"/>
          </a:xfrm>
          <a:prstGeom prst="rect">
            <a:avLst/>
          </a:prstGeom>
          <a:noFill/>
        </p:spPr>
        <p:txBody>
          <a:bodyPr wrap="square" rtlCol="0">
            <a:spAutoFit/>
          </a:bodyPr>
          <a:lstStyle/>
          <a:p>
            <a:r>
              <a:rPr lang="en-US" dirty="0"/>
              <a:t>Digital-display</a:t>
            </a:r>
          </a:p>
        </p:txBody>
      </p:sp>
      <p:sp>
        <p:nvSpPr>
          <p:cNvPr id="30" name="TextBox 29">
            <a:extLst>
              <a:ext uri="{FF2B5EF4-FFF2-40B4-BE49-F238E27FC236}">
                <a16:creationId xmlns:a16="http://schemas.microsoft.com/office/drawing/2014/main" id="{F05A0BBF-B21D-4F13-8626-71429F48BF87}"/>
              </a:ext>
            </a:extLst>
          </p:cNvPr>
          <p:cNvSpPr txBox="1"/>
          <p:nvPr/>
        </p:nvSpPr>
        <p:spPr>
          <a:xfrm>
            <a:off x="677161" y="3955140"/>
            <a:ext cx="3568824" cy="369332"/>
          </a:xfrm>
          <a:prstGeom prst="rect">
            <a:avLst/>
          </a:prstGeom>
          <a:noFill/>
        </p:spPr>
        <p:txBody>
          <a:bodyPr wrap="square" rtlCol="0">
            <a:spAutoFit/>
          </a:bodyPr>
          <a:lstStyle/>
          <a:p>
            <a:r>
              <a:rPr lang="en-US" dirty="0"/>
              <a:t>Social-ad</a:t>
            </a:r>
          </a:p>
        </p:txBody>
      </p:sp>
      <p:graphicFrame>
        <p:nvGraphicFramePr>
          <p:cNvPr id="31" name="Table 26">
            <a:extLst>
              <a:ext uri="{FF2B5EF4-FFF2-40B4-BE49-F238E27FC236}">
                <a16:creationId xmlns:a16="http://schemas.microsoft.com/office/drawing/2014/main" id="{3540625F-5CE8-485B-8B6A-B185D71B6965}"/>
              </a:ext>
            </a:extLst>
          </p:cNvPr>
          <p:cNvGraphicFramePr>
            <a:graphicFrameLocks/>
          </p:cNvGraphicFramePr>
          <p:nvPr>
            <p:extLst>
              <p:ext uri="{D42A27DB-BD31-4B8C-83A1-F6EECF244321}">
                <p14:modId xmlns:p14="http://schemas.microsoft.com/office/powerpoint/2010/main" val="4145194399"/>
              </p:ext>
            </p:extLst>
          </p:nvPr>
        </p:nvGraphicFramePr>
        <p:xfrm>
          <a:off x="677161" y="4324472"/>
          <a:ext cx="4183060" cy="1483360"/>
        </p:xfrm>
        <a:graphic>
          <a:graphicData uri="http://schemas.openxmlformats.org/drawingml/2006/table">
            <a:tbl>
              <a:tblPr firstRow="1" bandRow="1">
                <a:tableStyleId>{5C22544A-7EE6-4342-B048-85BDC9FD1C3A}</a:tableStyleId>
              </a:tblPr>
              <a:tblGrid>
                <a:gridCol w="1045765">
                  <a:extLst>
                    <a:ext uri="{9D8B030D-6E8A-4147-A177-3AD203B41FA5}">
                      <a16:colId xmlns:a16="http://schemas.microsoft.com/office/drawing/2014/main" val="1396321463"/>
                    </a:ext>
                  </a:extLst>
                </a:gridCol>
                <a:gridCol w="901039">
                  <a:extLst>
                    <a:ext uri="{9D8B030D-6E8A-4147-A177-3AD203B41FA5}">
                      <a16:colId xmlns:a16="http://schemas.microsoft.com/office/drawing/2014/main" val="1124226765"/>
                    </a:ext>
                  </a:extLst>
                </a:gridCol>
                <a:gridCol w="812800">
                  <a:extLst>
                    <a:ext uri="{9D8B030D-6E8A-4147-A177-3AD203B41FA5}">
                      <a16:colId xmlns:a16="http://schemas.microsoft.com/office/drawing/2014/main" val="260284557"/>
                    </a:ext>
                  </a:extLst>
                </a:gridCol>
                <a:gridCol w="1423456">
                  <a:extLst>
                    <a:ext uri="{9D8B030D-6E8A-4147-A177-3AD203B41FA5}">
                      <a16:colId xmlns:a16="http://schemas.microsoft.com/office/drawing/2014/main" val="2702705543"/>
                    </a:ext>
                  </a:extLst>
                </a:gridCol>
              </a:tblGrid>
              <a:tr h="370840">
                <a:tc>
                  <a:txBody>
                    <a:bodyPr/>
                    <a:lstStyle/>
                    <a:p>
                      <a:endParaRPr lang="en-US" dirty="0"/>
                    </a:p>
                  </a:txBody>
                  <a:tcPr/>
                </a:tc>
                <a:tc>
                  <a:txBody>
                    <a:bodyPr/>
                    <a:lstStyle/>
                    <a:p>
                      <a:pPr algn="ctr"/>
                      <a:r>
                        <a:rPr lang="en-US" sz="1400" dirty="0"/>
                        <a:t>Start</a:t>
                      </a:r>
                    </a:p>
                  </a:txBody>
                  <a:tcPr/>
                </a:tc>
                <a:tc>
                  <a:txBody>
                    <a:bodyPr/>
                    <a:lstStyle/>
                    <a:p>
                      <a:pPr algn="ctr"/>
                      <a:r>
                        <a:rPr lang="en-US" sz="1400" dirty="0"/>
                        <a:t>Submit</a:t>
                      </a:r>
                    </a:p>
                  </a:txBody>
                  <a:tcPr/>
                </a:tc>
                <a:tc>
                  <a:txBody>
                    <a:bodyPr/>
                    <a:lstStyle/>
                    <a:p>
                      <a:pPr algn="ctr"/>
                      <a:r>
                        <a:rPr lang="en-US" sz="1400" dirty="0"/>
                        <a:t>% Conversion </a:t>
                      </a:r>
                    </a:p>
                  </a:txBody>
                  <a:tcPr/>
                </a:tc>
                <a:extLst>
                  <a:ext uri="{0D108BD9-81ED-4DB2-BD59-A6C34878D82A}">
                    <a16:rowId xmlns:a16="http://schemas.microsoft.com/office/drawing/2014/main" val="1759901451"/>
                  </a:ext>
                </a:extLst>
              </a:tr>
              <a:tr h="370840">
                <a:tc>
                  <a:txBody>
                    <a:bodyPr/>
                    <a:lstStyle/>
                    <a:p>
                      <a:r>
                        <a:rPr lang="en-US" sz="1400" b="1" dirty="0">
                          <a:solidFill>
                            <a:srgbClr val="002060"/>
                          </a:solidFill>
                        </a:rPr>
                        <a:t>Desktop</a:t>
                      </a:r>
                    </a:p>
                  </a:txBody>
                  <a:tcPr/>
                </a:tc>
                <a:tc>
                  <a:txBody>
                    <a:bodyPr/>
                    <a:lstStyle/>
                    <a:p>
                      <a:pPr algn="r"/>
                      <a:r>
                        <a:rPr lang="en-US" dirty="0">
                          <a:solidFill>
                            <a:schemeClr val="bg2">
                              <a:lumMod val="25000"/>
                            </a:schemeClr>
                          </a:solidFill>
                        </a:rPr>
                        <a:t>32</a:t>
                      </a:r>
                    </a:p>
                  </a:txBody>
                  <a:tcPr/>
                </a:tc>
                <a:tc>
                  <a:txBody>
                    <a:bodyPr/>
                    <a:lstStyle/>
                    <a:p>
                      <a:pPr algn="r"/>
                      <a:r>
                        <a:rPr lang="en-US" dirty="0">
                          <a:solidFill>
                            <a:schemeClr val="bg2">
                              <a:lumMod val="25000"/>
                            </a:schemeClr>
                          </a:solidFill>
                        </a:rPr>
                        <a:t>25</a:t>
                      </a:r>
                    </a:p>
                  </a:txBody>
                  <a:tcPr/>
                </a:tc>
                <a:tc>
                  <a:txBody>
                    <a:bodyPr/>
                    <a:lstStyle/>
                    <a:p>
                      <a:pPr algn="r"/>
                      <a:r>
                        <a:rPr lang="en-US" dirty="0">
                          <a:solidFill>
                            <a:schemeClr val="bg2">
                              <a:lumMod val="25000"/>
                            </a:schemeClr>
                          </a:solidFill>
                        </a:rPr>
                        <a:t>0.3%</a:t>
                      </a:r>
                    </a:p>
                  </a:txBody>
                  <a:tcPr/>
                </a:tc>
                <a:extLst>
                  <a:ext uri="{0D108BD9-81ED-4DB2-BD59-A6C34878D82A}">
                    <a16:rowId xmlns:a16="http://schemas.microsoft.com/office/drawing/2014/main" val="3182705703"/>
                  </a:ext>
                </a:extLst>
              </a:tr>
              <a:tr h="370840">
                <a:tc>
                  <a:txBody>
                    <a:bodyPr/>
                    <a:lstStyle/>
                    <a:p>
                      <a:r>
                        <a:rPr lang="en-US" sz="1400" b="1" dirty="0">
                          <a:solidFill>
                            <a:srgbClr val="002060"/>
                          </a:solidFill>
                        </a:rPr>
                        <a:t>Mobile</a:t>
                      </a:r>
                    </a:p>
                  </a:txBody>
                  <a:tcPr/>
                </a:tc>
                <a:tc>
                  <a:txBody>
                    <a:bodyPr/>
                    <a:lstStyle/>
                    <a:p>
                      <a:pPr algn="r"/>
                      <a:r>
                        <a:rPr lang="en-US" dirty="0">
                          <a:solidFill>
                            <a:schemeClr val="bg2">
                              <a:lumMod val="25000"/>
                            </a:schemeClr>
                          </a:solidFill>
                        </a:rPr>
                        <a:t>221</a:t>
                      </a:r>
                    </a:p>
                  </a:txBody>
                  <a:tcPr/>
                </a:tc>
                <a:tc>
                  <a:txBody>
                    <a:bodyPr/>
                    <a:lstStyle/>
                    <a:p>
                      <a:pPr algn="r"/>
                      <a:r>
                        <a:rPr lang="en-US" dirty="0">
                          <a:solidFill>
                            <a:schemeClr val="bg2">
                              <a:lumMod val="25000"/>
                            </a:schemeClr>
                          </a:solidFill>
                        </a:rPr>
                        <a:t>8</a:t>
                      </a:r>
                    </a:p>
                  </a:txBody>
                  <a:tcPr/>
                </a:tc>
                <a:tc>
                  <a:txBody>
                    <a:bodyPr/>
                    <a:lstStyle/>
                    <a:p>
                      <a:pPr algn="r"/>
                      <a:r>
                        <a:rPr lang="en-US" dirty="0">
                          <a:solidFill>
                            <a:schemeClr val="bg2">
                              <a:lumMod val="25000"/>
                            </a:schemeClr>
                          </a:solidFill>
                        </a:rPr>
                        <a:t>0.1%</a:t>
                      </a:r>
                    </a:p>
                  </a:txBody>
                  <a:tcPr/>
                </a:tc>
                <a:extLst>
                  <a:ext uri="{0D108BD9-81ED-4DB2-BD59-A6C34878D82A}">
                    <a16:rowId xmlns:a16="http://schemas.microsoft.com/office/drawing/2014/main" val="915520819"/>
                  </a:ext>
                </a:extLst>
              </a:tr>
              <a:tr h="370840">
                <a:tc>
                  <a:txBody>
                    <a:bodyPr/>
                    <a:lstStyle/>
                    <a:p>
                      <a:r>
                        <a:rPr lang="en-US" sz="1400" b="1" dirty="0">
                          <a:solidFill>
                            <a:srgbClr val="002060"/>
                          </a:solidFill>
                        </a:rPr>
                        <a:t>Tablet</a:t>
                      </a:r>
                    </a:p>
                  </a:txBody>
                  <a:tcPr/>
                </a:tc>
                <a:tc>
                  <a:txBody>
                    <a:bodyPr/>
                    <a:lstStyle/>
                    <a:p>
                      <a:pPr algn="r"/>
                      <a:r>
                        <a:rPr lang="en-US" dirty="0">
                          <a:solidFill>
                            <a:schemeClr val="bg2">
                              <a:lumMod val="25000"/>
                            </a:schemeClr>
                          </a:solidFill>
                        </a:rPr>
                        <a:t>21</a:t>
                      </a:r>
                    </a:p>
                  </a:txBody>
                  <a:tcPr/>
                </a:tc>
                <a:tc>
                  <a:txBody>
                    <a:bodyPr/>
                    <a:lstStyle/>
                    <a:p>
                      <a:pPr algn="r"/>
                      <a:r>
                        <a:rPr lang="en-US" dirty="0">
                          <a:solidFill>
                            <a:schemeClr val="bg2">
                              <a:lumMod val="25000"/>
                            </a:schemeClr>
                          </a:solidFill>
                        </a:rPr>
                        <a:t>9</a:t>
                      </a:r>
                    </a:p>
                  </a:txBody>
                  <a:tcPr/>
                </a:tc>
                <a:tc>
                  <a:txBody>
                    <a:bodyPr/>
                    <a:lstStyle/>
                    <a:p>
                      <a:pPr algn="r"/>
                      <a:r>
                        <a:rPr lang="en-US" dirty="0">
                          <a:solidFill>
                            <a:schemeClr val="bg2">
                              <a:lumMod val="25000"/>
                            </a:schemeClr>
                          </a:solidFill>
                        </a:rPr>
                        <a:t>0.4%</a:t>
                      </a:r>
                    </a:p>
                  </a:txBody>
                  <a:tcPr/>
                </a:tc>
                <a:extLst>
                  <a:ext uri="{0D108BD9-81ED-4DB2-BD59-A6C34878D82A}">
                    <a16:rowId xmlns:a16="http://schemas.microsoft.com/office/drawing/2014/main" val="1634876194"/>
                  </a:ext>
                </a:extLst>
              </a:tr>
            </a:tbl>
          </a:graphicData>
        </a:graphic>
      </p:graphicFrame>
      <p:sp>
        <p:nvSpPr>
          <p:cNvPr id="33" name="TextBox 32">
            <a:extLst>
              <a:ext uri="{FF2B5EF4-FFF2-40B4-BE49-F238E27FC236}">
                <a16:creationId xmlns:a16="http://schemas.microsoft.com/office/drawing/2014/main" id="{637D9608-32BF-467E-A86A-79D208DD7372}"/>
              </a:ext>
            </a:extLst>
          </p:cNvPr>
          <p:cNvSpPr txBox="1"/>
          <p:nvPr/>
        </p:nvSpPr>
        <p:spPr>
          <a:xfrm>
            <a:off x="5876832" y="2665770"/>
            <a:ext cx="2610035" cy="461665"/>
          </a:xfrm>
          <a:prstGeom prst="rect">
            <a:avLst/>
          </a:prstGeom>
          <a:noFill/>
        </p:spPr>
        <p:txBody>
          <a:bodyPr wrap="square" rtlCol="0">
            <a:spAutoFit/>
          </a:bodyPr>
          <a:lstStyle/>
          <a:p>
            <a:r>
              <a:rPr lang="en-US" sz="1200" dirty="0">
                <a:solidFill>
                  <a:schemeClr val="accent2">
                    <a:lumMod val="75000"/>
                  </a:schemeClr>
                </a:solidFill>
              </a:rPr>
              <a:t>Desktop users via digital-display shows the highest conversion rate</a:t>
            </a:r>
          </a:p>
        </p:txBody>
      </p:sp>
      <p:sp>
        <p:nvSpPr>
          <p:cNvPr id="34" name="TextBox 33">
            <a:extLst>
              <a:ext uri="{FF2B5EF4-FFF2-40B4-BE49-F238E27FC236}">
                <a16:creationId xmlns:a16="http://schemas.microsoft.com/office/drawing/2014/main" id="{BC2B798F-7016-4935-AAE1-3D1DA47BA9EE}"/>
              </a:ext>
            </a:extLst>
          </p:cNvPr>
          <p:cNvSpPr txBox="1"/>
          <p:nvPr/>
        </p:nvSpPr>
        <p:spPr>
          <a:xfrm>
            <a:off x="7083251" y="3576070"/>
            <a:ext cx="2485748" cy="461665"/>
          </a:xfrm>
          <a:prstGeom prst="rect">
            <a:avLst/>
          </a:prstGeom>
          <a:noFill/>
        </p:spPr>
        <p:txBody>
          <a:bodyPr wrap="square" rtlCol="0">
            <a:spAutoFit/>
          </a:bodyPr>
          <a:lstStyle/>
          <a:p>
            <a:r>
              <a:rPr lang="en-US" sz="1200" dirty="0">
                <a:solidFill>
                  <a:schemeClr val="accent4">
                    <a:lumMod val="50000"/>
                  </a:schemeClr>
                </a:solidFill>
              </a:rPr>
              <a:t>Tablet users via social-ad shows the highest conversion rate</a:t>
            </a:r>
          </a:p>
        </p:txBody>
      </p:sp>
      <p:graphicFrame>
        <p:nvGraphicFramePr>
          <p:cNvPr id="12" name="Content Placeholder 11">
            <a:extLst>
              <a:ext uri="{FF2B5EF4-FFF2-40B4-BE49-F238E27FC236}">
                <a16:creationId xmlns:a16="http://schemas.microsoft.com/office/drawing/2014/main" id="{B229C372-465A-4B4D-B0AC-8E8F700D20B9}"/>
              </a:ext>
            </a:extLst>
          </p:cNvPr>
          <p:cNvGraphicFramePr>
            <a:graphicFrameLocks noGrp="1"/>
          </p:cNvGraphicFramePr>
          <p:nvPr>
            <p:ph sz="half" idx="2"/>
            <p:extLst>
              <p:ext uri="{D42A27DB-BD31-4B8C-83A1-F6EECF244321}">
                <p14:modId xmlns:p14="http://schemas.microsoft.com/office/powerpoint/2010/main" val="3249168143"/>
              </p:ext>
            </p:extLst>
          </p:nvPr>
        </p:nvGraphicFramePr>
        <p:xfrm>
          <a:off x="5089525" y="2160588"/>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024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E8B8-7833-4176-8E9D-0F73F2F74BFC}"/>
              </a:ext>
            </a:extLst>
          </p:cNvPr>
          <p:cNvSpPr>
            <a:spLocks noGrp="1"/>
          </p:cNvSpPr>
          <p:nvPr>
            <p:ph type="title"/>
          </p:nvPr>
        </p:nvSpPr>
        <p:spPr>
          <a:xfrm>
            <a:off x="677507" y="609600"/>
            <a:ext cx="8596668" cy="1320800"/>
          </a:xfrm>
        </p:spPr>
        <p:txBody>
          <a:bodyPr/>
          <a:lstStyle/>
          <a:p>
            <a:r>
              <a:rPr lang="en-US" dirty="0">
                <a:solidFill>
                  <a:srgbClr val="002060"/>
                </a:solidFill>
              </a:rPr>
              <a:t>Conversions in Depth:</a:t>
            </a:r>
            <a:br>
              <a:rPr lang="en-US" dirty="0"/>
            </a:br>
            <a:r>
              <a:rPr lang="en-US" dirty="0"/>
              <a:t>By Channels</a:t>
            </a:r>
          </a:p>
        </p:txBody>
      </p:sp>
      <p:graphicFrame>
        <p:nvGraphicFramePr>
          <p:cNvPr id="26" name="Table 26">
            <a:extLst>
              <a:ext uri="{FF2B5EF4-FFF2-40B4-BE49-F238E27FC236}">
                <a16:creationId xmlns:a16="http://schemas.microsoft.com/office/drawing/2014/main" id="{5B1D885D-2027-4FB5-AC89-B0DA0FED7426}"/>
              </a:ext>
            </a:extLst>
          </p:cNvPr>
          <p:cNvGraphicFramePr>
            <a:graphicFrameLocks noGrp="1"/>
          </p:cNvGraphicFramePr>
          <p:nvPr>
            <p:ph sz="half" idx="1"/>
            <p:extLst>
              <p:ext uri="{D42A27DB-BD31-4B8C-83A1-F6EECF244321}">
                <p14:modId xmlns:p14="http://schemas.microsoft.com/office/powerpoint/2010/main" val="746650507"/>
              </p:ext>
            </p:extLst>
          </p:nvPr>
        </p:nvGraphicFramePr>
        <p:xfrm>
          <a:off x="677863" y="2519250"/>
          <a:ext cx="4183060" cy="1112520"/>
        </p:xfrm>
        <a:graphic>
          <a:graphicData uri="http://schemas.openxmlformats.org/drawingml/2006/table">
            <a:tbl>
              <a:tblPr firstRow="1" bandRow="1">
                <a:tableStyleId>{5C22544A-7EE6-4342-B048-85BDC9FD1C3A}</a:tableStyleId>
              </a:tblPr>
              <a:tblGrid>
                <a:gridCol w="1045765">
                  <a:extLst>
                    <a:ext uri="{9D8B030D-6E8A-4147-A177-3AD203B41FA5}">
                      <a16:colId xmlns:a16="http://schemas.microsoft.com/office/drawing/2014/main" val="1396321463"/>
                    </a:ext>
                  </a:extLst>
                </a:gridCol>
                <a:gridCol w="901039">
                  <a:extLst>
                    <a:ext uri="{9D8B030D-6E8A-4147-A177-3AD203B41FA5}">
                      <a16:colId xmlns:a16="http://schemas.microsoft.com/office/drawing/2014/main" val="1124226765"/>
                    </a:ext>
                  </a:extLst>
                </a:gridCol>
                <a:gridCol w="812800">
                  <a:extLst>
                    <a:ext uri="{9D8B030D-6E8A-4147-A177-3AD203B41FA5}">
                      <a16:colId xmlns:a16="http://schemas.microsoft.com/office/drawing/2014/main" val="260284557"/>
                    </a:ext>
                  </a:extLst>
                </a:gridCol>
                <a:gridCol w="1423456">
                  <a:extLst>
                    <a:ext uri="{9D8B030D-6E8A-4147-A177-3AD203B41FA5}">
                      <a16:colId xmlns:a16="http://schemas.microsoft.com/office/drawing/2014/main" val="2702705543"/>
                    </a:ext>
                  </a:extLst>
                </a:gridCol>
              </a:tblGrid>
              <a:tr h="370840">
                <a:tc>
                  <a:txBody>
                    <a:bodyPr/>
                    <a:lstStyle/>
                    <a:p>
                      <a:endParaRPr lang="en-US" sz="1400"/>
                    </a:p>
                  </a:txBody>
                  <a:tcPr/>
                </a:tc>
                <a:tc>
                  <a:txBody>
                    <a:bodyPr/>
                    <a:lstStyle/>
                    <a:p>
                      <a:pPr algn="ctr"/>
                      <a:r>
                        <a:rPr lang="en-US" sz="1400" b="1" dirty="0"/>
                        <a:t>Start</a:t>
                      </a:r>
                    </a:p>
                  </a:txBody>
                  <a:tcPr/>
                </a:tc>
                <a:tc>
                  <a:txBody>
                    <a:bodyPr/>
                    <a:lstStyle/>
                    <a:p>
                      <a:pPr algn="ctr"/>
                      <a:r>
                        <a:rPr lang="en-US" sz="1400" b="1" dirty="0"/>
                        <a:t>Submit</a:t>
                      </a:r>
                    </a:p>
                  </a:txBody>
                  <a:tcPr/>
                </a:tc>
                <a:tc>
                  <a:txBody>
                    <a:bodyPr/>
                    <a:lstStyle/>
                    <a:p>
                      <a:pPr algn="ctr"/>
                      <a:r>
                        <a:rPr lang="en-US" sz="1400" b="1" dirty="0"/>
                        <a:t>% Conversion </a:t>
                      </a:r>
                    </a:p>
                  </a:txBody>
                  <a:tcPr/>
                </a:tc>
                <a:extLst>
                  <a:ext uri="{0D108BD9-81ED-4DB2-BD59-A6C34878D82A}">
                    <a16:rowId xmlns:a16="http://schemas.microsoft.com/office/drawing/2014/main" val="1759901451"/>
                  </a:ext>
                </a:extLst>
              </a:tr>
              <a:tr h="370840">
                <a:tc>
                  <a:txBody>
                    <a:bodyPr/>
                    <a:lstStyle/>
                    <a:p>
                      <a:r>
                        <a:rPr lang="en-US" sz="1400" b="1" dirty="0" err="1">
                          <a:solidFill>
                            <a:srgbClr val="002060"/>
                          </a:solidFill>
                        </a:rPr>
                        <a:t>Valassis</a:t>
                      </a:r>
                      <a:endParaRPr lang="en-US" sz="1400" b="1" dirty="0">
                        <a:solidFill>
                          <a:srgbClr val="002060"/>
                        </a:solidFill>
                      </a:endParaRPr>
                    </a:p>
                  </a:txBody>
                  <a:tcPr/>
                </a:tc>
                <a:tc>
                  <a:txBody>
                    <a:bodyPr/>
                    <a:lstStyle/>
                    <a:p>
                      <a:pPr algn="r"/>
                      <a:r>
                        <a:rPr lang="en-US" dirty="0">
                          <a:solidFill>
                            <a:schemeClr val="bg2">
                              <a:lumMod val="25000"/>
                            </a:schemeClr>
                          </a:solidFill>
                        </a:rPr>
                        <a:t>63</a:t>
                      </a:r>
                    </a:p>
                  </a:txBody>
                  <a:tcPr/>
                </a:tc>
                <a:tc>
                  <a:txBody>
                    <a:bodyPr/>
                    <a:lstStyle/>
                    <a:p>
                      <a:pPr algn="r"/>
                      <a:r>
                        <a:rPr lang="en-US" dirty="0">
                          <a:solidFill>
                            <a:schemeClr val="bg2">
                              <a:lumMod val="25000"/>
                            </a:schemeClr>
                          </a:solidFill>
                        </a:rPr>
                        <a:t>7</a:t>
                      </a:r>
                    </a:p>
                  </a:txBody>
                  <a:tcPr/>
                </a:tc>
                <a:tc>
                  <a:txBody>
                    <a:bodyPr/>
                    <a:lstStyle/>
                    <a:p>
                      <a:pPr algn="r"/>
                      <a:r>
                        <a:rPr lang="en-US" dirty="0">
                          <a:solidFill>
                            <a:schemeClr val="bg2">
                              <a:lumMod val="25000"/>
                            </a:schemeClr>
                          </a:solidFill>
                        </a:rPr>
                        <a:t>0.6%</a:t>
                      </a:r>
                    </a:p>
                  </a:txBody>
                  <a:tcPr/>
                </a:tc>
                <a:extLst>
                  <a:ext uri="{0D108BD9-81ED-4DB2-BD59-A6C34878D82A}">
                    <a16:rowId xmlns:a16="http://schemas.microsoft.com/office/drawing/2014/main" val="3182705703"/>
                  </a:ext>
                </a:extLst>
              </a:tr>
              <a:tr h="370840">
                <a:tc>
                  <a:txBody>
                    <a:bodyPr/>
                    <a:lstStyle/>
                    <a:p>
                      <a:r>
                        <a:rPr lang="en-US" sz="1400" b="1" dirty="0" err="1">
                          <a:solidFill>
                            <a:srgbClr val="002060"/>
                          </a:solidFill>
                        </a:rPr>
                        <a:t>Viant</a:t>
                      </a:r>
                      <a:endParaRPr lang="en-US" sz="1400" b="1" dirty="0">
                        <a:solidFill>
                          <a:srgbClr val="002060"/>
                        </a:solidFill>
                      </a:endParaRPr>
                    </a:p>
                  </a:txBody>
                  <a:tcPr/>
                </a:tc>
                <a:tc>
                  <a:txBody>
                    <a:bodyPr/>
                    <a:lstStyle/>
                    <a:p>
                      <a:pPr algn="r"/>
                      <a:r>
                        <a:rPr lang="en-US" dirty="0">
                          <a:solidFill>
                            <a:schemeClr val="bg2">
                              <a:lumMod val="25000"/>
                            </a:schemeClr>
                          </a:solidFill>
                        </a:rPr>
                        <a:t>169</a:t>
                      </a:r>
                    </a:p>
                  </a:txBody>
                  <a:tcPr/>
                </a:tc>
                <a:tc>
                  <a:txBody>
                    <a:bodyPr/>
                    <a:lstStyle/>
                    <a:p>
                      <a:pPr algn="r"/>
                      <a:r>
                        <a:rPr lang="en-US" dirty="0">
                          <a:solidFill>
                            <a:schemeClr val="bg2">
                              <a:lumMod val="25000"/>
                            </a:schemeClr>
                          </a:solidFill>
                        </a:rPr>
                        <a:t>22</a:t>
                      </a:r>
                    </a:p>
                  </a:txBody>
                  <a:tcPr/>
                </a:tc>
                <a:tc>
                  <a:txBody>
                    <a:bodyPr/>
                    <a:lstStyle/>
                    <a:p>
                      <a:pPr algn="r"/>
                      <a:r>
                        <a:rPr lang="en-US" dirty="0">
                          <a:solidFill>
                            <a:schemeClr val="bg2">
                              <a:lumMod val="25000"/>
                            </a:schemeClr>
                          </a:solidFill>
                        </a:rPr>
                        <a:t>0.1%</a:t>
                      </a:r>
                    </a:p>
                  </a:txBody>
                  <a:tcPr/>
                </a:tc>
                <a:extLst>
                  <a:ext uri="{0D108BD9-81ED-4DB2-BD59-A6C34878D82A}">
                    <a16:rowId xmlns:a16="http://schemas.microsoft.com/office/drawing/2014/main" val="915520819"/>
                  </a:ext>
                </a:extLst>
              </a:tr>
            </a:tbl>
          </a:graphicData>
        </a:graphic>
      </p:graphicFrame>
      <p:sp>
        <p:nvSpPr>
          <p:cNvPr id="29" name="TextBox 28">
            <a:extLst>
              <a:ext uri="{FF2B5EF4-FFF2-40B4-BE49-F238E27FC236}">
                <a16:creationId xmlns:a16="http://schemas.microsoft.com/office/drawing/2014/main" id="{DB502407-3D18-4A5F-A81B-D5FD4E39FC27}"/>
              </a:ext>
            </a:extLst>
          </p:cNvPr>
          <p:cNvSpPr txBox="1"/>
          <p:nvPr/>
        </p:nvSpPr>
        <p:spPr>
          <a:xfrm>
            <a:off x="677334" y="2124523"/>
            <a:ext cx="3568824" cy="369332"/>
          </a:xfrm>
          <a:prstGeom prst="rect">
            <a:avLst/>
          </a:prstGeom>
          <a:noFill/>
        </p:spPr>
        <p:txBody>
          <a:bodyPr wrap="square" rtlCol="0">
            <a:spAutoFit/>
          </a:bodyPr>
          <a:lstStyle/>
          <a:p>
            <a:r>
              <a:rPr lang="en-US" dirty="0"/>
              <a:t>Digital-display</a:t>
            </a:r>
          </a:p>
        </p:txBody>
      </p:sp>
      <p:sp>
        <p:nvSpPr>
          <p:cNvPr id="30" name="TextBox 29">
            <a:extLst>
              <a:ext uri="{FF2B5EF4-FFF2-40B4-BE49-F238E27FC236}">
                <a16:creationId xmlns:a16="http://schemas.microsoft.com/office/drawing/2014/main" id="{F05A0BBF-B21D-4F13-8626-71429F48BF87}"/>
              </a:ext>
            </a:extLst>
          </p:cNvPr>
          <p:cNvSpPr txBox="1"/>
          <p:nvPr/>
        </p:nvSpPr>
        <p:spPr>
          <a:xfrm>
            <a:off x="677334" y="3722485"/>
            <a:ext cx="3568824" cy="369332"/>
          </a:xfrm>
          <a:prstGeom prst="rect">
            <a:avLst/>
          </a:prstGeom>
          <a:noFill/>
        </p:spPr>
        <p:txBody>
          <a:bodyPr wrap="square" rtlCol="0">
            <a:spAutoFit/>
          </a:bodyPr>
          <a:lstStyle/>
          <a:p>
            <a:r>
              <a:rPr lang="en-US" dirty="0"/>
              <a:t>Social-ad</a:t>
            </a:r>
          </a:p>
        </p:txBody>
      </p:sp>
      <p:graphicFrame>
        <p:nvGraphicFramePr>
          <p:cNvPr id="8" name="Table 26">
            <a:extLst>
              <a:ext uri="{FF2B5EF4-FFF2-40B4-BE49-F238E27FC236}">
                <a16:creationId xmlns:a16="http://schemas.microsoft.com/office/drawing/2014/main" id="{166C0834-8239-4588-8C58-CE0FE52BF39D}"/>
              </a:ext>
            </a:extLst>
          </p:cNvPr>
          <p:cNvGraphicFramePr>
            <a:graphicFrameLocks/>
          </p:cNvGraphicFramePr>
          <p:nvPr>
            <p:extLst>
              <p:ext uri="{D42A27DB-BD31-4B8C-83A1-F6EECF244321}">
                <p14:modId xmlns:p14="http://schemas.microsoft.com/office/powerpoint/2010/main" val="1720310448"/>
              </p:ext>
            </p:extLst>
          </p:nvPr>
        </p:nvGraphicFramePr>
        <p:xfrm>
          <a:off x="677334" y="4091817"/>
          <a:ext cx="4183060" cy="1112520"/>
        </p:xfrm>
        <a:graphic>
          <a:graphicData uri="http://schemas.openxmlformats.org/drawingml/2006/table">
            <a:tbl>
              <a:tblPr firstRow="1" bandRow="1">
                <a:tableStyleId>{5C22544A-7EE6-4342-B048-85BDC9FD1C3A}</a:tableStyleId>
              </a:tblPr>
              <a:tblGrid>
                <a:gridCol w="1026650">
                  <a:extLst>
                    <a:ext uri="{9D8B030D-6E8A-4147-A177-3AD203B41FA5}">
                      <a16:colId xmlns:a16="http://schemas.microsoft.com/office/drawing/2014/main" val="1396321463"/>
                    </a:ext>
                  </a:extLst>
                </a:gridCol>
                <a:gridCol w="920154">
                  <a:extLst>
                    <a:ext uri="{9D8B030D-6E8A-4147-A177-3AD203B41FA5}">
                      <a16:colId xmlns:a16="http://schemas.microsoft.com/office/drawing/2014/main" val="1124226765"/>
                    </a:ext>
                  </a:extLst>
                </a:gridCol>
                <a:gridCol w="812800">
                  <a:extLst>
                    <a:ext uri="{9D8B030D-6E8A-4147-A177-3AD203B41FA5}">
                      <a16:colId xmlns:a16="http://schemas.microsoft.com/office/drawing/2014/main" val="260284557"/>
                    </a:ext>
                  </a:extLst>
                </a:gridCol>
                <a:gridCol w="1423456">
                  <a:extLst>
                    <a:ext uri="{9D8B030D-6E8A-4147-A177-3AD203B41FA5}">
                      <a16:colId xmlns:a16="http://schemas.microsoft.com/office/drawing/2014/main" val="2702705543"/>
                    </a:ext>
                  </a:extLst>
                </a:gridCol>
              </a:tblGrid>
              <a:tr h="370840">
                <a:tc>
                  <a:txBody>
                    <a:bodyPr/>
                    <a:lstStyle/>
                    <a:p>
                      <a:endParaRPr lang="en-US"/>
                    </a:p>
                  </a:txBody>
                  <a:tcPr/>
                </a:tc>
                <a:tc>
                  <a:txBody>
                    <a:bodyPr/>
                    <a:lstStyle/>
                    <a:p>
                      <a:pPr algn="ctr"/>
                      <a:r>
                        <a:rPr lang="en-US" sz="1400" dirty="0"/>
                        <a:t>Start</a:t>
                      </a:r>
                    </a:p>
                  </a:txBody>
                  <a:tcPr/>
                </a:tc>
                <a:tc>
                  <a:txBody>
                    <a:bodyPr/>
                    <a:lstStyle/>
                    <a:p>
                      <a:pPr algn="ctr"/>
                      <a:r>
                        <a:rPr lang="en-US" sz="1400" dirty="0"/>
                        <a:t>Submit</a:t>
                      </a:r>
                    </a:p>
                  </a:txBody>
                  <a:tcPr/>
                </a:tc>
                <a:tc>
                  <a:txBody>
                    <a:bodyPr/>
                    <a:lstStyle/>
                    <a:p>
                      <a:pPr algn="ctr"/>
                      <a:r>
                        <a:rPr lang="en-US" sz="1400" dirty="0"/>
                        <a:t>% Conversion </a:t>
                      </a:r>
                    </a:p>
                  </a:txBody>
                  <a:tcPr/>
                </a:tc>
                <a:extLst>
                  <a:ext uri="{0D108BD9-81ED-4DB2-BD59-A6C34878D82A}">
                    <a16:rowId xmlns:a16="http://schemas.microsoft.com/office/drawing/2014/main" val="1759901451"/>
                  </a:ext>
                </a:extLst>
              </a:tr>
              <a:tr h="370840">
                <a:tc>
                  <a:txBody>
                    <a:bodyPr/>
                    <a:lstStyle/>
                    <a:p>
                      <a:r>
                        <a:rPr lang="en-US" sz="1400" b="1" dirty="0">
                          <a:solidFill>
                            <a:srgbClr val="002060"/>
                          </a:solidFill>
                        </a:rPr>
                        <a:t>Facebook</a:t>
                      </a:r>
                    </a:p>
                  </a:txBody>
                  <a:tcPr/>
                </a:tc>
                <a:tc>
                  <a:txBody>
                    <a:bodyPr/>
                    <a:lstStyle/>
                    <a:p>
                      <a:pPr algn="r"/>
                      <a:r>
                        <a:rPr lang="en-US" dirty="0">
                          <a:solidFill>
                            <a:schemeClr val="bg2">
                              <a:lumMod val="25000"/>
                            </a:schemeClr>
                          </a:solidFill>
                        </a:rPr>
                        <a:t>177</a:t>
                      </a:r>
                    </a:p>
                  </a:txBody>
                  <a:tcPr/>
                </a:tc>
                <a:tc>
                  <a:txBody>
                    <a:bodyPr/>
                    <a:lstStyle/>
                    <a:p>
                      <a:pPr algn="r"/>
                      <a:r>
                        <a:rPr lang="en-US" dirty="0">
                          <a:solidFill>
                            <a:schemeClr val="bg2">
                              <a:lumMod val="25000"/>
                            </a:schemeClr>
                          </a:solidFill>
                        </a:rPr>
                        <a:t>10</a:t>
                      </a:r>
                    </a:p>
                  </a:txBody>
                  <a:tcPr/>
                </a:tc>
                <a:tc>
                  <a:txBody>
                    <a:bodyPr/>
                    <a:lstStyle/>
                    <a:p>
                      <a:pPr algn="r"/>
                      <a:r>
                        <a:rPr lang="en-US" dirty="0">
                          <a:solidFill>
                            <a:schemeClr val="bg2">
                              <a:lumMod val="25000"/>
                            </a:schemeClr>
                          </a:solidFill>
                        </a:rPr>
                        <a:t>0.2%</a:t>
                      </a:r>
                    </a:p>
                  </a:txBody>
                  <a:tcPr/>
                </a:tc>
                <a:extLst>
                  <a:ext uri="{0D108BD9-81ED-4DB2-BD59-A6C34878D82A}">
                    <a16:rowId xmlns:a16="http://schemas.microsoft.com/office/drawing/2014/main" val="3182705703"/>
                  </a:ext>
                </a:extLst>
              </a:tr>
              <a:tr h="370840">
                <a:tc>
                  <a:txBody>
                    <a:bodyPr/>
                    <a:lstStyle/>
                    <a:p>
                      <a:r>
                        <a:rPr lang="en-US" sz="1400" b="1" dirty="0">
                          <a:solidFill>
                            <a:srgbClr val="002060"/>
                          </a:solidFill>
                        </a:rPr>
                        <a:t>Instagram</a:t>
                      </a:r>
                    </a:p>
                  </a:txBody>
                  <a:tcPr/>
                </a:tc>
                <a:tc>
                  <a:txBody>
                    <a:bodyPr/>
                    <a:lstStyle/>
                    <a:p>
                      <a:pPr algn="r"/>
                      <a:r>
                        <a:rPr lang="en-US" dirty="0">
                          <a:solidFill>
                            <a:schemeClr val="bg2">
                              <a:lumMod val="25000"/>
                            </a:schemeClr>
                          </a:solidFill>
                        </a:rPr>
                        <a:t>97</a:t>
                      </a:r>
                    </a:p>
                  </a:txBody>
                  <a:tcPr/>
                </a:tc>
                <a:tc>
                  <a:txBody>
                    <a:bodyPr/>
                    <a:lstStyle/>
                    <a:p>
                      <a:pPr algn="r"/>
                      <a:r>
                        <a:rPr lang="en-US" dirty="0">
                          <a:solidFill>
                            <a:schemeClr val="bg2">
                              <a:lumMod val="25000"/>
                            </a:schemeClr>
                          </a:solidFill>
                        </a:rPr>
                        <a:t>32</a:t>
                      </a:r>
                    </a:p>
                  </a:txBody>
                  <a:tcPr/>
                </a:tc>
                <a:tc>
                  <a:txBody>
                    <a:bodyPr/>
                    <a:lstStyle/>
                    <a:p>
                      <a:pPr algn="r"/>
                      <a:r>
                        <a:rPr lang="en-US" dirty="0">
                          <a:solidFill>
                            <a:schemeClr val="bg2">
                              <a:lumMod val="25000"/>
                            </a:schemeClr>
                          </a:solidFill>
                        </a:rPr>
                        <a:t>16%</a:t>
                      </a:r>
                    </a:p>
                  </a:txBody>
                  <a:tcPr/>
                </a:tc>
                <a:extLst>
                  <a:ext uri="{0D108BD9-81ED-4DB2-BD59-A6C34878D82A}">
                    <a16:rowId xmlns:a16="http://schemas.microsoft.com/office/drawing/2014/main" val="915520819"/>
                  </a:ext>
                </a:extLst>
              </a:tr>
            </a:tbl>
          </a:graphicData>
        </a:graphic>
      </p:graphicFrame>
      <p:sp>
        <p:nvSpPr>
          <p:cNvPr id="6" name="TextBox 5">
            <a:extLst>
              <a:ext uri="{FF2B5EF4-FFF2-40B4-BE49-F238E27FC236}">
                <a16:creationId xmlns:a16="http://schemas.microsoft.com/office/drawing/2014/main" id="{BCC631FC-B185-4E62-9264-BA1E80ECB1B5}"/>
              </a:ext>
            </a:extLst>
          </p:cNvPr>
          <p:cNvSpPr txBox="1"/>
          <p:nvPr/>
        </p:nvSpPr>
        <p:spPr>
          <a:xfrm>
            <a:off x="5592932" y="5984475"/>
            <a:ext cx="1591639" cy="307777"/>
          </a:xfrm>
          <a:prstGeom prst="rect">
            <a:avLst/>
          </a:prstGeom>
          <a:noFill/>
        </p:spPr>
        <p:txBody>
          <a:bodyPr wrap="square" rtlCol="0">
            <a:spAutoFit/>
          </a:bodyPr>
          <a:lstStyle/>
          <a:p>
            <a:r>
              <a:rPr lang="en-US" sz="1400" b="1" dirty="0">
                <a:solidFill>
                  <a:schemeClr val="accent1">
                    <a:lumMod val="50000"/>
                  </a:schemeClr>
                </a:solidFill>
              </a:rPr>
              <a:t>digital-display</a:t>
            </a:r>
          </a:p>
        </p:txBody>
      </p:sp>
      <p:sp>
        <p:nvSpPr>
          <p:cNvPr id="14" name="TextBox 13">
            <a:extLst>
              <a:ext uri="{FF2B5EF4-FFF2-40B4-BE49-F238E27FC236}">
                <a16:creationId xmlns:a16="http://schemas.microsoft.com/office/drawing/2014/main" id="{E31531BC-A1E7-498F-B633-FC6764470BED}"/>
              </a:ext>
            </a:extLst>
          </p:cNvPr>
          <p:cNvSpPr txBox="1"/>
          <p:nvPr/>
        </p:nvSpPr>
        <p:spPr>
          <a:xfrm>
            <a:off x="7742808" y="6002789"/>
            <a:ext cx="1055526" cy="307777"/>
          </a:xfrm>
          <a:prstGeom prst="rect">
            <a:avLst/>
          </a:prstGeom>
          <a:noFill/>
        </p:spPr>
        <p:txBody>
          <a:bodyPr wrap="square" rtlCol="0">
            <a:spAutoFit/>
          </a:bodyPr>
          <a:lstStyle/>
          <a:p>
            <a:r>
              <a:rPr lang="en-US" sz="1400" b="1" dirty="0">
                <a:solidFill>
                  <a:schemeClr val="accent5">
                    <a:lumMod val="50000"/>
                  </a:schemeClr>
                </a:solidFill>
              </a:rPr>
              <a:t>Social-ad</a:t>
            </a:r>
          </a:p>
        </p:txBody>
      </p:sp>
      <p:sp>
        <p:nvSpPr>
          <p:cNvPr id="7" name="TextBox 6">
            <a:extLst>
              <a:ext uri="{FF2B5EF4-FFF2-40B4-BE49-F238E27FC236}">
                <a16:creationId xmlns:a16="http://schemas.microsoft.com/office/drawing/2014/main" id="{6BB29DA7-446D-4ADF-9600-F01DE92466B8}"/>
              </a:ext>
            </a:extLst>
          </p:cNvPr>
          <p:cNvSpPr txBox="1"/>
          <p:nvPr/>
        </p:nvSpPr>
        <p:spPr>
          <a:xfrm>
            <a:off x="677334" y="5282214"/>
            <a:ext cx="4183060" cy="584775"/>
          </a:xfrm>
          <a:prstGeom prst="rect">
            <a:avLst/>
          </a:prstGeom>
          <a:noFill/>
        </p:spPr>
        <p:txBody>
          <a:bodyPr wrap="square" rtlCol="0">
            <a:spAutoFit/>
          </a:bodyPr>
          <a:lstStyle/>
          <a:p>
            <a:r>
              <a:rPr lang="en-US" sz="1600" dirty="0">
                <a:solidFill>
                  <a:schemeClr val="accent2">
                    <a:lumMod val="75000"/>
                  </a:schemeClr>
                </a:solidFill>
              </a:rPr>
              <a:t>Conversion rate from Instagram (social-ad campaign) has the highest conversion rate. </a:t>
            </a:r>
          </a:p>
        </p:txBody>
      </p:sp>
      <p:graphicFrame>
        <p:nvGraphicFramePr>
          <p:cNvPr id="13" name="Content Placeholder 12">
            <a:extLst>
              <a:ext uri="{FF2B5EF4-FFF2-40B4-BE49-F238E27FC236}">
                <a16:creationId xmlns:a16="http://schemas.microsoft.com/office/drawing/2014/main" id="{FD0FD905-3F2D-4D39-B294-AA70EC248E5B}"/>
              </a:ext>
            </a:extLst>
          </p:cNvPr>
          <p:cNvGraphicFramePr>
            <a:graphicFrameLocks noGrp="1"/>
          </p:cNvGraphicFramePr>
          <p:nvPr>
            <p:ph sz="half" idx="2"/>
            <p:extLst>
              <p:ext uri="{D42A27DB-BD31-4B8C-83A1-F6EECF244321}">
                <p14:modId xmlns:p14="http://schemas.microsoft.com/office/powerpoint/2010/main" val="424682916"/>
              </p:ext>
            </p:extLst>
          </p:nvPr>
        </p:nvGraphicFramePr>
        <p:xfrm>
          <a:off x="5089525" y="2160588"/>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653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43" name="Straight Connector 4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15B740-B6D8-4B89-B81D-607594782320}"/>
              </a:ext>
            </a:extLst>
          </p:cNvPr>
          <p:cNvSpPr>
            <a:spLocks noGrp="1"/>
          </p:cNvSpPr>
          <p:nvPr>
            <p:ph type="ctrTitle"/>
          </p:nvPr>
        </p:nvSpPr>
        <p:spPr>
          <a:xfrm>
            <a:off x="677335" y="1282701"/>
            <a:ext cx="5096060" cy="4307148"/>
          </a:xfrm>
        </p:spPr>
        <p:txBody>
          <a:bodyPr anchor="ctr">
            <a:normAutofit/>
          </a:bodyPr>
          <a:lstStyle/>
          <a:p>
            <a:r>
              <a:rPr lang="en-US" dirty="0">
                <a:solidFill>
                  <a:schemeClr val="accent2">
                    <a:lumMod val="50000"/>
                  </a:schemeClr>
                </a:solidFill>
              </a:rPr>
              <a:t>Campaign Performance Comparison</a:t>
            </a:r>
          </a:p>
        </p:txBody>
      </p:sp>
      <p:sp>
        <p:nvSpPr>
          <p:cNvPr id="51" name="Freeform: Shape 5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a:extLst>
              <a:ext uri="{FF2B5EF4-FFF2-40B4-BE49-F238E27FC236}">
                <a16:creationId xmlns:a16="http://schemas.microsoft.com/office/drawing/2014/main" id="{AC7BBB94-D57A-483F-9161-9C28B635D32B}"/>
              </a:ext>
            </a:extLst>
          </p:cNvPr>
          <p:cNvSpPr>
            <a:spLocks noGrp="1"/>
          </p:cNvSpPr>
          <p:nvPr>
            <p:ph type="subTitle" idx="1"/>
          </p:nvPr>
        </p:nvSpPr>
        <p:spPr>
          <a:xfrm>
            <a:off x="7821120" y="2876315"/>
            <a:ext cx="4078935" cy="1096899"/>
          </a:xfrm>
        </p:spPr>
        <p:txBody>
          <a:bodyPr anchor="ctr">
            <a:noAutofit/>
          </a:bodyPr>
          <a:lstStyle/>
          <a:p>
            <a:pPr algn="l"/>
            <a:r>
              <a:rPr lang="en-US" sz="2800" dirty="0">
                <a:solidFill>
                  <a:srgbClr val="FFFFFF"/>
                </a:solidFill>
              </a:rPr>
              <a:t>Spring 2020 Campaign vs. Previous Campaigns</a:t>
            </a:r>
          </a:p>
        </p:txBody>
      </p:sp>
    </p:spTree>
    <p:extLst>
      <p:ext uri="{BB962C8B-B14F-4D97-AF65-F5344CB8AC3E}">
        <p14:creationId xmlns:p14="http://schemas.microsoft.com/office/powerpoint/2010/main" val="279410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F44B-E5F9-45BC-8C8B-FB24A57EA931}"/>
              </a:ext>
            </a:extLst>
          </p:cNvPr>
          <p:cNvSpPr>
            <a:spLocks noGrp="1"/>
          </p:cNvSpPr>
          <p:nvPr>
            <p:ph type="title"/>
          </p:nvPr>
        </p:nvSpPr>
        <p:spPr/>
        <p:txBody>
          <a:bodyPr>
            <a:normAutofit/>
          </a:bodyPr>
          <a:lstStyle/>
          <a:p>
            <a:r>
              <a:rPr lang="en-US" dirty="0">
                <a:solidFill>
                  <a:srgbClr val="002060"/>
                </a:solidFill>
              </a:rPr>
              <a:t>Spring 2020 vs Previous Campaigns:</a:t>
            </a:r>
            <a:br>
              <a:rPr lang="en-US" dirty="0"/>
            </a:br>
            <a:r>
              <a:rPr lang="en-US" dirty="0"/>
              <a:t>Total Visits</a:t>
            </a:r>
          </a:p>
        </p:txBody>
      </p:sp>
      <p:graphicFrame>
        <p:nvGraphicFramePr>
          <p:cNvPr id="6" name="Content Placeholder 5">
            <a:extLst>
              <a:ext uri="{FF2B5EF4-FFF2-40B4-BE49-F238E27FC236}">
                <a16:creationId xmlns:a16="http://schemas.microsoft.com/office/drawing/2014/main" id="{B007CF0C-CCEB-40B7-9FD3-66289047159B}"/>
              </a:ext>
            </a:extLst>
          </p:cNvPr>
          <p:cNvGraphicFramePr>
            <a:graphicFrameLocks noGrp="1"/>
          </p:cNvGraphicFramePr>
          <p:nvPr>
            <p:ph idx="1"/>
            <p:extLst>
              <p:ext uri="{D42A27DB-BD31-4B8C-83A1-F6EECF244321}">
                <p14:modId xmlns:p14="http://schemas.microsoft.com/office/powerpoint/2010/main" val="1030913772"/>
              </p:ext>
            </p:extLst>
          </p:nvPr>
        </p:nvGraphicFramePr>
        <p:xfrm>
          <a:off x="677690" y="1930400"/>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B610FCA-8A6A-4EE1-915A-76E02F399CD9}"/>
              </a:ext>
            </a:extLst>
          </p:cNvPr>
          <p:cNvSpPr txBox="1"/>
          <p:nvPr/>
        </p:nvSpPr>
        <p:spPr>
          <a:xfrm>
            <a:off x="834500" y="2148396"/>
            <a:ext cx="4820575" cy="338554"/>
          </a:xfrm>
          <a:prstGeom prst="rect">
            <a:avLst/>
          </a:prstGeom>
          <a:noFill/>
        </p:spPr>
        <p:txBody>
          <a:bodyPr wrap="square" rtlCol="0">
            <a:spAutoFit/>
          </a:bodyPr>
          <a:lstStyle/>
          <a:p>
            <a:r>
              <a:rPr lang="en-US" sz="1600" dirty="0">
                <a:solidFill>
                  <a:schemeClr val="accent2">
                    <a:lumMod val="75000"/>
                  </a:schemeClr>
                </a:solidFill>
              </a:rPr>
              <a:t>More users tend to visit during spring campaigns</a:t>
            </a:r>
          </a:p>
        </p:txBody>
      </p:sp>
    </p:spTree>
    <p:extLst>
      <p:ext uri="{BB962C8B-B14F-4D97-AF65-F5344CB8AC3E}">
        <p14:creationId xmlns:p14="http://schemas.microsoft.com/office/powerpoint/2010/main" val="1668313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View</Template>
  <TotalTime>4128</TotalTime>
  <Words>914</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Beeline Tees February 2020 Campaign Performance Report</vt:lpstr>
      <vt:lpstr>Campaign Performance Summary</vt:lpstr>
      <vt:lpstr>Campaign Performance Summary: Visits and % of New Visits</vt:lpstr>
      <vt:lpstr>Campaign Performance Summary: Pageviews per Visit and Visit Duration</vt:lpstr>
      <vt:lpstr>Campaign Performance Summary: Bounce Rate and Conversion Rate</vt:lpstr>
      <vt:lpstr>Conversions in Depth: By Devices</vt:lpstr>
      <vt:lpstr>Conversions in Depth: By Channels</vt:lpstr>
      <vt:lpstr>Campaign Performance Comparison</vt:lpstr>
      <vt:lpstr>Spring 2020 vs Previous Campaigns: Total Visits</vt:lpstr>
      <vt:lpstr>Spring 2020 vs Previous Campaigns: Bounce Rate</vt:lpstr>
      <vt:lpstr>Spring 2020 vs Previous Campaigns: Conversion Rate</vt:lpstr>
      <vt:lpstr>Performance Report Summary</vt:lpstr>
      <vt:lpstr>Spring 2020 Campaign Evaluations</vt:lpstr>
      <vt:lpstr>Spring 2020 Campaign Recommendation</vt:lpstr>
      <vt:lpstr>Comparison Summary Visits, Bounce Rate and Conversion Rate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Beeline Tees February 2020 Campaign Performance Report</dc:title>
  <dc:creator>Amy Hong</dc:creator>
  <cp:lastModifiedBy>Amy Hong</cp:lastModifiedBy>
  <cp:revision>79</cp:revision>
  <dcterms:created xsi:type="dcterms:W3CDTF">2020-05-27T18:59:14Z</dcterms:created>
  <dcterms:modified xsi:type="dcterms:W3CDTF">2020-06-18T16:38:16Z</dcterms:modified>
</cp:coreProperties>
</file>