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sldIdLst>
    <p:sldId id="256" r:id="rId2"/>
    <p:sldId id="257" r:id="rId3"/>
    <p:sldId id="258" r:id="rId4"/>
    <p:sldId id="259" r:id="rId5"/>
    <p:sldId id="260" r:id="rId6"/>
    <p:sldId id="261" r:id="rId7"/>
    <p:sldId id="262" r:id="rId8"/>
    <p:sldId id="277" r:id="rId9"/>
    <p:sldId id="263" r:id="rId10"/>
    <p:sldId id="264" r:id="rId11"/>
    <p:sldId id="265" r:id="rId12"/>
    <p:sldId id="268" r:id="rId13"/>
    <p:sldId id="269" r:id="rId14"/>
    <p:sldId id="270" r:id="rId15"/>
    <p:sldId id="278" r:id="rId16"/>
    <p:sldId id="279" r:id="rId17"/>
    <p:sldId id="280" r:id="rId18"/>
    <p:sldId id="281" r:id="rId19"/>
    <p:sldId id="282" r:id="rId20"/>
    <p:sldId id="283" r:id="rId21"/>
    <p:sldId id="284" r:id="rId22"/>
    <p:sldId id="285" r:id="rId23"/>
    <p:sldId id="286" r:id="rId24"/>
    <p:sldId id="289" r:id="rId25"/>
    <p:sldId id="287"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dailyTwCount.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sentimen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sentimen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bingSentimen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bingSentimen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ears\Dropbox\school\spring2020\DA485\data_clean\outputCSV\nrcSentimen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spc="20" baseline="0">
                <a:solidFill>
                  <a:schemeClr val="bg1">
                    <a:lumMod val="85000"/>
                    <a:lumOff val="15000"/>
                  </a:schemeClr>
                </a:solidFill>
                <a:latin typeface="+mn-lt"/>
                <a:ea typeface="+mn-ea"/>
                <a:cs typeface="+mn-cs"/>
              </a:defRPr>
            </a:pPr>
            <a:r>
              <a:rPr lang="en-US" sz="2000" b="1" dirty="0">
                <a:solidFill>
                  <a:schemeClr val="bg1">
                    <a:lumMod val="85000"/>
                    <a:lumOff val="15000"/>
                  </a:schemeClr>
                </a:solidFill>
              </a:rPr>
              <a:t>Unique</a:t>
            </a:r>
            <a:r>
              <a:rPr lang="en-US" sz="1800" b="1" dirty="0">
                <a:solidFill>
                  <a:schemeClr val="bg1">
                    <a:lumMod val="85000"/>
                    <a:lumOff val="15000"/>
                  </a:schemeClr>
                </a:solidFill>
              </a:rPr>
              <a:t> Tweet Count by Day</a:t>
            </a:r>
          </a:p>
        </c:rich>
      </c:tx>
      <c:overlay val="0"/>
      <c:spPr>
        <a:noFill/>
        <a:ln>
          <a:noFill/>
        </a:ln>
        <a:effectLst/>
      </c:spPr>
      <c:txPr>
        <a:bodyPr rot="0" spcFirstLastPara="1" vertOverflow="ellipsis" vert="horz" wrap="square" anchor="ctr" anchorCtr="1"/>
        <a:lstStyle/>
        <a:p>
          <a:pPr>
            <a:defRPr sz="1800" b="1" i="0" u="none" strike="noStrike" kern="1200" cap="none" spc="20" baseline="0">
              <a:solidFill>
                <a:schemeClr val="bg1">
                  <a:lumMod val="85000"/>
                  <a:lumOff val="15000"/>
                </a:schemeClr>
              </a:solidFill>
              <a:latin typeface="+mn-lt"/>
              <a:ea typeface="+mn-ea"/>
              <a:cs typeface="+mn-cs"/>
            </a:defRPr>
          </a:pPr>
          <a:endParaRPr lang="en-US"/>
        </a:p>
      </c:txPr>
    </c:title>
    <c:autoTitleDeleted val="0"/>
    <c:plotArea>
      <c:layout/>
      <c:lineChart>
        <c:grouping val="standard"/>
        <c:varyColors val="0"/>
        <c:ser>
          <c:idx val="0"/>
          <c:order val="0"/>
          <c:tx>
            <c:strRef>
              <c:f>dailyTwCount!$B$1</c:f>
              <c:strCache>
                <c:ptCount val="1"/>
                <c:pt idx="0">
                  <c:v>n</c:v>
                </c:pt>
              </c:strCache>
            </c:strRef>
          </c:tx>
          <c:spPr>
            <a:ln w="22225" cap="rnd" cmpd="sng" algn="ctr">
              <a:solidFill>
                <a:schemeClr val="accent1"/>
              </a:solidFill>
              <a:round/>
            </a:ln>
            <a:effectLst/>
          </c:spPr>
          <c:marker>
            <c:symbol val="none"/>
          </c:marker>
          <c:cat>
            <c:numRef>
              <c:f>dailyTwCount!$A$2:$A$92</c:f>
              <c:numCache>
                <c:formatCode>m/d/yyyy</c:formatCode>
                <c:ptCount val="91"/>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43936</c:v>
                </c:pt>
                <c:pt idx="84">
                  <c:v>43937</c:v>
                </c:pt>
                <c:pt idx="85">
                  <c:v>43938</c:v>
                </c:pt>
                <c:pt idx="86">
                  <c:v>43939</c:v>
                </c:pt>
                <c:pt idx="87">
                  <c:v>43940</c:v>
                </c:pt>
                <c:pt idx="88">
                  <c:v>43941</c:v>
                </c:pt>
                <c:pt idx="89">
                  <c:v>43942</c:v>
                </c:pt>
                <c:pt idx="90">
                  <c:v>43943</c:v>
                </c:pt>
              </c:numCache>
            </c:numRef>
          </c:cat>
          <c:val>
            <c:numRef>
              <c:f>dailyTwCount!$B$2:$B$92</c:f>
              <c:numCache>
                <c:formatCode>General</c:formatCode>
                <c:ptCount val="91"/>
                <c:pt idx="0">
                  <c:v>8</c:v>
                </c:pt>
                <c:pt idx="1">
                  <c:v>9</c:v>
                </c:pt>
                <c:pt idx="2">
                  <c:v>24</c:v>
                </c:pt>
                <c:pt idx="3">
                  <c:v>49</c:v>
                </c:pt>
                <c:pt idx="4">
                  <c:v>38</c:v>
                </c:pt>
                <c:pt idx="5">
                  <c:v>21</c:v>
                </c:pt>
                <c:pt idx="6">
                  <c:v>17</c:v>
                </c:pt>
                <c:pt idx="7">
                  <c:v>25</c:v>
                </c:pt>
                <c:pt idx="8">
                  <c:v>60</c:v>
                </c:pt>
                <c:pt idx="9">
                  <c:v>37</c:v>
                </c:pt>
                <c:pt idx="10">
                  <c:v>16</c:v>
                </c:pt>
                <c:pt idx="11">
                  <c:v>20</c:v>
                </c:pt>
                <c:pt idx="12">
                  <c:v>8</c:v>
                </c:pt>
                <c:pt idx="13">
                  <c:v>9</c:v>
                </c:pt>
                <c:pt idx="14">
                  <c:v>9</c:v>
                </c:pt>
                <c:pt idx="15">
                  <c:v>13</c:v>
                </c:pt>
                <c:pt idx="16">
                  <c:v>19</c:v>
                </c:pt>
                <c:pt idx="17">
                  <c:v>10</c:v>
                </c:pt>
                <c:pt idx="18">
                  <c:v>14</c:v>
                </c:pt>
                <c:pt idx="19">
                  <c:v>14</c:v>
                </c:pt>
                <c:pt idx="20">
                  <c:v>12</c:v>
                </c:pt>
                <c:pt idx="21">
                  <c:v>10</c:v>
                </c:pt>
                <c:pt idx="22">
                  <c:v>11</c:v>
                </c:pt>
                <c:pt idx="23">
                  <c:v>3</c:v>
                </c:pt>
                <c:pt idx="24">
                  <c:v>4</c:v>
                </c:pt>
                <c:pt idx="25">
                  <c:v>6</c:v>
                </c:pt>
                <c:pt idx="26">
                  <c:v>7</c:v>
                </c:pt>
                <c:pt idx="27">
                  <c:v>9</c:v>
                </c:pt>
                <c:pt idx="28">
                  <c:v>7</c:v>
                </c:pt>
                <c:pt idx="29">
                  <c:v>7</c:v>
                </c:pt>
                <c:pt idx="30">
                  <c:v>8</c:v>
                </c:pt>
                <c:pt idx="31">
                  <c:v>11</c:v>
                </c:pt>
                <c:pt idx="32">
                  <c:v>20</c:v>
                </c:pt>
                <c:pt idx="33">
                  <c:v>31</c:v>
                </c:pt>
                <c:pt idx="34">
                  <c:v>84</c:v>
                </c:pt>
                <c:pt idx="35">
                  <c:v>97</c:v>
                </c:pt>
                <c:pt idx="36">
                  <c:v>211</c:v>
                </c:pt>
                <c:pt idx="37">
                  <c:v>209</c:v>
                </c:pt>
                <c:pt idx="38">
                  <c:v>165</c:v>
                </c:pt>
                <c:pt idx="39">
                  <c:v>115</c:v>
                </c:pt>
                <c:pt idx="40">
                  <c:v>127</c:v>
                </c:pt>
                <c:pt idx="41">
                  <c:v>131</c:v>
                </c:pt>
                <c:pt idx="42">
                  <c:v>96</c:v>
                </c:pt>
                <c:pt idx="43">
                  <c:v>122</c:v>
                </c:pt>
                <c:pt idx="44">
                  <c:v>107</c:v>
                </c:pt>
                <c:pt idx="45">
                  <c:v>129</c:v>
                </c:pt>
                <c:pt idx="46">
                  <c:v>135</c:v>
                </c:pt>
                <c:pt idx="47">
                  <c:v>421</c:v>
                </c:pt>
                <c:pt idx="48">
                  <c:v>398</c:v>
                </c:pt>
                <c:pt idx="49">
                  <c:v>544</c:v>
                </c:pt>
                <c:pt idx="50">
                  <c:v>1084</c:v>
                </c:pt>
                <c:pt idx="51">
                  <c:v>864</c:v>
                </c:pt>
                <c:pt idx="52">
                  <c:v>657</c:v>
                </c:pt>
                <c:pt idx="53">
                  <c:v>702</c:v>
                </c:pt>
                <c:pt idx="54">
                  <c:v>713</c:v>
                </c:pt>
                <c:pt idx="55">
                  <c:v>652</c:v>
                </c:pt>
                <c:pt idx="56">
                  <c:v>657</c:v>
                </c:pt>
                <c:pt idx="57">
                  <c:v>729</c:v>
                </c:pt>
                <c:pt idx="58">
                  <c:v>666</c:v>
                </c:pt>
                <c:pt idx="59">
                  <c:v>573</c:v>
                </c:pt>
                <c:pt idx="60">
                  <c:v>670</c:v>
                </c:pt>
                <c:pt idx="61">
                  <c:v>692</c:v>
                </c:pt>
                <c:pt idx="62">
                  <c:v>687</c:v>
                </c:pt>
                <c:pt idx="63">
                  <c:v>583</c:v>
                </c:pt>
                <c:pt idx="64">
                  <c:v>591</c:v>
                </c:pt>
                <c:pt idx="65">
                  <c:v>611</c:v>
                </c:pt>
                <c:pt idx="66">
                  <c:v>463</c:v>
                </c:pt>
                <c:pt idx="67">
                  <c:v>325</c:v>
                </c:pt>
                <c:pt idx="68">
                  <c:v>238</c:v>
                </c:pt>
                <c:pt idx="69">
                  <c:v>503</c:v>
                </c:pt>
                <c:pt idx="70">
                  <c:v>563</c:v>
                </c:pt>
                <c:pt idx="71">
                  <c:v>498</c:v>
                </c:pt>
                <c:pt idx="72">
                  <c:v>505</c:v>
                </c:pt>
                <c:pt idx="73">
                  <c:v>381</c:v>
                </c:pt>
                <c:pt idx="74">
                  <c:v>387</c:v>
                </c:pt>
                <c:pt idx="75">
                  <c:v>710</c:v>
                </c:pt>
                <c:pt idx="76">
                  <c:v>712</c:v>
                </c:pt>
                <c:pt idx="77">
                  <c:v>364</c:v>
                </c:pt>
                <c:pt idx="78">
                  <c:v>384</c:v>
                </c:pt>
                <c:pt idx="79">
                  <c:v>347</c:v>
                </c:pt>
                <c:pt idx="80">
                  <c:v>289</c:v>
                </c:pt>
                <c:pt idx="81">
                  <c:v>231</c:v>
                </c:pt>
                <c:pt idx="82">
                  <c:v>132</c:v>
                </c:pt>
                <c:pt idx="83">
                  <c:v>203</c:v>
                </c:pt>
                <c:pt idx="84">
                  <c:v>317</c:v>
                </c:pt>
                <c:pt idx="85">
                  <c:v>275</c:v>
                </c:pt>
                <c:pt idx="86">
                  <c:v>282</c:v>
                </c:pt>
                <c:pt idx="87">
                  <c:v>249</c:v>
                </c:pt>
                <c:pt idx="88">
                  <c:v>268</c:v>
                </c:pt>
                <c:pt idx="89">
                  <c:v>172</c:v>
                </c:pt>
                <c:pt idx="90">
                  <c:v>59</c:v>
                </c:pt>
              </c:numCache>
            </c:numRef>
          </c:val>
          <c:smooth val="0"/>
          <c:extLst>
            <c:ext xmlns:c16="http://schemas.microsoft.com/office/drawing/2014/chart" uri="{C3380CC4-5D6E-409C-BE32-E72D297353CC}">
              <c16:uniqueId val="{00000000-0781-406B-9E35-CDFEBB442EF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09349456"/>
        <c:axId val="609347536"/>
      </c:lineChart>
      <c:dateAx>
        <c:axId val="609349456"/>
        <c:scaling>
          <c:orientation val="minMax"/>
        </c:scaling>
        <c:delete val="0"/>
        <c:axPos val="b"/>
        <c:numFmt formatCode="m/d" sourceLinked="0"/>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spc="20" baseline="0">
                <a:solidFill>
                  <a:schemeClr val="dk1">
                    <a:lumMod val="65000"/>
                    <a:lumOff val="35000"/>
                  </a:schemeClr>
                </a:solidFill>
                <a:latin typeface="+mn-lt"/>
                <a:ea typeface="+mn-ea"/>
                <a:cs typeface="+mn-cs"/>
              </a:defRPr>
            </a:pPr>
            <a:endParaRPr lang="en-US"/>
          </a:p>
        </c:txPr>
        <c:crossAx val="609347536"/>
        <c:crosses val="autoZero"/>
        <c:auto val="1"/>
        <c:lblOffset val="100"/>
        <c:baseTimeUnit val="days"/>
      </c:dateAx>
      <c:valAx>
        <c:axId val="609347536"/>
        <c:scaling>
          <c:orientation val="minMax"/>
        </c:scaling>
        <c:delete val="1"/>
        <c:axPos val="l"/>
        <c:numFmt formatCode="General" sourceLinked="1"/>
        <c:majorTickMark val="none"/>
        <c:minorTickMark val="none"/>
        <c:tickLblPos val="nextTo"/>
        <c:crossAx val="609349456"/>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Sheet5!$B$1</c:f>
              <c:strCache>
                <c:ptCount val="1"/>
                <c:pt idx="0">
                  <c:v>coronavirus pandemic</c:v>
                </c:pt>
              </c:strCache>
            </c:strRef>
          </c:tx>
          <c:spPr>
            <a:ln w="22225" cap="rnd" cmpd="sng" algn="ctr">
              <a:solidFill>
                <a:srgbClr val="FF0000"/>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Sheet5!$B$2:$B$14</c:f>
              <c:numCache>
                <c:formatCode>General</c:formatCode>
                <c:ptCount val="13"/>
                <c:pt idx="0">
                  <c:v>0</c:v>
                </c:pt>
                <c:pt idx="1">
                  <c:v>0</c:v>
                </c:pt>
                <c:pt idx="2">
                  <c:v>0</c:v>
                </c:pt>
                <c:pt idx="3">
                  <c:v>1.001390322395E-3</c:v>
                </c:pt>
                <c:pt idx="4">
                  <c:v>5.0165251332216299E-4</c:v>
                </c:pt>
                <c:pt idx="5">
                  <c:v>1.71760565936164E-4</c:v>
                </c:pt>
                <c:pt idx="6">
                  <c:v>1.7063232600643299E-4</c:v>
                </c:pt>
                <c:pt idx="7">
                  <c:v>1.1322360969587199E-3</c:v>
                </c:pt>
                <c:pt idx="8">
                  <c:v>1.33455477260178E-3</c:v>
                </c:pt>
                <c:pt idx="9">
                  <c:v>1.4123020804462699E-3</c:v>
                </c:pt>
                <c:pt idx="10">
                  <c:v>1.73601859276418E-3</c:v>
                </c:pt>
                <c:pt idx="11">
                  <c:v>1.75092940344402E-3</c:v>
                </c:pt>
                <c:pt idx="12">
                  <c:v>1.4335560849621099E-3</c:v>
                </c:pt>
              </c:numCache>
            </c:numRef>
          </c:val>
          <c:smooth val="0"/>
          <c:extLst>
            <c:ext xmlns:c16="http://schemas.microsoft.com/office/drawing/2014/chart" uri="{C3380CC4-5D6E-409C-BE32-E72D297353CC}">
              <c16:uniqueId val="{00000000-27D0-468B-9F2E-FB83F42EB67A}"/>
            </c:ext>
          </c:extLst>
        </c:ser>
        <c:ser>
          <c:idx val="1"/>
          <c:order val="1"/>
          <c:tx>
            <c:strRef>
              <c:f>Sheet5!$C$1</c:f>
              <c:strCache>
                <c:ptCount val="1"/>
                <c:pt idx="0">
                  <c:v>president trump</c:v>
                </c:pt>
              </c:strCache>
            </c:strRef>
          </c:tx>
          <c:spPr>
            <a:ln w="22225" cap="rnd" cmpd="sng" algn="ctr">
              <a:solidFill>
                <a:srgbClr val="FFC000"/>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Sheet5!$C$2:$C$14</c:f>
              <c:numCache>
                <c:formatCode>General</c:formatCode>
                <c:ptCount val="13"/>
                <c:pt idx="0">
                  <c:v>0</c:v>
                </c:pt>
                <c:pt idx="1">
                  <c:v>0</c:v>
                </c:pt>
                <c:pt idx="2">
                  <c:v>5.4659221764060599E-4</c:v>
                </c:pt>
                <c:pt idx="3">
                  <c:v>0</c:v>
                </c:pt>
                <c:pt idx="4">
                  <c:v>1.0033050266443301E-3</c:v>
                </c:pt>
                <c:pt idx="5">
                  <c:v>1.41702466897336E-3</c:v>
                </c:pt>
                <c:pt idx="6">
                  <c:v>1.1602998168437401E-3</c:v>
                </c:pt>
                <c:pt idx="7">
                  <c:v>8.9860007695136905E-4</c:v>
                </c:pt>
                <c:pt idx="8">
                  <c:v>7.6391755948929205E-4</c:v>
                </c:pt>
                <c:pt idx="9">
                  <c:v>9.9768128618681496E-4</c:v>
                </c:pt>
                <c:pt idx="10">
                  <c:v>1.1385576485011899E-3</c:v>
                </c:pt>
                <c:pt idx="11">
                  <c:v>9.0047797891407004E-4</c:v>
                </c:pt>
                <c:pt idx="12">
                  <c:v>1.29255056840846E-3</c:v>
                </c:pt>
              </c:numCache>
            </c:numRef>
          </c:val>
          <c:smooth val="0"/>
          <c:extLst>
            <c:ext xmlns:c16="http://schemas.microsoft.com/office/drawing/2014/chart" uri="{C3380CC4-5D6E-409C-BE32-E72D297353CC}">
              <c16:uniqueId val="{00000001-27D0-468B-9F2E-FB83F42EB67A}"/>
            </c:ext>
          </c:extLst>
        </c:ser>
        <c:ser>
          <c:idx val="2"/>
          <c:order val="2"/>
          <c:tx>
            <c:strRef>
              <c:f>Sheet5!$D$1</c:f>
              <c:strCache>
                <c:ptCount val="1"/>
                <c:pt idx="0">
                  <c:v>white house</c:v>
                </c:pt>
              </c:strCache>
            </c:strRef>
          </c:tx>
          <c:spPr>
            <a:ln w="22225" cap="rnd" cmpd="sng" algn="ctr">
              <a:solidFill>
                <a:srgbClr val="0070C0"/>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Sheet5!$D$2:$D$14</c:f>
              <c:numCache>
                <c:formatCode>General</c:formatCode>
                <c:ptCount val="13"/>
                <c:pt idx="0">
                  <c:v>0</c:v>
                </c:pt>
                <c:pt idx="1">
                  <c:v>3.9286835483474101E-4</c:v>
                </c:pt>
                <c:pt idx="2">
                  <c:v>0</c:v>
                </c:pt>
                <c:pt idx="3">
                  <c:v>0</c:v>
                </c:pt>
                <c:pt idx="4">
                  <c:v>0</c:v>
                </c:pt>
                <c:pt idx="5">
                  <c:v>1.20368176800431E-3</c:v>
                </c:pt>
                <c:pt idx="6">
                  <c:v>1.81757825764335E-3</c:v>
                </c:pt>
                <c:pt idx="7">
                  <c:v>9.3200101823041697E-4</c:v>
                </c:pt>
                <c:pt idx="8">
                  <c:v>6.0629568041429605E-4</c:v>
                </c:pt>
                <c:pt idx="9">
                  <c:v>1.05328842151555E-3</c:v>
                </c:pt>
                <c:pt idx="10">
                  <c:v>1.1849857570421401E-3</c:v>
                </c:pt>
                <c:pt idx="11">
                  <c:v>1.36726727284654E-3</c:v>
                </c:pt>
                <c:pt idx="12">
                  <c:v>1.6139837178556599E-3</c:v>
                </c:pt>
              </c:numCache>
            </c:numRef>
          </c:val>
          <c:smooth val="0"/>
          <c:extLst>
            <c:ext xmlns:c16="http://schemas.microsoft.com/office/drawing/2014/chart" uri="{C3380CC4-5D6E-409C-BE32-E72D297353CC}">
              <c16:uniqueId val="{00000002-27D0-468B-9F2E-FB83F42EB67A}"/>
            </c:ext>
          </c:extLst>
        </c:ser>
        <c:ser>
          <c:idx val="3"/>
          <c:order val="3"/>
          <c:tx>
            <c:strRef>
              <c:f>Sheet5!$E$1</c:f>
              <c:strCache>
                <c:ptCount val="1"/>
                <c:pt idx="0">
                  <c:v>coronavirus response</c:v>
                </c:pt>
              </c:strCache>
            </c:strRef>
          </c:tx>
          <c:spPr>
            <a:ln w="22225" cap="rnd" cmpd="sng" algn="ctr">
              <a:solidFill>
                <a:srgbClr val="92D050"/>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Sheet5!$E$2:$E$14</c:f>
              <c:numCache>
                <c:formatCode>General</c:formatCode>
                <c:ptCount val="13"/>
                <c:pt idx="0">
                  <c:v>0</c:v>
                </c:pt>
                <c:pt idx="1">
                  <c:v>0</c:v>
                </c:pt>
                <c:pt idx="2">
                  <c:v>0</c:v>
                </c:pt>
                <c:pt idx="3">
                  <c:v>0</c:v>
                </c:pt>
                <c:pt idx="4">
                  <c:v>2.10931996247792E-3</c:v>
                </c:pt>
                <c:pt idx="5">
                  <c:v>1.9258908288069E-3</c:v>
                </c:pt>
                <c:pt idx="6">
                  <c:v>6.2180308814114497E-4</c:v>
                </c:pt>
                <c:pt idx="7">
                  <c:v>9.3200101823041697E-4</c:v>
                </c:pt>
                <c:pt idx="8">
                  <c:v>8.3849402610487701E-4</c:v>
                </c:pt>
                <c:pt idx="9">
                  <c:v>6.53765227147584E-4</c:v>
                </c:pt>
                <c:pt idx="10">
                  <c:v>6.7939183403749402E-4</c:v>
                </c:pt>
                <c:pt idx="11">
                  <c:v>5.9598829842028695E-4</c:v>
                </c:pt>
                <c:pt idx="12">
                  <c:v>4.9407664832316E-4</c:v>
                </c:pt>
              </c:numCache>
            </c:numRef>
          </c:val>
          <c:smooth val="0"/>
          <c:extLst>
            <c:ext xmlns:c16="http://schemas.microsoft.com/office/drawing/2014/chart" uri="{C3380CC4-5D6E-409C-BE32-E72D297353CC}">
              <c16:uniqueId val="{00000003-27D0-468B-9F2E-FB83F42EB67A}"/>
            </c:ext>
          </c:extLst>
        </c:ser>
        <c:ser>
          <c:idx val="4"/>
          <c:order val="4"/>
          <c:tx>
            <c:strRef>
              <c:f>Sheet5!$F$1</c:f>
              <c:strCache>
                <c:ptCount val="1"/>
                <c:pt idx="0">
                  <c:v>social distancing</c:v>
                </c:pt>
              </c:strCache>
            </c:strRef>
          </c:tx>
          <c:spPr>
            <a:ln w="22225" cap="rnd" cmpd="sng" algn="ctr">
              <a:solidFill>
                <a:schemeClr val="accent1">
                  <a:lumMod val="75000"/>
                </a:schemeClr>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Sheet5!$F$2:$F$14</c:f>
              <c:numCache>
                <c:formatCode>General</c:formatCode>
                <c:ptCount val="13"/>
                <c:pt idx="0">
                  <c:v>0</c:v>
                </c:pt>
                <c:pt idx="1">
                  <c:v>0</c:v>
                </c:pt>
                <c:pt idx="2">
                  <c:v>0</c:v>
                </c:pt>
                <c:pt idx="3">
                  <c:v>0</c:v>
                </c:pt>
                <c:pt idx="4">
                  <c:v>0</c:v>
                </c:pt>
                <c:pt idx="5">
                  <c:v>0</c:v>
                </c:pt>
                <c:pt idx="6">
                  <c:v>2.41560565194936E-4</c:v>
                </c:pt>
                <c:pt idx="7">
                  <c:v>1.7385763978939701E-3</c:v>
                </c:pt>
                <c:pt idx="8">
                  <c:v>1.7590042756228199E-3</c:v>
                </c:pt>
                <c:pt idx="9">
                  <c:v>1.00885445589438E-3</c:v>
                </c:pt>
                <c:pt idx="10">
                  <c:v>1.0905133429859599E-3</c:v>
                </c:pt>
                <c:pt idx="11">
                  <c:v>1.7115203588312E-3</c:v>
                </c:pt>
                <c:pt idx="12">
                  <c:v>1.49713889528556E-3</c:v>
                </c:pt>
              </c:numCache>
            </c:numRef>
          </c:val>
          <c:smooth val="0"/>
          <c:extLst>
            <c:ext xmlns:c16="http://schemas.microsoft.com/office/drawing/2014/chart" uri="{C3380CC4-5D6E-409C-BE32-E72D297353CC}">
              <c16:uniqueId val="{00000004-27D0-468B-9F2E-FB83F42EB67A}"/>
            </c:ext>
          </c:extLst>
        </c:ser>
        <c:ser>
          <c:idx val="5"/>
          <c:order val="5"/>
          <c:tx>
            <c:strRef>
              <c:f>Sheet5!$G$1</c:f>
              <c:strCache>
                <c:ptCount val="1"/>
                <c:pt idx="0">
                  <c:v>coronavirus testing</c:v>
                </c:pt>
              </c:strCache>
            </c:strRef>
          </c:tx>
          <c:spPr>
            <a:ln w="22225" cap="rnd" cmpd="sng" algn="ctr">
              <a:solidFill>
                <a:schemeClr val="tx1">
                  <a:lumMod val="65000"/>
                </a:schemeClr>
              </a:solidFill>
              <a:round/>
            </a:ln>
            <a:effectLst/>
          </c:spPr>
          <c:marker>
            <c:symbol val="none"/>
          </c:marker>
          <c:cat>
            <c:strRef>
              <c:f>Sheet5!$A$2:$A$14</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Sheet5!$G$2:$G$14</c:f>
              <c:numCache>
                <c:formatCode>General</c:formatCode>
                <c:ptCount val="13"/>
                <c:pt idx="0">
                  <c:v>0</c:v>
                </c:pt>
                <c:pt idx="1">
                  <c:v>0</c:v>
                </c:pt>
                <c:pt idx="2">
                  <c:v>0</c:v>
                </c:pt>
                <c:pt idx="3">
                  <c:v>0</c:v>
                </c:pt>
                <c:pt idx="4">
                  <c:v>0</c:v>
                </c:pt>
                <c:pt idx="5">
                  <c:v>4.7676708587401098E-4</c:v>
                </c:pt>
                <c:pt idx="6">
                  <c:v>1.7050872822718399E-3</c:v>
                </c:pt>
                <c:pt idx="7">
                  <c:v>1.9289278566523001E-3</c:v>
                </c:pt>
                <c:pt idx="8">
                  <c:v>5.6204861856437702E-4</c:v>
                </c:pt>
                <c:pt idx="9">
                  <c:v>5.2749133029766503E-4</c:v>
                </c:pt>
                <c:pt idx="10">
                  <c:v>3.9634993984069398E-4</c:v>
                </c:pt>
                <c:pt idx="11">
                  <c:v>6.9430996631952597E-4</c:v>
                </c:pt>
                <c:pt idx="12">
                  <c:v>6.5233045832367503E-4</c:v>
                </c:pt>
              </c:numCache>
            </c:numRef>
          </c:val>
          <c:smooth val="0"/>
          <c:extLst>
            <c:ext xmlns:c16="http://schemas.microsoft.com/office/drawing/2014/chart" uri="{C3380CC4-5D6E-409C-BE32-E72D297353CC}">
              <c16:uniqueId val="{00000005-27D0-468B-9F2E-FB83F42EB67A}"/>
            </c:ext>
          </c:extLst>
        </c:ser>
        <c:dLbls>
          <c:showLegendKey val="0"/>
          <c:showVal val="0"/>
          <c:showCatName val="0"/>
          <c:showSerName val="0"/>
          <c:showPercent val="0"/>
          <c:showBubbleSize val="0"/>
        </c:dLbls>
        <c:smooth val="0"/>
        <c:axId val="619692792"/>
        <c:axId val="619687992"/>
      </c:lineChart>
      <c:catAx>
        <c:axId val="61969279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19687992"/>
        <c:crosses val="autoZero"/>
        <c:auto val="1"/>
        <c:lblAlgn val="ctr"/>
        <c:lblOffset val="100"/>
        <c:noMultiLvlLbl val="0"/>
      </c:catAx>
      <c:valAx>
        <c:axId val="619687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1969279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Sheet4!$B$2</c:f>
              <c:strCache>
                <c:ptCount val="1"/>
                <c:pt idx="0">
                  <c:v>coronavirus task force</c:v>
                </c:pt>
              </c:strCache>
            </c:strRef>
          </c:tx>
          <c:spPr>
            <a:ln w="22225" cap="rnd" cmpd="sng" algn="ctr">
              <a:solidFill>
                <a:srgbClr val="FF0000"/>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Sheet4!$B$3:$B$15</c:f>
              <c:numCache>
                <c:formatCode>General</c:formatCode>
                <c:ptCount val="13"/>
                <c:pt idx="0">
                  <c:v>0</c:v>
                </c:pt>
                <c:pt idx="1">
                  <c:v>2.84323283602049E-3</c:v>
                </c:pt>
                <c:pt idx="2">
                  <c:v>0</c:v>
                </c:pt>
                <c:pt idx="3">
                  <c:v>0</c:v>
                </c:pt>
                <c:pt idx="4">
                  <c:v>0</c:v>
                </c:pt>
                <c:pt idx="5">
                  <c:v>1.6064227884743799E-3</c:v>
                </c:pt>
                <c:pt idx="6">
                  <c:v>1.7001806214512699E-3</c:v>
                </c:pt>
                <c:pt idx="7">
                  <c:v>7.2014644822583596E-4</c:v>
                </c:pt>
                <c:pt idx="8">
                  <c:v>6.1119385045344898E-4</c:v>
                </c:pt>
                <c:pt idx="9">
                  <c:v>1.7545346194737599E-3</c:v>
                </c:pt>
                <c:pt idx="10">
                  <c:v>8.5353415509963699E-4</c:v>
                </c:pt>
                <c:pt idx="11">
                  <c:v>1.4640096632623899E-3</c:v>
                </c:pt>
                <c:pt idx="12">
                  <c:v>1.3221914683016901E-3</c:v>
                </c:pt>
              </c:numCache>
            </c:numRef>
          </c:val>
          <c:smooth val="0"/>
          <c:extLst>
            <c:ext xmlns:c16="http://schemas.microsoft.com/office/drawing/2014/chart" uri="{C3380CC4-5D6E-409C-BE32-E72D297353CC}">
              <c16:uniqueId val="{00000000-54FE-4B41-A743-F0917E234468}"/>
            </c:ext>
          </c:extLst>
        </c:ser>
        <c:ser>
          <c:idx val="1"/>
          <c:order val="1"/>
          <c:tx>
            <c:strRef>
              <c:f>Sheet4!$C$2</c:f>
              <c:strCache>
                <c:ptCount val="1"/>
                <c:pt idx="0">
                  <c:v>coronavirus relief bill</c:v>
                </c:pt>
              </c:strCache>
            </c:strRef>
          </c:tx>
          <c:spPr>
            <a:ln w="22225" cap="rnd" cmpd="sng" algn="ctr">
              <a:solidFill>
                <a:srgbClr val="00B0F0"/>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Sheet4!$C$3:$C$15</c:f>
              <c:numCache>
                <c:formatCode>General</c:formatCode>
                <c:ptCount val="13"/>
                <c:pt idx="0">
                  <c:v>0</c:v>
                </c:pt>
                <c:pt idx="1">
                  <c:v>0</c:v>
                </c:pt>
                <c:pt idx="2">
                  <c:v>0</c:v>
                </c:pt>
                <c:pt idx="3">
                  <c:v>0</c:v>
                </c:pt>
                <c:pt idx="4">
                  <c:v>0</c:v>
                </c:pt>
                <c:pt idx="5">
                  <c:v>0</c:v>
                </c:pt>
                <c:pt idx="6">
                  <c:v>0</c:v>
                </c:pt>
                <c:pt idx="7">
                  <c:v>1.13565222261956E-3</c:v>
                </c:pt>
                <c:pt idx="8">
                  <c:v>1.7349062563204499E-3</c:v>
                </c:pt>
                <c:pt idx="9">
                  <c:v>8.0981135739571005E-4</c:v>
                </c:pt>
                <c:pt idx="10">
                  <c:v>7.80290532075368E-5</c:v>
                </c:pt>
                <c:pt idx="11">
                  <c:v>3.6214983055432402E-4</c:v>
                </c:pt>
                <c:pt idx="12">
                  <c:v>3.27068480640221E-4</c:v>
                </c:pt>
              </c:numCache>
            </c:numRef>
          </c:val>
          <c:smooth val="0"/>
          <c:extLst>
            <c:ext xmlns:c16="http://schemas.microsoft.com/office/drawing/2014/chart" uri="{C3380CC4-5D6E-409C-BE32-E72D297353CC}">
              <c16:uniqueId val="{00000001-54FE-4B41-A743-F0917E234468}"/>
            </c:ext>
          </c:extLst>
        </c:ser>
        <c:ser>
          <c:idx val="2"/>
          <c:order val="2"/>
          <c:tx>
            <c:strRef>
              <c:f>Sheet4!$D$2</c:f>
              <c:strCache>
                <c:ptCount val="1"/>
                <c:pt idx="0">
                  <c:v>paid sick leave</c:v>
                </c:pt>
              </c:strCache>
            </c:strRef>
          </c:tx>
          <c:spPr>
            <a:ln w="22225" cap="rnd" cmpd="sng" algn="ctr">
              <a:solidFill>
                <a:srgbClr val="FFC000"/>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Sheet4!$D$3:$D$15</c:f>
              <c:numCache>
                <c:formatCode>General</c:formatCode>
                <c:ptCount val="13"/>
                <c:pt idx="0">
                  <c:v>0</c:v>
                </c:pt>
                <c:pt idx="1">
                  <c:v>0</c:v>
                </c:pt>
                <c:pt idx="2">
                  <c:v>0</c:v>
                </c:pt>
                <c:pt idx="3">
                  <c:v>0</c:v>
                </c:pt>
                <c:pt idx="4">
                  <c:v>0</c:v>
                </c:pt>
                <c:pt idx="5">
                  <c:v>1.47507357046757E-3</c:v>
                </c:pt>
                <c:pt idx="6">
                  <c:v>2.2488214308020002E-3</c:v>
                </c:pt>
                <c:pt idx="7">
                  <c:v>3.33387088982544E-3</c:v>
                </c:pt>
                <c:pt idx="8">
                  <c:v>1.02890253204724E-3</c:v>
                </c:pt>
                <c:pt idx="9">
                  <c:v>1.4407988092778401E-4</c:v>
                </c:pt>
                <c:pt idx="10">
                  <c:v>6.2472419861360706E-5</c:v>
                </c:pt>
                <c:pt idx="11">
                  <c:v>0</c:v>
                </c:pt>
                <c:pt idx="12">
                  <c:v>2.6186091726151603E-4</c:v>
                </c:pt>
              </c:numCache>
            </c:numRef>
          </c:val>
          <c:smooth val="0"/>
          <c:extLst>
            <c:ext xmlns:c16="http://schemas.microsoft.com/office/drawing/2014/chart" uri="{C3380CC4-5D6E-409C-BE32-E72D297353CC}">
              <c16:uniqueId val="{00000002-54FE-4B41-A743-F0917E234468}"/>
            </c:ext>
          </c:extLst>
        </c:ser>
        <c:ser>
          <c:idx val="3"/>
          <c:order val="3"/>
          <c:tx>
            <c:strRef>
              <c:f>Sheet4!$E$2</c:f>
              <c:strCache>
                <c:ptCount val="1"/>
                <c:pt idx="0">
                  <c:v>coronavirus death toll</c:v>
                </c:pt>
              </c:strCache>
            </c:strRef>
          </c:tx>
          <c:spPr>
            <a:ln w="22225" cap="rnd" cmpd="sng" algn="ctr">
              <a:solidFill>
                <a:schemeClr val="accent1">
                  <a:lumMod val="75000"/>
                </a:schemeClr>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Sheet4!$E$3:$E$15</c:f>
              <c:numCache>
                <c:formatCode>General</c:formatCode>
                <c:ptCount val="13"/>
                <c:pt idx="0">
                  <c:v>0</c:v>
                </c:pt>
                <c:pt idx="1">
                  <c:v>2.02858967371771E-3</c:v>
                </c:pt>
                <c:pt idx="2">
                  <c:v>3.8394770409876698E-3</c:v>
                </c:pt>
                <c:pt idx="3">
                  <c:v>2.1158408424797699E-3</c:v>
                </c:pt>
                <c:pt idx="4">
                  <c:v>0</c:v>
                </c:pt>
                <c:pt idx="5">
                  <c:v>0</c:v>
                </c:pt>
                <c:pt idx="6">
                  <c:v>1.7329211655712801E-4</c:v>
                </c:pt>
                <c:pt idx="7">
                  <c:v>1.07043763552628E-4</c:v>
                </c:pt>
                <c:pt idx="8">
                  <c:v>1.09018642261901E-4</c:v>
                </c:pt>
                <c:pt idx="9">
                  <c:v>4.2745254306352599E-4</c:v>
                </c:pt>
                <c:pt idx="10">
                  <c:v>4.2363792829547498E-4</c:v>
                </c:pt>
                <c:pt idx="11">
                  <c:v>8.6021070317210196E-4</c:v>
                </c:pt>
                <c:pt idx="12">
                  <c:v>8.3237393549330898E-4</c:v>
                </c:pt>
              </c:numCache>
            </c:numRef>
          </c:val>
          <c:smooth val="0"/>
          <c:extLst>
            <c:ext xmlns:c16="http://schemas.microsoft.com/office/drawing/2014/chart" uri="{C3380CC4-5D6E-409C-BE32-E72D297353CC}">
              <c16:uniqueId val="{00000003-54FE-4B41-A743-F0917E234468}"/>
            </c:ext>
          </c:extLst>
        </c:ser>
        <c:ser>
          <c:idx val="4"/>
          <c:order val="4"/>
          <c:tx>
            <c:strRef>
              <c:f>Sheet4!$F$2</c:f>
              <c:strCache>
                <c:ptCount val="1"/>
                <c:pt idx="0">
                  <c:v>coronavirus test kits</c:v>
                </c:pt>
              </c:strCache>
            </c:strRef>
          </c:tx>
          <c:spPr>
            <a:ln w="22225" cap="rnd" cmpd="sng" algn="ctr">
              <a:solidFill>
                <a:srgbClr val="00B050"/>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Sheet4!$F$3:$F$15</c:f>
              <c:numCache>
                <c:formatCode>General</c:formatCode>
                <c:ptCount val="13"/>
                <c:pt idx="0">
                  <c:v>0</c:v>
                </c:pt>
                <c:pt idx="1">
                  <c:v>0</c:v>
                </c:pt>
                <c:pt idx="2">
                  <c:v>0</c:v>
                </c:pt>
                <c:pt idx="3">
                  <c:v>0</c:v>
                </c:pt>
                <c:pt idx="4">
                  <c:v>0</c:v>
                </c:pt>
                <c:pt idx="5">
                  <c:v>4.9169119015585704E-4</c:v>
                </c:pt>
                <c:pt idx="6">
                  <c:v>2.2488214308020002E-3</c:v>
                </c:pt>
                <c:pt idx="7">
                  <c:v>4.0410556240308302E-4</c:v>
                </c:pt>
                <c:pt idx="8">
                  <c:v>2.5722563301181102E-4</c:v>
                </c:pt>
                <c:pt idx="9">
                  <c:v>5.0427958324724396E-4</c:v>
                </c:pt>
                <c:pt idx="10">
                  <c:v>4.3730693902952503E-4</c:v>
                </c:pt>
                <c:pt idx="11">
                  <c:v>2.6186091726151603E-4</c:v>
                </c:pt>
                <c:pt idx="12">
                  <c:v>0</c:v>
                </c:pt>
              </c:numCache>
            </c:numRef>
          </c:val>
          <c:smooth val="0"/>
          <c:extLst>
            <c:ext xmlns:c16="http://schemas.microsoft.com/office/drawing/2014/chart" uri="{C3380CC4-5D6E-409C-BE32-E72D297353CC}">
              <c16:uniqueId val="{00000004-54FE-4B41-A743-F0917E234468}"/>
            </c:ext>
          </c:extLst>
        </c:ser>
        <c:ser>
          <c:idx val="5"/>
          <c:order val="5"/>
          <c:tx>
            <c:strRef>
              <c:f>Sheet4!$G$2</c:f>
              <c:strCache>
                <c:ptCount val="1"/>
                <c:pt idx="0">
                  <c:v>personal protective equipment</c:v>
                </c:pt>
              </c:strCache>
            </c:strRef>
          </c:tx>
          <c:spPr>
            <a:ln w="22225" cap="rnd" cmpd="sng" algn="ctr">
              <a:solidFill>
                <a:schemeClr val="tx1">
                  <a:lumMod val="65000"/>
                </a:schemeClr>
              </a:solidFill>
              <a:round/>
            </a:ln>
            <a:effectLst/>
          </c:spPr>
          <c:marker>
            <c:symbol val="none"/>
          </c:marker>
          <c:cat>
            <c:strRef>
              <c:f>Sheet4!$A$3:$A$15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Sheet4!$G$3:$G$15</c:f>
              <c:numCache>
                <c:formatCode>General</c:formatCode>
                <c:ptCount val="13"/>
                <c:pt idx="0">
                  <c:v>0</c:v>
                </c:pt>
                <c:pt idx="1">
                  <c:v>0</c:v>
                </c:pt>
                <c:pt idx="2">
                  <c:v>3.0197034556401102E-3</c:v>
                </c:pt>
                <c:pt idx="3">
                  <c:v>0</c:v>
                </c:pt>
                <c:pt idx="4">
                  <c:v>0</c:v>
                </c:pt>
                <c:pt idx="5">
                  <c:v>0</c:v>
                </c:pt>
                <c:pt idx="6">
                  <c:v>0</c:v>
                </c:pt>
                <c:pt idx="7">
                  <c:v>1.01026390600771E-4</c:v>
                </c:pt>
                <c:pt idx="8">
                  <c:v>5.6589639262598303E-4</c:v>
                </c:pt>
                <c:pt idx="9">
                  <c:v>7.9243934510281105E-4</c:v>
                </c:pt>
                <c:pt idx="10">
                  <c:v>6.8719661847496801E-4</c:v>
                </c:pt>
                <c:pt idx="11">
                  <c:v>2.8994810698183799E-4</c:v>
                </c:pt>
                <c:pt idx="12">
                  <c:v>3.9279137589227399E-4</c:v>
                </c:pt>
              </c:numCache>
            </c:numRef>
          </c:val>
          <c:smooth val="0"/>
          <c:extLst>
            <c:ext xmlns:c16="http://schemas.microsoft.com/office/drawing/2014/chart" uri="{C3380CC4-5D6E-409C-BE32-E72D297353CC}">
              <c16:uniqueId val="{00000005-54FE-4B41-A743-F0917E234468}"/>
            </c:ext>
          </c:extLst>
        </c:ser>
        <c:dLbls>
          <c:showLegendKey val="0"/>
          <c:showVal val="0"/>
          <c:showCatName val="0"/>
          <c:showSerName val="0"/>
          <c:showPercent val="0"/>
          <c:showBubbleSize val="0"/>
        </c:dLbls>
        <c:smooth val="0"/>
        <c:axId val="1030704528"/>
        <c:axId val="1030707728"/>
      </c:lineChart>
      <c:catAx>
        <c:axId val="10307045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030707728"/>
        <c:crosses val="autoZero"/>
        <c:auto val="1"/>
        <c:lblAlgn val="ctr"/>
        <c:lblOffset val="100"/>
        <c:noMultiLvlLbl val="0"/>
      </c:catAx>
      <c:valAx>
        <c:axId val="1030707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03070452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Polarity:</a:t>
            </a:r>
          </a:p>
          <a:p>
            <a:pPr>
              <a:defRPr/>
            </a:pPr>
            <a:r>
              <a:rPr lang="en-US" dirty="0"/>
              <a:t>Negative vs Positive </a:t>
            </a:r>
          </a:p>
        </c:rich>
      </c:tx>
      <c:layout>
        <c:manualLayout>
          <c:xMode val="edge"/>
          <c:yMode val="edge"/>
          <c:x val="0.27737398509861388"/>
          <c:y val="0.1160928291458703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sentiment!$A$2</c:f>
              <c:strCache>
                <c:ptCount val="1"/>
                <c:pt idx="0">
                  <c:v>Negative</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dirty="0"/>
                      <a:t>Negative</a:t>
                    </a:r>
                  </a:p>
                  <a:p>
                    <a:r>
                      <a:rPr lang="en-US" dirty="0"/>
                      <a:t>(69%)</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17-4DCD-B74B-4FDA793B3C0E}"/>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sentiment!$B$1</c:f>
              <c:strCache>
                <c:ptCount val="1"/>
                <c:pt idx="0">
                  <c:v>n</c:v>
                </c:pt>
              </c:strCache>
            </c:strRef>
          </c:cat>
          <c:val>
            <c:numRef>
              <c:f>sentiment!$B$2</c:f>
              <c:numCache>
                <c:formatCode>General</c:formatCode>
                <c:ptCount val="1"/>
                <c:pt idx="0">
                  <c:v>2009</c:v>
                </c:pt>
              </c:numCache>
            </c:numRef>
          </c:val>
          <c:extLst>
            <c:ext xmlns:c16="http://schemas.microsoft.com/office/drawing/2014/chart" uri="{C3380CC4-5D6E-409C-BE32-E72D297353CC}">
              <c16:uniqueId val="{00000001-EE17-4DCD-B74B-4FDA793B3C0E}"/>
            </c:ext>
          </c:extLst>
        </c:ser>
        <c:ser>
          <c:idx val="1"/>
          <c:order val="1"/>
          <c:tx>
            <c:strRef>
              <c:f>sentiment!$A$3</c:f>
              <c:strCache>
                <c:ptCount val="1"/>
                <c:pt idx="0">
                  <c:v>Positive</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dirty="0"/>
                      <a:t>Positive</a:t>
                    </a:r>
                  </a:p>
                  <a:p>
                    <a:r>
                      <a:rPr lang="en-US" dirty="0"/>
                      <a:t>(31%)</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E17-4DCD-B74B-4FDA793B3C0E}"/>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sentiment!$B$1</c:f>
              <c:strCache>
                <c:ptCount val="1"/>
                <c:pt idx="0">
                  <c:v>n</c:v>
                </c:pt>
              </c:strCache>
            </c:strRef>
          </c:cat>
          <c:val>
            <c:numRef>
              <c:f>sentiment!$B$3</c:f>
              <c:numCache>
                <c:formatCode>General</c:formatCode>
                <c:ptCount val="1"/>
                <c:pt idx="0">
                  <c:v>894</c:v>
                </c:pt>
              </c:numCache>
            </c:numRef>
          </c:val>
          <c:extLst>
            <c:ext xmlns:c16="http://schemas.microsoft.com/office/drawing/2014/chart" uri="{C3380CC4-5D6E-409C-BE32-E72D297353CC}">
              <c16:uniqueId val="{00000003-EE17-4DCD-B74B-4FDA793B3C0E}"/>
            </c:ext>
          </c:extLst>
        </c:ser>
        <c:dLbls>
          <c:dLblPos val="ctr"/>
          <c:showLegendKey val="0"/>
          <c:showVal val="1"/>
          <c:showCatName val="0"/>
          <c:showSerName val="0"/>
          <c:showPercent val="0"/>
          <c:showBubbleSize val="0"/>
        </c:dLbls>
        <c:gapWidth val="150"/>
        <c:overlap val="100"/>
        <c:axId val="603494736"/>
        <c:axId val="603495056"/>
      </c:barChart>
      <c:catAx>
        <c:axId val="603494736"/>
        <c:scaling>
          <c:orientation val="minMax"/>
        </c:scaling>
        <c:delete val="1"/>
        <c:axPos val="l"/>
        <c:numFmt formatCode="General" sourceLinked="1"/>
        <c:majorTickMark val="none"/>
        <c:minorTickMark val="none"/>
        <c:tickLblPos val="nextTo"/>
        <c:crossAx val="603495056"/>
        <c:crosses val="autoZero"/>
        <c:auto val="1"/>
        <c:lblAlgn val="ctr"/>
        <c:lblOffset val="100"/>
        <c:noMultiLvlLbl val="0"/>
      </c:catAx>
      <c:valAx>
        <c:axId val="603495056"/>
        <c:scaling>
          <c:orientation val="minMax"/>
        </c:scaling>
        <c:delete val="1"/>
        <c:axPos val="b"/>
        <c:numFmt formatCode="0%" sourceLinked="1"/>
        <c:majorTickMark val="none"/>
        <c:minorTickMark val="none"/>
        <c:tickLblPos val="nextTo"/>
        <c:crossAx val="6034947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r>
              <a:rPr lang="en-US" sz="2000" b="1" dirty="0"/>
              <a:t>Overall Sentiment</a:t>
            </a:r>
            <a:r>
              <a:rPr lang="en-US" sz="2000" b="1" baseline="0" dirty="0"/>
              <a:t> by 8 emotions</a:t>
            </a:r>
            <a:endParaRPr lang="en-US" sz="2000" b="1" dirty="0"/>
          </a:p>
        </c:rich>
      </c:tx>
      <c:layout>
        <c:manualLayout>
          <c:xMode val="edge"/>
          <c:yMode val="edge"/>
          <c:x val="0.13774285970006961"/>
          <c:y val="2.0049964782879629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sentiment!$B$5</c:f>
              <c:strCache>
                <c:ptCount val="1"/>
                <c:pt idx="0">
                  <c:v>n</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sentiment!$A$6:$A$13</c:f>
              <c:strCache>
                <c:ptCount val="8"/>
                <c:pt idx="0">
                  <c:v>fear</c:v>
                </c:pt>
                <c:pt idx="1">
                  <c:v>trust</c:v>
                </c:pt>
                <c:pt idx="2">
                  <c:v>anger</c:v>
                </c:pt>
                <c:pt idx="3">
                  <c:v>sadness</c:v>
                </c:pt>
                <c:pt idx="4">
                  <c:v>disgust</c:v>
                </c:pt>
                <c:pt idx="5">
                  <c:v>anticipation</c:v>
                </c:pt>
                <c:pt idx="6">
                  <c:v>joy</c:v>
                </c:pt>
                <c:pt idx="7">
                  <c:v>surprise</c:v>
                </c:pt>
              </c:strCache>
            </c:strRef>
          </c:cat>
          <c:val>
            <c:numRef>
              <c:f>sentiment!$B$6:$B$13</c:f>
              <c:numCache>
                <c:formatCode>General</c:formatCode>
                <c:ptCount val="8"/>
                <c:pt idx="0">
                  <c:v>886</c:v>
                </c:pt>
                <c:pt idx="1">
                  <c:v>772</c:v>
                </c:pt>
                <c:pt idx="2">
                  <c:v>741</c:v>
                </c:pt>
                <c:pt idx="3">
                  <c:v>701</c:v>
                </c:pt>
                <c:pt idx="4">
                  <c:v>576</c:v>
                </c:pt>
                <c:pt idx="5">
                  <c:v>539</c:v>
                </c:pt>
                <c:pt idx="6">
                  <c:v>407</c:v>
                </c:pt>
                <c:pt idx="7">
                  <c:v>334</c:v>
                </c:pt>
              </c:numCache>
            </c:numRef>
          </c:val>
          <c:extLst>
            <c:ext xmlns:c16="http://schemas.microsoft.com/office/drawing/2014/chart" uri="{C3380CC4-5D6E-409C-BE32-E72D297353CC}">
              <c16:uniqueId val="{00000000-2DFB-4B2E-9F3E-6157A5E9E7BE}"/>
            </c:ext>
          </c:extLst>
        </c:ser>
        <c:dLbls>
          <c:dLblPos val="inEnd"/>
          <c:showLegendKey val="0"/>
          <c:showVal val="1"/>
          <c:showCatName val="0"/>
          <c:showSerName val="0"/>
          <c:showPercent val="0"/>
          <c:showBubbleSize val="0"/>
        </c:dLbls>
        <c:gapWidth val="41"/>
        <c:axId val="615261200"/>
        <c:axId val="615265040"/>
      </c:barChart>
      <c:catAx>
        <c:axId val="615261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lumMod val="65000"/>
                    <a:lumOff val="35000"/>
                  </a:schemeClr>
                </a:solidFill>
                <a:effectLst/>
                <a:latin typeface="+mn-lt"/>
                <a:ea typeface="+mn-ea"/>
                <a:cs typeface="+mn-cs"/>
              </a:defRPr>
            </a:pPr>
            <a:endParaRPr lang="en-US"/>
          </a:p>
        </c:txPr>
        <c:crossAx val="615265040"/>
        <c:crosses val="autoZero"/>
        <c:auto val="1"/>
        <c:lblAlgn val="ctr"/>
        <c:lblOffset val="100"/>
        <c:noMultiLvlLbl val="0"/>
      </c:catAx>
      <c:valAx>
        <c:axId val="615265040"/>
        <c:scaling>
          <c:orientation val="minMax"/>
        </c:scaling>
        <c:delete val="1"/>
        <c:axPos val="l"/>
        <c:numFmt formatCode="General" sourceLinked="1"/>
        <c:majorTickMark val="none"/>
        <c:minorTickMark val="none"/>
        <c:tickLblPos val="nextTo"/>
        <c:crossAx val="61526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bingSentiment!$L$22</c:f>
              <c:strCache>
                <c:ptCount val="1"/>
                <c:pt idx="0">
                  <c:v>Negative</c:v>
                </c:pt>
              </c:strCache>
            </c:strRef>
          </c:tx>
          <c:spPr>
            <a:ln w="22225" cap="rnd" cmpd="sng" algn="ctr">
              <a:solidFill>
                <a:srgbClr val="C00000"/>
              </a:solidFill>
              <a:round/>
            </a:ln>
            <a:effectLst/>
          </c:spPr>
          <c:marker>
            <c:symbol val="none"/>
          </c:marker>
          <c:dLbls>
            <c:dLbl>
              <c:idx val="1"/>
              <c:layout>
                <c:manualLayout>
                  <c:x val="-4.6858879637655441E-2"/>
                  <c:y val="1.76654454393349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9E1-4B91-8E05-5D44D597BEE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bingSentiment!$K$23:$K$35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bingSentiment!$L$23:$L$35</c:f>
              <c:numCache>
                <c:formatCode>0.0%</c:formatCode>
                <c:ptCount val="13"/>
                <c:pt idx="0">
                  <c:v>0.71969696969696972</c:v>
                </c:pt>
                <c:pt idx="1">
                  <c:v>0.56976744186046513</c:v>
                </c:pt>
                <c:pt idx="2">
                  <c:v>0.67241379310344829</c:v>
                </c:pt>
                <c:pt idx="3">
                  <c:v>0.67741935483870963</c:v>
                </c:pt>
                <c:pt idx="4">
                  <c:v>0.69268292682926824</c:v>
                </c:pt>
                <c:pt idx="5">
                  <c:v>0.67690058479532167</c:v>
                </c:pt>
                <c:pt idx="6">
                  <c:v>0.68710089399744567</c:v>
                </c:pt>
                <c:pt idx="7">
                  <c:v>0.67673521850899743</c:v>
                </c:pt>
                <c:pt idx="8">
                  <c:v>0.67469879518072284</c:v>
                </c:pt>
                <c:pt idx="9">
                  <c:v>0.67589820359281438</c:v>
                </c:pt>
                <c:pt idx="10">
                  <c:v>0.65506807866868377</c:v>
                </c:pt>
                <c:pt idx="11">
                  <c:v>0.65436893203883495</c:v>
                </c:pt>
                <c:pt idx="12">
                  <c:v>0.67958412098298682</c:v>
                </c:pt>
              </c:numCache>
            </c:numRef>
          </c:val>
          <c:smooth val="0"/>
          <c:extLst>
            <c:ext xmlns:c16="http://schemas.microsoft.com/office/drawing/2014/chart" uri="{C3380CC4-5D6E-409C-BE32-E72D297353CC}">
              <c16:uniqueId val="{00000000-D6F0-4695-B45C-A975917D8C51}"/>
            </c:ext>
          </c:extLst>
        </c:ser>
        <c:ser>
          <c:idx val="1"/>
          <c:order val="1"/>
          <c:tx>
            <c:strRef>
              <c:f>bingSentiment!$M$22</c:f>
              <c:strCache>
                <c:ptCount val="1"/>
                <c:pt idx="0">
                  <c:v>Positive</c:v>
                </c:pt>
              </c:strCache>
            </c:strRef>
          </c:tx>
          <c:spPr>
            <a:ln w="22225" cap="rnd" cmpd="sng" algn="ctr">
              <a:solidFill>
                <a:srgbClr val="00B050"/>
              </a:solidFill>
              <a:round/>
            </a:ln>
            <a:effectLst/>
          </c:spPr>
          <c:marker>
            <c:symbol val="none"/>
          </c:marker>
          <c:dLbls>
            <c:dLbl>
              <c:idx val="1"/>
              <c:layout>
                <c:manualLayout>
                  <c:x val="-4.6858879637655441E-2"/>
                  <c:y val="-1.76654454393349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9E1-4B91-8E05-5D44D597BEE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dk1">
                        <a:lumMod val="65000"/>
                        <a:lumOff val="3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bingSentiment!$K$23:$K$35</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bingSentiment!$M$23:$M$35</c:f>
              <c:numCache>
                <c:formatCode>0.0%</c:formatCode>
                <c:ptCount val="13"/>
                <c:pt idx="0">
                  <c:v>0.28030303030303028</c:v>
                </c:pt>
                <c:pt idx="1">
                  <c:v>0.43023255813953487</c:v>
                </c:pt>
                <c:pt idx="2">
                  <c:v>0.32758620689655171</c:v>
                </c:pt>
                <c:pt idx="3">
                  <c:v>0.32258064516129031</c:v>
                </c:pt>
                <c:pt idx="4">
                  <c:v>0.3073170731707317</c:v>
                </c:pt>
                <c:pt idx="5">
                  <c:v>0.32309941520467839</c:v>
                </c:pt>
                <c:pt idx="6">
                  <c:v>0.31289910600255427</c:v>
                </c:pt>
                <c:pt idx="7">
                  <c:v>0.32326478149100257</c:v>
                </c:pt>
                <c:pt idx="8">
                  <c:v>0.3253012048192771</c:v>
                </c:pt>
                <c:pt idx="9">
                  <c:v>0.32410179640718562</c:v>
                </c:pt>
                <c:pt idx="10">
                  <c:v>0.34493192133131617</c:v>
                </c:pt>
                <c:pt idx="11">
                  <c:v>0.34563106796116505</c:v>
                </c:pt>
                <c:pt idx="12">
                  <c:v>0.32041587901701324</c:v>
                </c:pt>
              </c:numCache>
            </c:numRef>
          </c:val>
          <c:smooth val="0"/>
          <c:extLst>
            <c:ext xmlns:c16="http://schemas.microsoft.com/office/drawing/2014/chart" uri="{C3380CC4-5D6E-409C-BE32-E72D297353CC}">
              <c16:uniqueId val="{00000001-D6F0-4695-B45C-A975917D8C51}"/>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53976696"/>
        <c:axId val="653977656"/>
      </c:lineChart>
      <c:catAx>
        <c:axId val="65397669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1" i="0" u="none" strike="noStrike" kern="1200" spc="20" baseline="0">
                <a:solidFill>
                  <a:schemeClr val="dk1">
                    <a:lumMod val="65000"/>
                    <a:lumOff val="35000"/>
                  </a:schemeClr>
                </a:solidFill>
                <a:latin typeface="+mn-lt"/>
                <a:ea typeface="+mn-ea"/>
                <a:cs typeface="+mn-cs"/>
              </a:defRPr>
            </a:pPr>
            <a:endParaRPr lang="en-US"/>
          </a:p>
        </c:txPr>
        <c:crossAx val="653977656"/>
        <c:crosses val="autoZero"/>
        <c:auto val="1"/>
        <c:lblAlgn val="ctr"/>
        <c:lblOffset val="100"/>
        <c:noMultiLvlLbl val="0"/>
      </c:catAx>
      <c:valAx>
        <c:axId val="653977656"/>
        <c:scaling>
          <c:orientation val="minMax"/>
        </c:scaling>
        <c:delete val="1"/>
        <c:axPos val="l"/>
        <c:numFmt formatCode="0.0%" sourceLinked="1"/>
        <c:majorTickMark val="none"/>
        <c:minorTickMark val="none"/>
        <c:tickLblPos val="nextTo"/>
        <c:crossAx val="653976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55606754943414"/>
          <c:y val="5.2115170686537114E-2"/>
          <c:w val="0.88539119426791912"/>
          <c:h val="0.93054459352801899"/>
        </c:manualLayout>
      </c:layout>
      <c:lineChart>
        <c:grouping val="standard"/>
        <c:varyColors val="0"/>
        <c:ser>
          <c:idx val="0"/>
          <c:order val="0"/>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Sheet1!$M$5:$M$17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Sheet1!$O$5:$O$17</c:f>
              <c:numCache>
                <c:formatCode>General</c:formatCode>
                <c:ptCount val="13"/>
                <c:pt idx="0">
                  <c:v>-0.43939393939393939</c:v>
                </c:pt>
                <c:pt idx="1">
                  <c:v>-0.35179640718562877</c:v>
                </c:pt>
                <c:pt idx="2">
                  <c:v>-0.3101361573373676</c:v>
                </c:pt>
                <c:pt idx="3">
                  <c:v>-0.3087378640776699</c:v>
                </c:pt>
                <c:pt idx="4">
                  <c:v>-0.35916824196597352</c:v>
                </c:pt>
                <c:pt idx="5">
                  <c:v>-0.13953488372093023</c:v>
                </c:pt>
                <c:pt idx="6">
                  <c:v>-0.34482758620689657</c:v>
                </c:pt>
                <c:pt idx="7">
                  <c:v>-0.35483870967741937</c:v>
                </c:pt>
                <c:pt idx="8">
                  <c:v>-0.38536585365853659</c:v>
                </c:pt>
                <c:pt idx="9">
                  <c:v>-0.35380116959064328</c:v>
                </c:pt>
                <c:pt idx="10">
                  <c:v>-0.37420178799489145</c:v>
                </c:pt>
                <c:pt idx="11">
                  <c:v>-0.35347043701799485</c:v>
                </c:pt>
                <c:pt idx="12">
                  <c:v>-0.3493975903614458</c:v>
                </c:pt>
              </c:numCache>
            </c:numRef>
          </c:val>
          <c:smooth val="0"/>
          <c:extLst>
            <c:ext xmlns:c16="http://schemas.microsoft.com/office/drawing/2014/chart" uri="{C3380CC4-5D6E-409C-BE32-E72D297353CC}">
              <c16:uniqueId val="{00000001-9B15-4639-8D25-834F325AD781}"/>
            </c:ext>
          </c:extLst>
        </c:ser>
        <c:dLbls>
          <c:showLegendKey val="0"/>
          <c:showVal val="0"/>
          <c:showCatName val="0"/>
          <c:showSerName val="0"/>
          <c:showPercent val="0"/>
          <c:showBubbleSize val="0"/>
        </c:dLbls>
        <c:smooth val="0"/>
        <c:axId val="1030696208"/>
        <c:axId val="1030697168"/>
      </c:lineChart>
      <c:catAx>
        <c:axId val="1030696208"/>
        <c:scaling>
          <c:orientation val="minMax"/>
        </c:scaling>
        <c:delete val="0"/>
        <c:axPos val="b"/>
        <c:numFmt formatCode="General" sourceLinked="1"/>
        <c:majorTickMark val="none"/>
        <c:minorTickMark val="none"/>
        <c:tickLblPos val="nextTo"/>
        <c:spPr>
          <a:noFill/>
          <a:ln w="9525" cap="flat" cmpd="sng" algn="ctr">
            <a:solidFill>
              <a:schemeClr val="tx1">
                <a:lumMod val="50000"/>
              </a:schemeClr>
            </a:solidFill>
            <a:round/>
          </a:ln>
          <a:effectLst/>
        </c:spPr>
        <c:txPr>
          <a:bodyPr rot="-60000000" spcFirstLastPara="1" vertOverflow="ellipsis" vert="horz" wrap="square" anchor="ctr" anchorCtr="1"/>
          <a:lstStyle/>
          <a:p>
            <a:pPr>
              <a:defRPr sz="1100" b="1" i="0" u="none" strike="noStrike" kern="1200" baseline="0">
                <a:solidFill>
                  <a:schemeClr val="bg1">
                    <a:lumMod val="85000"/>
                    <a:lumOff val="15000"/>
                  </a:schemeClr>
                </a:solidFill>
                <a:latin typeface="+mn-lt"/>
                <a:ea typeface="+mn-ea"/>
                <a:cs typeface="+mn-cs"/>
              </a:defRPr>
            </a:pPr>
            <a:endParaRPr lang="en-US"/>
          </a:p>
        </c:txPr>
        <c:crossAx val="1030697168"/>
        <c:crosses val="autoZero"/>
        <c:auto val="1"/>
        <c:lblAlgn val="ctr"/>
        <c:lblOffset val="100"/>
        <c:noMultiLvlLbl val="0"/>
      </c:catAx>
      <c:valAx>
        <c:axId val="1030697168"/>
        <c:scaling>
          <c:orientation val="minMax"/>
        </c:scaling>
        <c:delete val="0"/>
        <c:axPos val="l"/>
        <c:majorGridlines>
          <c:spPr>
            <a:ln w="9525" cap="flat" cmpd="sng" algn="ctr">
              <a:solidFill>
                <a:schemeClr val="tx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85000"/>
                    <a:lumOff val="15000"/>
                  </a:schemeClr>
                </a:solidFill>
                <a:latin typeface="+mn-lt"/>
                <a:ea typeface="+mn-ea"/>
                <a:cs typeface="+mn-cs"/>
              </a:defRPr>
            </a:pPr>
            <a:endParaRPr lang="en-US"/>
          </a:p>
        </c:txPr>
        <c:crossAx val="1030696208"/>
        <c:crosses val="autoZero"/>
        <c:crossBetween val="between"/>
      </c:valAx>
      <c:spPr>
        <a:solidFill>
          <a:schemeClr val="tx1"/>
        </a:solid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nrcSentiment!$R$44</c:f>
              <c:strCache>
                <c:ptCount val="1"/>
                <c:pt idx="0">
                  <c:v>anger</c:v>
                </c:pt>
              </c:strCache>
            </c:strRef>
          </c:tx>
          <c:spPr>
            <a:ln w="25400" cap="rnd" cmpd="sng" algn="ctr">
              <a:solidFill>
                <a:srgbClr val="FF0000"/>
              </a:solidFill>
              <a:prstDash val="solid"/>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nrcSentiment!$R$45:$R$57</c:f>
              <c:numCache>
                <c:formatCode>0.0%</c:formatCode>
                <c:ptCount val="13"/>
                <c:pt idx="0">
                  <c:v>0.10091743119266056</c:v>
                </c:pt>
                <c:pt idx="1">
                  <c:v>0.10909090909090909</c:v>
                </c:pt>
                <c:pt idx="2">
                  <c:v>0.11764705882352941</c:v>
                </c:pt>
                <c:pt idx="3">
                  <c:v>0.11940298507462686</c:v>
                </c:pt>
                <c:pt idx="4">
                  <c:v>0.12770562770562771</c:v>
                </c:pt>
                <c:pt idx="5">
                  <c:v>0.13808463251670378</c:v>
                </c:pt>
                <c:pt idx="6">
                  <c:v>0.12454212454212454</c:v>
                </c:pt>
                <c:pt idx="7">
                  <c:v>0.14475476839237056</c:v>
                </c:pt>
                <c:pt idx="8">
                  <c:v>0.14132976946207818</c:v>
                </c:pt>
                <c:pt idx="9">
                  <c:v>0.13931888544891641</c:v>
                </c:pt>
                <c:pt idx="10">
                  <c:v>0.1359816653934301</c:v>
                </c:pt>
                <c:pt idx="11">
                  <c:v>0.13947876447876448</c:v>
                </c:pt>
                <c:pt idx="12">
                  <c:v>0.14903620122237893</c:v>
                </c:pt>
              </c:numCache>
            </c:numRef>
          </c:val>
          <c:smooth val="0"/>
          <c:extLst>
            <c:ext xmlns:c16="http://schemas.microsoft.com/office/drawing/2014/chart" uri="{C3380CC4-5D6E-409C-BE32-E72D297353CC}">
              <c16:uniqueId val="{00000000-AC1C-4679-A813-1C53B0AE3C5B}"/>
            </c:ext>
          </c:extLst>
        </c:ser>
        <c:ser>
          <c:idx val="1"/>
          <c:order val="1"/>
          <c:tx>
            <c:strRef>
              <c:f>nrcSentiment!$S$44</c:f>
              <c:strCache>
                <c:ptCount val="1"/>
                <c:pt idx="0">
                  <c:v>anticipation</c:v>
                </c:pt>
              </c:strCache>
            </c:strRef>
          </c:tx>
          <c:spPr>
            <a:ln w="25400" cap="rnd" cmpd="sng" algn="ctr">
              <a:solidFill>
                <a:srgbClr val="FFC000"/>
              </a:solidFill>
              <a:prstDash val="solid"/>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nrcSentiment!$S$45:$S$57</c:f>
              <c:numCache>
                <c:formatCode>0.0%</c:formatCode>
                <c:ptCount val="13"/>
                <c:pt idx="0">
                  <c:v>0.12538226299694188</c:v>
                </c:pt>
                <c:pt idx="1">
                  <c:v>0.13506493506493505</c:v>
                </c:pt>
                <c:pt idx="2">
                  <c:v>0.12941176470588237</c:v>
                </c:pt>
                <c:pt idx="3">
                  <c:v>0.14925373134328357</c:v>
                </c:pt>
                <c:pt idx="4">
                  <c:v>0.12554112554112554</c:v>
                </c:pt>
                <c:pt idx="5">
                  <c:v>0.11804008908685969</c:v>
                </c:pt>
                <c:pt idx="6">
                  <c:v>0.12820512820512819</c:v>
                </c:pt>
                <c:pt idx="7">
                  <c:v>0.11307901907356949</c:v>
                </c:pt>
                <c:pt idx="8">
                  <c:v>0.11326428332776478</c:v>
                </c:pt>
                <c:pt idx="9">
                  <c:v>0.11609907120743033</c:v>
                </c:pt>
                <c:pt idx="10">
                  <c:v>0.11688311688311688</c:v>
                </c:pt>
                <c:pt idx="11">
                  <c:v>0.11631274131274132</c:v>
                </c:pt>
                <c:pt idx="12">
                  <c:v>0.11471556182416549</c:v>
                </c:pt>
              </c:numCache>
            </c:numRef>
          </c:val>
          <c:smooth val="0"/>
          <c:extLst>
            <c:ext xmlns:c16="http://schemas.microsoft.com/office/drawing/2014/chart" uri="{C3380CC4-5D6E-409C-BE32-E72D297353CC}">
              <c16:uniqueId val="{00000001-AC1C-4679-A813-1C53B0AE3C5B}"/>
            </c:ext>
          </c:extLst>
        </c:ser>
        <c:ser>
          <c:idx val="2"/>
          <c:order val="2"/>
          <c:tx>
            <c:strRef>
              <c:f>nrcSentiment!$T$44</c:f>
              <c:strCache>
                <c:ptCount val="1"/>
                <c:pt idx="0">
                  <c:v>disgust</c:v>
                </c:pt>
              </c:strCache>
            </c:strRef>
          </c:tx>
          <c:spPr>
            <a:ln w="25400" cap="rnd" cmpd="sng" algn="ctr">
              <a:solidFill>
                <a:schemeClr val="accent5">
                  <a:lumMod val="75000"/>
                </a:schemeClr>
              </a:solidFill>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nrcSentiment!$T$45:$T$57</c:f>
              <c:numCache>
                <c:formatCode>0.0%</c:formatCode>
                <c:ptCount val="13"/>
                <c:pt idx="0">
                  <c:v>9.7859327217125383E-2</c:v>
                </c:pt>
                <c:pt idx="1">
                  <c:v>6.7532467532467527E-2</c:v>
                </c:pt>
                <c:pt idx="2">
                  <c:v>6.6666666666666666E-2</c:v>
                </c:pt>
                <c:pt idx="3">
                  <c:v>6.7164179104477612E-2</c:v>
                </c:pt>
                <c:pt idx="4">
                  <c:v>9.5238095238095233E-2</c:v>
                </c:pt>
                <c:pt idx="5">
                  <c:v>0.10541945063103192</c:v>
                </c:pt>
                <c:pt idx="6">
                  <c:v>0.1043956043956044</c:v>
                </c:pt>
                <c:pt idx="7">
                  <c:v>0.11001362397820164</c:v>
                </c:pt>
                <c:pt idx="8">
                  <c:v>0.10658202472435684</c:v>
                </c:pt>
                <c:pt idx="9">
                  <c:v>0.103328173374613</c:v>
                </c:pt>
                <c:pt idx="10">
                  <c:v>0.10427807486631016</c:v>
                </c:pt>
                <c:pt idx="11">
                  <c:v>9.6525096525096526E-2</c:v>
                </c:pt>
                <c:pt idx="12">
                  <c:v>9.9670897978373293E-2</c:v>
                </c:pt>
              </c:numCache>
            </c:numRef>
          </c:val>
          <c:smooth val="0"/>
          <c:extLst>
            <c:ext xmlns:c16="http://schemas.microsoft.com/office/drawing/2014/chart" uri="{C3380CC4-5D6E-409C-BE32-E72D297353CC}">
              <c16:uniqueId val="{00000002-AC1C-4679-A813-1C53B0AE3C5B}"/>
            </c:ext>
          </c:extLst>
        </c:ser>
        <c:ser>
          <c:idx val="3"/>
          <c:order val="3"/>
          <c:tx>
            <c:strRef>
              <c:f>nrcSentiment!$U$44</c:f>
              <c:strCache>
                <c:ptCount val="1"/>
                <c:pt idx="0">
                  <c:v>fear</c:v>
                </c:pt>
              </c:strCache>
            </c:strRef>
          </c:tx>
          <c:spPr>
            <a:ln w="25400" cap="rnd" cmpd="sng" algn="ctr">
              <a:solidFill>
                <a:schemeClr val="bg1">
                  <a:lumMod val="95000"/>
                  <a:lumOff val="5000"/>
                </a:schemeClr>
              </a:solidFill>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nrcSentiment!$U$45:$U$57</c:f>
              <c:numCache>
                <c:formatCode>0.0%</c:formatCode>
                <c:ptCount val="13"/>
                <c:pt idx="0">
                  <c:v>0.22324159021406728</c:v>
                </c:pt>
                <c:pt idx="1">
                  <c:v>0.18701298701298702</c:v>
                </c:pt>
                <c:pt idx="2">
                  <c:v>0.22352941176470589</c:v>
                </c:pt>
                <c:pt idx="3">
                  <c:v>0.16417910447761194</c:v>
                </c:pt>
                <c:pt idx="4">
                  <c:v>0.19264069264069264</c:v>
                </c:pt>
                <c:pt idx="5">
                  <c:v>0.17668893838158872</c:v>
                </c:pt>
                <c:pt idx="6">
                  <c:v>0.17704517704517705</c:v>
                </c:pt>
                <c:pt idx="7">
                  <c:v>0.17540871934604904</c:v>
                </c:pt>
                <c:pt idx="8">
                  <c:v>0.17507517540928835</c:v>
                </c:pt>
                <c:pt idx="9">
                  <c:v>0.17105263157894737</c:v>
                </c:pt>
                <c:pt idx="10">
                  <c:v>0.16883116883116883</c:v>
                </c:pt>
                <c:pt idx="11">
                  <c:v>0.17422779922779924</c:v>
                </c:pt>
                <c:pt idx="12">
                  <c:v>0.17301363422661026</c:v>
                </c:pt>
              </c:numCache>
            </c:numRef>
          </c:val>
          <c:smooth val="0"/>
          <c:extLst>
            <c:ext xmlns:c16="http://schemas.microsoft.com/office/drawing/2014/chart" uri="{C3380CC4-5D6E-409C-BE32-E72D297353CC}">
              <c16:uniqueId val="{00000003-AC1C-4679-A813-1C53B0AE3C5B}"/>
            </c:ext>
          </c:extLst>
        </c:ser>
        <c:ser>
          <c:idx val="4"/>
          <c:order val="4"/>
          <c:tx>
            <c:strRef>
              <c:f>nrcSentiment!$V$44</c:f>
              <c:strCache>
                <c:ptCount val="1"/>
                <c:pt idx="0">
                  <c:v>joy</c:v>
                </c:pt>
              </c:strCache>
            </c:strRef>
          </c:tx>
          <c:spPr>
            <a:ln w="25400" cap="rnd" cmpd="sng" algn="ctr">
              <a:solidFill>
                <a:schemeClr val="accent1">
                  <a:lumMod val="75000"/>
                </a:schemeClr>
              </a:solidFill>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nrcSentiment!$V$45:$V$57</c:f>
              <c:numCache>
                <c:formatCode>0.0%</c:formatCode>
                <c:ptCount val="13"/>
                <c:pt idx="0">
                  <c:v>5.5045871559633031E-2</c:v>
                </c:pt>
                <c:pt idx="1">
                  <c:v>9.6103896103896108E-2</c:v>
                </c:pt>
                <c:pt idx="2">
                  <c:v>7.8431372549019607E-2</c:v>
                </c:pt>
                <c:pt idx="3">
                  <c:v>8.9552238805970144E-2</c:v>
                </c:pt>
                <c:pt idx="4">
                  <c:v>6.7099567099567103E-2</c:v>
                </c:pt>
                <c:pt idx="5">
                  <c:v>7.9435783221974754E-2</c:v>
                </c:pt>
                <c:pt idx="6">
                  <c:v>8.6691086691086688E-2</c:v>
                </c:pt>
                <c:pt idx="7">
                  <c:v>8.2084468664850141E-2</c:v>
                </c:pt>
                <c:pt idx="8">
                  <c:v>8.5532910123621783E-2</c:v>
                </c:pt>
                <c:pt idx="9">
                  <c:v>9.1718266253869973E-2</c:v>
                </c:pt>
                <c:pt idx="10">
                  <c:v>9.3200916730328501E-2</c:v>
                </c:pt>
                <c:pt idx="11">
                  <c:v>9.3146718146718141E-2</c:v>
                </c:pt>
                <c:pt idx="12">
                  <c:v>8.7917254348848145E-2</c:v>
                </c:pt>
              </c:numCache>
            </c:numRef>
          </c:val>
          <c:smooth val="0"/>
          <c:extLst>
            <c:ext xmlns:c16="http://schemas.microsoft.com/office/drawing/2014/chart" uri="{C3380CC4-5D6E-409C-BE32-E72D297353CC}">
              <c16:uniqueId val="{00000004-AC1C-4679-A813-1C53B0AE3C5B}"/>
            </c:ext>
          </c:extLst>
        </c:ser>
        <c:ser>
          <c:idx val="5"/>
          <c:order val="5"/>
          <c:tx>
            <c:strRef>
              <c:f>nrcSentiment!$W$44</c:f>
              <c:strCache>
                <c:ptCount val="1"/>
                <c:pt idx="0">
                  <c:v>sadness</c:v>
                </c:pt>
              </c:strCache>
            </c:strRef>
          </c:tx>
          <c:spPr>
            <a:ln w="25400" cap="rnd" cmpd="sng" algn="ctr">
              <a:solidFill>
                <a:srgbClr val="92D050"/>
              </a:solidFill>
              <a:prstDash val="solid"/>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nrcSentiment!$W$45:$W$57</c:f>
              <c:numCache>
                <c:formatCode>0.0%</c:formatCode>
                <c:ptCount val="13"/>
                <c:pt idx="0">
                  <c:v>0.11926605504587157</c:v>
                </c:pt>
                <c:pt idx="1">
                  <c:v>0.10909090909090909</c:v>
                </c:pt>
                <c:pt idx="2">
                  <c:v>0.14117647058823529</c:v>
                </c:pt>
                <c:pt idx="3">
                  <c:v>0.12686567164179105</c:v>
                </c:pt>
                <c:pt idx="4">
                  <c:v>0.1406926406926407</c:v>
                </c:pt>
                <c:pt idx="5">
                  <c:v>0.13585746102449889</c:v>
                </c:pt>
                <c:pt idx="6">
                  <c:v>0.13675213675213677</c:v>
                </c:pt>
                <c:pt idx="7">
                  <c:v>0.14407356948228883</c:v>
                </c:pt>
                <c:pt idx="8">
                  <c:v>0.14066154360173738</c:v>
                </c:pt>
                <c:pt idx="9">
                  <c:v>0.1369969040247678</c:v>
                </c:pt>
                <c:pt idx="10">
                  <c:v>0.13674560733384264</c:v>
                </c:pt>
                <c:pt idx="11">
                  <c:v>0.13803088803088803</c:v>
                </c:pt>
                <c:pt idx="12">
                  <c:v>0.14433474377056887</c:v>
                </c:pt>
              </c:numCache>
            </c:numRef>
          </c:val>
          <c:smooth val="0"/>
          <c:extLst>
            <c:ext xmlns:c16="http://schemas.microsoft.com/office/drawing/2014/chart" uri="{C3380CC4-5D6E-409C-BE32-E72D297353CC}">
              <c16:uniqueId val="{00000005-AC1C-4679-A813-1C53B0AE3C5B}"/>
            </c:ext>
          </c:extLst>
        </c:ser>
        <c:ser>
          <c:idx val="6"/>
          <c:order val="6"/>
          <c:tx>
            <c:strRef>
              <c:f>nrcSentiment!$X$44</c:f>
              <c:strCache>
                <c:ptCount val="1"/>
                <c:pt idx="0">
                  <c:v>surprise</c:v>
                </c:pt>
              </c:strCache>
            </c:strRef>
          </c:tx>
          <c:spPr>
            <a:ln w="25400" cap="rnd" cmpd="sng" algn="ctr">
              <a:solidFill>
                <a:srgbClr val="00B0F0"/>
              </a:solidFill>
              <a:prstDash val="solid"/>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nrcSentiment!$X$45:$X$57</c:f>
              <c:numCache>
                <c:formatCode>0.0%</c:formatCode>
                <c:ptCount val="13"/>
                <c:pt idx="0">
                  <c:v>7.9510703363914373E-2</c:v>
                </c:pt>
                <c:pt idx="1">
                  <c:v>6.4935064935064929E-2</c:v>
                </c:pt>
                <c:pt idx="2">
                  <c:v>8.2352941176470587E-2</c:v>
                </c:pt>
                <c:pt idx="3">
                  <c:v>7.4626865671641784E-2</c:v>
                </c:pt>
                <c:pt idx="4">
                  <c:v>7.575757575757576E-2</c:v>
                </c:pt>
                <c:pt idx="5">
                  <c:v>6.3845582776540455E-2</c:v>
                </c:pt>
                <c:pt idx="6">
                  <c:v>6.8376068376068383E-2</c:v>
                </c:pt>
                <c:pt idx="7">
                  <c:v>6.607629427792916E-2</c:v>
                </c:pt>
                <c:pt idx="8">
                  <c:v>7.0831941196124293E-2</c:v>
                </c:pt>
                <c:pt idx="9">
                  <c:v>6.6950464396284826E-2</c:v>
                </c:pt>
                <c:pt idx="10">
                  <c:v>6.760886172650879E-2</c:v>
                </c:pt>
                <c:pt idx="11">
                  <c:v>6.5637065637065631E-2</c:v>
                </c:pt>
                <c:pt idx="12">
                  <c:v>6.3939821344616829E-2</c:v>
                </c:pt>
              </c:numCache>
            </c:numRef>
          </c:val>
          <c:smooth val="0"/>
          <c:extLst>
            <c:ext xmlns:c16="http://schemas.microsoft.com/office/drawing/2014/chart" uri="{C3380CC4-5D6E-409C-BE32-E72D297353CC}">
              <c16:uniqueId val="{00000006-AC1C-4679-A813-1C53B0AE3C5B}"/>
            </c:ext>
          </c:extLst>
        </c:ser>
        <c:ser>
          <c:idx val="7"/>
          <c:order val="7"/>
          <c:tx>
            <c:strRef>
              <c:f>nrcSentiment!$Y$44</c:f>
              <c:strCache>
                <c:ptCount val="1"/>
                <c:pt idx="0">
                  <c:v>trust</c:v>
                </c:pt>
              </c:strCache>
            </c:strRef>
          </c:tx>
          <c:spPr>
            <a:ln w="25400" cap="rnd" cmpd="sng" algn="ctr">
              <a:solidFill>
                <a:schemeClr val="accent2">
                  <a:lumMod val="60000"/>
                  <a:lumOff val="40000"/>
                </a:schemeClr>
              </a:solidFill>
              <a:round/>
            </a:ln>
            <a:effectLst/>
          </c:spPr>
          <c:marker>
            <c:symbol val="none"/>
          </c:marker>
          <c:cat>
            <c:strRef>
              <c:f>nrcSentiment!$Q$45:$Q$57</c:f>
              <c:strCache>
                <c:ptCount val="13"/>
                <c:pt idx="0">
                  <c:v>wk1</c:v>
                </c:pt>
                <c:pt idx="1">
                  <c:v>wk2</c:v>
                </c:pt>
                <c:pt idx="2">
                  <c:v>wk3</c:v>
                </c:pt>
                <c:pt idx="3">
                  <c:v>wk4</c:v>
                </c:pt>
                <c:pt idx="4">
                  <c:v>wk5</c:v>
                </c:pt>
                <c:pt idx="5">
                  <c:v>wk6</c:v>
                </c:pt>
                <c:pt idx="6">
                  <c:v>wk7</c:v>
                </c:pt>
                <c:pt idx="7">
                  <c:v>wk8</c:v>
                </c:pt>
                <c:pt idx="8">
                  <c:v>wk9</c:v>
                </c:pt>
                <c:pt idx="9">
                  <c:v>wk10</c:v>
                </c:pt>
                <c:pt idx="10">
                  <c:v>wk11</c:v>
                </c:pt>
                <c:pt idx="11">
                  <c:v>wk12</c:v>
                </c:pt>
                <c:pt idx="12">
                  <c:v>wk13</c:v>
                </c:pt>
              </c:strCache>
            </c:strRef>
          </c:cat>
          <c:val>
            <c:numRef>
              <c:f>nrcSentiment!$Y$45:$Y$57</c:f>
              <c:numCache>
                <c:formatCode>0.0%</c:formatCode>
                <c:ptCount val="13"/>
                <c:pt idx="0">
                  <c:v>0.19877675840978593</c:v>
                </c:pt>
                <c:pt idx="1">
                  <c:v>0.23116883116883116</c:v>
                </c:pt>
                <c:pt idx="2">
                  <c:v>0.16078431372549021</c:v>
                </c:pt>
                <c:pt idx="3">
                  <c:v>0.20895522388059701</c:v>
                </c:pt>
                <c:pt idx="4">
                  <c:v>0.17532467532467533</c:v>
                </c:pt>
                <c:pt idx="5">
                  <c:v>0.18262806236080179</c:v>
                </c:pt>
                <c:pt idx="6">
                  <c:v>0.17399267399267399</c:v>
                </c:pt>
                <c:pt idx="7">
                  <c:v>0.16450953678474114</c:v>
                </c:pt>
                <c:pt idx="8">
                  <c:v>0.1667223521550284</c:v>
                </c:pt>
                <c:pt idx="9">
                  <c:v>0.17453560371517027</c:v>
                </c:pt>
                <c:pt idx="10">
                  <c:v>0.17647058823529413</c:v>
                </c:pt>
                <c:pt idx="11">
                  <c:v>0.17664092664092665</c:v>
                </c:pt>
                <c:pt idx="12">
                  <c:v>0.16737188528443817</c:v>
                </c:pt>
              </c:numCache>
            </c:numRef>
          </c:val>
          <c:smooth val="0"/>
          <c:extLst>
            <c:ext xmlns:c16="http://schemas.microsoft.com/office/drawing/2014/chart" uri="{C3380CC4-5D6E-409C-BE32-E72D297353CC}">
              <c16:uniqueId val="{00000007-AC1C-4679-A813-1C53B0AE3C5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54050416"/>
        <c:axId val="493713648"/>
      </c:lineChart>
      <c:catAx>
        <c:axId val="25405041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1" i="0" u="none" strike="noStrike" kern="1200" spc="20" baseline="0">
                <a:solidFill>
                  <a:schemeClr val="dk1">
                    <a:lumMod val="65000"/>
                    <a:lumOff val="35000"/>
                  </a:schemeClr>
                </a:solidFill>
                <a:latin typeface="+mn-lt"/>
                <a:ea typeface="+mn-ea"/>
                <a:cs typeface="+mn-cs"/>
              </a:defRPr>
            </a:pPr>
            <a:endParaRPr lang="en-US"/>
          </a:p>
        </c:txPr>
        <c:crossAx val="493713648"/>
        <c:crosses val="autoZero"/>
        <c:auto val="1"/>
        <c:lblAlgn val="ctr"/>
        <c:lblOffset val="100"/>
        <c:noMultiLvlLbl val="0"/>
      </c:catAx>
      <c:valAx>
        <c:axId val="493713648"/>
        <c:scaling>
          <c:orientation val="minMax"/>
        </c:scaling>
        <c:delete val="1"/>
        <c:axPos val="l"/>
        <c:numFmt formatCode="0.0%" sourceLinked="1"/>
        <c:majorTickMark val="none"/>
        <c:minorTickMark val="none"/>
        <c:tickLblPos val="nextTo"/>
        <c:crossAx val="254050416"/>
        <c:crosses val="autoZero"/>
        <c:crossBetween val="between"/>
      </c:valAx>
      <c:spPr>
        <a:noFill/>
        <a:ln>
          <a:noFill/>
        </a:ln>
        <a:effectLst/>
      </c:spPr>
    </c:plotArea>
    <c:legend>
      <c:legendPos val="t"/>
      <c:overlay val="0"/>
      <c:spPr>
        <a:noFill/>
        <a:ln cmpd="dbl">
          <a:solidFill>
            <a:schemeClr val="accent2"/>
          </a:solidFill>
        </a:ln>
        <a:effectLst/>
      </c:spPr>
      <c:txPr>
        <a:bodyPr rot="0" spcFirstLastPara="1" vertOverflow="ellipsis" vert="horz" wrap="square" anchor="ctr" anchorCtr="1"/>
        <a:lstStyle/>
        <a:p>
          <a:pPr>
            <a:defRPr sz="1200" b="1"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bigram!$G$1</c:f>
              <c:strCache>
                <c:ptCount val="1"/>
                <c:pt idx="0">
                  <c:v>Word Count, n</c:v>
                </c:pt>
              </c:strCache>
            </c:strRef>
          </c:tx>
          <c:spPr>
            <a:solidFill>
              <a:schemeClr val="tx2">
                <a:lumMod val="90000"/>
              </a:schemeClr>
            </a:solidFill>
            <a:ln>
              <a:solidFill>
                <a:schemeClr val="tx2">
                  <a:lumMod val="90000"/>
                </a:schemeClr>
              </a:solidFill>
            </a:ln>
            <a:effectLst/>
          </c:spPr>
          <c:cat>
            <c:strRef>
              <c:f>bigram!$F$2:$F$21</c:f>
              <c:strCache>
                <c:ptCount val="20"/>
                <c:pt idx="0">
                  <c:v>coronavirus</c:v>
                </c:pt>
                <c:pt idx="1">
                  <c:v>covid</c:v>
                </c:pt>
                <c:pt idx="2">
                  <c:v>trump</c:v>
                </c:pt>
                <c:pt idx="3">
                  <c:v>people</c:v>
                </c:pt>
                <c:pt idx="4">
                  <c:v>amp</c:v>
                </c:pt>
                <c:pt idx="5">
                  <c:v>health</c:v>
                </c:pt>
                <c:pt idx="6">
                  <c:v>pandemic</c:v>
                </c:pt>
                <c:pt idx="7">
                  <c:v>president</c:v>
                </c:pt>
                <c:pt idx="8">
                  <c:v>china</c:v>
                </c:pt>
                <c:pt idx="9">
                  <c:v>virus</c:v>
                </c:pt>
                <c:pt idx="10">
                  <c:v>deaths</c:v>
                </c:pt>
                <c:pt idx="11">
                  <c:v>breaking</c:v>
                </c:pt>
                <c:pt idx="12">
                  <c:v>testing</c:v>
                </c:pt>
                <c:pt idx="13">
                  <c:v>tested</c:v>
                </c:pt>
                <c:pt idx="14">
                  <c:v>positive</c:v>
                </c:pt>
                <c:pt idx="15">
                  <c:v>spread</c:v>
                </c:pt>
                <c:pt idx="16">
                  <c:v>time</c:v>
                </c:pt>
                <c:pt idx="17">
                  <c:v>americans</c:v>
                </c:pt>
                <c:pt idx="18">
                  <c:v>world</c:v>
                </c:pt>
                <c:pt idx="19">
                  <c:v>crisis</c:v>
                </c:pt>
              </c:strCache>
            </c:strRef>
          </c:cat>
          <c:val>
            <c:numRef>
              <c:f>bigram!$G$2:$G$21</c:f>
              <c:numCache>
                <c:formatCode>General</c:formatCode>
                <c:ptCount val="20"/>
                <c:pt idx="0">
                  <c:v>18248</c:v>
                </c:pt>
                <c:pt idx="1">
                  <c:v>5235</c:v>
                </c:pt>
                <c:pt idx="2">
                  <c:v>3886</c:v>
                </c:pt>
                <c:pt idx="3">
                  <c:v>3250</c:v>
                </c:pt>
                <c:pt idx="4">
                  <c:v>3071</c:v>
                </c:pt>
                <c:pt idx="5">
                  <c:v>1726</c:v>
                </c:pt>
                <c:pt idx="6">
                  <c:v>1710</c:v>
                </c:pt>
                <c:pt idx="7">
                  <c:v>1704</c:v>
                </c:pt>
                <c:pt idx="8">
                  <c:v>1690</c:v>
                </c:pt>
                <c:pt idx="9">
                  <c:v>1290</c:v>
                </c:pt>
                <c:pt idx="10">
                  <c:v>1271</c:v>
                </c:pt>
                <c:pt idx="11">
                  <c:v>1182</c:v>
                </c:pt>
                <c:pt idx="12">
                  <c:v>1145</c:v>
                </c:pt>
                <c:pt idx="13">
                  <c:v>1138</c:v>
                </c:pt>
                <c:pt idx="14">
                  <c:v>1105</c:v>
                </c:pt>
                <c:pt idx="15">
                  <c:v>1074</c:v>
                </c:pt>
                <c:pt idx="16">
                  <c:v>1068</c:v>
                </c:pt>
                <c:pt idx="17">
                  <c:v>1054</c:v>
                </c:pt>
                <c:pt idx="18">
                  <c:v>1031</c:v>
                </c:pt>
                <c:pt idx="19">
                  <c:v>1017</c:v>
                </c:pt>
              </c:numCache>
            </c:numRef>
          </c:val>
          <c:extLst>
            <c:ext xmlns:c16="http://schemas.microsoft.com/office/drawing/2014/chart" uri="{C3380CC4-5D6E-409C-BE32-E72D297353CC}">
              <c16:uniqueId val="{00000000-3AE0-45C4-AEB4-504FC07ADF2C}"/>
            </c:ext>
          </c:extLst>
        </c:ser>
        <c:dLbls>
          <c:showLegendKey val="0"/>
          <c:showVal val="0"/>
          <c:showCatName val="0"/>
          <c:showSerName val="0"/>
          <c:showPercent val="0"/>
          <c:showBubbleSize val="0"/>
        </c:dLbls>
        <c:axId val="619700472"/>
        <c:axId val="619703032"/>
      </c:areaChart>
      <c:lineChart>
        <c:grouping val="standard"/>
        <c:varyColors val="0"/>
        <c:ser>
          <c:idx val="1"/>
          <c:order val="1"/>
          <c:tx>
            <c:strRef>
              <c:f>bigram!$H$1</c:f>
              <c:strCache>
                <c:ptCount val="1"/>
                <c:pt idx="0">
                  <c:v>TF-IDF</c:v>
                </c:pt>
              </c:strCache>
            </c:strRef>
          </c:tx>
          <c:spPr>
            <a:ln w="25400" cap="rnd">
              <a:solidFill>
                <a:schemeClr val="accent1">
                  <a:lumMod val="50000"/>
                </a:schemeClr>
              </a:solidFill>
              <a:round/>
            </a:ln>
            <a:effectLst/>
          </c:spPr>
          <c:marker>
            <c:symbol val="none"/>
          </c:marker>
          <c:cat>
            <c:strRef>
              <c:f>bigram!$F$2:$F$21</c:f>
              <c:strCache>
                <c:ptCount val="20"/>
                <c:pt idx="0">
                  <c:v>coronavirus</c:v>
                </c:pt>
                <c:pt idx="1">
                  <c:v>covid</c:v>
                </c:pt>
                <c:pt idx="2">
                  <c:v>trump</c:v>
                </c:pt>
                <c:pt idx="3">
                  <c:v>people</c:v>
                </c:pt>
                <c:pt idx="4">
                  <c:v>amp</c:v>
                </c:pt>
                <c:pt idx="5">
                  <c:v>health</c:v>
                </c:pt>
                <c:pt idx="6">
                  <c:v>pandemic</c:v>
                </c:pt>
                <c:pt idx="7">
                  <c:v>president</c:v>
                </c:pt>
                <c:pt idx="8">
                  <c:v>china</c:v>
                </c:pt>
                <c:pt idx="9">
                  <c:v>virus</c:v>
                </c:pt>
                <c:pt idx="10">
                  <c:v>deaths</c:v>
                </c:pt>
                <c:pt idx="11">
                  <c:v>breaking</c:v>
                </c:pt>
                <c:pt idx="12">
                  <c:v>testing</c:v>
                </c:pt>
                <c:pt idx="13">
                  <c:v>tested</c:v>
                </c:pt>
                <c:pt idx="14">
                  <c:v>positive</c:v>
                </c:pt>
                <c:pt idx="15">
                  <c:v>spread</c:v>
                </c:pt>
                <c:pt idx="16">
                  <c:v>time</c:v>
                </c:pt>
                <c:pt idx="17">
                  <c:v>americans</c:v>
                </c:pt>
                <c:pt idx="18">
                  <c:v>world</c:v>
                </c:pt>
                <c:pt idx="19">
                  <c:v>crisis</c:v>
                </c:pt>
              </c:strCache>
            </c:strRef>
          </c:cat>
          <c:val>
            <c:numRef>
              <c:f>bigram!$H$2:$H$21</c:f>
              <c:numCache>
                <c:formatCode>General</c:formatCode>
                <c:ptCount val="20"/>
                <c:pt idx="0">
                  <c:v>0</c:v>
                </c:pt>
                <c:pt idx="1">
                  <c:v>2.1293421818181818E-3</c:v>
                </c:pt>
                <c:pt idx="2">
                  <c:v>0</c:v>
                </c:pt>
                <c:pt idx="3">
                  <c:v>0</c:v>
                </c:pt>
                <c:pt idx="4">
                  <c:v>0</c:v>
                </c:pt>
                <c:pt idx="5">
                  <c:v>0</c:v>
                </c:pt>
                <c:pt idx="6">
                  <c:v>0</c:v>
                </c:pt>
                <c:pt idx="7">
                  <c:v>3.4126175000000002E-4</c:v>
                </c:pt>
                <c:pt idx="8">
                  <c:v>0</c:v>
                </c:pt>
                <c:pt idx="9">
                  <c:v>0</c:v>
                </c:pt>
                <c:pt idx="10">
                  <c:v>0</c:v>
                </c:pt>
                <c:pt idx="11">
                  <c:v>0</c:v>
                </c:pt>
                <c:pt idx="12">
                  <c:v>1.1443548888888889E-3</c:v>
                </c:pt>
                <c:pt idx="13">
                  <c:v>1.9423349999999999E-4</c:v>
                </c:pt>
                <c:pt idx="14">
                  <c:v>0</c:v>
                </c:pt>
                <c:pt idx="15">
                  <c:v>0</c:v>
                </c:pt>
                <c:pt idx="16">
                  <c:v>2.1021333333333335E-4</c:v>
                </c:pt>
                <c:pt idx="17">
                  <c:v>2.4329908333333331E-4</c:v>
                </c:pt>
                <c:pt idx="18">
                  <c:v>0</c:v>
                </c:pt>
                <c:pt idx="19">
                  <c:v>1.7995816666666669E-4</c:v>
                </c:pt>
              </c:numCache>
            </c:numRef>
          </c:val>
          <c:smooth val="0"/>
          <c:extLst>
            <c:ext xmlns:c16="http://schemas.microsoft.com/office/drawing/2014/chart" uri="{C3380CC4-5D6E-409C-BE32-E72D297353CC}">
              <c16:uniqueId val="{00000001-3AE0-45C4-AEB4-504FC07ADF2C}"/>
            </c:ext>
          </c:extLst>
        </c:ser>
        <c:dLbls>
          <c:showLegendKey val="0"/>
          <c:showVal val="0"/>
          <c:showCatName val="0"/>
          <c:showSerName val="0"/>
          <c:showPercent val="0"/>
          <c:showBubbleSize val="0"/>
        </c:dLbls>
        <c:marker val="1"/>
        <c:smooth val="0"/>
        <c:axId val="619702072"/>
        <c:axId val="619700152"/>
      </c:lineChart>
      <c:catAx>
        <c:axId val="6197004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390000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19703032"/>
        <c:crosses val="autoZero"/>
        <c:auto val="1"/>
        <c:lblAlgn val="ctr"/>
        <c:lblOffset val="100"/>
        <c:noMultiLvlLbl val="0"/>
      </c:catAx>
      <c:valAx>
        <c:axId val="6197030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19700472"/>
        <c:crosses val="autoZero"/>
        <c:crossBetween val="between"/>
      </c:valAx>
      <c:valAx>
        <c:axId val="61970015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19702072"/>
        <c:crosses val="max"/>
        <c:crossBetween val="between"/>
      </c:valAx>
      <c:catAx>
        <c:axId val="619702072"/>
        <c:scaling>
          <c:orientation val="minMax"/>
        </c:scaling>
        <c:delete val="1"/>
        <c:axPos val="b"/>
        <c:numFmt formatCode="General" sourceLinked="1"/>
        <c:majorTickMark val="out"/>
        <c:minorTickMark val="none"/>
        <c:tickLblPos val="nextTo"/>
        <c:crossAx val="61970015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bigram!$B$1</c:f>
              <c:strCache>
                <c:ptCount val="1"/>
                <c:pt idx="0">
                  <c:v>Bigram Count, n</c:v>
                </c:pt>
              </c:strCache>
            </c:strRef>
          </c:tx>
          <c:spPr>
            <a:solidFill>
              <a:schemeClr val="tx2">
                <a:lumMod val="90000"/>
              </a:schemeClr>
            </a:solidFill>
            <a:ln>
              <a:noFill/>
            </a:ln>
            <a:effectLst/>
          </c:spPr>
          <c:cat>
            <c:strRef>
              <c:f>bigram!$A$2:$A$21</c:f>
              <c:strCache>
                <c:ptCount val="20"/>
                <c:pt idx="0">
                  <c:v>coronavirus pandemic</c:v>
                </c:pt>
                <c:pt idx="1">
                  <c:v>coronavirus outbreak</c:v>
                </c:pt>
                <c:pt idx="2">
                  <c:v>tested positive</c:v>
                </c:pt>
                <c:pt idx="3">
                  <c:v>president trump</c:v>
                </c:pt>
                <c:pt idx="4">
                  <c:v>white house</c:v>
                </c:pt>
                <c:pt idx="5">
                  <c:v>coronavirus crisis</c:v>
                </c:pt>
                <c:pt idx="6">
                  <c:v>public health</c:v>
                </c:pt>
                <c:pt idx="7">
                  <c:v>coronavirus response</c:v>
                </c:pt>
                <c:pt idx="8">
                  <c:v>social distancing</c:v>
                </c:pt>
                <c:pt idx="9">
                  <c:v>coronavirus testing</c:v>
                </c:pt>
                <c:pt idx="10">
                  <c:v>coronavirus covid</c:v>
                </c:pt>
                <c:pt idx="11">
                  <c:v>donald trump</c:v>
                </c:pt>
                <c:pt idx="12">
                  <c:v>coronavirus deaths</c:v>
                </c:pt>
                <c:pt idx="13">
                  <c:v>task force</c:v>
                </c:pt>
                <c:pt idx="14">
                  <c:v>weeks ago</c:v>
                </c:pt>
                <c:pt idx="15">
                  <c:v>south korea</c:v>
                </c:pt>
                <c:pt idx="16">
                  <c:v>death toll</c:v>
                </c:pt>
                <c:pt idx="17">
                  <c:v>coronavirus patients</c:v>
                </c:pt>
                <c:pt idx="18">
                  <c:v>trump administration</c:v>
                </c:pt>
                <c:pt idx="19">
                  <c:v>coronavirus relief</c:v>
                </c:pt>
              </c:strCache>
            </c:strRef>
          </c:cat>
          <c:val>
            <c:numRef>
              <c:f>bigram!$B$2:$B$21</c:f>
              <c:numCache>
                <c:formatCode>General</c:formatCode>
                <c:ptCount val="20"/>
                <c:pt idx="0">
                  <c:v>677</c:v>
                </c:pt>
                <c:pt idx="1">
                  <c:v>637</c:v>
                </c:pt>
                <c:pt idx="2">
                  <c:v>634</c:v>
                </c:pt>
                <c:pt idx="3">
                  <c:v>524</c:v>
                </c:pt>
                <c:pt idx="4">
                  <c:v>401</c:v>
                </c:pt>
                <c:pt idx="5">
                  <c:v>362</c:v>
                </c:pt>
                <c:pt idx="6">
                  <c:v>344</c:v>
                </c:pt>
                <c:pt idx="7">
                  <c:v>301</c:v>
                </c:pt>
                <c:pt idx="8">
                  <c:v>296</c:v>
                </c:pt>
                <c:pt idx="9">
                  <c:v>253</c:v>
                </c:pt>
                <c:pt idx="10">
                  <c:v>242</c:v>
                </c:pt>
                <c:pt idx="11">
                  <c:v>242</c:v>
                </c:pt>
                <c:pt idx="12">
                  <c:v>232</c:v>
                </c:pt>
                <c:pt idx="13">
                  <c:v>229</c:v>
                </c:pt>
                <c:pt idx="14">
                  <c:v>221</c:v>
                </c:pt>
                <c:pt idx="15">
                  <c:v>220</c:v>
                </c:pt>
                <c:pt idx="16">
                  <c:v>217</c:v>
                </c:pt>
                <c:pt idx="17">
                  <c:v>204</c:v>
                </c:pt>
                <c:pt idx="18">
                  <c:v>203</c:v>
                </c:pt>
                <c:pt idx="19">
                  <c:v>201</c:v>
                </c:pt>
              </c:numCache>
            </c:numRef>
          </c:val>
          <c:extLst>
            <c:ext xmlns:c16="http://schemas.microsoft.com/office/drawing/2014/chart" uri="{C3380CC4-5D6E-409C-BE32-E72D297353CC}">
              <c16:uniqueId val="{00000000-1090-493B-B3F2-F074B0557C88}"/>
            </c:ext>
          </c:extLst>
        </c:ser>
        <c:dLbls>
          <c:showLegendKey val="0"/>
          <c:showVal val="0"/>
          <c:showCatName val="0"/>
          <c:showSerName val="0"/>
          <c:showPercent val="0"/>
          <c:showBubbleSize val="0"/>
        </c:dLbls>
        <c:axId val="894226896"/>
        <c:axId val="894224336"/>
      </c:areaChart>
      <c:lineChart>
        <c:grouping val="standard"/>
        <c:varyColors val="0"/>
        <c:ser>
          <c:idx val="1"/>
          <c:order val="1"/>
          <c:tx>
            <c:strRef>
              <c:f>bigram!$C$1</c:f>
              <c:strCache>
                <c:ptCount val="1"/>
                <c:pt idx="0">
                  <c:v>TF-IDF</c:v>
                </c:pt>
              </c:strCache>
            </c:strRef>
          </c:tx>
          <c:spPr>
            <a:ln w="22225" cap="rnd">
              <a:solidFill>
                <a:schemeClr val="accent1">
                  <a:lumMod val="50000"/>
                </a:schemeClr>
              </a:solidFill>
              <a:round/>
            </a:ln>
            <a:effectLst/>
          </c:spPr>
          <c:marker>
            <c:symbol val="none"/>
          </c:marker>
          <c:cat>
            <c:strRef>
              <c:f>bigram!$A$2:$A$21</c:f>
              <c:strCache>
                <c:ptCount val="20"/>
                <c:pt idx="0">
                  <c:v>coronavirus pandemic</c:v>
                </c:pt>
                <c:pt idx="1">
                  <c:v>coronavirus outbreak</c:v>
                </c:pt>
                <c:pt idx="2">
                  <c:v>tested positive</c:v>
                </c:pt>
                <c:pt idx="3">
                  <c:v>president trump</c:v>
                </c:pt>
                <c:pt idx="4">
                  <c:v>white house</c:v>
                </c:pt>
                <c:pt idx="5">
                  <c:v>coronavirus crisis</c:v>
                </c:pt>
                <c:pt idx="6">
                  <c:v>public health</c:v>
                </c:pt>
                <c:pt idx="7">
                  <c:v>coronavirus response</c:v>
                </c:pt>
                <c:pt idx="8">
                  <c:v>social distancing</c:v>
                </c:pt>
                <c:pt idx="9">
                  <c:v>coronavirus testing</c:v>
                </c:pt>
                <c:pt idx="10">
                  <c:v>coronavirus covid</c:v>
                </c:pt>
                <c:pt idx="11">
                  <c:v>donald trump</c:v>
                </c:pt>
                <c:pt idx="12">
                  <c:v>coronavirus deaths</c:v>
                </c:pt>
                <c:pt idx="13">
                  <c:v>task force</c:v>
                </c:pt>
                <c:pt idx="14">
                  <c:v>weeks ago</c:v>
                </c:pt>
                <c:pt idx="15">
                  <c:v>south korea</c:v>
                </c:pt>
                <c:pt idx="16">
                  <c:v>death toll</c:v>
                </c:pt>
                <c:pt idx="17">
                  <c:v>coronavirus patients</c:v>
                </c:pt>
                <c:pt idx="18">
                  <c:v>trump administration</c:v>
                </c:pt>
                <c:pt idx="19">
                  <c:v>coronavirus relief</c:v>
                </c:pt>
              </c:strCache>
            </c:strRef>
          </c:cat>
          <c:val>
            <c:numRef>
              <c:f>bigram!$C$2:$C$21</c:f>
              <c:numCache>
                <c:formatCode>General</c:formatCode>
                <c:ptCount val="20"/>
                <c:pt idx="0">
                  <c:v>1.064503275883684E-3</c:v>
                </c:pt>
                <c:pt idx="1">
                  <c:v>0</c:v>
                </c:pt>
                <c:pt idx="2">
                  <c:v>2.5253464018896093E-4</c:v>
                </c:pt>
                <c:pt idx="3">
                  <c:v>1.0119006848553233E-3</c:v>
                </c:pt>
                <c:pt idx="4">
                  <c:v>1.1302166942652226E-3</c:v>
                </c:pt>
                <c:pt idx="5">
                  <c:v>3.3734918606130002E-4</c:v>
                </c:pt>
                <c:pt idx="6">
                  <c:v>0</c:v>
                </c:pt>
                <c:pt idx="7">
                  <c:v>9.8341454796553162E-4</c:v>
                </c:pt>
                <c:pt idx="8">
                  <c:v>1.2924526131012607E-3</c:v>
                </c:pt>
                <c:pt idx="9">
                  <c:v>8.6791406726801094E-4</c:v>
                </c:pt>
                <c:pt idx="10">
                  <c:v>4.1789581045345185E-4</c:v>
                </c:pt>
                <c:pt idx="11">
                  <c:v>4.9320368628463947E-4</c:v>
                </c:pt>
                <c:pt idx="12">
                  <c:v>3.3278975839266529E-4</c:v>
                </c:pt>
                <c:pt idx="13">
                  <c:v>7.9786612984364099E-4</c:v>
                </c:pt>
                <c:pt idx="14">
                  <c:v>2.6557697981781906E-4</c:v>
                </c:pt>
                <c:pt idx="15">
                  <c:v>2.3499595752633285E-4</c:v>
                </c:pt>
                <c:pt idx="16">
                  <c:v>2.5527422429240225E-4</c:v>
                </c:pt>
                <c:pt idx="17">
                  <c:v>3.0158328322520351E-4</c:v>
                </c:pt>
                <c:pt idx="18">
                  <c:v>4.7177568079098626E-4</c:v>
                </c:pt>
                <c:pt idx="19">
                  <c:v>6.4478900061544183E-4</c:v>
                </c:pt>
              </c:numCache>
            </c:numRef>
          </c:val>
          <c:smooth val="0"/>
          <c:extLst>
            <c:ext xmlns:c16="http://schemas.microsoft.com/office/drawing/2014/chart" uri="{C3380CC4-5D6E-409C-BE32-E72D297353CC}">
              <c16:uniqueId val="{00000001-1090-493B-B3F2-F074B0557C88}"/>
            </c:ext>
          </c:extLst>
        </c:ser>
        <c:dLbls>
          <c:showLegendKey val="0"/>
          <c:showVal val="0"/>
          <c:showCatName val="0"/>
          <c:showSerName val="0"/>
          <c:showPercent val="0"/>
          <c:showBubbleSize val="0"/>
        </c:dLbls>
        <c:marker val="1"/>
        <c:smooth val="0"/>
        <c:axId val="658379512"/>
        <c:axId val="107314664"/>
      </c:lineChart>
      <c:catAx>
        <c:axId val="89422689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300000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94224336"/>
        <c:crosses val="autoZero"/>
        <c:auto val="1"/>
        <c:lblAlgn val="ctr"/>
        <c:lblOffset val="100"/>
        <c:noMultiLvlLbl val="0"/>
      </c:catAx>
      <c:valAx>
        <c:axId val="8942243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94226896"/>
        <c:crosses val="autoZero"/>
        <c:crossBetween val="between"/>
      </c:valAx>
      <c:valAx>
        <c:axId val="10731466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58379512"/>
        <c:crosses val="max"/>
        <c:crossBetween val="between"/>
      </c:valAx>
      <c:catAx>
        <c:axId val="658379512"/>
        <c:scaling>
          <c:orientation val="minMax"/>
        </c:scaling>
        <c:delete val="1"/>
        <c:axPos val="b"/>
        <c:numFmt formatCode="General" sourceLinked="1"/>
        <c:majorTickMark val="out"/>
        <c:minorTickMark val="none"/>
        <c:tickLblPos val="nextTo"/>
        <c:crossAx val="10731466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bigram!$L$1</c:f>
              <c:strCache>
                <c:ptCount val="1"/>
                <c:pt idx="0">
                  <c:v>Trigram Count, n</c:v>
                </c:pt>
              </c:strCache>
            </c:strRef>
          </c:tx>
          <c:spPr>
            <a:solidFill>
              <a:schemeClr val="tx2">
                <a:lumMod val="90000"/>
              </a:schemeClr>
            </a:solidFill>
            <a:ln>
              <a:noFill/>
            </a:ln>
            <a:effectLst/>
          </c:spPr>
          <c:cat>
            <c:strRef>
              <c:f>bigram!$K$2:$K$21</c:f>
              <c:strCache>
                <c:ptCount val="20"/>
                <c:pt idx="0">
                  <c:v>coronavirus task force</c:v>
                </c:pt>
                <c:pt idx="1">
                  <c:v>world health organization</c:v>
                </c:pt>
                <c:pt idx="2">
                  <c:v>paid sick leave</c:v>
                </c:pt>
                <c:pt idx="3">
                  <c:v>coronavirus death toll</c:v>
                </c:pt>
                <c:pt idx="4">
                  <c:v>dr anthony fauci</c:v>
                </c:pt>
                <c:pt idx="5">
                  <c:v>health care workers</c:v>
                </c:pt>
                <c:pt idx="6">
                  <c:v>coronavirus relief bill</c:v>
                </c:pt>
                <c:pt idx="7">
                  <c:v>chinese communist party</c:v>
                </c:pt>
                <c:pt idx="8">
                  <c:v>white house coronavirus</c:v>
                </c:pt>
                <c:pt idx="9">
                  <c:v>weeks ago deaths</c:v>
                </c:pt>
                <c:pt idx="10">
                  <c:v>deaths weeks ago</c:v>
                </c:pt>
                <c:pt idx="11">
                  <c:v>donated million won</c:v>
                </c:pt>
                <c:pt idx="12">
                  <c:v>public health emergency</c:v>
                </c:pt>
                <c:pt idx="13">
                  <c:v>coronavirus test kits</c:v>
                </c:pt>
                <c:pt idx="14">
                  <c:v>personal protective equipment</c:v>
                </c:pt>
                <c:pt idx="15">
                  <c:v>public health crisis</c:v>
                </c:pt>
                <c:pt idx="16">
                  <c:v>prime minister boris</c:v>
                </c:pt>
                <c:pt idx="17">
                  <c:v>amid amid amid</c:v>
                </c:pt>
                <c:pt idx="18">
                  <c:v>ago deaths weeks</c:v>
                </c:pt>
                <c:pt idx="19">
                  <c:v>breaking italy reports</c:v>
                </c:pt>
              </c:strCache>
            </c:strRef>
          </c:cat>
          <c:val>
            <c:numRef>
              <c:f>bigram!$L$2:$L$21</c:f>
              <c:numCache>
                <c:formatCode>General</c:formatCode>
                <c:ptCount val="20"/>
                <c:pt idx="0">
                  <c:v>170</c:v>
                </c:pt>
                <c:pt idx="1">
                  <c:v>112</c:v>
                </c:pt>
                <c:pt idx="2">
                  <c:v>108</c:v>
                </c:pt>
                <c:pt idx="3">
                  <c:v>78</c:v>
                </c:pt>
                <c:pt idx="4">
                  <c:v>61</c:v>
                </c:pt>
                <c:pt idx="5">
                  <c:v>60</c:v>
                </c:pt>
                <c:pt idx="6">
                  <c:v>59</c:v>
                </c:pt>
                <c:pt idx="7">
                  <c:v>53</c:v>
                </c:pt>
                <c:pt idx="8">
                  <c:v>53</c:v>
                </c:pt>
                <c:pt idx="9">
                  <c:v>52</c:v>
                </c:pt>
                <c:pt idx="10">
                  <c:v>48</c:v>
                </c:pt>
                <c:pt idx="11">
                  <c:v>43</c:v>
                </c:pt>
                <c:pt idx="12">
                  <c:v>42</c:v>
                </c:pt>
                <c:pt idx="13">
                  <c:v>42</c:v>
                </c:pt>
                <c:pt idx="14">
                  <c:v>41</c:v>
                </c:pt>
                <c:pt idx="15">
                  <c:v>40</c:v>
                </c:pt>
                <c:pt idx="16">
                  <c:v>40</c:v>
                </c:pt>
                <c:pt idx="17">
                  <c:v>39</c:v>
                </c:pt>
                <c:pt idx="18">
                  <c:v>39</c:v>
                </c:pt>
                <c:pt idx="19">
                  <c:v>39</c:v>
                </c:pt>
              </c:numCache>
            </c:numRef>
          </c:val>
          <c:extLst>
            <c:ext xmlns:c16="http://schemas.microsoft.com/office/drawing/2014/chart" uri="{C3380CC4-5D6E-409C-BE32-E72D297353CC}">
              <c16:uniqueId val="{00000000-238F-45B8-9D0B-605623557BCE}"/>
            </c:ext>
          </c:extLst>
        </c:ser>
        <c:dLbls>
          <c:showLegendKey val="0"/>
          <c:showVal val="0"/>
          <c:showCatName val="0"/>
          <c:showSerName val="0"/>
          <c:showPercent val="0"/>
          <c:showBubbleSize val="0"/>
        </c:dLbls>
        <c:axId val="1030694928"/>
        <c:axId val="1030694288"/>
      </c:areaChart>
      <c:lineChart>
        <c:grouping val="standard"/>
        <c:varyColors val="0"/>
        <c:ser>
          <c:idx val="1"/>
          <c:order val="1"/>
          <c:tx>
            <c:strRef>
              <c:f>bigram!$M$1</c:f>
              <c:strCache>
                <c:ptCount val="1"/>
                <c:pt idx="0">
                  <c:v>TF-IDF</c:v>
                </c:pt>
              </c:strCache>
            </c:strRef>
          </c:tx>
          <c:spPr>
            <a:ln w="22225" cap="rnd">
              <a:solidFill>
                <a:schemeClr val="accent1">
                  <a:lumMod val="50000"/>
                </a:schemeClr>
              </a:solidFill>
              <a:round/>
            </a:ln>
            <a:effectLst/>
          </c:spPr>
          <c:marker>
            <c:symbol val="none"/>
          </c:marker>
          <c:cat>
            <c:strRef>
              <c:f>bigram!$K$2:$K$21</c:f>
              <c:strCache>
                <c:ptCount val="20"/>
                <c:pt idx="0">
                  <c:v>coronavirus task force</c:v>
                </c:pt>
                <c:pt idx="1">
                  <c:v>world health organization</c:v>
                </c:pt>
                <c:pt idx="2">
                  <c:v>paid sick leave</c:v>
                </c:pt>
                <c:pt idx="3">
                  <c:v>coronavirus death toll</c:v>
                </c:pt>
                <c:pt idx="4">
                  <c:v>dr anthony fauci</c:v>
                </c:pt>
                <c:pt idx="5">
                  <c:v>health care workers</c:v>
                </c:pt>
                <c:pt idx="6">
                  <c:v>coronavirus relief bill</c:v>
                </c:pt>
                <c:pt idx="7">
                  <c:v>chinese communist party</c:v>
                </c:pt>
                <c:pt idx="8">
                  <c:v>white house coronavirus</c:v>
                </c:pt>
                <c:pt idx="9">
                  <c:v>weeks ago deaths</c:v>
                </c:pt>
                <c:pt idx="10">
                  <c:v>deaths weeks ago</c:v>
                </c:pt>
                <c:pt idx="11">
                  <c:v>donated million won</c:v>
                </c:pt>
                <c:pt idx="12">
                  <c:v>public health emergency</c:v>
                </c:pt>
                <c:pt idx="13">
                  <c:v>coronavirus test kits</c:v>
                </c:pt>
                <c:pt idx="14">
                  <c:v>personal protective equipment</c:v>
                </c:pt>
                <c:pt idx="15">
                  <c:v>public health crisis</c:v>
                </c:pt>
                <c:pt idx="16">
                  <c:v>prime minister boris</c:v>
                </c:pt>
                <c:pt idx="17">
                  <c:v>amid amid amid</c:v>
                </c:pt>
                <c:pt idx="18">
                  <c:v>ago deaths weeks</c:v>
                </c:pt>
                <c:pt idx="19">
                  <c:v>breaking italy reports</c:v>
                </c:pt>
              </c:strCache>
            </c:strRef>
          </c:cat>
          <c:val>
            <c:numRef>
              <c:f>bigram!$M$2:$M$21</c:f>
              <c:numCache>
                <c:formatCode>General</c:formatCode>
                <c:ptCount val="20"/>
                <c:pt idx="0">
                  <c:v>1.430605161195878E-3</c:v>
                </c:pt>
                <c:pt idx="1">
                  <c:v>6.4008624216169456E-4</c:v>
                </c:pt>
                <c:pt idx="2">
                  <c:v>1.2221545201704157E-3</c:v>
                </c:pt>
                <c:pt idx="3">
                  <c:v>1.0916937189581219E-3</c:v>
                </c:pt>
                <c:pt idx="4">
                  <c:v>5.3286327436544904E-4</c:v>
                </c:pt>
                <c:pt idx="5">
                  <c:v>6.5512287204710668E-4</c:v>
                </c:pt>
                <c:pt idx="6">
                  <c:v>7.412695334563002E-4</c:v>
                </c:pt>
                <c:pt idx="7">
                  <c:v>7.2915918792503909E-4</c:v>
                </c:pt>
                <c:pt idx="8">
                  <c:v>6.7445893610353482E-4</c:v>
                </c:pt>
                <c:pt idx="9">
                  <c:v>4.4817994237575697E-3</c:v>
                </c:pt>
                <c:pt idx="10">
                  <c:v>1.5816805742340716E-3</c:v>
                </c:pt>
                <c:pt idx="11">
                  <c:v>3.483559818070592E-3</c:v>
                </c:pt>
                <c:pt idx="12">
                  <c:v>1.7434150513638022E-3</c:v>
                </c:pt>
                <c:pt idx="13">
                  <c:v>6.578987508444338E-4</c:v>
                </c:pt>
                <c:pt idx="14">
                  <c:v>8.355716693312507E-4</c:v>
                </c:pt>
                <c:pt idx="15">
                  <c:v>3.394395751912395E-4</c:v>
                </c:pt>
                <c:pt idx="16">
                  <c:v>1.2760204288554413E-3</c:v>
                </c:pt>
                <c:pt idx="17">
                  <c:v>8.3132240456245295E-3</c:v>
                </c:pt>
                <c:pt idx="18">
                  <c:v>3.3637742910518566E-3</c:v>
                </c:pt>
                <c:pt idx="19">
                  <c:v>8.1955539671257189E-4</c:v>
                </c:pt>
              </c:numCache>
            </c:numRef>
          </c:val>
          <c:smooth val="0"/>
          <c:extLst>
            <c:ext xmlns:c16="http://schemas.microsoft.com/office/drawing/2014/chart" uri="{C3380CC4-5D6E-409C-BE32-E72D297353CC}">
              <c16:uniqueId val="{00000001-238F-45B8-9D0B-605623557BCE}"/>
            </c:ext>
          </c:extLst>
        </c:ser>
        <c:dLbls>
          <c:showLegendKey val="0"/>
          <c:showVal val="0"/>
          <c:showCatName val="0"/>
          <c:showSerName val="0"/>
          <c:showPercent val="0"/>
          <c:showBubbleSize val="0"/>
        </c:dLbls>
        <c:marker val="1"/>
        <c:smooth val="0"/>
        <c:axId val="619696952"/>
        <c:axId val="619697912"/>
      </c:lineChart>
      <c:catAx>
        <c:axId val="103069492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300000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30694288"/>
        <c:crosses val="autoZero"/>
        <c:auto val="1"/>
        <c:lblAlgn val="ctr"/>
        <c:lblOffset val="100"/>
        <c:noMultiLvlLbl val="0"/>
      </c:catAx>
      <c:valAx>
        <c:axId val="10306942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30694928"/>
        <c:crosses val="autoZero"/>
        <c:crossBetween val="between"/>
      </c:valAx>
      <c:valAx>
        <c:axId val="6196979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19696952"/>
        <c:crosses val="max"/>
        <c:crossBetween val="between"/>
      </c:valAx>
      <c:catAx>
        <c:axId val="619696952"/>
        <c:scaling>
          <c:orientation val="minMax"/>
        </c:scaling>
        <c:delete val="1"/>
        <c:axPos val="b"/>
        <c:numFmt formatCode="General" sourceLinked="1"/>
        <c:majorTickMark val="out"/>
        <c:minorTickMark val="none"/>
        <c:tickLblPos val="nextTo"/>
        <c:crossAx val="6196979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713DAF-7136-437D-863F-3754724DD2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F8EE99-DFCC-4F89-A0E1-2EA4181D8DE5}">
      <dgm:prSet/>
      <dgm:spPr/>
      <dgm:t>
        <a:bodyPr/>
        <a:lstStyle/>
        <a:p>
          <a:pPr>
            <a:lnSpc>
              <a:spcPct val="100000"/>
            </a:lnSpc>
          </a:pPr>
          <a:r>
            <a:rPr lang="en-US" dirty="0"/>
            <a:t>Policy makers</a:t>
          </a:r>
        </a:p>
      </dgm:t>
    </dgm:pt>
    <dgm:pt modelId="{401FCC4C-E4C4-428D-BFC7-630596374B58}" type="parTrans" cxnId="{52A18587-770F-4C6A-938E-DE00002A5C78}">
      <dgm:prSet/>
      <dgm:spPr/>
      <dgm:t>
        <a:bodyPr/>
        <a:lstStyle/>
        <a:p>
          <a:endParaRPr lang="en-US"/>
        </a:p>
      </dgm:t>
    </dgm:pt>
    <dgm:pt modelId="{D0702EFE-C58C-4C26-9071-BC457B23A356}" type="sibTrans" cxnId="{52A18587-770F-4C6A-938E-DE00002A5C78}">
      <dgm:prSet/>
      <dgm:spPr/>
      <dgm:t>
        <a:bodyPr/>
        <a:lstStyle/>
        <a:p>
          <a:endParaRPr lang="en-US"/>
        </a:p>
      </dgm:t>
    </dgm:pt>
    <dgm:pt modelId="{C66A90F9-C579-4D09-A120-2DD51801EB66}">
      <dgm:prSet/>
      <dgm:spPr/>
      <dgm:t>
        <a:bodyPr/>
        <a:lstStyle/>
        <a:p>
          <a:pPr>
            <a:lnSpc>
              <a:spcPct val="100000"/>
            </a:lnSpc>
          </a:pPr>
          <a:r>
            <a:rPr lang="en-US"/>
            <a:t>Knowing public concerns and sentiment will help them to set priorities and health guidelines to reduce the public stress and to relieve burdens due to the outbreak</a:t>
          </a:r>
        </a:p>
      </dgm:t>
    </dgm:pt>
    <dgm:pt modelId="{0871C904-BB52-4B3E-8B08-8A73E332CCA0}" type="parTrans" cxnId="{3B0FB5CE-03FB-4F04-93F4-051A5945681A}">
      <dgm:prSet/>
      <dgm:spPr/>
      <dgm:t>
        <a:bodyPr/>
        <a:lstStyle/>
        <a:p>
          <a:endParaRPr lang="en-US"/>
        </a:p>
      </dgm:t>
    </dgm:pt>
    <dgm:pt modelId="{DF0A9624-7B69-406F-BDA6-7F76525632B0}" type="sibTrans" cxnId="{3B0FB5CE-03FB-4F04-93F4-051A5945681A}">
      <dgm:prSet/>
      <dgm:spPr/>
      <dgm:t>
        <a:bodyPr/>
        <a:lstStyle/>
        <a:p>
          <a:endParaRPr lang="en-US"/>
        </a:p>
      </dgm:t>
    </dgm:pt>
    <dgm:pt modelId="{0363BDC1-E46D-4F4D-B751-1AF6D1E1CE12}">
      <dgm:prSet/>
      <dgm:spPr/>
      <dgm:t>
        <a:bodyPr/>
        <a:lstStyle/>
        <a:p>
          <a:pPr>
            <a:lnSpc>
              <a:spcPct val="100000"/>
            </a:lnSpc>
          </a:pPr>
          <a:r>
            <a:rPr lang="en-US" dirty="0"/>
            <a:t>Health Professions</a:t>
          </a:r>
        </a:p>
      </dgm:t>
    </dgm:pt>
    <dgm:pt modelId="{A8B4C21E-DD3C-41EA-8ABD-10D773FE8952}" type="parTrans" cxnId="{6FBD0345-C7BF-4390-900B-B04D6E905D70}">
      <dgm:prSet/>
      <dgm:spPr/>
      <dgm:t>
        <a:bodyPr/>
        <a:lstStyle/>
        <a:p>
          <a:endParaRPr lang="en-US"/>
        </a:p>
      </dgm:t>
    </dgm:pt>
    <dgm:pt modelId="{75D6B10C-FD23-45E3-89B4-32514A339AD8}" type="sibTrans" cxnId="{6FBD0345-C7BF-4390-900B-B04D6E905D70}">
      <dgm:prSet/>
      <dgm:spPr/>
      <dgm:t>
        <a:bodyPr/>
        <a:lstStyle/>
        <a:p>
          <a:endParaRPr lang="en-US"/>
        </a:p>
      </dgm:t>
    </dgm:pt>
    <dgm:pt modelId="{DAAFB3FF-6741-4F70-9F24-AA124675F72F}">
      <dgm:prSet/>
      <dgm:spPr/>
      <dgm:t>
        <a:bodyPr/>
        <a:lstStyle/>
        <a:p>
          <a:pPr>
            <a:lnSpc>
              <a:spcPct val="100000"/>
            </a:lnSpc>
          </a:pPr>
          <a:r>
            <a:rPr lang="en-US"/>
            <a:t>Mental health professions may implement effective therapy strategies based on general concerns and sentiment during the outbreak</a:t>
          </a:r>
        </a:p>
      </dgm:t>
    </dgm:pt>
    <dgm:pt modelId="{D3211406-E8DB-471D-97D2-8475134FEF7D}" type="parTrans" cxnId="{466472B7-B889-4EDF-A4D5-B3AB1C96B0E6}">
      <dgm:prSet/>
      <dgm:spPr/>
      <dgm:t>
        <a:bodyPr/>
        <a:lstStyle/>
        <a:p>
          <a:endParaRPr lang="en-US"/>
        </a:p>
      </dgm:t>
    </dgm:pt>
    <dgm:pt modelId="{51B1929B-BF22-4BA0-B9F7-91C39F813F22}" type="sibTrans" cxnId="{466472B7-B889-4EDF-A4D5-B3AB1C96B0E6}">
      <dgm:prSet/>
      <dgm:spPr/>
      <dgm:t>
        <a:bodyPr/>
        <a:lstStyle/>
        <a:p>
          <a:endParaRPr lang="en-US"/>
        </a:p>
      </dgm:t>
    </dgm:pt>
    <dgm:pt modelId="{6A49322C-ECDE-45A2-A7DC-971339A30B6E}">
      <dgm:prSet/>
      <dgm:spPr/>
      <dgm:t>
        <a:bodyPr/>
        <a:lstStyle/>
        <a:p>
          <a:pPr>
            <a:lnSpc>
              <a:spcPct val="100000"/>
            </a:lnSpc>
          </a:pPr>
          <a:r>
            <a:rPr lang="en-US"/>
            <a:t>Educators</a:t>
          </a:r>
        </a:p>
      </dgm:t>
    </dgm:pt>
    <dgm:pt modelId="{F3876067-175E-4D9A-8B54-775E9BB0299D}" type="parTrans" cxnId="{01365DEA-A48F-4290-9F7A-DDA4758BC9DC}">
      <dgm:prSet/>
      <dgm:spPr/>
      <dgm:t>
        <a:bodyPr/>
        <a:lstStyle/>
        <a:p>
          <a:endParaRPr lang="en-US"/>
        </a:p>
      </dgm:t>
    </dgm:pt>
    <dgm:pt modelId="{CD022BA3-C841-4D0E-9CF3-E13A509E757F}" type="sibTrans" cxnId="{01365DEA-A48F-4290-9F7A-DDA4758BC9DC}">
      <dgm:prSet/>
      <dgm:spPr/>
      <dgm:t>
        <a:bodyPr/>
        <a:lstStyle/>
        <a:p>
          <a:endParaRPr lang="en-US"/>
        </a:p>
      </dgm:t>
    </dgm:pt>
    <dgm:pt modelId="{77DABCB5-BEBC-4E89-AEDC-137885BBFD8A}">
      <dgm:prSet/>
      <dgm:spPr/>
      <dgm:t>
        <a:bodyPr/>
        <a:lstStyle/>
        <a:p>
          <a:pPr>
            <a:lnSpc>
              <a:spcPct val="100000"/>
            </a:lnSpc>
          </a:pPr>
          <a:r>
            <a:rPr lang="en-US"/>
            <a:t>Teachers can be more proactive and ready to help/guide students by knowing public concerns and sentiment</a:t>
          </a:r>
        </a:p>
      </dgm:t>
    </dgm:pt>
    <dgm:pt modelId="{5345CA88-20A7-4FCD-8C6D-072BFBB8F7EF}" type="parTrans" cxnId="{E2304466-2689-4C01-BDA7-DF9FDD2CC9C3}">
      <dgm:prSet/>
      <dgm:spPr/>
      <dgm:t>
        <a:bodyPr/>
        <a:lstStyle/>
        <a:p>
          <a:endParaRPr lang="en-US"/>
        </a:p>
      </dgm:t>
    </dgm:pt>
    <dgm:pt modelId="{76C1436B-D36C-4522-84D0-4F894577B342}" type="sibTrans" cxnId="{E2304466-2689-4C01-BDA7-DF9FDD2CC9C3}">
      <dgm:prSet/>
      <dgm:spPr/>
      <dgm:t>
        <a:bodyPr/>
        <a:lstStyle/>
        <a:p>
          <a:endParaRPr lang="en-US"/>
        </a:p>
      </dgm:t>
    </dgm:pt>
    <dgm:pt modelId="{57A8660D-C66F-4E81-991A-A49E16909E8E}" type="pres">
      <dgm:prSet presAssocID="{FB713DAF-7136-437D-863F-3754724DD217}" presName="root" presStyleCnt="0">
        <dgm:presLayoutVars>
          <dgm:dir/>
          <dgm:resizeHandles val="exact"/>
        </dgm:presLayoutVars>
      </dgm:prSet>
      <dgm:spPr/>
    </dgm:pt>
    <dgm:pt modelId="{56E3E319-E0C6-4289-B30D-A275DCC64780}" type="pres">
      <dgm:prSet presAssocID="{40F8EE99-DFCC-4F89-A0E1-2EA4181D8DE5}" presName="compNode" presStyleCnt="0"/>
      <dgm:spPr/>
    </dgm:pt>
    <dgm:pt modelId="{180BFE75-724B-4DA2-987D-1CC1B54D022A}" type="pres">
      <dgm:prSet presAssocID="{40F8EE99-DFCC-4F89-A0E1-2EA4181D8DE5}" presName="bgRect" presStyleLbl="bgShp" presStyleIdx="0" presStyleCnt="3"/>
      <dgm:spPr/>
    </dgm:pt>
    <dgm:pt modelId="{A82574F5-357C-4E75-87B3-29DBC51B431C}" type="pres">
      <dgm:prSet presAssocID="{40F8EE99-DFCC-4F89-A0E1-2EA4181D8DE5}" presName="iconRect" presStyleLbl="node1" presStyleIdx="0" presStyleCnt="3" custLinFactNeighborY="41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urt"/>
        </a:ext>
      </dgm:extLst>
    </dgm:pt>
    <dgm:pt modelId="{8BC4456A-D794-438D-8C4B-B86FD75D1A50}" type="pres">
      <dgm:prSet presAssocID="{40F8EE99-DFCC-4F89-A0E1-2EA4181D8DE5}" presName="spaceRect" presStyleCnt="0"/>
      <dgm:spPr/>
    </dgm:pt>
    <dgm:pt modelId="{BF2749DF-0196-40BC-BD38-4BB6BAD7E12B}" type="pres">
      <dgm:prSet presAssocID="{40F8EE99-DFCC-4F89-A0E1-2EA4181D8DE5}" presName="parTx" presStyleLbl="revTx" presStyleIdx="0" presStyleCnt="6">
        <dgm:presLayoutVars>
          <dgm:chMax val="0"/>
          <dgm:chPref val="0"/>
        </dgm:presLayoutVars>
      </dgm:prSet>
      <dgm:spPr/>
    </dgm:pt>
    <dgm:pt modelId="{032BE5B0-F7DD-41B1-978D-F9B424749502}" type="pres">
      <dgm:prSet presAssocID="{40F8EE99-DFCC-4F89-A0E1-2EA4181D8DE5}" presName="desTx" presStyleLbl="revTx" presStyleIdx="1" presStyleCnt="6">
        <dgm:presLayoutVars/>
      </dgm:prSet>
      <dgm:spPr/>
    </dgm:pt>
    <dgm:pt modelId="{DE7ABCB4-0365-44F4-86B6-A29BE955D2B0}" type="pres">
      <dgm:prSet presAssocID="{D0702EFE-C58C-4C26-9071-BC457B23A356}" presName="sibTrans" presStyleCnt="0"/>
      <dgm:spPr/>
    </dgm:pt>
    <dgm:pt modelId="{242540B5-52CD-4AE1-935D-2DAF12787AEF}" type="pres">
      <dgm:prSet presAssocID="{0363BDC1-E46D-4F4D-B751-1AF6D1E1CE12}" presName="compNode" presStyleCnt="0"/>
      <dgm:spPr/>
    </dgm:pt>
    <dgm:pt modelId="{CA4CCDB4-5CB3-4678-8AD6-8248C31631B3}" type="pres">
      <dgm:prSet presAssocID="{0363BDC1-E46D-4F4D-B751-1AF6D1E1CE12}" presName="bgRect" presStyleLbl="bgShp" presStyleIdx="1" presStyleCnt="3"/>
      <dgm:spPr/>
    </dgm:pt>
    <dgm:pt modelId="{BC9C5174-FC0F-447A-879D-05AB9ED9D95B}" type="pres">
      <dgm:prSet presAssocID="{0363BDC1-E46D-4F4D-B751-1AF6D1E1CE12}" presName="iconRect" presStyleLbl="node1" presStyleIdx="1" presStyleCnt="3" custLinFactNeighborY="-568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tor"/>
        </a:ext>
      </dgm:extLst>
    </dgm:pt>
    <dgm:pt modelId="{B2CA55DB-975F-4668-A5A4-5931AD8421AE}" type="pres">
      <dgm:prSet presAssocID="{0363BDC1-E46D-4F4D-B751-1AF6D1E1CE12}" presName="spaceRect" presStyleCnt="0"/>
      <dgm:spPr/>
    </dgm:pt>
    <dgm:pt modelId="{E048AF82-7C20-40FE-848A-ADA66C84D6FE}" type="pres">
      <dgm:prSet presAssocID="{0363BDC1-E46D-4F4D-B751-1AF6D1E1CE12}" presName="parTx" presStyleLbl="revTx" presStyleIdx="2" presStyleCnt="6" custLinFactNeighborY="-3125">
        <dgm:presLayoutVars>
          <dgm:chMax val="0"/>
          <dgm:chPref val="0"/>
        </dgm:presLayoutVars>
      </dgm:prSet>
      <dgm:spPr/>
    </dgm:pt>
    <dgm:pt modelId="{631DDCCA-C0D2-4CE2-A11F-CEF524D04189}" type="pres">
      <dgm:prSet presAssocID="{0363BDC1-E46D-4F4D-B751-1AF6D1E1CE12}" presName="desTx" presStyleLbl="revTx" presStyleIdx="3" presStyleCnt="6">
        <dgm:presLayoutVars/>
      </dgm:prSet>
      <dgm:spPr/>
    </dgm:pt>
    <dgm:pt modelId="{DA4B37C1-6175-4ED3-BE53-B4E19DBAC342}" type="pres">
      <dgm:prSet presAssocID="{75D6B10C-FD23-45E3-89B4-32514A339AD8}" presName="sibTrans" presStyleCnt="0"/>
      <dgm:spPr/>
    </dgm:pt>
    <dgm:pt modelId="{32EE67FE-529A-49DC-B3A1-CC3F0FDDAD24}" type="pres">
      <dgm:prSet presAssocID="{6A49322C-ECDE-45A2-A7DC-971339A30B6E}" presName="compNode" presStyleCnt="0"/>
      <dgm:spPr/>
    </dgm:pt>
    <dgm:pt modelId="{9F916FBD-F437-48DE-A2F3-19588804DADE}" type="pres">
      <dgm:prSet presAssocID="{6A49322C-ECDE-45A2-A7DC-971339A30B6E}" presName="bgRect" presStyleLbl="bgShp" presStyleIdx="2" presStyleCnt="3"/>
      <dgm:spPr/>
    </dgm:pt>
    <dgm:pt modelId="{8CEF4FCF-6485-4695-8DD5-BFAFE5D9E909}" type="pres">
      <dgm:prSet presAssocID="{6A49322C-ECDE-45A2-A7DC-971339A30B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CAB5EE20-E512-480F-BEBC-A8CCEB79947D}" type="pres">
      <dgm:prSet presAssocID="{6A49322C-ECDE-45A2-A7DC-971339A30B6E}" presName="spaceRect" presStyleCnt="0"/>
      <dgm:spPr/>
    </dgm:pt>
    <dgm:pt modelId="{E9FD59C1-ABD7-4031-B766-D8D0796ED1AA}" type="pres">
      <dgm:prSet presAssocID="{6A49322C-ECDE-45A2-A7DC-971339A30B6E}" presName="parTx" presStyleLbl="revTx" presStyleIdx="4" presStyleCnt="6">
        <dgm:presLayoutVars>
          <dgm:chMax val="0"/>
          <dgm:chPref val="0"/>
        </dgm:presLayoutVars>
      </dgm:prSet>
      <dgm:spPr/>
    </dgm:pt>
    <dgm:pt modelId="{F66B3C5F-EDAF-46E9-8A3C-C53B6C30F3C7}" type="pres">
      <dgm:prSet presAssocID="{6A49322C-ECDE-45A2-A7DC-971339A30B6E}" presName="desTx" presStyleLbl="revTx" presStyleIdx="5" presStyleCnt="6">
        <dgm:presLayoutVars/>
      </dgm:prSet>
      <dgm:spPr/>
    </dgm:pt>
  </dgm:ptLst>
  <dgm:cxnLst>
    <dgm:cxn modelId="{7F821701-0032-4843-B436-A04C7727D1BA}" type="presOf" srcId="{FB713DAF-7136-437D-863F-3754724DD217}" destId="{57A8660D-C66F-4E81-991A-A49E16909E8E}" srcOrd="0" destOrd="0" presId="urn:microsoft.com/office/officeart/2018/2/layout/IconVerticalSolidList"/>
    <dgm:cxn modelId="{8BB44025-04FF-41A3-B065-FFCACE19A835}" type="presOf" srcId="{DAAFB3FF-6741-4F70-9F24-AA124675F72F}" destId="{631DDCCA-C0D2-4CE2-A11F-CEF524D04189}" srcOrd="0" destOrd="0" presId="urn:microsoft.com/office/officeart/2018/2/layout/IconVerticalSolidList"/>
    <dgm:cxn modelId="{6FBD0345-C7BF-4390-900B-B04D6E905D70}" srcId="{FB713DAF-7136-437D-863F-3754724DD217}" destId="{0363BDC1-E46D-4F4D-B751-1AF6D1E1CE12}" srcOrd="1" destOrd="0" parTransId="{A8B4C21E-DD3C-41EA-8ABD-10D773FE8952}" sibTransId="{75D6B10C-FD23-45E3-89B4-32514A339AD8}"/>
    <dgm:cxn modelId="{E2304466-2689-4C01-BDA7-DF9FDD2CC9C3}" srcId="{6A49322C-ECDE-45A2-A7DC-971339A30B6E}" destId="{77DABCB5-BEBC-4E89-AEDC-137885BBFD8A}" srcOrd="0" destOrd="0" parTransId="{5345CA88-20A7-4FCD-8C6D-072BFBB8F7EF}" sibTransId="{76C1436B-D36C-4522-84D0-4F894577B342}"/>
    <dgm:cxn modelId="{2AA5C94F-FD5C-4A2E-89F7-9B6D3044AA02}" type="presOf" srcId="{77DABCB5-BEBC-4E89-AEDC-137885BBFD8A}" destId="{F66B3C5F-EDAF-46E9-8A3C-C53B6C30F3C7}" srcOrd="0" destOrd="0" presId="urn:microsoft.com/office/officeart/2018/2/layout/IconVerticalSolidList"/>
    <dgm:cxn modelId="{3EC31981-B08D-460F-94B2-4F4C4A12E683}" type="presOf" srcId="{0363BDC1-E46D-4F4D-B751-1AF6D1E1CE12}" destId="{E048AF82-7C20-40FE-848A-ADA66C84D6FE}" srcOrd="0" destOrd="0" presId="urn:microsoft.com/office/officeart/2018/2/layout/IconVerticalSolidList"/>
    <dgm:cxn modelId="{52A18587-770F-4C6A-938E-DE00002A5C78}" srcId="{FB713DAF-7136-437D-863F-3754724DD217}" destId="{40F8EE99-DFCC-4F89-A0E1-2EA4181D8DE5}" srcOrd="0" destOrd="0" parTransId="{401FCC4C-E4C4-428D-BFC7-630596374B58}" sibTransId="{D0702EFE-C58C-4C26-9071-BC457B23A356}"/>
    <dgm:cxn modelId="{D005A3A8-E192-4F55-B9C9-088B5D8263D8}" type="presOf" srcId="{C66A90F9-C579-4D09-A120-2DD51801EB66}" destId="{032BE5B0-F7DD-41B1-978D-F9B424749502}" srcOrd="0" destOrd="0" presId="urn:microsoft.com/office/officeart/2018/2/layout/IconVerticalSolidList"/>
    <dgm:cxn modelId="{466472B7-B889-4EDF-A4D5-B3AB1C96B0E6}" srcId="{0363BDC1-E46D-4F4D-B751-1AF6D1E1CE12}" destId="{DAAFB3FF-6741-4F70-9F24-AA124675F72F}" srcOrd="0" destOrd="0" parTransId="{D3211406-E8DB-471D-97D2-8475134FEF7D}" sibTransId="{51B1929B-BF22-4BA0-B9F7-91C39F813F22}"/>
    <dgm:cxn modelId="{CE4EBAB7-DFF7-4EA0-876E-D1CEFC25983F}" type="presOf" srcId="{6A49322C-ECDE-45A2-A7DC-971339A30B6E}" destId="{E9FD59C1-ABD7-4031-B766-D8D0796ED1AA}" srcOrd="0" destOrd="0" presId="urn:microsoft.com/office/officeart/2018/2/layout/IconVerticalSolidList"/>
    <dgm:cxn modelId="{7CB816C7-B45C-4348-9328-EA5E2A49A920}" type="presOf" srcId="{40F8EE99-DFCC-4F89-A0E1-2EA4181D8DE5}" destId="{BF2749DF-0196-40BC-BD38-4BB6BAD7E12B}" srcOrd="0" destOrd="0" presId="urn:microsoft.com/office/officeart/2018/2/layout/IconVerticalSolidList"/>
    <dgm:cxn modelId="{3B0FB5CE-03FB-4F04-93F4-051A5945681A}" srcId="{40F8EE99-DFCC-4F89-A0E1-2EA4181D8DE5}" destId="{C66A90F9-C579-4D09-A120-2DD51801EB66}" srcOrd="0" destOrd="0" parTransId="{0871C904-BB52-4B3E-8B08-8A73E332CCA0}" sibTransId="{DF0A9624-7B69-406F-BDA6-7F76525632B0}"/>
    <dgm:cxn modelId="{01365DEA-A48F-4290-9F7A-DDA4758BC9DC}" srcId="{FB713DAF-7136-437D-863F-3754724DD217}" destId="{6A49322C-ECDE-45A2-A7DC-971339A30B6E}" srcOrd="2" destOrd="0" parTransId="{F3876067-175E-4D9A-8B54-775E9BB0299D}" sibTransId="{CD022BA3-C841-4D0E-9CF3-E13A509E757F}"/>
    <dgm:cxn modelId="{6E041AB2-A9B1-403D-A678-3197DD901672}" type="presParOf" srcId="{57A8660D-C66F-4E81-991A-A49E16909E8E}" destId="{56E3E319-E0C6-4289-B30D-A275DCC64780}" srcOrd="0" destOrd="0" presId="urn:microsoft.com/office/officeart/2018/2/layout/IconVerticalSolidList"/>
    <dgm:cxn modelId="{478ADB5B-EF76-451D-A79F-581CDB05AB9E}" type="presParOf" srcId="{56E3E319-E0C6-4289-B30D-A275DCC64780}" destId="{180BFE75-724B-4DA2-987D-1CC1B54D022A}" srcOrd="0" destOrd="0" presId="urn:microsoft.com/office/officeart/2018/2/layout/IconVerticalSolidList"/>
    <dgm:cxn modelId="{4FA26A80-4499-45D9-9E78-F05ABD4253F7}" type="presParOf" srcId="{56E3E319-E0C6-4289-B30D-A275DCC64780}" destId="{A82574F5-357C-4E75-87B3-29DBC51B431C}" srcOrd="1" destOrd="0" presId="urn:microsoft.com/office/officeart/2018/2/layout/IconVerticalSolidList"/>
    <dgm:cxn modelId="{44F8FAA8-9FB2-4EF7-A5F9-A3B3CB469977}" type="presParOf" srcId="{56E3E319-E0C6-4289-B30D-A275DCC64780}" destId="{8BC4456A-D794-438D-8C4B-B86FD75D1A50}" srcOrd="2" destOrd="0" presId="urn:microsoft.com/office/officeart/2018/2/layout/IconVerticalSolidList"/>
    <dgm:cxn modelId="{3EB09458-1FAC-4CC3-913C-C24FA7F4A5ED}" type="presParOf" srcId="{56E3E319-E0C6-4289-B30D-A275DCC64780}" destId="{BF2749DF-0196-40BC-BD38-4BB6BAD7E12B}" srcOrd="3" destOrd="0" presId="urn:microsoft.com/office/officeart/2018/2/layout/IconVerticalSolidList"/>
    <dgm:cxn modelId="{F23B9624-B300-4491-81D2-9823D1C1A121}" type="presParOf" srcId="{56E3E319-E0C6-4289-B30D-A275DCC64780}" destId="{032BE5B0-F7DD-41B1-978D-F9B424749502}" srcOrd="4" destOrd="0" presId="urn:microsoft.com/office/officeart/2018/2/layout/IconVerticalSolidList"/>
    <dgm:cxn modelId="{F61E7AE0-F851-4991-81CC-7F0EC8D45872}" type="presParOf" srcId="{57A8660D-C66F-4E81-991A-A49E16909E8E}" destId="{DE7ABCB4-0365-44F4-86B6-A29BE955D2B0}" srcOrd="1" destOrd="0" presId="urn:microsoft.com/office/officeart/2018/2/layout/IconVerticalSolidList"/>
    <dgm:cxn modelId="{64E15EC5-4D36-4DCE-BA8D-2E80D27A05BA}" type="presParOf" srcId="{57A8660D-C66F-4E81-991A-A49E16909E8E}" destId="{242540B5-52CD-4AE1-935D-2DAF12787AEF}" srcOrd="2" destOrd="0" presId="urn:microsoft.com/office/officeart/2018/2/layout/IconVerticalSolidList"/>
    <dgm:cxn modelId="{382B230B-04F1-4034-8BA4-A7D90336E562}" type="presParOf" srcId="{242540B5-52CD-4AE1-935D-2DAF12787AEF}" destId="{CA4CCDB4-5CB3-4678-8AD6-8248C31631B3}" srcOrd="0" destOrd="0" presId="urn:microsoft.com/office/officeart/2018/2/layout/IconVerticalSolidList"/>
    <dgm:cxn modelId="{8430C41B-2B60-44C9-9B4C-7DA077CB8CA3}" type="presParOf" srcId="{242540B5-52CD-4AE1-935D-2DAF12787AEF}" destId="{BC9C5174-FC0F-447A-879D-05AB9ED9D95B}" srcOrd="1" destOrd="0" presId="urn:microsoft.com/office/officeart/2018/2/layout/IconVerticalSolidList"/>
    <dgm:cxn modelId="{59403486-40C5-4802-BCB1-226D7C2669CD}" type="presParOf" srcId="{242540B5-52CD-4AE1-935D-2DAF12787AEF}" destId="{B2CA55DB-975F-4668-A5A4-5931AD8421AE}" srcOrd="2" destOrd="0" presId="urn:microsoft.com/office/officeart/2018/2/layout/IconVerticalSolidList"/>
    <dgm:cxn modelId="{5A5B23EB-F83B-4C9B-8BEE-DD16FAA708A3}" type="presParOf" srcId="{242540B5-52CD-4AE1-935D-2DAF12787AEF}" destId="{E048AF82-7C20-40FE-848A-ADA66C84D6FE}" srcOrd="3" destOrd="0" presId="urn:microsoft.com/office/officeart/2018/2/layout/IconVerticalSolidList"/>
    <dgm:cxn modelId="{6781175C-7531-4DF0-89B2-22186325E387}" type="presParOf" srcId="{242540B5-52CD-4AE1-935D-2DAF12787AEF}" destId="{631DDCCA-C0D2-4CE2-A11F-CEF524D04189}" srcOrd="4" destOrd="0" presId="urn:microsoft.com/office/officeart/2018/2/layout/IconVerticalSolidList"/>
    <dgm:cxn modelId="{C16EC60A-C2E5-4761-A637-92762F4279E6}" type="presParOf" srcId="{57A8660D-C66F-4E81-991A-A49E16909E8E}" destId="{DA4B37C1-6175-4ED3-BE53-B4E19DBAC342}" srcOrd="3" destOrd="0" presId="urn:microsoft.com/office/officeart/2018/2/layout/IconVerticalSolidList"/>
    <dgm:cxn modelId="{D1F8E18D-0812-4F5C-A9A4-E1078CA26DF0}" type="presParOf" srcId="{57A8660D-C66F-4E81-991A-A49E16909E8E}" destId="{32EE67FE-529A-49DC-B3A1-CC3F0FDDAD24}" srcOrd="4" destOrd="0" presId="urn:microsoft.com/office/officeart/2018/2/layout/IconVerticalSolidList"/>
    <dgm:cxn modelId="{F0033413-7A96-4747-95A8-50C502119EB4}" type="presParOf" srcId="{32EE67FE-529A-49DC-B3A1-CC3F0FDDAD24}" destId="{9F916FBD-F437-48DE-A2F3-19588804DADE}" srcOrd="0" destOrd="0" presId="urn:microsoft.com/office/officeart/2018/2/layout/IconVerticalSolidList"/>
    <dgm:cxn modelId="{98895E8E-51B8-477A-AE87-C4912602BB3A}" type="presParOf" srcId="{32EE67FE-529A-49DC-B3A1-CC3F0FDDAD24}" destId="{8CEF4FCF-6485-4695-8DD5-BFAFE5D9E909}" srcOrd="1" destOrd="0" presId="urn:microsoft.com/office/officeart/2018/2/layout/IconVerticalSolidList"/>
    <dgm:cxn modelId="{A3BDB877-05C6-4689-84FC-A6FDA435C222}" type="presParOf" srcId="{32EE67FE-529A-49DC-B3A1-CC3F0FDDAD24}" destId="{CAB5EE20-E512-480F-BEBC-A8CCEB79947D}" srcOrd="2" destOrd="0" presId="urn:microsoft.com/office/officeart/2018/2/layout/IconVerticalSolidList"/>
    <dgm:cxn modelId="{1F0808D8-70B0-46DD-8971-DF0F3F53A3E7}" type="presParOf" srcId="{32EE67FE-529A-49DC-B3A1-CC3F0FDDAD24}" destId="{E9FD59C1-ABD7-4031-B766-D8D0796ED1AA}" srcOrd="3" destOrd="0" presId="urn:microsoft.com/office/officeart/2018/2/layout/IconVerticalSolidList"/>
    <dgm:cxn modelId="{A794C1D3-03F4-4455-86DA-E9AB5DAC8E8D}" type="presParOf" srcId="{32EE67FE-529A-49DC-B3A1-CC3F0FDDAD24}" destId="{F66B3C5F-EDAF-46E9-8A3C-C53B6C30F3C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D4D62-207B-4F32-AB99-94341921E632}"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9BEC0A70-0203-4FD5-AEE0-C3842AC0F399}">
      <dgm:prSet custT="1"/>
      <dgm:spPr/>
      <dgm:t>
        <a:bodyPr/>
        <a:lstStyle/>
        <a:p>
          <a:r>
            <a:rPr lang="en-US" sz="1800" dirty="0"/>
            <a:t>Convert worksheets to separate csv files</a:t>
          </a:r>
        </a:p>
      </dgm:t>
    </dgm:pt>
    <dgm:pt modelId="{D963A27E-3228-4098-AE44-67ACC4DCAC33}" type="parTrans" cxnId="{703F7CE4-C1B6-4A74-A489-2C25BE0DEA82}">
      <dgm:prSet/>
      <dgm:spPr/>
      <dgm:t>
        <a:bodyPr/>
        <a:lstStyle/>
        <a:p>
          <a:endParaRPr lang="en-US"/>
        </a:p>
      </dgm:t>
    </dgm:pt>
    <dgm:pt modelId="{A8E97FD0-0054-4EEA-934A-6B2093277419}" type="sibTrans" cxnId="{703F7CE4-C1B6-4A74-A489-2C25BE0DEA82}">
      <dgm:prSet/>
      <dgm:spPr/>
      <dgm:t>
        <a:bodyPr/>
        <a:lstStyle/>
        <a:p>
          <a:endParaRPr lang="en-US"/>
        </a:p>
      </dgm:t>
    </dgm:pt>
    <dgm:pt modelId="{0A3249E4-0998-4C43-8CE8-F57989864753}">
      <dgm:prSet custT="1"/>
      <dgm:spPr/>
      <dgm:t>
        <a:bodyPr/>
        <a:lstStyle/>
        <a:p>
          <a:r>
            <a:rPr lang="en-US" sz="1800" dirty="0"/>
            <a:t>Load csv files to R, convert to data frames, combine data frames to one data frame</a:t>
          </a:r>
        </a:p>
      </dgm:t>
    </dgm:pt>
    <dgm:pt modelId="{CAD3520C-6FCC-4BC6-9DAA-769D64784757}" type="parTrans" cxnId="{751E4F74-33F7-43E0-ADD5-BF575A9FCAF5}">
      <dgm:prSet/>
      <dgm:spPr/>
      <dgm:t>
        <a:bodyPr/>
        <a:lstStyle/>
        <a:p>
          <a:endParaRPr lang="en-US"/>
        </a:p>
      </dgm:t>
    </dgm:pt>
    <dgm:pt modelId="{1C3148CB-BC57-4201-B83B-04DDB05ABD5F}" type="sibTrans" cxnId="{751E4F74-33F7-43E0-ADD5-BF575A9FCAF5}">
      <dgm:prSet/>
      <dgm:spPr/>
      <dgm:t>
        <a:bodyPr/>
        <a:lstStyle/>
        <a:p>
          <a:endParaRPr lang="en-US"/>
        </a:p>
      </dgm:t>
    </dgm:pt>
    <dgm:pt modelId="{8AEB1603-6F90-48A5-95B1-91E8D6D294B6}">
      <dgm:prSet custT="1"/>
      <dgm:spPr/>
      <dgm:t>
        <a:bodyPr/>
        <a:lstStyle/>
        <a:p>
          <a:r>
            <a:rPr lang="en-US" sz="1800" dirty="0"/>
            <a:t>Set date data format as “date”</a:t>
          </a:r>
        </a:p>
      </dgm:t>
    </dgm:pt>
    <dgm:pt modelId="{49A02D7A-3E88-4E2E-B004-F0C77471F79B}" type="parTrans" cxnId="{2AD605D1-B8E1-4F90-BE6C-409A682CED59}">
      <dgm:prSet/>
      <dgm:spPr/>
      <dgm:t>
        <a:bodyPr/>
        <a:lstStyle/>
        <a:p>
          <a:endParaRPr lang="en-US"/>
        </a:p>
      </dgm:t>
    </dgm:pt>
    <dgm:pt modelId="{36E2238E-79D3-44BC-9D1A-67DAF6E5FB2F}" type="sibTrans" cxnId="{2AD605D1-B8E1-4F90-BE6C-409A682CED59}">
      <dgm:prSet/>
      <dgm:spPr/>
      <dgm:t>
        <a:bodyPr/>
        <a:lstStyle/>
        <a:p>
          <a:endParaRPr lang="en-US"/>
        </a:p>
      </dgm:t>
    </dgm:pt>
    <dgm:pt modelId="{213BD20C-E131-4FDE-B56F-C5B2A43EE2D0}">
      <dgm:prSet custT="1"/>
      <dgm:spPr/>
      <dgm:t>
        <a:bodyPr/>
        <a:lstStyle/>
        <a:p>
          <a:r>
            <a:rPr lang="en-US" sz="1800" dirty="0"/>
            <a:t>Add new data column, labeled as “week”, so that tweets can be group by week</a:t>
          </a:r>
        </a:p>
      </dgm:t>
    </dgm:pt>
    <dgm:pt modelId="{71E81DFF-EBF4-423A-B969-C6E6205D4E8F}" type="parTrans" cxnId="{3B447C2C-FC4C-45B3-84A9-D67FA9947A0F}">
      <dgm:prSet/>
      <dgm:spPr/>
      <dgm:t>
        <a:bodyPr/>
        <a:lstStyle/>
        <a:p>
          <a:endParaRPr lang="en-US"/>
        </a:p>
      </dgm:t>
    </dgm:pt>
    <dgm:pt modelId="{3C99DF23-68DC-498B-9472-AF87872095D7}" type="sibTrans" cxnId="{3B447C2C-FC4C-45B3-84A9-D67FA9947A0F}">
      <dgm:prSet/>
      <dgm:spPr/>
      <dgm:t>
        <a:bodyPr/>
        <a:lstStyle/>
        <a:p>
          <a:endParaRPr lang="en-US"/>
        </a:p>
      </dgm:t>
    </dgm:pt>
    <dgm:pt modelId="{F8F61509-926F-4178-9838-75A2DDF00F02}">
      <dgm:prSet custT="1"/>
      <dgm:spPr/>
      <dgm:t>
        <a:bodyPr/>
        <a:lstStyle/>
        <a:p>
          <a:r>
            <a:rPr lang="en-US" sz="1800"/>
            <a:t>Use R text mining packages to remove unnecessary characters, numbers and stop words</a:t>
          </a:r>
          <a:endParaRPr lang="en-US" sz="1800" dirty="0"/>
        </a:p>
      </dgm:t>
    </dgm:pt>
    <dgm:pt modelId="{121EB388-9230-49B3-A798-CE6C08BE0952}" type="parTrans" cxnId="{17AF21AD-905E-4E68-A23B-886EB33FF640}">
      <dgm:prSet/>
      <dgm:spPr/>
      <dgm:t>
        <a:bodyPr/>
        <a:lstStyle/>
        <a:p>
          <a:endParaRPr lang="en-US"/>
        </a:p>
      </dgm:t>
    </dgm:pt>
    <dgm:pt modelId="{6E566DE3-A8E3-4ADB-B1F8-AA39C2E7F0A3}" type="sibTrans" cxnId="{17AF21AD-905E-4E68-A23B-886EB33FF640}">
      <dgm:prSet/>
      <dgm:spPr/>
      <dgm:t>
        <a:bodyPr/>
        <a:lstStyle/>
        <a:p>
          <a:endParaRPr lang="en-US"/>
        </a:p>
      </dgm:t>
    </dgm:pt>
    <dgm:pt modelId="{9C3898D5-A955-46F6-965D-6BB447E33478}">
      <dgm:prSet custT="1"/>
      <dgm:spPr/>
      <dgm:t>
        <a:bodyPr/>
        <a:lstStyle/>
        <a:p>
          <a:r>
            <a:rPr lang="en-US" sz="1800"/>
            <a:t>Finally, tokenize words to ready for text analysis</a:t>
          </a:r>
          <a:endParaRPr lang="en-US" sz="1800" dirty="0"/>
        </a:p>
      </dgm:t>
    </dgm:pt>
    <dgm:pt modelId="{A63B274A-BBA5-46CB-8384-2D05CC5D4A13}" type="parTrans" cxnId="{5460F1FF-A0C2-4BB7-96CA-B908BB2BD07B}">
      <dgm:prSet/>
      <dgm:spPr/>
      <dgm:t>
        <a:bodyPr/>
        <a:lstStyle/>
        <a:p>
          <a:endParaRPr lang="en-US"/>
        </a:p>
      </dgm:t>
    </dgm:pt>
    <dgm:pt modelId="{48EAB566-D3E4-4476-9766-8CC97581780B}" type="sibTrans" cxnId="{5460F1FF-A0C2-4BB7-96CA-B908BB2BD07B}">
      <dgm:prSet/>
      <dgm:spPr/>
      <dgm:t>
        <a:bodyPr/>
        <a:lstStyle/>
        <a:p>
          <a:endParaRPr lang="en-US"/>
        </a:p>
      </dgm:t>
    </dgm:pt>
    <dgm:pt modelId="{1F1DE9DD-CE23-4BAC-988E-84ACF569C544}">
      <dgm:prSet custT="1"/>
      <dgm:spPr/>
      <dgm:t>
        <a:bodyPr/>
        <a:lstStyle/>
        <a:p>
          <a:r>
            <a:rPr lang="en-US" sz="1800" dirty="0"/>
            <a:t>Detect language of tweet text, omit non-English tweet entries </a:t>
          </a:r>
        </a:p>
      </dgm:t>
    </dgm:pt>
    <dgm:pt modelId="{4A8CB60C-FC1E-4CF7-AC72-1612FF1DF3AC}" type="sibTrans" cxnId="{F68B0DB9-579F-4C4B-BCB5-1BA25097F83D}">
      <dgm:prSet/>
      <dgm:spPr/>
      <dgm:t>
        <a:bodyPr/>
        <a:lstStyle/>
        <a:p>
          <a:endParaRPr lang="en-US"/>
        </a:p>
      </dgm:t>
    </dgm:pt>
    <dgm:pt modelId="{AB7ED8A2-10DB-47FD-9305-E53846E350C7}" type="parTrans" cxnId="{F68B0DB9-579F-4C4B-BCB5-1BA25097F83D}">
      <dgm:prSet/>
      <dgm:spPr/>
      <dgm:t>
        <a:bodyPr/>
        <a:lstStyle/>
        <a:p>
          <a:endParaRPr lang="en-US"/>
        </a:p>
      </dgm:t>
    </dgm:pt>
    <dgm:pt modelId="{A55D534B-1F27-4465-A783-713D1F43235C}" type="pres">
      <dgm:prSet presAssocID="{9FBD4D62-207B-4F32-AB99-94341921E632}" presName="Name0" presStyleCnt="0">
        <dgm:presLayoutVars>
          <dgm:dir/>
          <dgm:animLvl val="lvl"/>
          <dgm:resizeHandles val="exact"/>
        </dgm:presLayoutVars>
      </dgm:prSet>
      <dgm:spPr/>
    </dgm:pt>
    <dgm:pt modelId="{AACEF97F-2E1F-4A53-87F0-DA08A892E99F}" type="pres">
      <dgm:prSet presAssocID="{9C3898D5-A955-46F6-965D-6BB447E33478}" presName="boxAndChildren" presStyleCnt="0"/>
      <dgm:spPr/>
    </dgm:pt>
    <dgm:pt modelId="{9A0B2836-BB8D-444B-9CBA-777CECF1B006}" type="pres">
      <dgm:prSet presAssocID="{9C3898D5-A955-46F6-965D-6BB447E33478}" presName="parentTextBox" presStyleLbl="node1" presStyleIdx="0" presStyleCnt="7"/>
      <dgm:spPr/>
    </dgm:pt>
    <dgm:pt modelId="{DD8C5372-ABFC-4B1F-A36E-6C4933172A24}" type="pres">
      <dgm:prSet presAssocID="{6E566DE3-A8E3-4ADB-B1F8-AA39C2E7F0A3}" presName="sp" presStyleCnt="0"/>
      <dgm:spPr/>
    </dgm:pt>
    <dgm:pt modelId="{7CDA1D0F-60D1-4708-A58C-D23102D7A555}" type="pres">
      <dgm:prSet presAssocID="{F8F61509-926F-4178-9838-75A2DDF00F02}" presName="arrowAndChildren" presStyleCnt="0"/>
      <dgm:spPr/>
    </dgm:pt>
    <dgm:pt modelId="{C8402C84-A5C5-4160-AE93-10EE4581F903}" type="pres">
      <dgm:prSet presAssocID="{F8F61509-926F-4178-9838-75A2DDF00F02}" presName="parentTextArrow" presStyleLbl="node1" presStyleIdx="1" presStyleCnt="7" custLinFactNeighborX="3"/>
      <dgm:spPr/>
    </dgm:pt>
    <dgm:pt modelId="{CA1C794A-F759-49F5-A8FF-9F8DD2FD3D83}" type="pres">
      <dgm:prSet presAssocID="{3C99DF23-68DC-498B-9472-AF87872095D7}" presName="sp" presStyleCnt="0"/>
      <dgm:spPr/>
    </dgm:pt>
    <dgm:pt modelId="{60850D06-4C46-4F02-9704-233CADABF709}" type="pres">
      <dgm:prSet presAssocID="{213BD20C-E131-4FDE-B56F-C5B2A43EE2D0}" presName="arrowAndChildren" presStyleCnt="0"/>
      <dgm:spPr/>
    </dgm:pt>
    <dgm:pt modelId="{B56EECE6-EC9C-42FC-BA73-8ECF91A9FCDC}" type="pres">
      <dgm:prSet presAssocID="{213BD20C-E131-4FDE-B56F-C5B2A43EE2D0}" presName="parentTextArrow" presStyleLbl="node1" presStyleIdx="2" presStyleCnt="7" custLinFactNeighborX="3"/>
      <dgm:spPr/>
    </dgm:pt>
    <dgm:pt modelId="{0BA65671-93E1-43A4-BA64-277F63253E13}" type="pres">
      <dgm:prSet presAssocID="{36E2238E-79D3-44BC-9D1A-67DAF6E5FB2F}" presName="sp" presStyleCnt="0"/>
      <dgm:spPr/>
    </dgm:pt>
    <dgm:pt modelId="{9F1DD2F6-C871-427F-990A-682DD3C3DCCF}" type="pres">
      <dgm:prSet presAssocID="{8AEB1603-6F90-48A5-95B1-91E8D6D294B6}" presName="arrowAndChildren" presStyleCnt="0"/>
      <dgm:spPr/>
    </dgm:pt>
    <dgm:pt modelId="{B074CC03-00E9-419D-9E56-1F7EFADEC914}" type="pres">
      <dgm:prSet presAssocID="{8AEB1603-6F90-48A5-95B1-91E8D6D294B6}" presName="parentTextArrow" presStyleLbl="node1" presStyleIdx="3" presStyleCnt="7" custLinFactNeighborX="3"/>
      <dgm:spPr/>
    </dgm:pt>
    <dgm:pt modelId="{E353E604-8D05-4939-9041-84B5581E4575}" type="pres">
      <dgm:prSet presAssocID="{4A8CB60C-FC1E-4CF7-AC72-1612FF1DF3AC}" presName="sp" presStyleCnt="0"/>
      <dgm:spPr/>
    </dgm:pt>
    <dgm:pt modelId="{E4B12442-C2CE-467E-A72C-B31961F23A55}" type="pres">
      <dgm:prSet presAssocID="{1F1DE9DD-CE23-4BAC-988E-84ACF569C544}" presName="arrowAndChildren" presStyleCnt="0"/>
      <dgm:spPr/>
    </dgm:pt>
    <dgm:pt modelId="{2D114727-E967-4825-9171-82E841254514}" type="pres">
      <dgm:prSet presAssocID="{1F1DE9DD-CE23-4BAC-988E-84ACF569C544}" presName="parentTextArrow" presStyleLbl="node1" presStyleIdx="4" presStyleCnt="7" custLinFactNeighborX="3"/>
      <dgm:spPr/>
    </dgm:pt>
    <dgm:pt modelId="{870CDD01-7DE6-4918-88ED-4EAA877F3BF9}" type="pres">
      <dgm:prSet presAssocID="{1C3148CB-BC57-4201-B83B-04DDB05ABD5F}" presName="sp" presStyleCnt="0"/>
      <dgm:spPr/>
    </dgm:pt>
    <dgm:pt modelId="{C9197CFE-0CF4-4376-A6EE-1789A029F71C}" type="pres">
      <dgm:prSet presAssocID="{0A3249E4-0998-4C43-8CE8-F57989864753}" presName="arrowAndChildren" presStyleCnt="0"/>
      <dgm:spPr/>
    </dgm:pt>
    <dgm:pt modelId="{65B3B8AD-8284-430B-B67C-1F7CF2086A82}" type="pres">
      <dgm:prSet presAssocID="{0A3249E4-0998-4C43-8CE8-F57989864753}" presName="parentTextArrow" presStyleLbl="node1" presStyleIdx="5" presStyleCnt="7" custLinFactNeighborX="3"/>
      <dgm:spPr/>
    </dgm:pt>
    <dgm:pt modelId="{8C711275-46C9-4FC0-A132-B7D18E1A98D9}" type="pres">
      <dgm:prSet presAssocID="{A8E97FD0-0054-4EEA-934A-6B2093277419}" presName="sp" presStyleCnt="0"/>
      <dgm:spPr/>
    </dgm:pt>
    <dgm:pt modelId="{AEC4528D-921F-4ACA-8698-894FDA7FE929}" type="pres">
      <dgm:prSet presAssocID="{9BEC0A70-0203-4FD5-AEE0-C3842AC0F399}" presName="arrowAndChildren" presStyleCnt="0"/>
      <dgm:spPr/>
    </dgm:pt>
    <dgm:pt modelId="{946BB7F3-F72E-4A32-80F5-1CC49EA5E246}" type="pres">
      <dgm:prSet presAssocID="{9BEC0A70-0203-4FD5-AEE0-C3842AC0F399}" presName="parentTextArrow" presStyleLbl="node1" presStyleIdx="6" presStyleCnt="7" custLinFactNeighborX="3"/>
      <dgm:spPr/>
    </dgm:pt>
  </dgm:ptLst>
  <dgm:cxnLst>
    <dgm:cxn modelId="{3B447C2C-FC4C-45B3-84A9-D67FA9947A0F}" srcId="{9FBD4D62-207B-4F32-AB99-94341921E632}" destId="{213BD20C-E131-4FDE-B56F-C5B2A43EE2D0}" srcOrd="4" destOrd="0" parTransId="{71E81DFF-EBF4-423A-B969-C6E6205D4E8F}" sibTransId="{3C99DF23-68DC-498B-9472-AF87872095D7}"/>
    <dgm:cxn modelId="{0F1C5D32-CFC2-47CA-BFC9-26D940587B64}" type="presOf" srcId="{9C3898D5-A955-46F6-965D-6BB447E33478}" destId="{9A0B2836-BB8D-444B-9CBA-777CECF1B006}" srcOrd="0" destOrd="0" presId="urn:microsoft.com/office/officeart/2005/8/layout/process4"/>
    <dgm:cxn modelId="{D3B85A37-2BDA-44C6-9768-BEB257B69D93}" type="presOf" srcId="{213BD20C-E131-4FDE-B56F-C5B2A43EE2D0}" destId="{B56EECE6-EC9C-42FC-BA73-8ECF91A9FCDC}" srcOrd="0" destOrd="0" presId="urn:microsoft.com/office/officeart/2005/8/layout/process4"/>
    <dgm:cxn modelId="{30822C54-64AB-4ECC-B0E2-6D76617A0E57}" type="presOf" srcId="{8AEB1603-6F90-48A5-95B1-91E8D6D294B6}" destId="{B074CC03-00E9-419D-9E56-1F7EFADEC914}" srcOrd="0" destOrd="0" presId="urn:microsoft.com/office/officeart/2005/8/layout/process4"/>
    <dgm:cxn modelId="{751E4F74-33F7-43E0-ADD5-BF575A9FCAF5}" srcId="{9FBD4D62-207B-4F32-AB99-94341921E632}" destId="{0A3249E4-0998-4C43-8CE8-F57989864753}" srcOrd="1" destOrd="0" parTransId="{CAD3520C-6FCC-4BC6-9DAA-769D64784757}" sibTransId="{1C3148CB-BC57-4201-B83B-04DDB05ABD5F}"/>
    <dgm:cxn modelId="{A0A01D7D-B690-4A29-BEEB-FA620D94764C}" type="presOf" srcId="{0A3249E4-0998-4C43-8CE8-F57989864753}" destId="{65B3B8AD-8284-430B-B67C-1F7CF2086A82}" srcOrd="0" destOrd="0" presId="urn:microsoft.com/office/officeart/2005/8/layout/process4"/>
    <dgm:cxn modelId="{9B27AF8A-D728-4D3F-A95D-1E905369AC44}" type="presOf" srcId="{1F1DE9DD-CE23-4BAC-988E-84ACF569C544}" destId="{2D114727-E967-4825-9171-82E841254514}" srcOrd="0" destOrd="0" presId="urn:microsoft.com/office/officeart/2005/8/layout/process4"/>
    <dgm:cxn modelId="{17AF21AD-905E-4E68-A23B-886EB33FF640}" srcId="{9FBD4D62-207B-4F32-AB99-94341921E632}" destId="{F8F61509-926F-4178-9838-75A2DDF00F02}" srcOrd="5" destOrd="0" parTransId="{121EB388-9230-49B3-A798-CE6C08BE0952}" sibTransId="{6E566DE3-A8E3-4ADB-B1F8-AA39C2E7F0A3}"/>
    <dgm:cxn modelId="{B70401B2-4A48-422C-B412-A8319A0EC716}" type="presOf" srcId="{9BEC0A70-0203-4FD5-AEE0-C3842AC0F399}" destId="{946BB7F3-F72E-4A32-80F5-1CC49EA5E246}" srcOrd="0" destOrd="0" presId="urn:microsoft.com/office/officeart/2005/8/layout/process4"/>
    <dgm:cxn modelId="{F68B0DB9-579F-4C4B-BCB5-1BA25097F83D}" srcId="{9FBD4D62-207B-4F32-AB99-94341921E632}" destId="{1F1DE9DD-CE23-4BAC-988E-84ACF569C544}" srcOrd="2" destOrd="0" parTransId="{AB7ED8A2-10DB-47FD-9305-E53846E350C7}" sibTransId="{4A8CB60C-FC1E-4CF7-AC72-1612FF1DF3AC}"/>
    <dgm:cxn modelId="{2AD605D1-B8E1-4F90-BE6C-409A682CED59}" srcId="{9FBD4D62-207B-4F32-AB99-94341921E632}" destId="{8AEB1603-6F90-48A5-95B1-91E8D6D294B6}" srcOrd="3" destOrd="0" parTransId="{49A02D7A-3E88-4E2E-B004-F0C77471F79B}" sibTransId="{36E2238E-79D3-44BC-9D1A-67DAF6E5FB2F}"/>
    <dgm:cxn modelId="{4E8D21D3-C950-4E11-A8A2-DDDC13D95BBC}" type="presOf" srcId="{9FBD4D62-207B-4F32-AB99-94341921E632}" destId="{A55D534B-1F27-4465-A783-713D1F43235C}" srcOrd="0" destOrd="0" presId="urn:microsoft.com/office/officeart/2005/8/layout/process4"/>
    <dgm:cxn modelId="{F941ACE1-DDA5-4EF2-9E55-C287A1193573}" type="presOf" srcId="{F8F61509-926F-4178-9838-75A2DDF00F02}" destId="{C8402C84-A5C5-4160-AE93-10EE4581F903}" srcOrd="0" destOrd="0" presId="urn:microsoft.com/office/officeart/2005/8/layout/process4"/>
    <dgm:cxn modelId="{703F7CE4-C1B6-4A74-A489-2C25BE0DEA82}" srcId="{9FBD4D62-207B-4F32-AB99-94341921E632}" destId="{9BEC0A70-0203-4FD5-AEE0-C3842AC0F399}" srcOrd="0" destOrd="0" parTransId="{D963A27E-3228-4098-AE44-67ACC4DCAC33}" sibTransId="{A8E97FD0-0054-4EEA-934A-6B2093277419}"/>
    <dgm:cxn modelId="{5460F1FF-A0C2-4BB7-96CA-B908BB2BD07B}" srcId="{9FBD4D62-207B-4F32-AB99-94341921E632}" destId="{9C3898D5-A955-46F6-965D-6BB447E33478}" srcOrd="6" destOrd="0" parTransId="{A63B274A-BBA5-46CB-8384-2D05CC5D4A13}" sibTransId="{48EAB566-D3E4-4476-9766-8CC97581780B}"/>
    <dgm:cxn modelId="{449B90B2-EFC1-408B-9B8B-956E9E43278A}" type="presParOf" srcId="{A55D534B-1F27-4465-A783-713D1F43235C}" destId="{AACEF97F-2E1F-4A53-87F0-DA08A892E99F}" srcOrd="0" destOrd="0" presId="urn:microsoft.com/office/officeart/2005/8/layout/process4"/>
    <dgm:cxn modelId="{146D8B44-45BD-4F54-9332-521D1DA493E0}" type="presParOf" srcId="{AACEF97F-2E1F-4A53-87F0-DA08A892E99F}" destId="{9A0B2836-BB8D-444B-9CBA-777CECF1B006}" srcOrd="0" destOrd="0" presId="urn:microsoft.com/office/officeart/2005/8/layout/process4"/>
    <dgm:cxn modelId="{92B611DD-5386-42A5-9285-CC95B94E2FD6}" type="presParOf" srcId="{A55D534B-1F27-4465-A783-713D1F43235C}" destId="{DD8C5372-ABFC-4B1F-A36E-6C4933172A24}" srcOrd="1" destOrd="0" presId="urn:microsoft.com/office/officeart/2005/8/layout/process4"/>
    <dgm:cxn modelId="{3B9C049E-ADB3-4F71-B72D-62B5F07DE0C0}" type="presParOf" srcId="{A55D534B-1F27-4465-A783-713D1F43235C}" destId="{7CDA1D0F-60D1-4708-A58C-D23102D7A555}" srcOrd="2" destOrd="0" presId="urn:microsoft.com/office/officeart/2005/8/layout/process4"/>
    <dgm:cxn modelId="{0E3D77EC-CA0D-42B5-A153-1BB921F38675}" type="presParOf" srcId="{7CDA1D0F-60D1-4708-A58C-D23102D7A555}" destId="{C8402C84-A5C5-4160-AE93-10EE4581F903}" srcOrd="0" destOrd="0" presId="urn:microsoft.com/office/officeart/2005/8/layout/process4"/>
    <dgm:cxn modelId="{18024D15-084A-4A1C-8FC0-A077DFE3BA03}" type="presParOf" srcId="{A55D534B-1F27-4465-A783-713D1F43235C}" destId="{CA1C794A-F759-49F5-A8FF-9F8DD2FD3D83}" srcOrd="3" destOrd="0" presId="urn:microsoft.com/office/officeart/2005/8/layout/process4"/>
    <dgm:cxn modelId="{A21C53F7-60BC-4B50-9F83-B8675633657C}" type="presParOf" srcId="{A55D534B-1F27-4465-A783-713D1F43235C}" destId="{60850D06-4C46-4F02-9704-233CADABF709}" srcOrd="4" destOrd="0" presId="urn:microsoft.com/office/officeart/2005/8/layout/process4"/>
    <dgm:cxn modelId="{4149E2D2-8884-40D7-A7FE-F5F89D85F4AB}" type="presParOf" srcId="{60850D06-4C46-4F02-9704-233CADABF709}" destId="{B56EECE6-EC9C-42FC-BA73-8ECF91A9FCDC}" srcOrd="0" destOrd="0" presId="urn:microsoft.com/office/officeart/2005/8/layout/process4"/>
    <dgm:cxn modelId="{F5BFA044-7C43-46BA-8273-608F3F750A20}" type="presParOf" srcId="{A55D534B-1F27-4465-A783-713D1F43235C}" destId="{0BA65671-93E1-43A4-BA64-277F63253E13}" srcOrd="5" destOrd="0" presId="urn:microsoft.com/office/officeart/2005/8/layout/process4"/>
    <dgm:cxn modelId="{CC0EE870-72AB-4373-95B8-62E809FFF35E}" type="presParOf" srcId="{A55D534B-1F27-4465-A783-713D1F43235C}" destId="{9F1DD2F6-C871-427F-990A-682DD3C3DCCF}" srcOrd="6" destOrd="0" presId="urn:microsoft.com/office/officeart/2005/8/layout/process4"/>
    <dgm:cxn modelId="{CBD92558-E2A3-410B-BB86-9B3669464732}" type="presParOf" srcId="{9F1DD2F6-C871-427F-990A-682DD3C3DCCF}" destId="{B074CC03-00E9-419D-9E56-1F7EFADEC914}" srcOrd="0" destOrd="0" presId="urn:microsoft.com/office/officeart/2005/8/layout/process4"/>
    <dgm:cxn modelId="{26267F64-BD1C-40F4-8190-88C76F17853D}" type="presParOf" srcId="{A55D534B-1F27-4465-A783-713D1F43235C}" destId="{E353E604-8D05-4939-9041-84B5581E4575}" srcOrd="7" destOrd="0" presId="urn:microsoft.com/office/officeart/2005/8/layout/process4"/>
    <dgm:cxn modelId="{5AEE4731-B624-483B-B808-2ADF60946A80}" type="presParOf" srcId="{A55D534B-1F27-4465-A783-713D1F43235C}" destId="{E4B12442-C2CE-467E-A72C-B31961F23A55}" srcOrd="8" destOrd="0" presId="urn:microsoft.com/office/officeart/2005/8/layout/process4"/>
    <dgm:cxn modelId="{23325D5F-BEC9-4DBC-BA88-F65BFAE67FB5}" type="presParOf" srcId="{E4B12442-C2CE-467E-A72C-B31961F23A55}" destId="{2D114727-E967-4825-9171-82E841254514}" srcOrd="0" destOrd="0" presId="urn:microsoft.com/office/officeart/2005/8/layout/process4"/>
    <dgm:cxn modelId="{CC3A305E-1758-4703-83DD-B5A270AA0B90}" type="presParOf" srcId="{A55D534B-1F27-4465-A783-713D1F43235C}" destId="{870CDD01-7DE6-4918-88ED-4EAA877F3BF9}" srcOrd="9" destOrd="0" presId="urn:microsoft.com/office/officeart/2005/8/layout/process4"/>
    <dgm:cxn modelId="{61D5C289-0444-4AC3-B458-A69C7EC9BFE1}" type="presParOf" srcId="{A55D534B-1F27-4465-A783-713D1F43235C}" destId="{C9197CFE-0CF4-4376-A6EE-1789A029F71C}" srcOrd="10" destOrd="0" presId="urn:microsoft.com/office/officeart/2005/8/layout/process4"/>
    <dgm:cxn modelId="{E43482FD-3266-4A4F-B32E-9903EF9ABC7E}" type="presParOf" srcId="{C9197CFE-0CF4-4376-A6EE-1789A029F71C}" destId="{65B3B8AD-8284-430B-B67C-1F7CF2086A82}" srcOrd="0" destOrd="0" presId="urn:microsoft.com/office/officeart/2005/8/layout/process4"/>
    <dgm:cxn modelId="{1648C244-5F41-46E0-AD0B-9DEF35A9E090}" type="presParOf" srcId="{A55D534B-1F27-4465-A783-713D1F43235C}" destId="{8C711275-46C9-4FC0-A132-B7D18E1A98D9}" srcOrd="11" destOrd="0" presId="urn:microsoft.com/office/officeart/2005/8/layout/process4"/>
    <dgm:cxn modelId="{3666E7FE-D558-4936-A703-16CA866CA726}" type="presParOf" srcId="{A55D534B-1F27-4465-A783-713D1F43235C}" destId="{AEC4528D-921F-4ACA-8698-894FDA7FE929}" srcOrd="12" destOrd="0" presId="urn:microsoft.com/office/officeart/2005/8/layout/process4"/>
    <dgm:cxn modelId="{1977EE88-3C35-4F1C-A04D-8AC8713B6A7C}" type="presParOf" srcId="{AEC4528D-921F-4ACA-8698-894FDA7FE929}" destId="{946BB7F3-F72E-4A32-80F5-1CC49EA5E24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F586DD-454E-436D-B153-C5BC03E474A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3596483-ADB7-46FA-AF8C-566CFDBBA702}">
      <dgm:prSet/>
      <dgm:spPr/>
      <dgm:t>
        <a:bodyPr/>
        <a:lstStyle/>
        <a:p>
          <a:r>
            <a:rPr lang="en-US" b="1" dirty="0"/>
            <a:t>Natural Language Process and N-gram</a:t>
          </a:r>
        </a:p>
        <a:p>
          <a:r>
            <a:rPr lang="en-US" dirty="0"/>
            <a:t>Computers can’t directly understand text like humans can. Tokenization allows computers to process texts for future analysis; words extracted as tokens. N-gram are sequence of words: bigram refers two words together and trigram refers three words together.</a:t>
          </a:r>
        </a:p>
      </dgm:t>
    </dgm:pt>
    <dgm:pt modelId="{C8BCA1A3-9AE3-4F85-883F-E005D49FE098}" type="parTrans" cxnId="{D634E0D4-E19C-4AAC-B78D-21EE46C2C614}">
      <dgm:prSet/>
      <dgm:spPr/>
      <dgm:t>
        <a:bodyPr/>
        <a:lstStyle/>
        <a:p>
          <a:endParaRPr lang="en-US"/>
        </a:p>
      </dgm:t>
    </dgm:pt>
    <dgm:pt modelId="{7B091D9F-E232-40C4-B01F-9723EA923DCB}" type="sibTrans" cxnId="{D634E0D4-E19C-4AAC-B78D-21EE46C2C614}">
      <dgm:prSet/>
      <dgm:spPr/>
      <dgm:t>
        <a:bodyPr/>
        <a:lstStyle/>
        <a:p>
          <a:endParaRPr lang="en-US"/>
        </a:p>
      </dgm:t>
    </dgm:pt>
    <dgm:pt modelId="{C597BA73-2C8B-4ED3-AFFD-324328358B66}">
      <dgm:prSet/>
      <dgm:spPr/>
      <dgm:t>
        <a:bodyPr/>
        <a:lstStyle/>
        <a:p>
          <a:r>
            <a:rPr lang="en-US" b="1" i="0" dirty="0"/>
            <a:t>Sentiment Analysis</a:t>
          </a:r>
        </a:p>
        <a:p>
          <a:r>
            <a:rPr lang="en-US" b="0" i="0" dirty="0"/>
            <a:t>Techniques to identify and extract subjective information from a piece of text. Applying sentiment analysis helps to reveal the overall tone and mood of texts (author/writer of the texts). It uses sentiment dictionary to identify polarity (</a:t>
          </a:r>
          <a:r>
            <a:rPr lang="en-US" b="0" i="0" dirty="0" err="1"/>
            <a:t>bing</a:t>
          </a:r>
          <a:r>
            <a:rPr lang="en-US" b="0" i="0" dirty="0"/>
            <a:t> lexicon) and emotion (</a:t>
          </a:r>
          <a:r>
            <a:rPr lang="en-US" b="0" i="0" dirty="0" err="1"/>
            <a:t>nrc</a:t>
          </a:r>
          <a:r>
            <a:rPr lang="en-US" b="0" i="0" dirty="0"/>
            <a:t> lexicon)</a:t>
          </a:r>
        </a:p>
        <a:p>
          <a:endParaRPr lang="en-US" dirty="0"/>
        </a:p>
      </dgm:t>
    </dgm:pt>
    <dgm:pt modelId="{9C15F1CC-5D03-4D4C-8465-D9F642E4A86C}" type="parTrans" cxnId="{E1EA8D87-DE22-4DE0-8FC3-4287FA3E76EB}">
      <dgm:prSet/>
      <dgm:spPr/>
      <dgm:t>
        <a:bodyPr/>
        <a:lstStyle/>
        <a:p>
          <a:endParaRPr lang="en-US"/>
        </a:p>
      </dgm:t>
    </dgm:pt>
    <dgm:pt modelId="{63988347-059E-4738-A91C-AC864CBF1F23}" type="sibTrans" cxnId="{E1EA8D87-DE22-4DE0-8FC3-4287FA3E76EB}">
      <dgm:prSet/>
      <dgm:spPr/>
      <dgm:t>
        <a:bodyPr/>
        <a:lstStyle/>
        <a:p>
          <a:endParaRPr lang="en-US"/>
        </a:p>
      </dgm:t>
    </dgm:pt>
    <dgm:pt modelId="{2CED1642-4738-4AE4-91DE-BE32430862B2}">
      <dgm:prSet/>
      <dgm:spPr/>
      <dgm:t>
        <a:bodyPr/>
        <a:lstStyle/>
        <a:p>
          <a:r>
            <a:rPr lang="en-US" b="1" i="0" dirty="0"/>
            <a:t>Term Frequency- Inverse Document Frequency (TF-IDF)</a:t>
          </a:r>
        </a:p>
        <a:p>
          <a:r>
            <a:rPr lang="en-US" b="0" i="0" dirty="0"/>
            <a:t>TF-IDF is a statistical measure that evaluates how relevant a word is to a document in a collection of document. It is the value by multiplying two metric: how many times a word appears in a document, and the  inverse document frequency of the word across a set of documents.  The higher the TF-IDF score, the more relevant word is in the document.</a:t>
          </a:r>
          <a:endParaRPr lang="en-US" dirty="0"/>
        </a:p>
      </dgm:t>
    </dgm:pt>
    <dgm:pt modelId="{BC5A4B17-4A00-4B78-8F7A-C599B1DBA26D}" type="parTrans" cxnId="{D125B95C-8C60-47DA-A989-4F6447823D35}">
      <dgm:prSet/>
      <dgm:spPr/>
      <dgm:t>
        <a:bodyPr/>
        <a:lstStyle/>
        <a:p>
          <a:endParaRPr lang="en-US"/>
        </a:p>
      </dgm:t>
    </dgm:pt>
    <dgm:pt modelId="{561A8C9C-DC17-4201-9B15-B8A54249E1D9}" type="sibTrans" cxnId="{D125B95C-8C60-47DA-A989-4F6447823D35}">
      <dgm:prSet/>
      <dgm:spPr/>
      <dgm:t>
        <a:bodyPr/>
        <a:lstStyle/>
        <a:p>
          <a:endParaRPr lang="en-US"/>
        </a:p>
      </dgm:t>
    </dgm:pt>
    <dgm:pt modelId="{68AA2DAB-1009-4F0D-8784-ABB4EDC98945}" type="pres">
      <dgm:prSet presAssocID="{98F586DD-454E-436D-B153-C5BC03E474A4}" presName="linear" presStyleCnt="0">
        <dgm:presLayoutVars>
          <dgm:animLvl val="lvl"/>
          <dgm:resizeHandles val="exact"/>
        </dgm:presLayoutVars>
      </dgm:prSet>
      <dgm:spPr/>
    </dgm:pt>
    <dgm:pt modelId="{2FEA3D8D-0520-499D-90AB-A40555B03AEF}" type="pres">
      <dgm:prSet presAssocID="{63596483-ADB7-46FA-AF8C-566CFDBBA702}" presName="parentText" presStyleLbl="node1" presStyleIdx="0" presStyleCnt="3">
        <dgm:presLayoutVars>
          <dgm:chMax val="0"/>
          <dgm:bulletEnabled val="1"/>
        </dgm:presLayoutVars>
      </dgm:prSet>
      <dgm:spPr/>
    </dgm:pt>
    <dgm:pt modelId="{8675BF4A-A653-400F-8398-BBEF0250B83B}" type="pres">
      <dgm:prSet presAssocID="{7B091D9F-E232-40C4-B01F-9723EA923DCB}" presName="spacer" presStyleCnt="0"/>
      <dgm:spPr/>
    </dgm:pt>
    <dgm:pt modelId="{E4347F83-74DB-462B-8213-ABF2786F814D}" type="pres">
      <dgm:prSet presAssocID="{C597BA73-2C8B-4ED3-AFFD-324328358B66}" presName="parentText" presStyleLbl="node1" presStyleIdx="1" presStyleCnt="3" custLinFactNeighborX="51" custLinFactNeighborY="-72955">
        <dgm:presLayoutVars>
          <dgm:chMax val="0"/>
          <dgm:bulletEnabled val="1"/>
        </dgm:presLayoutVars>
      </dgm:prSet>
      <dgm:spPr/>
    </dgm:pt>
    <dgm:pt modelId="{E912AB38-9AB7-441D-9C61-693AAC460941}" type="pres">
      <dgm:prSet presAssocID="{63988347-059E-4738-A91C-AC864CBF1F23}" presName="spacer" presStyleCnt="0"/>
      <dgm:spPr/>
    </dgm:pt>
    <dgm:pt modelId="{AA6B1FE0-F4A9-47F5-9CF6-5D11576D5CEA}" type="pres">
      <dgm:prSet presAssocID="{2CED1642-4738-4AE4-91DE-BE32430862B2}" presName="parentText" presStyleLbl="node1" presStyleIdx="2" presStyleCnt="3">
        <dgm:presLayoutVars>
          <dgm:chMax val="0"/>
          <dgm:bulletEnabled val="1"/>
        </dgm:presLayoutVars>
      </dgm:prSet>
      <dgm:spPr/>
    </dgm:pt>
  </dgm:ptLst>
  <dgm:cxnLst>
    <dgm:cxn modelId="{B55C2313-22DC-4F56-8DCB-65B9A0C4D6B9}" type="presOf" srcId="{98F586DD-454E-436D-B153-C5BC03E474A4}" destId="{68AA2DAB-1009-4F0D-8784-ABB4EDC98945}" srcOrd="0" destOrd="0" presId="urn:microsoft.com/office/officeart/2005/8/layout/vList2"/>
    <dgm:cxn modelId="{15579217-D5EE-490C-9E1D-5B2CE16699B2}" type="presOf" srcId="{63596483-ADB7-46FA-AF8C-566CFDBBA702}" destId="{2FEA3D8D-0520-499D-90AB-A40555B03AEF}" srcOrd="0" destOrd="0" presId="urn:microsoft.com/office/officeart/2005/8/layout/vList2"/>
    <dgm:cxn modelId="{4BE69C1A-8D34-4FC7-BC3F-DE3155BDB0F6}" type="presOf" srcId="{2CED1642-4738-4AE4-91DE-BE32430862B2}" destId="{AA6B1FE0-F4A9-47F5-9CF6-5D11576D5CEA}" srcOrd="0" destOrd="0" presId="urn:microsoft.com/office/officeart/2005/8/layout/vList2"/>
    <dgm:cxn modelId="{D125B95C-8C60-47DA-A989-4F6447823D35}" srcId="{98F586DD-454E-436D-B153-C5BC03E474A4}" destId="{2CED1642-4738-4AE4-91DE-BE32430862B2}" srcOrd="2" destOrd="0" parTransId="{BC5A4B17-4A00-4B78-8F7A-C599B1DBA26D}" sibTransId="{561A8C9C-DC17-4201-9B15-B8A54249E1D9}"/>
    <dgm:cxn modelId="{E1EA8D87-DE22-4DE0-8FC3-4287FA3E76EB}" srcId="{98F586DD-454E-436D-B153-C5BC03E474A4}" destId="{C597BA73-2C8B-4ED3-AFFD-324328358B66}" srcOrd="1" destOrd="0" parTransId="{9C15F1CC-5D03-4D4C-8465-D9F642E4A86C}" sibTransId="{63988347-059E-4738-A91C-AC864CBF1F23}"/>
    <dgm:cxn modelId="{34745F9B-4789-4E90-86FC-0926802C250C}" type="presOf" srcId="{C597BA73-2C8B-4ED3-AFFD-324328358B66}" destId="{E4347F83-74DB-462B-8213-ABF2786F814D}" srcOrd="0" destOrd="0" presId="urn:microsoft.com/office/officeart/2005/8/layout/vList2"/>
    <dgm:cxn modelId="{D634E0D4-E19C-4AAC-B78D-21EE46C2C614}" srcId="{98F586DD-454E-436D-B153-C5BC03E474A4}" destId="{63596483-ADB7-46FA-AF8C-566CFDBBA702}" srcOrd="0" destOrd="0" parTransId="{C8BCA1A3-9AE3-4F85-883F-E005D49FE098}" sibTransId="{7B091D9F-E232-40C4-B01F-9723EA923DCB}"/>
    <dgm:cxn modelId="{37B21697-2964-402F-86F2-C73449C2BEA1}" type="presParOf" srcId="{68AA2DAB-1009-4F0D-8784-ABB4EDC98945}" destId="{2FEA3D8D-0520-499D-90AB-A40555B03AEF}" srcOrd="0" destOrd="0" presId="urn:microsoft.com/office/officeart/2005/8/layout/vList2"/>
    <dgm:cxn modelId="{9CF66253-E251-4BA8-8E4C-4D1185AECDC8}" type="presParOf" srcId="{68AA2DAB-1009-4F0D-8784-ABB4EDC98945}" destId="{8675BF4A-A653-400F-8398-BBEF0250B83B}" srcOrd="1" destOrd="0" presId="urn:microsoft.com/office/officeart/2005/8/layout/vList2"/>
    <dgm:cxn modelId="{E7BBD17D-04BC-4A61-BAD3-A09ECAD23F93}" type="presParOf" srcId="{68AA2DAB-1009-4F0D-8784-ABB4EDC98945}" destId="{E4347F83-74DB-462B-8213-ABF2786F814D}" srcOrd="2" destOrd="0" presId="urn:microsoft.com/office/officeart/2005/8/layout/vList2"/>
    <dgm:cxn modelId="{512C1C7E-50CF-415D-8166-A3E55C5A23EB}" type="presParOf" srcId="{68AA2DAB-1009-4F0D-8784-ABB4EDC98945}" destId="{E912AB38-9AB7-441D-9C61-693AAC460941}" srcOrd="3" destOrd="0" presId="urn:microsoft.com/office/officeart/2005/8/layout/vList2"/>
    <dgm:cxn modelId="{3AD8F22F-71FE-49C0-B18F-92F5E3044C7F}" type="presParOf" srcId="{68AA2DAB-1009-4F0D-8784-ABB4EDC98945}" destId="{AA6B1FE0-F4A9-47F5-9CF6-5D11576D5C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BFE75-724B-4DA2-987D-1CC1B54D022A}">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574F5-357C-4E75-87B3-29DBC51B431C}">
      <dsp:nvSpPr>
        <dsp:cNvPr id="0" name=""/>
        <dsp:cNvSpPr/>
      </dsp:nvSpPr>
      <dsp:spPr>
        <a:xfrm>
          <a:off x="436480" y="357936"/>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2749DF-0196-40BC-BD38-4BB6BAD7E12B}">
      <dsp:nvSpPr>
        <dsp:cNvPr id="0" name=""/>
        <dsp:cNvSpPr/>
      </dsp:nvSpPr>
      <dsp:spPr>
        <a:xfrm>
          <a:off x="1666563" y="616"/>
          <a:ext cx="3109674"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100000"/>
            </a:lnSpc>
            <a:spcBef>
              <a:spcPct val="0"/>
            </a:spcBef>
            <a:spcAft>
              <a:spcPct val="35000"/>
            </a:spcAft>
            <a:buNone/>
          </a:pPr>
          <a:r>
            <a:rPr lang="en-US" sz="2500" kern="1200" dirty="0"/>
            <a:t>Policy makers</a:t>
          </a:r>
        </a:p>
      </dsp:txBody>
      <dsp:txXfrm>
        <a:off x="1666563" y="616"/>
        <a:ext cx="3109674" cy="1442911"/>
      </dsp:txXfrm>
    </dsp:sp>
    <dsp:sp modelId="{032BE5B0-F7DD-41B1-978D-F9B424749502}">
      <dsp:nvSpPr>
        <dsp:cNvPr id="0" name=""/>
        <dsp:cNvSpPr/>
      </dsp:nvSpPr>
      <dsp:spPr>
        <a:xfrm>
          <a:off x="4776237" y="616"/>
          <a:ext cx="2134149"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488950">
            <a:lnSpc>
              <a:spcPct val="100000"/>
            </a:lnSpc>
            <a:spcBef>
              <a:spcPct val="0"/>
            </a:spcBef>
            <a:spcAft>
              <a:spcPct val="35000"/>
            </a:spcAft>
            <a:buNone/>
          </a:pPr>
          <a:r>
            <a:rPr lang="en-US" sz="1100" kern="1200"/>
            <a:t>Knowing public concerns and sentiment will help them to set priorities and health guidelines to reduce the public stress and to relieve burdens due to the outbreak</a:t>
          </a:r>
        </a:p>
      </dsp:txBody>
      <dsp:txXfrm>
        <a:off x="4776237" y="616"/>
        <a:ext cx="2134149" cy="1442911"/>
      </dsp:txXfrm>
    </dsp:sp>
    <dsp:sp modelId="{CA4CCDB4-5CB3-4678-8AD6-8248C31631B3}">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C5174-FC0F-447A-879D-05AB9ED9D95B}">
      <dsp:nvSpPr>
        <dsp:cNvPr id="0" name=""/>
        <dsp:cNvSpPr/>
      </dsp:nvSpPr>
      <dsp:spPr>
        <a:xfrm>
          <a:off x="436480" y="2083827"/>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48AF82-7C20-40FE-848A-ADA66C84D6FE}">
      <dsp:nvSpPr>
        <dsp:cNvPr id="0" name=""/>
        <dsp:cNvSpPr/>
      </dsp:nvSpPr>
      <dsp:spPr>
        <a:xfrm>
          <a:off x="1666563" y="1759165"/>
          <a:ext cx="3109674"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100000"/>
            </a:lnSpc>
            <a:spcBef>
              <a:spcPct val="0"/>
            </a:spcBef>
            <a:spcAft>
              <a:spcPct val="35000"/>
            </a:spcAft>
            <a:buNone/>
          </a:pPr>
          <a:r>
            <a:rPr lang="en-US" sz="2500" kern="1200" dirty="0"/>
            <a:t>Health Professions</a:t>
          </a:r>
        </a:p>
      </dsp:txBody>
      <dsp:txXfrm>
        <a:off x="1666563" y="1759165"/>
        <a:ext cx="3109674" cy="1442911"/>
      </dsp:txXfrm>
    </dsp:sp>
    <dsp:sp modelId="{631DDCCA-C0D2-4CE2-A11F-CEF524D04189}">
      <dsp:nvSpPr>
        <dsp:cNvPr id="0" name=""/>
        <dsp:cNvSpPr/>
      </dsp:nvSpPr>
      <dsp:spPr>
        <a:xfrm>
          <a:off x="4776237" y="1804256"/>
          <a:ext cx="2134149"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488950">
            <a:lnSpc>
              <a:spcPct val="100000"/>
            </a:lnSpc>
            <a:spcBef>
              <a:spcPct val="0"/>
            </a:spcBef>
            <a:spcAft>
              <a:spcPct val="35000"/>
            </a:spcAft>
            <a:buNone/>
          </a:pPr>
          <a:r>
            <a:rPr lang="en-US" sz="1100" kern="1200"/>
            <a:t>Mental health professions may implement effective therapy strategies based on general concerns and sentiment during the outbreak</a:t>
          </a:r>
        </a:p>
      </dsp:txBody>
      <dsp:txXfrm>
        <a:off x="4776237" y="1804256"/>
        <a:ext cx="2134149" cy="1442911"/>
      </dsp:txXfrm>
    </dsp:sp>
    <dsp:sp modelId="{9F916FBD-F437-48DE-A2F3-19588804DADE}">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F4FCF-6485-4695-8DD5-BFAFE5D9E909}">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FD59C1-ABD7-4031-B766-D8D0796ED1AA}">
      <dsp:nvSpPr>
        <dsp:cNvPr id="0" name=""/>
        <dsp:cNvSpPr/>
      </dsp:nvSpPr>
      <dsp:spPr>
        <a:xfrm>
          <a:off x="1666563" y="3607896"/>
          <a:ext cx="3109674"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100000"/>
            </a:lnSpc>
            <a:spcBef>
              <a:spcPct val="0"/>
            </a:spcBef>
            <a:spcAft>
              <a:spcPct val="35000"/>
            </a:spcAft>
            <a:buNone/>
          </a:pPr>
          <a:r>
            <a:rPr lang="en-US" sz="2500" kern="1200"/>
            <a:t>Educators</a:t>
          </a:r>
        </a:p>
      </dsp:txBody>
      <dsp:txXfrm>
        <a:off x="1666563" y="3607896"/>
        <a:ext cx="3109674" cy="1442911"/>
      </dsp:txXfrm>
    </dsp:sp>
    <dsp:sp modelId="{F66B3C5F-EDAF-46E9-8A3C-C53B6C30F3C7}">
      <dsp:nvSpPr>
        <dsp:cNvPr id="0" name=""/>
        <dsp:cNvSpPr/>
      </dsp:nvSpPr>
      <dsp:spPr>
        <a:xfrm>
          <a:off x="4776237" y="3607896"/>
          <a:ext cx="2134149"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488950">
            <a:lnSpc>
              <a:spcPct val="100000"/>
            </a:lnSpc>
            <a:spcBef>
              <a:spcPct val="0"/>
            </a:spcBef>
            <a:spcAft>
              <a:spcPct val="35000"/>
            </a:spcAft>
            <a:buNone/>
          </a:pPr>
          <a:r>
            <a:rPr lang="en-US" sz="1100" kern="1200"/>
            <a:t>Teachers can be more proactive and ready to help/guide students by knowing public concerns and sentiment</a:t>
          </a:r>
        </a:p>
      </dsp:txBody>
      <dsp:txXfrm>
        <a:off x="4776237" y="3607896"/>
        <a:ext cx="2134149" cy="144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B2836-BB8D-444B-9CBA-777CECF1B006}">
      <dsp:nvSpPr>
        <dsp:cNvPr id="0" name=""/>
        <dsp:cNvSpPr/>
      </dsp:nvSpPr>
      <dsp:spPr>
        <a:xfrm>
          <a:off x="0" y="3412533"/>
          <a:ext cx="10058399" cy="373431"/>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Finally, tokenize words to ready for text analysis</a:t>
          </a:r>
          <a:endParaRPr lang="en-US" sz="1800" kern="1200" dirty="0"/>
        </a:p>
      </dsp:txBody>
      <dsp:txXfrm>
        <a:off x="0" y="3412533"/>
        <a:ext cx="10058399" cy="373431"/>
      </dsp:txXfrm>
    </dsp:sp>
    <dsp:sp modelId="{C8402C84-A5C5-4160-AE93-10EE4581F903}">
      <dsp:nvSpPr>
        <dsp:cNvPr id="0" name=""/>
        <dsp:cNvSpPr/>
      </dsp:nvSpPr>
      <dsp:spPr>
        <a:xfrm rot="10800000">
          <a:off x="0" y="2843797"/>
          <a:ext cx="10058399" cy="574337"/>
        </a:xfrm>
        <a:prstGeom prst="upArrowCallout">
          <a:avLst/>
        </a:prstGeom>
        <a:gradFill rotWithShape="0">
          <a:gsLst>
            <a:gs pos="0">
              <a:schemeClr val="accent2">
                <a:hueOff val="-243261"/>
                <a:satOff val="-2122"/>
                <a:lumOff val="-2745"/>
                <a:alphaOff val="0"/>
                <a:shade val="85000"/>
                <a:satMod val="130000"/>
              </a:schemeClr>
            </a:gs>
            <a:gs pos="34000">
              <a:schemeClr val="accent2">
                <a:hueOff val="-243261"/>
                <a:satOff val="-2122"/>
                <a:lumOff val="-2745"/>
                <a:alphaOff val="0"/>
                <a:shade val="87000"/>
                <a:satMod val="125000"/>
              </a:schemeClr>
            </a:gs>
            <a:gs pos="70000">
              <a:schemeClr val="accent2">
                <a:hueOff val="-243261"/>
                <a:satOff val="-2122"/>
                <a:lumOff val="-2745"/>
                <a:alphaOff val="0"/>
                <a:tint val="100000"/>
                <a:shade val="90000"/>
                <a:satMod val="130000"/>
              </a:schemeClr>
            </a:gs>
            <a:gs pos="100000">
              <a:schemeClr val="accent2">
                <a:hueOff val="-243261"/>
                <a:satOff val="-2122"/>
                <a:lumOff val="-274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Use R text mining packages to remove unnecessary characters, numbers and stop words</a:t>
          </a:r>
          <a:endParaRPr lang="en-US" sz="1800" kern="1200" dirty="0"/>
        </a:p>
      </dsp:txBody>
      <dsp:txXfrm rot="10800000">
        <a:off x="0" y="2843797"/>
        <a:ext cx="10058399" cy="373187"/>
      </dsp:txXfrm>
    </dsp:sp>
    <dsp:sp modelId="{B56EECE6-EC9C-42FC-BA73-8ECF91A9FCDC}">
      <dsp:nvSpPr>
        <dsp:cNvPr id="0" name=""/>
        <dsp:cNvSpPr/>
      </dsp:nvSpPr>
      <dsp:spPr>
        <a:xfrm rot="10800000">
          <a:off x="0" y="2275060"/>
          <a:ext cx="10058399" cy="574337"/>
        </a:xfrm>
        <a:prstGeom prst="upArrowCallout">
          <a:avLst/>
        </a:prstGeom>
        <a:gradFill rotWithShape="0">
          <a:gsLst>
            <a:gs pos="0">
              <a:schemeClr val="accent2">
                <a:hueOff val="-486521"/>
                <a:satOff val="-4245"/>
                <a:lumOff val="-5490"/>
                <a:alphaOff val="0"/>
                <a:shade val="85000"/>
                <a:satMod val="130000"/>
              </a:schemeClr>
            </a:gs>
            <a:gs pos="34000">
              <a:schemeClr val="accent2">
                <a:hueOff val="-486521"/>
                <a:satOff val="-4245"/>
                <a:lumOff val="-5490"/>
                <a:alphaOff val="0"/>
                <a:shade val="87000"/>
                <a:satMod val="125000"/>
              </a:schemeClr>
            </a:gs>
            <a:gs pos="70000">
              <a:schemeClr val="accent2">
                <a:hueOff val="-486521"/>
                <a:satOff val="-4245"/>
                <a:lumOff val="-5490"/>
                <a:alphaOff val="0"/>
                <a:tint val="100000"/>
                <a:shade val="90000"/>
                <a:satMod val="130000"/>
              </a:schemeClr>
            </a:gs>
            <a:gs pos="100000">
              <a:schemeClr val="accent2">
                <a:hueOff val="-486521"/>
                <a:satOff val="-4245"/>
                <a:lumOff val="-549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Add new data column, labeled as “week”, so that tweets can be group by week</a:t>
          </a:r>
        </a:p>
      </dsp:txBody>
      <dsp:txXfrm rot="10800000">
        <a:off x="0" y="2275060"/>
        <a:ext cx="10058399" cy="373187"/>
      </dsp:txXfrm>
    </dsp:sp>
    <dsp:sp modelId="{B074CC03-00E9-419D-9E56-1F7EFADEC914}">
      <dsp:nvSpPr>
        <dsp:cNvPr id="0" name=""/>
        <dsp:cNvSpPr/>
      </dsp:nvSpPr>
      <dsp:spPr>
        <a:xfrm rot="10800000">
          <a:off x="0" y="1706324"/>
          <a:ext cx="10058399" cy="574337"/>
        </a:xfrm>
        <a:prstGeom prst="upArrowCallout">
          <a:avLst/>
        </a:prstGeom>
        <a:gradFill rotWithShape="0">
          <a:gsLst>
            <a:gs pos="0">
              <a:schemeClr val="accent2">
                <a:hueOff val="-729781"/>
                <a:satOff val="-6367"/>
                <a:lumOff val="-8236"/>
                <a:alphaOff val="0"/>
                <a:shade val="85000"/>
                <a:satMod val="130000"/>
              </a:schemeClr>
            </a:gs>
            <a:gs pos="34000">
              <a:schemeClr val="accent2">
                <a:hueOff val="-729781"/>
                <a:satOff val="-6367"/>
                <a:lumOff val="-8236"/>
                <a:alphaOff val="0"/>
                <a:shade val="87000"/>
                <a:satMod val="125000"/>
              </a:schemeClr>
            </a:gs>
            <a:gs pos="70000">
              <a:schemeClr val="accent2">
                <a:hueOff val="-729781"/>
                <a:satOff val="-6367"/>
                <a:lumOff val="-8236"/>
                <a:alphaOff val="0"/>
                <a:tint val="100000"/>
                <a:shade val="90000"/>
                <a:satMod val="130000"/>
              </a:schemeClr>
            </a:gs>
            <a:gs pos="100000">
              <a:schemeClr val="accent2">
                <a:hueOff val="-729781"/>
                <a:satOff val="-6367"/>
                <a:lumOff val="-823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Set date data format as “date”</a:t>
          </a:r>
        </a:p>
      </dsp:txBody>
      <dsp:txXfrm rot="10800000">
        <a:off x="0" y="1706324"/>
        <a:ext cx="10058399" cy="373187"/>
      </dsp:txXfrm>
    </dsp:sp>
    <dsp:sp modelId="{2D114727-E967-4825-9171-82E841254514}">
      <dsp:nvSpPr>
        <dsp:cNvPr id="0" name=""/>
        <dsp:cNvSpPr/>
      </dsp:nvSpPr>
      <dsp:spPr>
        <a:xfrm rot="10800000">
          <a:off x="0" y="1137587"/>
          <a:ext cx="10058399" cy="574337"/>
        </a:xfrm>
        <a:prstGeom prst="upArrowCallout">
          <a:avLst/>
        </a:prstGeom>
        <a:gradFill rotWithShape="0">
          <a:gsLst>
            <a:gs pos="0">
              <a:schemeClr val="accent2">
                <a:hueOff val="-973042"/>
                <a:satOff val="-8489"/>
                <a:lumOff val="-10981"/>
                <a:alphaOff val="0"/>
                <a:shade val="85000"/>
                <a:satMod val="130000"/>
              </a:schemeClr>
            </a:gs>
            <a:gs pos="34000">
              <a:schemeClr val="accent2">
                <a:hueOff val="-973042"/>
                <a:satOff val="-8489"/>
                <a:lumOff val="-10981"/>
                <a:alphaOff val="0"/>
                <a:shade val="87000"/>
                <a:satMod val="125000"/>
              </a:schemeClr>
            </a:gs>
            <a:gs pos="70000">
              <a:schemeClr val="accent2">
                <a:hueOff val="-973042"/>
                <a:satOff val="-8489"/>
                <a:lumOff val="-10981"/>
                <a:alphaOff val="0"/>
                <a:tint val="100000"/>
                <a:shade val="90000"/>
                <a:satMod val="130000"/>
              </a:schemeClr>
            </a:gs>
            <a:gs pos="100000">
              <a:schemeClr val="accent2">
                <a:hueOff val="-973042"/>
                <a:satOff val="-8489"/>
                <a:lumOff val="-1098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Detect language of tweet text, omit non-English tweet entries </a:t>
          </a:r>
        </a:p>
      </dsp:txBody>
      <dsp:txXfrm rot="10800000">
        <a:off x="0" y="1137587"/>
        <a:ext cx="10058399" cy="373187"/>
      </dsp:txXfrm>
    </dsp:sp>
    <dsp:sp modelId="{65B3B8AD-8284-430B-B67C-1F7CF2086A82}">
      <dsp:nvSpPr>
        <dsp:cNvPr id="0" name=""/>
        <dsp:cNvSpPr/>
      </dsp:nvSpPr>
      <dsp:spPr>
        <a:xfrm rot="10800000">
          <a:off x="0" y="568851"/>
          <a:ext cx="10058399" cy="574337"/>
        </a:xfrm>
        <a:prstGeom prst="upArrowCallout">
          <a:avLst/>
        </a:prstGeom>
        <a:gradFill rotWithShape="0">
          <a:gsLst>
            <a:gs pos="0">
              <a:schemeClr val="accent2">
                <a:hueOff val="-1216302"/>
                <a:satOff val="-10612"/>
                <a:lumOff val="-13726"/>
                <a:alphaOff val="0"/>
                <a:shade val="85000"/>
                <a:satMod val="130000"/>
              </a:schemeClr>
            </a:gs>
            <a:gs pos="34000">
              <a:schemeClr val="accent2">
                <a:hueOff val="-1216302"/>
                <a:satOff val="-10612"/>
                <a:lumOff val="-13726"/>
                <a:alphaOff val="0"/>
                <a:shade val="87000"/>
                <a:satMod val="125000"/>
              </a:schemeClr>
            </a:gs>
            <a:gs pos="70000">
              <a:schemeClr val="accent2">
                <a:hueOff val="-1216302"/>
                <a:satOff val="-10612"/>
                <a:lumOff val="-13726"/>
                <a:alphaOff val="0"/>
                <a:tint val="100000"/>
                <a:shade val="90000"/>
                <a:satMod val="130000"/>
              </a:schemeClr>
            </a:gs>
            <a:gs pos="100000">
              <a:schemeClr val="accent2">
                <a:hueOff val="-1216302"/>
                <a:satOff val="-10612"/>
                <a:lumOff val="-1372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Load csv files to R, convert to data frames, combine data frames to one data frame</a:t>
          </a:r>
        </a:p>
      </dsp:txBody>
      <dsp:txXfrm rot="10800000">
        <a:off x="0" y="568851"/>
        <a:ext cx="10058399" cy="373187"/>
      </dsp:txXfrm>
    </dsp:sp>
    <dsp:sp modelId="{946BB7F3-F72E-4A32-80F5-1CC49EA5E246}">
      <dsp:nvSpPr>
        <dsp:cNvPr id="0" name=""/>
        <dsp:cNvSpPr/>
      </dsp:nvSpPr>
      <dsp:spPr>
        <a:xfrm rot="10800000">
          <a:off x="0" y="114"/>
          <a:ext cx="10058399" cy="574337"/>
        </a:xfrm>
        <a:prstGeom prst="upArrowCallout">
          <a:avLst/>
        </a:prstGeom>
        <a:gradFill rotWithShape="0">
          <a:gsLst>
            <a:gs pos="0">
              <a:schemeClr val="accent2">
                <a:hueOff val="-1459563"/>
                <a:satOff val="-12734"/>
                <a:lumOff val="-16471"/>
                <a:alphaOff val="0"/>
                <a:shade val="85000"/>
                <a:satMod val="130000"/>
              </a:schemeClr>
            </a:gs>
            <a:gs pos="34000">
              <a:schemeClr val="accent2">
                <a:hueOff val="-1459563"/>
                <a:satOff val="-12734"/>
                <a:lumOff val="-16471"/>
                <a:alphaOff val="0"/>
                <a:shade val="87000"/>
                <a:satMod val="125000"/>
              </a:schemeClr>
            </a:gs>
            <a:gs pos="70000">
              <a:schemeClr val="accent2">
                <a:hueOff val="-1459563"/>
                <a:satOff val="-12734"/>
                <a:lumOff val="-16471"/>
                <a:alphaOff val="0"/>
                <a:tint val="100000"/>
                <a:shade val="90000"/>
                <a:satMod val="130000"/>
              </a:schemeClr>
            </a:gs>
            <a:gs pos="100000">
              <a:schemeClr val="accent2">
                <a:hueOff val="-1459563"/>
                <a:satOff val="-12734"/>
                <a:lumOff val="-1647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Convert worksheets to separate csv files</a:t>
          </a:r>
        </a:p>
      </dsp:txBody>
      <dsp:txXfrm rot="10800000">
        <a:off x="0" y="114"/>
        <a:ext cx="10058399" cy="373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A3D8D-0520-499D-90AB-A40555B03AEF}">
      <dsp:nvSpPr>
        <dsp:cNvPr id="0" name=""/>
        <dsp:cNvSpPr/>
      </dsp:nvSpPr>
      <dsp:spPr>
        <a:xfrm>
          <a:off x="0" y="41075"/>
          <a:ext cx="6797675" cy="182520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Natural Language Process and N-gram</a:t>
          </a:r>
        </a:p>
        <a:p>
          <a:pPr marL="0" lvl="0" indent="0" algn="l" defTabSz="711200">
            <a:lnSpc>
              <a:spcPct val="90000"/>
            </a:lnSpc>
            <a:spcBef>
              <a:spcPct val="0"/>
            </a:spcBef>
            <a:spcAft>
              <a:spcPct val="35000"/>
            </a:spcAft>
            <a:buNone/>
          </a:pPr>
          <a:r>
            <a:rPr lang="en-US" sz="1600" kern="1200" dirty="0"/>
            <a:t>Computers can’t directly understand text like humans can. Tokenization allows computers to process texts for future analysis; words extracted as tokens. N-gram are sequence of words: bigram refers two words together and trigram refers three words together.</a:t>
          </a:r>
        </a:p>
      </dsp:txBody>
      <dsp:txXfrm>
        <a:off x="89099" y="130174"/>
        <a:ext cx="6619477" cy="1647002"/>
      </dsp:txXfrm>
    </dsp:sp>
    <dsp:sp modelId="{E4347F83-74DB-462B-8213-ABF2786F814D}">
      <dsp:nvSpPr>
        <dsp:cNvPr id="0" name=""/>
        <dsp:cNvSpPr/>
      </dsp:nvSpPr>
      <dsp:spPr>
        <a:xfrm>
          <a:off x="0" y="1878738"/>
          <a:ext cx="6797675" cy="1825200"/>
        </a:xfrm>
        <a:prstGeom prst="roundRect">
          <a:avLst/>
        </a:prstGeom>
        <a:gradFill rotWithShape="0">
          <a:gsLst>
            <a:gs pos="0">
              <a:schemeClr val="accent2">
                <a:hueOff val="-729781"/>
                <a:satOff val="-6367"/>
                <a:lumOff val="-8236"/>
                <a:alphaOff val="0"/>
                <a:shade val="85000"/>
                <a:satMod val="130000"/>
              </a:schemeClr>
            </a:gs>
            <a:gs pos="34000">
              <a:schemeClr val="accent2">
                <a:hueOff val="-729781"/>
                <a:satOff val="-6367"/>
                <a:lumOff val="-8236"/>
                <a:alphaOff val="0"/>
                <a:shade val="87000"/>
                <a:satMod val="125000"/>
              </a:schemeClr>
            </a:gs>
            <a:gs pos="70000">
              <a:schemeClr val="accent2">
                <a:hueOff val="-729781"/>
                <a:satOff val="-6367"/>
                <a:lumOff val="-8236"/>
                <a:alphaOff val="0"/>
                <a:tint val="100000"/>
                <a:shade val="90000"/>
                <a:satMod val="130000"/>
              </a:schemeClr>
            </a:gs>
            <a:gs pos="100000">
              <a:schemeClr val="accent2">
                <a:hueOff val="-729781"/>
                <a:satOff val="-6367"/>
                <a:lumOff val="-823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t>Sentiment Analysis</a:t>
          </a:r>
        </a:p>
        <a:p>
          <a:pPr marL="0" lvl="0" indent="0" algn="l" defTabSz="711200">
            <a:lnSpc>
              <a:spcPct val="90000"/>
            </a:lnSpc>
            <a:spcBef>
              <a:spcPct val="0"/>
            </a:spcBef>
            <a:spcAft>
              <a:spcPct val="35000"/>
            </a:spcAft>
            <a:buNone/>
          </a:pPr>
          <a:r>
            <a:rPr lang="en-US" sz="1600" b="0" i="0" kern="1200" dirty="0"/>
            <a:t>Techniques to identify and extract subjective information from a piece of text. Applying sentiment analysis helps to reveal the overall tone and mood of texts (author/writer of the texts). It uses sentiment dictionary to identify polarity (</a:t>
          </a:r>
          <a:r>
            <a:rPr lang="en-US" sz="1600" b="0" i="0" kern="1200" dirty="0" err="1"/>
            <a:t>bing</a:t>
          </a:r>
          <a:r>
            <a:rPr lang="en-US" sz="1600" b="0" i="0" kern="1200" dirty="0"/>
            <a:t> lexicon) and emotion (</a:t>
          </a:r>
          <a:r>
            <a:rPr lang="en-US" sz="1600" b="0" i="0" kern="1200" dirty="0" err="1"/>
            <a:t>nrc</a:t>
          </a:r>
          <a:r>
            <a:rPr lang="en-US" sz="1600" b="0" i="0" kern="1200" dirty="0"/>
            <a:t> lexicon)</a:t>
          </a:r>
        </a:p>
        <a:p>
          <a:pPr marL="0" lvl="0" indent="0" algn="l" defTabSz="711200">
            <a:lnSpc>
              <a:spcPct val="90000"/>
            </a:lnSpc>
            <a:spcBef>
              <a:spcPct val="0"/>
            </a:spcBef>
            <a:spcAft>
              <a:spcPct val="35000"/>
            </a:spcAft>
            <a:buNone/>
          </a:pPr>
          <a:endParaRPr lang="en-US" sz="1600" kern="1200" dirty="0"/>
        </a:p>
      </dsp:txBody>
      <dsp:txXfrm>
        <a:off x="89099" y="1967837"/>
        <a:ext cx="6619477" cy="1647002"/>
      </dsp:txXfrm>
    </dsp:sp>
    <dsp:sp modelId="{AA6B1FE0-F4A9-47F5-9CF6-5D11576D5CEA}">
      <dsp:nvSpPr>
        <dsp:cNvPr id="0" name=""/>
        <dsp:cNvSpPr/>
      </dsp:nvSpPr>
      <dsp:spPr>
        <a:xfrm>
          <a:off x="0" y="3783636"/>
          <a:ext cx="6797675" cy="1825200"/>
        </a:xfrm>
        <a:prstGeom prst="roundRect">
          <a:avLst/>
        </a:prstGeom>
        <a:gradFill rotWithShape="0">
          <a:gsLst>
            <a:gs pos="0">
              <a:schemeClr val="accent2">
                <a:hueOff val="-1459563"/>
                <a:satOff val="-12734"/>
                <a:lumOff val="-16471"/>
                <a:alphaOff val="0"/>
                <a:shade val="85000"/>
                <a:satMod val="130000"/>
              </a:schemeClr>
            </a:gs>
            <a:gs pos="34000">
              <a:schemeClr val="accent2">
                <a:hueOff val="-1459563"/>
                <a:satOff val="-12734"/>
                <a:lumOff val="-16471"/>
                <a:alphaOff val="0"/>
                <a:shade val="87000"/>
                <a:satMod val="125000"/>
              </a:schemeClr>
            </a:gs>
            <a:gs pos="70000">
              <a:schemeClr val="accent2">
                <a:hueOff val="-1459563"/>
                <a:satOff val="-12734"/>
                <a:lumOff val="-16471"/>
                <a:alphaOff val="0"/>
                <a:tint val="100000"/>
                <a:shade val="90000"/>
                <a:satMod val="130000"/>
              </a:schemeClr>
            </a:gs>
            <a:gs pos="100000">
              <a:schemeClr val="accent2">
                <a:hueOff val="-1459563"/>
                <a:satOff val="-12734"/>
                <a:lumOff val="-1647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t>Term Frequency- Inverse Document Frequency (TF-IDF)</a:t>
          </a:r>
        </a:p>
        <a:p>
          <a:pPr marL="0" lvl="0" indent="0" algn="l" defTabSz="711200">
            <a:lnSpc>
              <a:spcPct val="90000"/>
            </a:lnSpc>
            <a:spcBef>
              <a:spcPct val="0"/>
            </a:spcBef>
            <a:spcAft>
              <a:spcPct val="35000"/>
            </a:spcAft>
            <a:buNone/>
          </a:pPr>
          <a:r>
            <a:rPr lang="en-US" sz="1600" b="0" i="0" kern="1200" dirty="0"/>
            <a:t>TF-IDF is a statistical measure that evaluates how relevant a word is to a document in a collection of document. It is the value by multiplying two metric: how many times a word appears in a document, and the  inverse document frequency of the word across a set of documents.  The higher the TF-IDF score, the more relevant word is in the document.</a:t>
          </a:r>
          <a:endParaRPr lang="en-US" sz="1600" kern="1200" dirty="0"/>
        </a:p>
      </dsp:txBody>
      <dsp:txXfrm>
        <a:off x="89099" y="3872735"/>
        <a:ext cx="6619477" cy="16470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0.55244</cdr:x>
      <cdr:y>0.12994</cdr:y>
    </cdr:from>
    <cdr:to>
      <cdr:x>0.55244</cdr:x>
      <cdr:y>0.17697</cdr:y>
    </cdr:to>
    <cdr:cxnSp macro="">
      <cdr:nvCxnSpPr>
        <cdr:cNvPr id="2" name="Straight Arrow Connector 1">
          <a:extLst xmlns:a="http://schemas.openxmlformats.org/drawingml/2006/main">
            <a:ext uri="{FF2B5EF4-FFF2-40B4-BE49-F238E27FC236}">
              <a16:creationId xmlns:a16="http://schemas.microsoft.com/office/drawing/2014/main" id="{A272B3F5-67D1-4EA2-B2E3-53C3B2D9F706}"/>
            </a:ext>
          </a:extLst>
        </cdr:cNvPr>
        <cdr:cNvCxnSpPr>
          <a:cxnSpLocks xmlns:a="http://schemas.openxmlformats.org/drawingml/2006/main"/>
        </cdr:cNvCxnSpPr>
      </cdr:nvCxnSpPr>
      <cdr:spPr>
        <a:xfrm xmlns:a="http://schemas.openxmlformats.org/drawingml/2006/main">
          <a:off x="2870400" y="594064"/>
          <a:ext cx="1" cy="215032"/>
        </a:xfrm>
        <a:prstGeom xmlns:a="http://schemas.openxmlformats.org/drawingml/2006/main" prst="straightConnector1">
          <a:avLst/>
        </a:prstGeom>
        <a:ln xmlns:a="http://schemas.openxmlformats.org/drawingml/2006/main">
          <a:solidFill>
            <a:schemeClr val="accent5">
              <a:lumMod val="50000"/>
            </a:schemeClr>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0.41908</cdr:x>
      <cdr:y>0.64256</cdr:y>
    </cdr:from>
    <cdr:to>
      <cdr:x>0.41908</cdr:x>
      <cdr:y>0.726</cdr:y>
    </cdr:to>
    <cdr:cxnSp macro="">
      <cdr:nvCxnSpPr>
        <cdr:cNvPr id="6" name="Straight Arrow Connector 5">
          <a:extLst xmlns:a="http://schemas.openxmlformats.org/drawingml/2006/main">
            <a:ext uri="{FF2B5EF4-FFF2-40B4-BE49-F238E27FC236}">
              <a16:creationId xmlns:a16="http://schemas.microsoft.com/office/drawing/2014/main" id="{D7231CEB-EBAF-41E2-8FA0-AE41301BA5D1}"/>
            </a:ext>
          </a:extLst>
        </cdr:cNvPr>
        <cdr:cNvCxnSpPr/>
      </cdr:nvCxnSpPr>
      <cdr:spPr>
        <a:xfrm xmlns:a="http://schemas.openxmlformats.org/drawingml/2006/main">
          <a:off x="2177480" y="2937769"/>
          <a:ext cx="0" cy="381491"/>
        </a:xfrm>
        <a:prstGeom xmlns:a="http://schemas.openxmlformats.org/drawingml/2006/main" prst="straightConnector1">
          <a:avLst/>
        </a:prstGeom>
        <a:ln xmlns:a="http://schemas.openxmlformats.org/drawingml/2006/main">
          <a:solidFill>
            <a:schemeClr val="accent5">
              <a:lumMod val="50000"/>
            </a:schemeClr>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0.79791</cdr:x>
      <cdr:y>0.31667</cdr:y>
    </cdr:from>
    <cdr:to>
      <cdr:x>0.79791</cdr:x>
      <cdr:y>0.40011</cdr:y>
    </cdr:to>
    <cdr:cxnSp macro="">
      <cdr:nvCxnSpPr>
        <cdr:cNvPr id="10" name="Straight Arrow Connector 9">
          <a:extLst xmlns:a="http://schemas.openxmlformats.org/drawingml/2006/main">
            <a:ext uri="{FF2B5EF4-FFF2-40B4-BE49-F238E27FC236}">
              <a16:creationId xmlns:a16="http://schemas.microsoft.com/office/drawing/2014/main" id="{C1C2622A-140D-4B1E-818E-E23E92579330}"/>
            </a:ext>
          </a:extLst>
        </cdr:cNvPr>
        <cdr:cNvCxnSpPr/>
      </cdr:nvCxnSpPr>
      <cdr:spPr>
        <a:xfrm xmlns:a="http://schemas.openxmlformats.org/drawingml/2006/main">
          <a:off x="4145857" y="1447800"/>
          <a:ext cx="0" cy="381491"/>
        </a:xfrm>
        <a:prstGeom xmlns:a="http://schemas.openxmlformats.org/drawingml/2006/main" prst="straightConnector1">
          <a:avLst/>
        </a:prstGeom>
        <a:ln xmlns:a="http://schemas.openxmlformats.org/drawingml/2006/main">
          <a:solidFill>
            <a:schemeClr val="accent5">
              <a:lumMod val="50000"/>
            </a:schemeClr>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68B81-FE57-4BE5-AB2C-8279FA2CFCED}"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AB6A1-47E0-4B2A-B5F7-450FBDDE7A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4269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68B81-FE57-4BE5-AB2C-8279FA2CFCED}"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287425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68B81-FE57-4BE5-AB2C-8279FA2CFCED}"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10295602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68B81-FE57-4BE5-AB2C-8279FA2CFCED}"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293510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68B81-FE57-4BE5-AB2C-8279FA2CFCED}"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AB6A1-47E0-4B2A-B5F7-450FBDDE7A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327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68B81-FE57-4BE5-AB2C-8279FA2CFCED}"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225812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68B81-FE57-4BE5-AB2C-8279FA2CFCED}"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152492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68B81-FE57-4BE5-AB2C-8279FA2CFCED}"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162458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568B81-FE57-4BE5-AB2C-8279FA2CFCED}" type="datetimeFigureOut">
              <a:rPr lang="en-US" smtClean="0"/>
              <a:t>6/17/2020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100811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568B81-FE57-4BE5-AB2C-8279FA2CFCED}" type="datetimeFigureOut">
              <a:rPr lang="en-US" smtClean="0"/>
              <a:t>6/17/2020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2AB6A1-47E0-4B2A-B5F7-450FBDDE7A4E}" type="slidenum">
              <a:rPr lang="en-US" smtClean="0"/>
              <a:t>‹#›</a:t>
            </a:fld>
            <a:endParaRPr lang="en-US"/>
          </a:p>
        </p:txBody>
      </p:sp>
    </p:spTree>
    <p:extLst>
      <p:ext uri="{BB962C8B-B14F-4D97-AF65-F5344CB8AC3E}">
        <p14:creationId xmlns:p14="http://schemas.microsoft.com/office/powerpoint/2010/main" val="42858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68B81-FE57-4BE5-AB2C-8279FA2CFCED}"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AB6A1-47E0-4B2A-B5F7-450FBDDE7A4E}" type="slidenum">
              <a:rPr lang="en-US" smtClean="0"/>
              <a:t>‹#›</a:t>
            </a:fld>
            <a:endParaRPr lang="en-US"/>
          </a:p>
        </p:txBody>
      </p:sp>
    </p:spTree>
    <p:extLst>
      <p:ext uri="{BB962C8B-B14F-4D97-AF65-F5344CB8AC3E}">
        <p14:creationId xmlns:p14="http://schemas.microsoft.com/office/powerpoint/2010/main" val="243616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568B81-FE57-4BE5-AB2C-8279FA2CFCED}" type="datetimeFigureOut">
              <a:rPr lang="en-US" smtClean="0"/>
              <a:t>6/17/2020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2AB6A1-47E0-4B2A-B5F7-450FBDDE7A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555554"/>
      </p:ext>
    </p:extLst>
  </p:cSld>
  <p:clrMap bg1="dk1" tx1="lt1" bg2="dk2" tx2="lt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weetbinder.com/blog/covid-19-coronavirus-twitter/"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34F40-9431-4E82-90B3-CA7EFF2090C2}"/>
              </a:ext>
            </a:extLst>
          </p:cNvPr>
          <p:cNvSpPr>
            <a:spLocks noGrp="1"/>
          </p:cNvSpPr>
          <p:nvPr>
            <p:ph type="ctrTitle"/>
          </p:nvPr>
        </p:nvSpPr>
        <p:spPr>
          <a:xfrm>
            <a:off x="965201" y="643467"/>
            <a:ext cx="6255026" cy="5054008"/>
          </a:xfrm>
        </p:spPr>
        <p:txBody>
          <a:bodyPr anchor="ctr">
            <a:normAutofit/>
          </a:bodyPr>
          <a:lstStyle/>
          <a:p>
            <a:pPr algn="r"/>
            <a:r>
              <a:rPr lang="en-US" sz="6600" dirty="0"/>
              <a:t>Text Analysis on Covid-19 Tweets</a:t>
            </a:r>
          </a:p>
        </p:txBody>
      </p:sp>
      <p:sp>
        <p:nvSpPr>
          <p:cNvPr id="3" name="Subtitle 2">
            <a:extLst>
              <a:ext uri="{FF2B5EF4-FFF2-40B4-BE49-F238E27FC236}">
                <a16:creationId xmlns:a16="http://schemas.microsoft.com/office/drawing/2014/main" id="{B4B5F6D8-5BD7-4FF6-875E-0FA11180D288}"/>
              </a:ext>
            </a:extLst>
          </p:cNvPr>
          <p:cNvSpPr>
            <a:spLocks noGrp="1"/>
          </p:cNvSpPr>
          <p:nvPr>
            <p:ph type="subTitle" idx="1"/>
          </p:nvPr>
        </p:nvSpPr>
        <p:spPr>
          <a:xfrm>
            <a:off x="7870995" y="643467"/>
            <a:ext cx="3341488" cy="5054008"/>
          </a:xfrm>
        </p:spPr>
        <p:txBody>
          <a:bodyPr anchor="ctr">
            <a:normAutofit/>
          </a:bodyPr>
          <a:lstStyle/>
          <a:p>
            <a:r>
              <a:rPr lang="en-US" dirty="0"/>
              <a:t>Data Analytics Capstone Project </a:t>
            </a:r>
          </a:p>
          <a:p>
            <a:r>
              <a:rPr lang="en-US" dirty="0"/>
              <a:t>Amy Hong</a:t>
            </a:r>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98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1057C6D-CCCA-403B-9CEC-B76B7703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4FA5FE-E54B-4C0E-B9F9-55CE13FCC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E734A48-FED1-4272-BF92-089905F791C5}"/>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Model Used </a:t>
            </a:r>
          </a:p>
        </p:txBody>
      </p:sp>
      <p:sp>
        <p:nvSpPr>
          <p:cNvPr id="17" name="Rectangle 16">
            <a:extLst>
              <a:ext uri="{FF2B5EF4-FFF2-40B4-BE49-F238E27FC236}">
                <a16:creationId xmlns:a16="http://schemas.microsoft.com/office/drawing/2014/main" id="{F760188E-2A5C-4426-BA57-5B0B233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7B25A998-954A-4ECF-832E-DA083AB48A6F}"/>
              </a:ext>
            </a:extLst>
          </p:cNvPr>
          <p:cNvGraphicFramePr>
            <a:graphicFrameLocks noGrp="1"/>
          </p:cNvGraphicFramePr>
          <p:nvPr>
            <p:ph idx="1"/>
            <p:extLst>
              <p:ext uri="{D42A27DB-BD31-4B8C-83A1-F6EECF244321}">
                <p14:modId xmlns:p14="http://schemas.microsoft.com/office/powerpoint/2010/main" val="135869248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7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8BC6-FBE1-46BD-A44E-735DB3F04E97}"/>
              </a:ext>
            </a:extLst>
          </p:cNvPr>
          <p:cNvSpPr>
            <a:spLocks noGrp="1"/>
          </p:cNvSpPr>
          <p:nvPr>
            <p:ph type="title"/>
          </p:nvPr>
        </p:nvSpPr>
        <p:spPr/>
        <p:txBody>
          <a:bodyPr/>
          <a:lstStyle/>
          <a:p>
            <a:r>
              <a:rPr lang="en-US" dirty="0"/>
              <a:t>Unique Tweets Count</a:t>
            </a:r>
          </a:p>
        </p:txBody>
      </p:sp>
      <p:graphicFrame>
        <p:nvGraphicFramePr>
          <p:cNvPr id="5" name="Content Placeholder 5">
            <a:extLst>
              <a:ext uri="{FF2B5EF4-FFF2-40B4-BE49-F238E27FC236}">
                <a16:creationId xmlns:a16="http://schemas.microsoft.com/office/drawing/2014/main" id="{2D2D42FD-5740-4519-A9E4-FCCB812BBE4E}"/>
              </a:ext>
            </a:extLst>
          </p:cNvPr>
          <p:cNvGraphicFramePr>
            <a:graphicFrameLocks noGrp="1"/>
          </p:cNvGraphicFramePr>
          <p:nvPr>
            <p:ph sz="half" idx="1"/>
            <p:extLst>
              <p:ext uri="{D42A27DB-BD31-4B8C-83A1-F6EECF244321}">
                <p14:modId xmlns:p14="http://schemas.microsoft.com/office/powerpoint/2010/main" val="462342498"/>
              </p:ext>
            </p:extLst>
          </p:nvPr>
        </p:nvGraphicFramePr>
        <p:xfrm>
          <a:off x="1096963" y="1846263"/>
          <a:ext cx="5383736"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9F08172C-8E48-4D45-881C-C5404A14ECD4}"/>
              </a:ext>
            </a:extLst>
          </p:cNvPr>
          <p:cNvSpPr>
            <a:spLocks noGrp="1"/>
          </p:cNvSpPr>
          <p:nvPr>
            <p:ph sz="half" idx="2"/>
          </p:nvPr>
        </p:nvSpPr>
        <p:spPr>
          <a:xfrm>
            <a:off x="6631618" y="1845735"/>
            <a:ext cx="4524061" cy="4023360"/>
          </a:xfrm>
        </p:spPr>
        <p:txBody>
          <a:bodyPr/>
          <a:lstStyle/>
          <a:p>
            <a:pPr marL="285750" indent="-285750">
              <a:buFont typeface="Arial" panose="020B0604020202020204" pitchFamily="34" charset="0"/>
              <a:buChar char="•"/>
            </a:pPr>
            <a:r>
              <a:rPr lang="en-US" dirty="0"/>
              <a:t>91 days, grouped by week for analysis</a:t>
            </a:r>
          </a:p>
          <a:p>
            <a:pPr marL="285750" indent="-285750">
              <a:buFont typeface="Arial" panose="020B0604020202020204" pitchFamily="34" charset="0"/>
              <a:buChar char="•"/>
            </a:pPr>
            <a:r>
              <a:rPr lang="en-US" dirty="0">
                <a:solidFill>
                  <a:schemeClr val="accent1">
                    <a:lumMod val="60000"/>
                    <a:lumOff val="40000"/>
                  </a:schemeClr>
                </a:solidFill>
              </a:rPr>
              <a:t>Total count of 23,645 unique tweets</a:t>
            </a:r>
          </a:p>
          <a:p>
            <a:pPr marL="285750" indent="-285750">
              <a:buFont typeface="Arial" panose="020B0604020202020204" pitchFamily="34" charset="0"/>
              <a:buChar char="•"/>
            </a:pPr>
            <a:r>
              <a:rPr lang="en-US" dirty="0"/>
              <a:t>Three noticeable peaks:</a:t>
            </a:r>
          </a:p>
          <a:p>
            <a:pPr marL="742950" lvl="1" indent="-285750">
              <a:buFont typeface="Arial" panose="020B0604020202020204" pitchFamily="34" charset="0"/>
              <a:buChar char="•"/>
            </a:pPr>
            <a:r>
              <a:rPr lang="en-US" dirty="0"/>
              <a:t>2/29/20- First recorded death in the US</a:t>
            </a:r>
          </a:p>
          <a:p>
            <a:pPr marL="742950" lvl="1" indent="-285750">
              <a:buFont typeface="Arial" panose="020B0604020202020204" pitchFamily="34" charset="0"/>
              <a:buChar char="•"/>
            </a:pPr>
            <a:r>
              <a:rPr lang="en-US" dirty="0"/>
              <a:t>3/11/20- WHO declared Covid-19 outbreak as a pandemic</a:t>
            </a:r>
          </a:p>
          <a:p>
            <a:pPr marL="742950" lvl="1" indent="-285750">
              <a:buFont typeface="Arial" panose="020B0604020202020204" pitchFamily="34" charset="0"/>
              <a:buChar char="•"/>
            </a:pPr>
            <a:r>
              <a:rPr lang="en-US" dirty="0"/>
              <a:t>4/3/20- new face mask guideline by CDC </a:t>
            </a:r>
          </a:p>
        </p:txBody>
      </p:sp>
    </p:spTree>
    <p:extLst>
      <p:ext uri="{BB962C8B-B14F-4D97-AF65-F5344CB8AC3E}">
        <p14:creationId xmlns:p14="http://schemas.microsoft.com/office/powerpoint/2010/main" val="50614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670695-BABB-487A-9D4A-6B549E1C4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639418-A68B-41C9-8706-DAD1D3E21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BFAFB5-D0D8-4AE2-A126-BF2CB552A3D5}"/>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dirty="0">
                <a:solidFill>
                  <a:srgbClr val="FFFFFF"/>
                </a:solidFill>
              </a:rPr>
              <a:t>Top 10</a:t>
            </a:r>
            <a:br>
              <a:rPr lang="en-US" sz="3600" dirty="0">
                <a:solidFill>
                  <a:srgbClr val="FFFFFF"/>
                </a:solidFill>
              </a:rPr>
            </a:br>
            <a:r>
              <a:rPr lang="en-US" sz="3600" dirty="0">
                <a:solidFill>
                  <a:srgbClr val="FFFFFF"/>
                </a:solidFill>
              </a:rPr>
              <a:t>Single Word</a:t>
            </a:r>
          </a:p>
        </p:txBody>
      </p:sp>
      <p:sp>
        <p:nvSpPr>
          <p:cNvPr id="26" name="Content Placeholder 25">
            <a:extLst>
              <a:ext uri="{FF2B5EF4-FFF2-40B4-BE49-F238E27FC236}">
                <a16:creationId xmlns:a16="http://schemas.microsoft.com/office/drawing/2014/main" id="{3CBE97A2-32BC-4129-BA60-1308C2E7B581}"/>
              </a:ext>
            </a:extLst>
          </p:cNvPr>
          <p:cNvSpPr>
            <a:spLocks noGrp="1"/>
          </p:cNvSpPr>
          <p:nvPr>
            <p:ph idx="1"/>
          </p:nvPr>
        </p:nvSpPr>
        <p:spPr>
          <a:xfrm>
            <a:off x="492371" y="2653800"/>
            <a:ext cx="3084844" cy="3335519"/>
          </a:xfrm>
        </p:spPr>
        <p:txBody>
          <a:bodyPr>
            <a:normAutofit/>
          </a:bodyPr>
          <a:lstStyle/>
          <a:p>
            <a:r>
              <a:rPr lang="en-US" b="1" dirty="0">
                <a:solidFill>
                  <a:srgbClr val="FFFFFF"/>
                </a:solidFill>
              </a:rPr>
              <a:t>25,385</a:t>
            </a:r>
            <a:r>
              <a:rPr lang="en-US" dirty="0">
                <a:solidFill>
                  <a:srgbClr val="FFFFFF"/>
                </a:solidFill>
              </a:rPr>
              <a:t> unique single words</a:t>
            </a:r>
          </a:p>
        </p:txBody>
      </p:sp>
      <p:sp>
        <p:nvSpPr>
          <p:cNvPr id="35" name="Rectangle 34">
            <a:extLst>
              <a:ext uri="{FF2B5EF4-FFF2-40B4-BE49-F238E27FC236}">
                <a16:creationId xmlns:a16="http://schemas.microsoft.com/office/drawing/2014/main" id="{E579711D-7383-441E-8339-9A2B5666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social media post&#10;&#10;Description automatically generated">
            <a:extLst>
              <a:ext uri="{FF2B5EF4-FFF2-40B4-BE49-F238E27FC236}">
                <a16:creationId xmlns:a16="http://schemas.microsoft.com/office/drawing/2014/main" id="{9F438A9F-9445-4333-BF48-76EAD367860F}"/>
              </a:ext>
            </a:extLst>
          </p:cNvPr>
          <p:cNvPicPr>
            <a:picLocks noChangeAspect="1"/>
          </p:cNvPicPr>
          <p:nvPr/>
        </p:nvPicPr>
        <p:blipFill rotWithShape="1">
          <a:blip r:embed="rId2"/>
          <a:srcRect r="3416" b="1"/>
          <a:stretch/>
        </p:blipFill>
        <p:spPr>
          <a:xfrm>
            <a:off x="4742017" y="1035927"/>
            <a:ext cx="6798082" cy="4786145"/>
          </a:xfrm>
          <a:prstGeom prst="rect">
            <a:avLst/>
          </a:prstGeom>
        </p:spPr>
      </p:pic>
    </p:spTree>
    <p:extLst>
      <p:ext uri="{BB962C8B-B14F-4D97-AF65-F5344CB8AC3E}">
        <p14:creationId xmlns:p14="http://schemas.microsoft.com/office/powerpoint/2010/main" val="192070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7E0C2E9-66FE-4939-B00E-F2F8A16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97D3963-DBF6-4A94-8855-A3F7086A8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BCA29A2A-9A2D-43BC-8094-36C9D936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3EC61C0-8A0B-4004-8A6E-119C93E7F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6F95F5-43CE-4398-B822-C6F44598B7AA}"/>
              </a:ext>
            </a:extLst>
          </p:cNvPr>
          <p:cNvPicPr>
            <a:picLocks noChangeAspect="1"/>
          </p:cNvPicPr>
          <p:nvPr/>
        </p:nvPicPr>
        <p:blipFill>
          <a:blip r:embed="rId2"/>
          <a:stretch>
            <a:fillRect/>
          </a:stretch>
        </p:blipFill>
        <p:spPr>
          <a:xfrm>
            <a:off x="633999" y="1295273"/>
            <a:ext cx="6275667" cy="4267454"/>
          </a:xfrm>
          <a:prstGeom prst="rect">
            <a:avLst/>
          </a:prstGeom>
        </p:spPr>
      </p:pic>
      <p:sp>
        <p:nvSpPr>
          <p:cNvPr id="39" name="Rectangle 38">
            <a:extLst>
              <a:ext uri="{FF2B5EF4-FFF2-40B4-BE49-F238E27FC236}">
                <a16:creationId xmlns:a16="http://schemas.microsoft.com/office/drawing/2014/main" id="{4234D2D6-D94D-4632-984E-C32463C2A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BFAFB5-D0D8-4AE2-A126-BF2CB552A3D5}"/>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Top 10</a:t>
            </a:r>
            <a:br>
              <a:rPr lang="en-US" sz="4400">
                <a:solidFill>
                  <a:srgbClr val="FFFFFF"/>
                </a:solidFill>
              </a:rPr>
            </a:br>
            <a:r>
              <a:rPr lang="en-US" sz="4400">
                <a:solidFill>
                  <a:srgbClr val="FFFFFF"/>
                </a:solidFill>
              </a:rPr>
              <a:t>Bigram</a:t>
            </a:r>
          </a:p>
        </p:txBody>
      </p:sp>
      <p:sp>
        <p:nvSpPr>
          <p:cNvPr id="26" name="Content Placeholder 25">
            <a:extLst>
              <a:ext uri="{FF2B5EF4-FFF2-40B4-BE49-F238E27FC236}">
                <a16:creationId xmlns:a16="http://schemas.microsoft.com/office/drawing/2014/main" id="{3CBE97A2-32BC-4129-BA60-1308C2E7B581}"/>
              </a:ext>
            </a:extLst>
          </p:cNvPr>
          <p:cNvSpPr>
            <a:spLocks noGrp="1"/>
          </p:cNvSpPr>
          <p:nvPr>
            <p:ph idx="1"/>
          </p:nvPr>
        </p:nvSpPr>
        <p:spPr>
          <a:xfrm>
            <a:off x="8096885" y="3578084"/>
            <a:ext cx="3659246" cy="2639835"/>
          </a:xfrm>
        </p:spPr>
        <p:txBody>
          <a:bodyPr vert="horz" lIns="91440" tIns="45720" rIns="91440" bIns="45720" rtlCol="0">
            <a:normAutofit/>
          </a:bodyPr>
          <a:lstStyle/>
          <a:p>
            <a:pPr marL="0" indent="0">
              <a:buNone/>
            </a:pPr>
            <a:r>
              <a:rPr lang="en-US" sz="1800" b="1" cap="all" spc="200" dirty="0">
                <a:solidFill>
                  <a:srgbClr val="FFFFFF"/>
                </a:solidFill>
                <a:latin typeface="+mj-lt"/>
              </a:rPr>
              <a:t>81,658</a:t>
            </a:r>
            <a:r>
              <a:rPr lang="en-US" sz="1800" cap="all" spc="200" dirty="0">
                <a:solidFill>
                  <a:srgbClr val="FFFFFF"/>
                </a:solidFill>
                <a:latin typeface="+mj-lt"/>
              </a:rPr>
              <a:t> unique bigrams    (2-words)</a:t>
            </a:r>
          </a:p>
        </p:txBody>
      </p:sp>
      <p:sp>
        <p:nvSpPr>
          <p:cNvPr id="41" name="Rectangle 40">
            <a:extLst>
              <a:ext uri="{FF2B5EF4-FFF2-40B4-BE49-F238E27FC236}">
                <a16:creationId xmlns:a16="http://schemas.microsoft.com/office/drawing/2014/main" id="{ACBD1B97-D7C2-4B69-AA6F-A43A94841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5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670695-BABB-487A-9D4A-6B549E1C4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639418-A68B-41C9-8706-DAD1D3E21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BFAFB5-D0D8-4AE2-A126-BF2CB552A3D5}"/>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Top 10</a:t>
            </a:r>
            <a:br>
              <a:rPr lang="en-US" sz="3600">
                <a:solidFill>
                  <a:srgbClr val="FFFFFF"/>
                </a:solidFill>
              </a:rPr>
            </a:br>
            <a:r>
              <a:rPr lang="en-US" sz="3600">
                <a:solidFill>
                  <a:srgbClr val="FFFFFF"/>
                </a:solidFill>
              </a:rPr>
              <a:t>Trigram</a:t>
            </a:r>
          </a:p>
        </p:txBody>
      </p:sp>
      <p:sp>
        <p:nvSpPr>
          <p:cNvPr id="26" name="Content Placeholder 25">
            <a:extLst>
              <a:ext uri="{FF2B5EF4-FFF2-40B4-BE49-F238E27FC236}">
                <a16:creationId xmlns:a16="http://schemas.microsoft.com/office/drawing/2014/main" id="{3CBE97A2-32BC-4129-BA60-1308C2E7B581}"/>
              </a:ext>
            </a:extLst>
          </p:cNvPr>
          <p:cNvSpPr>
            <a:spLocks noGrp="1"/>
          </p:cNvSpPr>
          <p:nvPr>
            <p:ph idx="1"/>
          </p:nvPr>
        </p:nvSpPr>
        <p:spPr>
          <a:xfrm>
            <a:off x="492371" y="2653800"/>
            <a:ext cx="3084844" cy="3335519"/>
          </a:xfrm>
        </p:spPr>
        <p:txBody>
          <a:bodyPr>
            <a:normAutofit/>
          </a:bodyPr>
          <a:lstStyle/>
          <a:p>
            <a:r>
              <a:rPr lang="en-US" sz="1800" b="1" dirty="0">
                <a:solidFill>
                  <a:srgbClr val="FFFFFF"/>
                </a:solidFill>
              </a:rPr>
              <a:t>48,265</a:t>
            </a:r>
            <a:r>
              <a:rPr lang="en-US" sz="1800" dirty="0">
                <a:solidFill>
                  <a:srgbClr val="FFFFFF"/>
                </a:solidFill>
              </a:rPr>
              <a:t> unique trigram             (3-words)</a:t>
            </a:r>
          </a:p>
        </p:txBody>
      </p:sp>
      <p:sp>
        <p:nvSpPr>
          <p:cNvPr id="35" name="Rectangle 34">
            <a:extLst>
              <a:ext uri="{FF2B5EF4-FFF2-40B4-BE49-F238E27FC236}">
                <a16:creationId xmlns:a16="http://schemas.microsoft.com/office/drawing/2014/main" id="{E579711D-7383-441E-8339-9A2B5666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4B42B8B1-C50B-4C5C-A26E-6E530AAF28DE}"/>
              </a:ext>
            </a:extLst>
          </p:cNvPr>
          <p:cNvPicPr>
            <a:picLocks noChangeAspect="1"/>
          </p:cNvPicPr>
          <p:nvPr/>
        </p:nvPicPr>
        <p:blipFill>
          <a:blip r:embed="rId2"/>
          <a:stretch>
            <a:fillRect/>
          </a:stretch>
        </p:blipFill>
        <p:spPr>
          <a:xfrm>
            <a:off x="4742017" y="1117652"/>
            <a:ext cx="6798082" cy="4622696"/>
          </a:xfrm>
          <a:prstGeom prst="rect">
            <a:avLst/>
          </a:prstGeom>
        </p:spPr>
      </p:pic>
    </p:spTree>
    <p:extLst>
      <p:ext uri="{BB962C8B-B14F-4D97-AF65-F5344CB8AC3E}">
        <p14:creationId xmlns:p14="http://schemas.microsoft.com/office/powerpoint/2010/main" val="244195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D2CF-FB85-4021-B9D4-3501EFBE0658}"/>
              </a:ext>
            </a:extLst>
          </p:cNvPr>
          <p:cNvSpPr>
            <a:spLocks noGrp="1"/>
          </p:cNvSpPr>
          <p:nvPr>
            <p:ph type="title"/>
          </p:nvPr>
        </p:nvSpPr>
        <p:spPr/>
        <p:txBody>
          <a:bodyPr/>
          <a:lstStyle/>
          <a:p>
            <a:r>
              <a:rPr lang="en-US" dirty="0"/>
              <a:t>Overall Sentiment</a:t>
            </a:r>
          </a:p>
        </p:txBody>
      </p:sp>
      <p:graphicFrame>
        <p:nvGraphicFramePr>
          <p:cNvPr id="5" name="Content Placeholder 8">
            <a:extLst>
              <a:ext uri="{FF2B5EF4-FFF2-40B4-BE49-F238E27FC236}">
                <a16:creationId xmlns:a16="http://schemas.microsoft.com/office/drawing/2014/main" id="{B1E8D4D4-5EF0-4D6B-BB6A-8BD543A5F5C8}"/>
              </a:ext>
            </a:extLst>
          </p:cNvPr>
          <p:cNvGraphicFramePr>
            <a:graphicFrameLocks noGrp="1"/>
          </p:cNvGraphicFramePr>
          <p:nvPr>
            <p:ph idx="1"/>
            <p:extLst>
              <p:ext uri="{D42A27DB-BD31-4B8C-83A1-F6EECF244321}">
                <p14:modId xmlns:p14="http://schemas.microsoft.com/office/powerpoint/2010/main" val="645295288"/>
              </p:ext>
            </p:extLst>
          </p:nvPr>
        </p:nvGraphicFramePr>
        <p:xfrm>
          <a:off x="1068263" y="1979702"/>
          <a:ext cx="5361112" cy="41491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4">
            <a:extLst>
              <a:ext uri="{FF2B5EF4-FFF2-40B4-BE49-F238E27FC236}">
                <a16:creationId xmlns:a16="http://schemas.microsoft.com/office/drawing/2014/main" id="{AC800AEE-6093-421B-AD42-E9E392670C63}"/>
              </a:ext>
            </a:extLst>
          </p:cNvPr>
          <p:cNvGraphicFramePr>
            <a:graphicFrameLocks/>
          </p:cNvGraphicFramePr>
          <p:nvPr>
            <p:extLst>
              <p:ext uri="{D42A27DB-BD31-4B8C-83A1-F6EECF244321}">
                <p14:modId xmlns:p14="http://schemas.microsoft.com/office/powerpoint/2010/main" val="3943721260"/>
              </p:ext>
            </p:extLst>
          </p:nvPr>
        </p:nvGraphicFramePr>
        <p:xfrm>
          <a:off x="6563835" y="1895475"/>
          <a:ext cx="4694715" cy="43391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178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2995-AC52-48A8-88A4-EFFED72D81DA}"/>
              </a:ext>
            </a:extLst>
          </p:cNvPr>
          <p:cNvSpPr>
            <a:spLocks noGrp="1"/>
          </p:cNvSpPr>
          <p:nvPr>
            <p:ph type="title"/>
          </p:nvPr>
        </p:nvSpPr>
        <p:spPr/>
        <p:txBody>
          <a:bodyPr>
            <a:normAutofit/>
          </a:bodyPr>
          <a:lstStyle/>
          <a:p>
            <a:r>
              <a:rPr lang="en-US"/>
              <a:t>Polarity Change </a:t>
            </a:r>
          </a:p>
        </p:txBody>
      </p:sp>
      <p:graphicFrame>
        <p:nvGraphicFramePr>
          <p:cNvPr id="16" name="Content Placeholder 15">
            <a:extLst>
              <a:ext uri="{FF2B5EF4-FFF2-40B4-BE49-F238E27FC236}">
                <a16:creationId xmlns:a16="http://schemas.microsoft.com/office/drawing/2014/main" id="{F439A0F8-8738-46D5-BC68-DC8A7216CE70}"/>
              </a:ext>
            </a:extLst>
          </p:cNvPr>
          <p:cNvGraphicFramePr>
            <a:graphicFrameLocks noGrp="1"/>
          </p:cNvGraphicFramePr>
          <p:nvPr>
            <p:ph sz="half" idx="1"/>
            <p:extLst>
              <p:ext uri="{D42A27DB-BD31-4B8C-83A1-F6EECF244321}">
                <p14:modId xmlns:p14="http://schemas.microsoft.com/office/powerpoint/2010/main" val="1486247780"/>
              </p:ext>
            </p:extLst>
          </p:nvPr>
        </p:nvGraphicFramePr>
        <p:xfrm>
          <a:off x="1096963" y="1846263"/>
          <a:ext cx="4938712"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Content Placeholder 38">
            <a:extLst>
              <a:ext uri="{FF2B5EF4-FFF2-40B4-BE49-F238E27FC236}">
                <a16:creationId xmlns:a16="http://schemas.microsoft.com/office/drawing/2014/main" id="{AA7E0CD6-F7F0-4339-8282-E64CCD88582A}"/>
              </a:ext>
            </a:extLst>
          </p:cNvPr>
          <p:cNvGraphicFramePr>
            <a:graphicFrameLocks noGrp="1"/>
          </p:cNvGraphicFramePr>
          <p:nvPr>
            <p:ph sz="half" idx="2"/>
            <p:extLst>
              <p:ext uri="{D42A27DB-BD31-4B8C-83A1-F6EECF244321}">
                <p14:modId xmlns:p14="http://schemas.microsoft.com/office/powerpoint/2010/main" val="1412015694"/>
              </p:ext>
            </p:extLst>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167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FBEB67-167D-4561-8BE0-28019CC6A99D}"/>
              </a:ext>
            </a:extLst>
          </p:cNvPr>
          <p:cNvSpPr>
            <a:spLocks noGrp="1"/>
          </p:cNvSpPr>
          <p:nvPr>
            <p:ph type="title"/>
          </p:nvPr>
        </p:nvSpPr>
        <p:spPr>
          <a:xfrm>
            <a:off x="1097280" y="286603"/>
            <a:ext cx="10058400" cy="1450757"/>
          </a:xfrm>
        </p:spPr>
        <p:txBody>
          <a:bodyPr>
            <a:normAutofit/>
          </a:bodyPr>
          <a:lstStyle/>
          <a:p>
            <a:r>
              <a:rPr lang="en-US" dirty="0"/>
              <a:t>Sentiment (Emotion) Change</a:t>
            </a:r>
          </a:p>
        </p:txBody>
      </p:sp>
      <p:graphicFrame>
        <p:nvGraphicFramePr>
          <p:cNvPr id="12" name="Content Placeholder 11">
            <a:extLst>
              <a:ext uri="{FF2B5EF4-FFF2-40B4-BE49-F238E27FC236}">
                <a16:creationId xmlns:a16="http://schemas.microsoft.com/office/drawing/2014/main" id="{794FC361-6169-46F9-ADF9-388585F782E4}"/>
              </a:ext>
            </a:extLst>
          </p:cNvPr>
          <p:cNvGraphicFramePr>
            <a:graphicFrameLocks noGrp="1"/>
          </p:cNvGraphicFramePr>
          <p:nvPr>
            <p:ph idx="1"/>
            <p:extLst>
              <p:ext uri="{D42A27DB-BD31-4B8C-83A1-F6EECF244321}">
                <p14:modId xmlns:p14="http://schemas.microsoft.com/office/powerpoint/2010/main" val="1498597579"/>
              </p:ext>
            </p:extLst>
          </p:nvPr>
        </p:nvGraphicFramePr>
        <p:xfrm>
          <a:off x="1096963" y="1905000"/>
          <a:ext cx="10058400" cy="409575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Arrow Connector 8">
            <a:extLst>
              <a:ext uri="{FF2B5EF4-FFF2-40B4-BE49-F238E27FC236}">
                <a16:creationId xmlns:a16="http://schemas.microsoft.com/office/drawing/2014/main" id="{8295F319-A481-42B3-8EAC-2F98D1CB8096}"/>
              </a:ext>
            </a:extLst>
          </p:cNvPr>
          <p:cNvCxnSpPr/>
          <p:nvPr/>
        </p:nvCxnSpPr>
        <p:spPr>
          <a:xfrm flipH="1">
            <a:off x="10671048" y="3328416"/>
            <a:ext cx="23774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6A7937B-AB48-4DA3-AB3E-0B7FACDA1632}"/>
              </a:ext>
            </a:extLst>
          </p:cNvPr>
          <p:cNvCxnSpPr/>
          <p:nvPr/>
        </p:nvCxnSpPr>
        <p:spPr>
          <a:xfrm flipH="1">
            <a:off x="10671048" y="3429000"/>
            <a:ext cx="23774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5582C4E-E825-44CA-8E61-8FB1CB7F59F7}"/>
              </a:ext>
            </a:extLst>
          </p:cNvPr>
          <p:cNvCxnSpPr/>
          <p:nvPr/>
        </p:nvCxnSpPr>
        <p:spPr>
          <a:xfrm flipH="1">
            <a:off x="10671048" y="3663696"/>
            <a:ext cx="237744" cy="0"/>
          </a:xfrm>
          <a:prstGeom prst="straightConnector1">
            <a:avLst/>
          </a:prstGeom>
          <a:ln>
            <a:solidFill>
              <a:srgbClr val="C00000"/>
            </a:solidFill>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a:extLst>
              <a:ext uri="{FF2B5EF4-FFF2-40B4-BE49-F238E27FC236}">
                <a16:creationId xmlns:a16="http://schemas.microsoft.com/office/drawing/2014/main" id="{2C21DB4E-EA2E-4476-9575-956DABCE15FE}"/>
              </a:ext>
            </a:extLst>
          </p:cNvPr>
          <p:cNvCxnSpPr/>
          <p:nvPr/>
        </p:nvCxnSpPr>
        <p:spPr>
          <a:xfrm flipH="1">
            <a:off x="10671048" y="3764280"/>
            <a:ext cx="237744"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783C954-F276-4DDF-8F6B-5B8352FC15CB}"/>
              </a:ext>
            </a:extLst>
          </p:cNvPr>
          <p:cNvCxnSpPr/>
          <p:nvPr/>
        </p:nvCxnSpPr>
        <p:spPr>
          <a:xfrm flipH="1">
            <a:off x="10671048" y="4294632"/>
            <a:ext cx="237744"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9259364-2373-44A6-B3F4-5F2E8406CAE9}"/>
              </a:ext>
            </a:extLst>
          </p:cNvPr>
          <p:cNvCxnSpPr/>
          <p:nvPr/>
        </p:nvCxnSpPr>
        <p:spPr>
          <a:xfrm flipH="1">
            <a:off x="10671048" y="4760976"/>
            <a:ext cx="237744"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80B1757E-1C88-40CE-A29C-4B5275223386}"/>
              </a:ext>
            </a:extLst>
          </p:cNvPr>
          <p:cNvCxnSpPr/>
          <p:nvPr/>
        </p:nvCxnSpPr>
        <p:spPr>
          <a:xfrm>
            <a:off x="1234440" y="3980307"/>
            <a:ext cx="301752" cy="0"/>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AB390F03-CF0B-4F1D-A054-872D35510C4F}"/>
              </a:ext>
            </a:extLst>
          </p:cNvPr>
          <p:cNvCxnSpPr/>
          <p:nvPr/>
        </p:nvCxnSpPr>
        <p:spPr>
          <a:xfrm>
            <a:off x="1234440" y="4580763"/>
            <a:ext cx="301752" cy="0"/>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16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58F87ED-947F-42E0-B86F-EBBB5FBE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0EAD0-D3B7-408B-B366-E4FA87EA40B8}"/>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4400" dirty="0"/>
              <a:t>Word Count and TF-IDF </a:t>
            </a:r>
          </a:p>
        </p:txBody>
      </p:sp>
      <p:cxnSp>
        <p:nvCxnSpPr>
          <p:cNvPr id="19" name="Straight Connector 18">
            <a:extLst>
              <a:ext uri="{FF2B5EF4-FFF2-40B4-BE49-F238E27FC236}">
                <a16:creationId xmlns:a16="http://schemas.microsoft.com/office/drawing/2014/main" id="{59D8AB14-806C-45A1-BC1F-DA6680FD9B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E617E3-3167-43AE-A269-05B23CD4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80ED5E3-B3B8-4F94-92BA-AE57476B4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2C26DA0A-F380-4176-B913-DCA47408E988}"/>
              </a:ext>
            </a:extLst>
          </p:cNvPr>
          <p:cNvGraphicFramePr>
            <a:graphicFrameLocks noGrp="1"/>
          </p:cNvGraphicFramePr>
          <p:nvPr>
            <p:ph sz="half" idx="1"/>
            <p:extLst>
              <p:ext uri="{D42A27DB-BD31-4B8C-83A1-F6EECF244321}">
                <p14:modId xmlns:p14="http://schemas.microsoft.com/office/powerpoint/2010/main" val="2198088396"/>
              </p:ext>
            </p:extLst>
          </p:nvPr>
        </p:nvGraphicFramePr>
        <p:xfrm>
          <a:off x="788574" y="640081"/>
          <a:ext cx="3692166" cy="5314407"/>
        </p:xfrm>
        <a:graphic>
          <a:graphicData uri="http://schemas.openxmlformats.org/drawingml/2006/table">
            <a:tbl>
              <a:tblPr firstRow="1" bandRow="1">
                <a:tableStyleId>{5C22544A-7EE6-4342-B048-85BDC9FD1C3A}</a:tableStyleId>
              </a:tblPr>
              <a:tblGrid>
                <a:gridCol w="1212286">
                  <a:extLst>
                    <a:ext uri="{9D8B030D-6E8A-4147-A177-3AD203B41FA5}">
                      <a16:colId xmlns:a16="http://schemas.microsoft.com/office/drawing/2014/main" val="4290883660"/>
                    </a:ext>
                  </a:extLst>
                </a:gridCol>
                <a:gridCol w="1285265">
                  <a:extLst>
                    <a:ext uri="{9D8B030D-6E8A-4147-A177-3AD203B41FA5}">
                      <a16:colId xmlns:a16="http://schemas.microsoft.com/office/drawing/2014/main" val="96917113"/>
                    </a:ext>
                  </a:extLst>
                </a:gridCol>
                <a:gridCol w="1194615">
                  <a:extLst>
                    <a:ext uri="{9D8B030D-6E8A-4147-A177-3AD203B41FA5}">
                      <a16:colId xmlns:a16="http://schemas.microsoft.com/office/drawing/2014/main" val="3346826255"/>
                    </a:ext>
                  </a:extLst>
                </a:gridCol>
              </a:tblGrid>
              <a:tr h="253067">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400" u="none" strike="noStrike">
                          <a:effectLst/>
                        </a:rPr>
                        <a:t>Word Count, n</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400" u="none" strike="noStrike" dirty="0">
                          <a:effectLst/>
                        </a:rPr>
                        <a:t>TF-IDF</a:t>
                      </a:r>
                      <a:endParaRPr lang="en-US"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1850700"/>
                  </a:ext>
                </a:extLst>
              </a:tr>
              <a:tr h="253067">
                <a:tc>
                  <a:txBody>
                    <a:bodyPr/>
                    <a:lstStyle/>
                    <a:p>
                      <a:pPr algn="l" fontAlgn="b"/>
                      <a:r>
                        <a:rPr lang="en-US" sz="1400" b="1" u="none" strike="noStrike">
                          <a:effectLst/>
                        </a:rPr>
                        <a:t>coronavirus</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18248</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1601022"/>
                  </a:ext>
                </a:extLst>
              </a:tr>
              <a:tr h="253067">
                <a:tc>
                  <a:txBody>
                    <a:bodyPr/>
                    <a:lstStyle/>
                    <a:p>
                      <a:pPr algn="l" fontAlgn="b"/>
                      <a:r>
                        <a:rPr lang="en-US" sz="1400" b="1" u="none" strike="noStrike">
                          <a:effectLst/>
                        </a:rPr>
                        <a:t>covid</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5235</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0.002129</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21239419"/>
                  </a:ext>
                </a:extLst>
              </a:tr>
              <a:tr h="253067">
                <a:tc>
                  <a:txBody>
                    <a:bodyPr/>
                    <a:lstStyle/>
                    <a:p>
                      <a:pPr algn="l" fontAlgn="b"/>
                      <a:r>
                        <a:rPr lang="en-US" sz="1400" b="1" u="none" strike="noStrike">
                          <a:effectLst/>
                        </a:rPr>
                        <a:t>trump</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3886</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4344928"/>
                  </a:ext>
                </a:extLst>
              </a:tr>
              <a:tr h="253067">
                <a:tc>
                  <a:txBody>
                    <a:bodyPr/>
                    <a:lstStyle/>
                    <a:p>
                      <a:pPr algn="l" fontAlgn="b"/>
                      <a:r>
                        <a:rPr lang="en-US" sz="1400" b="1" u="none" strike="noStrike">
                          <a:effectLst/>
                        </a:rPr>
                        <a:t>people</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3250</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6120611"/>
                  </a:ext>
                </a:extLst>
              </a:tr>
              <a:tr h="253067">
                <a:tc>
                  <a:txBody>
                    <a:bodyPr/>
                    <a:lstStyle/>
                    <a:p>
                      <a:pPr algn="l" fontAlgn="b"/>
                      <a:r>
                        <a:rPr lang="en-US" sz="1400" b="1" u="none" strike="noStrike">
                          <a:effectLst/>
                        </a:rPr>
                        <a:t>amp</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3071</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09028882"/>
                  </a:ext>
                </a:extLst>
              </a:tr>
              <a:tr h="253067">
                <a:tc>
                  <a:txBody>
                    <a:bodyPr/>
                    <a:lstStyle/>
                    <a:p>
                      <a:pPr algn="l" fontAlgn="b"/>
                      <a:r>
                        <a:rPr lang="en-US" sz="1400" b="1" u="none" strike="noStrike">
                          <a:effectLst/>
                        </a:rPr>
                        <a:t>health</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1726</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57099185"/>
                  </a:ext>
                </a:extLst>
              </a:tr>
              <a:tr h="253067">
                <a:tc>
                  <a:txBody>
                    <a:bodyPr/>
                    <a:lstStyle/>
                    <a:p>
                      <a:pPr algn="l" fontAlgn="b"/>
                      <a:r>
                        <a:rPr lang="en-US" sz="1400" b="1" u="none" strike="noStrike">
                          <a:effectLst/>
                        </a:rPr>
                        <a:t>pandemic</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dirty="0">
                          <a:effectLst/>
                        </a:rPr>
                        <a:t>1710</a:t>
                      </a:r>
                      <a:endParaRPr lang="en-US" sz="14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149641"/>
                  </a:ext>
                </a:extLst>
              </a:tr>
              <a:tr h="253067">
                <a:tc>
                  <a:txBody>
                    <a:bodyPr/>
                    <a:lstStyle/>
                    <a:p>
                      <a:pPr algn="l" fontAlgn="b"/>
                      <a:r>
                        <a:rPr lang="en-US" sz="1400" b="1" u="none" strike="noStrike">
                          <a:effectLst/>
                        </a:rPr>
                        <a:t>president</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1704</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0.000341</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33012823"/>
                  </a:ext>
                </a:extLst>
              </a:tr>
              <a:tr h="253067">
                <a:tc>
                  <a:txBody>
                    <a:bodyPr/>
                    <a:lstStyle/>
                    <a:p>
                      <a:pPr algn="l" fontAlgn="b"/>
                      <a:r>
                        <a:rPr lang="en-US" sz="1400" b="1" u="none" strike="noStrike">
                          <a:effectLst/>
                        </a:rPr>
                        <a:t>china</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1690</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47474681"/>
                  </a:ext>
                </a:extLst>
              </a:tr>
              <a:tr h="253067">
                <a:tc>
                  <a:txBody>
                    <a:bodyPr/>
                    <a:lstStyle/>
                    <a:p>
                      <a:pPr algn="l" fontAlgn="b"/>
                      <a:r>
                        <a:rPr lang="en-US" sz="1400" b="1" u="none" strike="noStrike">
                          <a:effectLst/>
                        </a:rPr>
                        <a:t>virus</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1290</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75148373"/>
                  </a:ext>
                </a:extLst>
              </a:tr>
              <a:tr h="253067">
                <a:tc>
                  <a:txBody>
                    <a:bodyPr/>
                    <a:lstStyle/>
                    <a:p>
                      <a:pPr algn="l" fontAlgn="b"/>
                      <a:r>
                        <a:rPr lang="en-US" sz="1400" b="1" u="none" strike="noStrike">
                          <a:effectLst/>
                        </a:rPr>
                        <a:t>deaths</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1271</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26378200"/>
                  </a:ext>
                </a:extLst>
              </a:tr>
              <a:tr h="253067">
                <a:tc>
                  <a:txBody>
                    <a:bodyPr/>
                    <a:lstStyle/>
                    <a:p>
                      <a:pPr algn="l" fontAlgn="b"/>
                      <a:r>
                        <a:rPr lang="en-US" sz="1400" b="1" u="none" strike="noStrike">
                          <a:effectLst/>
                        </a:rPr>
                        <a:t>breaking</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1182</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33894678"/>
                  </a:ext>
                </a:extLst>
              </a:tr>
              <a:tr h="253067">
                <a:tc>
                  <a:txBody>
                    <a:bodyPr/>
                    <a:lstStyle/>
                    <a:p>
                      <a:pPr algn="l" fontAlgn="b"/>
                      <a:r>
                        <a:rPr lang="en-US" sz="1400" b="1" u="none" strike="noStrike">
                          <a:effectLst/>
                        </a:rPr>
                        <a:t>testing</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1145</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0.001144</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5262893"/>
                  </a:ext>
                </a:extLst>
              </a:tr>
              <a:tr h="253067">
                <a:tc>
                  <a:txBody>
                    <a:bodyPr/>
                    <a:lstStyle/>
                    <a:p>
                      <a:pPr algn="l" fontAlgn="b"/>
                      <a:r>
                        <a:rPr lang="en-US" sz="1400" b="1" u="none" strike="noStrike">
                          <a:effectLst/>
                        </a:rPr>
                        <a:t>tested</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1138</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0.000194</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40130551"/>
                  </a:ext>
                </a:extLst>
              </a:tr>
              <a:tr h="253067">
                <a:tc>
                  <a:txBody>
                    <a:bodyPr/>
                    <a:lstStyle/>
                    <a:p>
                      <a:pPr algn="l" fontAlgn="b"/>
                      <a:r>
                        <a:rPr lang="en-US" sz="1400" b="1" u="none" strike="noStrike">
                          <a:effectLst/>
                        </a:rPr>
                        <a:t>positive</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1105</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89621132"/>
                  </a:ext>
                </a:extLst>
              </a:tr>
              <a:tr h="253067">
                <a:tc>
                  <a:txBody>
                    <a:bodyPr/>
                    <a:lstStyle/>
                    <a:p>
                      <a:pPr algn="l" fontAlgn="b"/>
                      <a:r>
                        <a:rPr lang="en-US" sz="1400" b="1" u="none" strike="noStrike">
                          <a:effectLst/>
                        </a:rPr>
                        <a:t>spread</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1074</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7709993"/>
                  </a:ext>
                </a:extLst>
              </a:tr>
              <a:tr h="253067">
                <a:tc>
                  <a:txBody>
                    <a:bodyPr/>
                    <a:lstStyle/>
                    <a:p>
                      <a:pPr algn="l" fontAlgn="b"/>
                      <a:r>
                        <a:rPr lang="en-US" sz="1400" b="1" u="none" strike="noStrike">
                          <a:effectLst/>
                        </a:rPr>
                        <a:t>time</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1068</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0.00021</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37858"/>
                  </a:ext>
                </a:extLst>
              </a:tr>
              <a:tr h="253067">
                <a:tc>
                  <a:txBody>
                    <a:bodyPr/>
                    <a:lstStyle/>
                    <a:p>
                      <a:pPr algn="l" fontAlgn="b"/>
                      <a:r>
                        <a:rPr lang="en-US" sz="1400" b="1" u="none" strike="noStrike">
                          <a:effectLst/>
                        </a:rPr>
                        <a:t>americans</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1054</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0.000243</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7125421"/>
                  </a:ext>
                </a:extLst>
              </a:tr>
              <a:tr h="253067">
                <a:tc>
                  <a:txBody>
                    <a:bodyPr/>
                    <a:lstStyle/>
                    <a:p>
                      <a:pPr algn="l" fontAlgn="b"/>
                      <a:r>
                        <a:rPr lang="en-US" sz="1400" b="1" u="none" strike="noStrike">
                          <a:effectLst/>
                        </a:rPr>
                        <a:t>world</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1031</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34470443"/>
                  </a:ext>
                </a:extLst>
              </a:tr>
              <a:tr h="253067">
                <a:tc>
                  <a:txBody>
                    <a:bodyPr/>
                    <a:lstStyle/>
                    <a:p>
                      <a:pPr algn="l" fontAlgn="b"/>
                      <a:r>
                        <a:rPr lang="en-US" sz="1400" b="1" u="none" strike="noStrike" dirty="0">
                          <a:effectLst/>
                        </a:rPr>
                        <a:t>crisis</a:t>
                      </a:r>
                      <a:endParaRPr lang="en-US" sz="14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1017</a:t>
                      </a:r>
                      <a:endParaRPr lang="en-US" sz="1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dirty="0">
                          <a:effectLst/>
                        </a:rPr>
                        <a:t>0.00018</a:t>
                      </a:r>
                      <a:endParaRPr lang="en-US"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28553109"/>
                  </a:ext>
                </a:extLst>
              </a:tr>
            </a:tbl>
          </a:graphicData>
        </a:graphic>
      </p:graphicFrame>
      <p:graphicFrame>
        <p:nvGraphicFramePr>
          <p:cNvPr id="14" name="Content Placeholder 13">
            <a:extLst>
              <a:ext uri="{FF2B5EF4-FFF2-40B4-BE49-F238E27FC236}">
                <a16:creationId xmlns:a16="http://schemas.microsoft.com/office/drawing/2014/main" id="{B19D4D03-5EBD-4442-A040-2271ED0C3A34}"/>
              </a:ext>
            </a:extLst>
          </p:cNvPr>
          <p:cNvGraphicFramePr>
            <a:graphicFrameLocks noGrp="1"/>
          </p:cNvGraphicFramePr>
          <p:nvPr>
            <p:ph sz="half" idx="2"/>
            <p:extLst>
              <p:ext uri="{D42A27DB-BD31-4B8C-83A1-F6EECF244321}">
                <p14:modId xmlns:p14="http://schemas.microsoft.com/office/powerpoint/2010/main" val="4003048002"/>
              </p:ext>
            </p:extLst>
          </p:nvPr>
        </p:nvGraphicFramePr>
        <p:xfrm>
          <a:off x="4975225" y="2198688"/>
          <a:ext cx="6573838" cy="3670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390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B58F87ED-947F-42E0-B86F-EBBB5FBE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0EAD0-D3B7-408B-B366-E4FA87EA40B8}"/>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4400" dirty="0"/>
              <a:t>Bigram Count and TF-IDF </a:t>
            </a:r>
          </a:p>
        </p:txBody>
      </p:sp>
      <p:cxnSp>
        <p:nvCxnSpPr>
          <p:cNvPr id="48" name="Straight Connector 47">
            <a:extLst>
              <a:ext uri="{FF2B5EF4-FFF2-40B4-BE49-F238E27FC236}">
                <a16:creationId xmlns:a16="http://schemas.microsoft.com/office/drawing/2014/main" id="{59D8AB14-806C-45A1-BC1F-DA6680FD9B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4E617E3-3167-43AE-A269-05B23CD4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D80ED5E3-B3B8-4F94-92BA-AE57476B4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5" name="Content Placeholder 34">
            <a:extLst>
              <a:ext uri="{FF2B5EF4-FFF2-40B4-BE49-F238E27FC236}">
                <a16:creationId xmlns:a16="http://schemas.microsoft.com/office/drawing/2014/main" id="{5935ECA8-AD57-485F-A228-3A656F8748DC}"/>
              </a:ext>
            </a:extLst>
          </p:cNvPr>
          <p:cNvGraphicFramePr>
            <a:graphicFrameLocks noGrp="1"/>
          </p:cNvGraphicFramePr>
          <p:nvPr>
            <p:ph sz="half" idx="1"/>
            <p:extLst>
              <p:ext uri="{D42A27DB-BD31-4B8C-83A1-F6EECF244321}">
                <p14:modId xmlns:p14="http://schemas.microsoft.com/office/powerpoint/2010/main" val="1505907843"/>
              </p:ext>
            </p:extLst>
          </p:nvPr>
        </p:nvGraphicFramePr>
        <p:xfrm>
          <a:off x="699580" y="673230"/>
          <a:ext cx="3958145" cy="5314413"/>
        </p:xfrm>
        <a:graphic>
          <a:graphicData uri="http://schemas.openxmlformats.org/drawingml/2006/table">
            <a:tbl>
              <a:tblPr firstRow="1" bandRow="1">
                <a:tableStyleId>{5C22544A-7EE6-4342-B048-85BDC9FD1C3A}</a:tableStyleId>
              </a:tblPr>
              <a:tblGrid>
                <a:gridCol w="1617492">
                  <a:extLst>
                    <a:ext uri="{9D8B030D-6E8A-4147-A177-3AD203B41FA5}">
                      <a16:colId xmlns:a16="http://schemas.microsoft.com/office/drawing/2014/main" val="964127988"/>
                    </a:ext>
                  </a:extLst>
                </a:gridCol>
                <a:gridCol w="1141474">
                  <a:extLst>
                    <a:ext uri="{9D8B030D-6E8A-4147-A177-3AD203B41FA5}">
                      <a16:colId xmlns:a16="http://schemas.microsoft.com/office/drawing/2014/main" val="4055457808"/>
                    </a:ext>
                  </a:extLst>
                </a:gridCol>
                <a:gridCol w="1199179">
                  <a:extLst>
                    <a:ext uri="{9D8B030D-6E8A-4147-A177-3AD203B41FA5}">
                      <a16:colId xmlns:a16="http://schemas.microsoft.com/office/drawing/2014/main" val="3401037678"/>
                    </a:ext>
                  </a:extLst>
                </a:gridCol>
              </a:tblGrid>
              <a:tr h="243877">
                <a:tc>
                  <a:txBody>
                    <a:bodyPr/>
                    <a:lstStyle/>
                    <a:p>
                      <a:pPr algn="l" fontAlgn="b"/>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ctr" fontAlgn="b"/>
                      <a:r>
                        <a:rPr lang="en-US" sz="1300" b="1" u="none" strike="noStrike">
                          <a:effectLst/>
                        </a:rPr>
                        <a:t>Bigram Count, n</a:t>
                      </a:r>
                      <a:endParaRPr lang="en-US" sz="1300" b="1" i="0" u="none" strike="noStrike">
                        <a:solidFill>
                          <a:srgbClr val="000000"/>
                        </a:solidFill>
                        <a:effectLst/>
                        <a:latin typeface="Calibri" panose="020F0502020204030204" pitchFamily="34" charset="0"/>
                      </a:endParaRPr>
                    </a:p>
                  </a:txBody>
                  <a:tcPr marL="8773" marR="8773" marT="8773" marB="0" anchor="b"/>
                </a:tc>
                <a:tc>
                  <a:txBody>
                    <a:bodyPr/>
                    <a:lstStyle/>
                    <a:p>
                      <a:pPr algn="ctr" fontAlgn="b"/>
                      <a:r>
                        <a:rPr lang="en-US" sz="1300" b="1" u="none" strike="noStrike" dirty="0">
                          <a:effectLst/>
                        </a:rPr>
                        <a:t>TF-IDF</a:t>
                      </a:r>
                      <a:endParaRPr lang="en-US" sz="1300" b="1" i="0" u="none" strike="noStrike" dirty="0">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3683814529"/>
                  </a:ext>
                </a:extLst>
              </a:tr>
              <a:tr h="436873">
                <a:tc>
                  <a:txBody>
                    <a:bodyPr/>
                    <a:lstStyle/>
                    <a:p>
                      <a:pPr algn="l" fontAlgn="b"/>
                      <a:r>
                        <a:rPr lang="en-US" sz="1300" b="1" u="none" strike="noStrike" dirty="0">
                          <a:effectLst/>
                        </a:rPr>
                        <a:t>coronavirus pandemic</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677</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0.001064503</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958593919"/>
                  </a:ext>
                </a:extLst>
              </a:tr>
              <a:tr h="243877">
                <a:tc>
                  <a:txBody>
                    <a:bodyPr/>
                    <a:lstStyle/>
                    <a:p>
                      <a:pPr algn="l" fontAlgn="b"/>
                      <a:r>
                        <a:rPr lang="en-US" sz="1300" b="1" u="none" strike="noStrike" dirty="0">
                          <a:effectLst/>
                        </a:rPr>
                        <a:t>coronavirus outbreak</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637</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1373086922"/>
                  </a:ext>
                </a:extLst>
              </a:tr>
              <a:tr h="243877">
                <a:tc>
                  <a:txBody>
                    <a:bodyPr/>
                    <a:lstStyle/>
                    <a:p>
                      <a:pPr algn="l" fontAlgn="b"/>
                      <a:r>
                        <a:rPr lang="en-US" sz="1300" b="1" u="none" strike="noStrike" dirty="0">
                          <a:effectLst/>
                        </a:rPr>
                        <a:t>tested positive</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634</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0.000252535</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1341639986"/>
                  </a:ext>
                </a:extLst>
              </a:tr>
              <a:tr h="243877">
                <a:tc>
                  <a:txBody>
                    <a:bodyPr/>
                    <a:lstStyle/>
                    <a:p>
                      <a:pPr algn="l" fontAlgn="b"/>
                      <a:r>
                        <a:rPr lang="en-US" sz="1300" b="1" u="none" strike="noStrike" dirty="0">
                          <a:effectLst/>
                        </a:rPr>
                        <a:t>president trump</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524</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0.001011901</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539190939"/>
                  </a:ext>
                </a:extLst>
              </a:tr>
              <a:tr h="243877">
                <a:tc>
                  <a:txBody>
                    <a:bodyPr/>
                    <a:lstStyle/>
                    <a:p>
                      <a:pPr algn="l" fontAlgn="b"/>
                      <a:r>
                        <a:rPr lang="en-US" sz="1300" b="1" u="none" strike="noStrike" dirty="0">
                          <a:effectLst/>
                        </a:rPr>
                        <a:t>white house</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dirty="0">
                          <a:effectLst/>
                        </a:rPr>
                        <a:t>401</a:t>
                      </a:r>
                      <a:endParaRPr lang="en-US" sz="1300" b="0"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0.001130217</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334018304"/>
                  </a:ext>
                </a:extLst>
              </a:tr>
              <a:tr h="243877">
                <a:tc>
                  <a:txBody>
                    <a:bodyPr/>
                    <a:lstStyle/>
                    <a:p>
                      <a:pPr algn="l" fontAlgn="b"/>
                      <a:r>
                        <a:rPr lang="en-US" sz="1300" b="1" u="none" strike="noStrike" dirty="0">
                          <a:effectLst/>
                        </a:rPr>
                        <a:t>coronavirus crisis</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362</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0.000337349</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182278740"/>
                  </a:ext>
                </a:extLst>
              </a:tr>
              <a:tr h="243877">
                <a:tc>
                  <a:txBody>
                    <a:bodyPr/>
                    <a:lstStyle/>
                    <a:p>
                      <a:pPr algn="l" fontAlgn="b"/>
                      <a:r>
                        <a:rPr lang="en-US" sz="1300" b="1" u="none" strike="noStrike" dirty="0">
                          <a:effectLst/>
                        </a:rPr>
                        <a:t>public health</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344</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290478989"/>
                  </a:ext>
                </a:extLst>
              </a:tr>
              <a:tr h="243877">
                <a:tc>
                  <a:txBody>
                    <a:bodyPr/>
                    <a:lstStyle/>
                    <a:p>
                      <a:pPr algn="l" fontAlgn="b"/>
                      <a:r>
                        <a:rPr lang="en-US" sz="1300" b="1" u="none" strike="noStrike" dirty="0">
                          <a:effectLst/>
                        </a:rPr>
                        <a:t>coronavirus response</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301</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0.000983415</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144912302"/>
                  </a:ext>
                </a:extLst>
              </a:tr>
              <a:tr h="243877">
                <a:tc>
                  <a:txBody>
                    <a:bodyPr/>
                    <a:lstStyle/>
                    <a:p>
                      <a:pPr algn="l" fontAlgn="b"/>
                      <a:r>
                        <a:rPr lang="en-US" sz="1300" b="1" u="none" strike="noStrike">
                          <a:effectLst/>
                        </a:rPr>
                        <a:t>social distancing</a:t>
                      </a:r>
                      <a:endParaRPr lang="en-US" sz="1300" b="1"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296</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0.001292453</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124788746"/>
                  </a:ext>
                </a:extLst>
              </a:tr>
              <a:tr h="243877">
                <a:tc>
                  <a:txBody>
                    <a:bodyPr/>
                    <a:lstStyle/>
                    <a:p>
                      <a:pPr algn="l" fontAlgn="b"/>
                      <a:r>
                        <a:rPr lang="en-US" sz="1300" b="1" u="none" strike="noStrike" dirty="0">
                          <a:effectLst/>
                        </a:rPr>
                        <a:t>coronavirus testing</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253</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0.000867914</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3559843913"/>
                  </a:ext>
                </a:extLst>
              </a:tr>
              <a:tr h="243877">
                <a:tc>
                  <a:txBody>
                    <a:bodyPr/>
                    <a:lstStyle/>
                    <a:p>
                      <a:pPr algn="l" fontAlgn="b"/>
                      <a:r>
                        <a:rPr lang="en-US" sz="1300" b="1" u="none" strike="noStrike" dirty="0">
                          <a:effectLst/>
                        </a:rPr>
                        <a:t>coronavirus </a:t>
                      </a:r>
                      <a:r>
                        <a:rPr lang="en-US" sz="1300" b="1" u="none" strike="noStrike" dirty="0" err="1">
                          <a:effectLst/>
                        </a:rPr>
                        <a:t>covid</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242</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0.000417896</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497216896"/>
                  </a:ext>
                </a:extLst>
              </a:tr>
              <a:tr h="243877">
                <a:tc>
                  <a:txBody>
                    <a:bodyPr/>
                    <a:lstStyle/>
                    <a:p>
                      <a:pPr algn="l" fontAlgn="b"/>
                      <a:r>
                        <a:rPr lang="en-US" sz="1300" b="1" u="none" strike="noStrike" dirty="0" err="1">
                          <a:effectLst/>
                        </a:rPr>
                        <a:t>donald</a:t>
                      </a:r>
                      <a:r>
                        <a:rPr lang="en-US" sz="1300" b="1" u="none" strike="noStrike" dirty="0">
                          <a:effectLst/>
                        </a:rPr>
                        <a:t> trump</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242</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0.000493204</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995645362"/>
                  </a:ext>
                </a:extLst>
              </a:tr>
              <a:tr h="243877">
                <a:tc>
                  <a:txBody>
                    <a:bodyPr/>
                    <a:lstStyle/>
                    <a:p>
                      <a:pPr algn="l" fontAlgn="b"/>
                      <a:r>
                        <a:rPr lang="en-US" sz="1300" b="1" u="none" strike="noStrike" dirty="0">
                          <a:effectLst/>
                        </a:rPr>
                        <a:t>coronavirus deaths</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232</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0.00033279</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1155886312"/>
                  </a:ext>
                </a:extLst>
              </a:tr>
              <a:tr h="243877">
                <a:tc>
                  <a:txBody>
                    <a:bodyPr/>
                    <a:lstStyle/>
                    <a:p>
                      <a:pPr algn="l" fontAlgn="b"/>
                      <a:r>
                        <a:rPr lang="en-US" sz="1300" b="1" u="none" strike="noStrike" dirty="0">
                          <a:effectLst/>
                        </a:rPr>
                        <a:t>task force</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229</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0.000797866</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4230769571"/>
                  </a:ext>
                </a:extLst>
              </a:tr>
              <a:tr h="243877">
                <a:tc>
                  <a:txBody>
                    <a:bodyPr/>
                    <a:lstStyle/>
                    <a:p>
                      <a:pPr algn="l" fontAlgn="b"/>
                      <a:r>
                        <a:rPr lang="en-US" sz="1300" b="1" u="none" strike="noStrike" dirty="0">
                          <a:effectLst/>
                        </a:rPr>
                        <a:t>weeks ago</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221</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0.000265577</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3810023202"/>
                  </a:ext>
                </a:extLst>
              </a:tr>
              <a:tr h="243877">
                <a:tc>
                  <a:txBody>
                    <a:bodyPr/>
                    <a:lstStyle/>
                    <a:p>
                      <a:pPr algn="l" fontAlgn="b"/>
                      <a:r>
                        <a:rPr lang="en-US" sz="1300" b="1" u="none" strike="noStrike" dirty="0">
                          <a:effectLst/>
                        </a:rPr>
                        <a:t>south </a:t>
                      </a:r>
                      <a:r>
                        <a:rPr lang="en-US" sz="1300" b="1" u="none" strike="noStrike" dirty="0" err="1">
                          <a:effectLst/>
                        </a:rPr>
                        <a:t>korea</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220</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0.000234996</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567036828"/>
                  </a:ext>
                </a:extLst>
              </a:tr>
              <a:tr h="243877">
                <a:tc>
                  <a:txBody>
                    <a:bodyPr/>
                    <a:lstStyle/>
                    <a:p>
                      <a:pPr algn="l" fontAlgn="b"/>
                      <a:r>
                        <a:rPr lang="en-US" sz="1300" b="1" u="none" strike="noStrike" dirty="0">
                          <a:effectLst/>
                        </a:rPr>
                        <a:t>death toll</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217</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0.000255274</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1269364125"/>
                  </a:ext>
                </a:extLst>
              </a:tr>
              <a:tr h="243877">
                <a:tc>
                  <a:txBody>
                    <a:bodyPr/>
                    <a:lstStyle/>
                    <a:p>
                      <a:pPr algn="l" fontAlgn="b"/>
                      <a:r>
                        <a:rPr lang="en-US" sz="1300" b="1" u="none" strike="noStrike" dirty="0">
                          <a:effectLst/>
                        </a:rPr>
                        <a:t>coronavirus patients</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204</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0.000301583</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19512532"/>
                  </a:ext>
                </a:extLst>
              </a:tr>
              <a:tr h="243877">
                <a:tc>
                  <a:txBody>
                    <a:bodyPr/>
                    <a:lstStyle/>
                    <a:p>
                      <a:pPr algn="l" fontAlgn="b"/>
                      <a:r>
                        <a:rPr lang="en-US" sz="1300" b="1" u="none" strike="noStrike" dirty="0">
                          <a:effectLst/>
                        </a:rPr>
                        <a:t>trump administration</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203</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0.000471776</a:t>
                      </a:r>
                      <a:endParaRPr lang="en-US" sz="1300" b="0" i="0" u="none" strike="noStrike">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3846848669"/>
                  </a:ext>
                </a:extLst>
              </a:tr>
              <a:tr h="243877">
                <a:tc>
                  <a:txBody>
                    <a:bodyPr/>
                    <a:lstStyle/>
                    <a:p>
                      <a:pPr algn="l" fontAlgn="b"/>
                      <a:r>
                        <a:rPr lang="en-US" sz="1300" b="1" u="none" strike="noStrike" dirty="0">
                          <a:effectLst/>
                        </a:rPr>
                        <a:t>coronavirus relief</a:t>
                      </a:r>
                      <a:endParaRPr lang="en-US" sz="1300" b="1" i="0" u="none" strike="noStrike" dirty="0">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a:effectLst/>
                        </a:rPr>
                        <a:t>201</a:t>
                      </a:r>
                      <a:endParaRPr lang="en-US" sz="1300" b="0" i="0" u="none" strike="noStrike">
                        <a:solidFill>
                          <a:srgbClr val="000000"/>
                        </a:solidFill>
                        <a:effectLst/>
                        <a:latin typeface="Calibri" panose="020F0502020204030204" pitchFamily="34" charset="0"/>
                      </a:endParaRPr>
                    </a:p>
                  </a:txBody>
                  <a:tcPr marL="8773" marR="8773" marT="8773" marB="0" anchor="b"/>
                </a:tc>
                <a:tc>
                  <a:txBody>
                    <a:bodyPr/>
                    <a:lstStyle/>
                    <a:p>
                      <a:pPr algn="r" fontAlgn="b"/>
                      <a:r>
                        <a:rPr lang="en-US" sz="1300" u="none" strike="noStrike" dirty="0">
                          <a:effectLst/>
                        </a:rPr>
                        <a:t>0.000644789</a:t>
                      </a:r>
                      <a:endParaRPr lang="en-US" sz="1300" b="0" i="0" u="none" strike="noStrike" dirty="0">
                        <a:solidFill>
                          <a:srgbClr val="000000"/>
                        </a:solidFill>
                        <a:effectLst/>
                        <a:latin typeface="Calibri" panose="020F0502020204030204" pitchFamily="34" charset="0"/>
                      </a:endParaRPr>
                    </a:p>
                  </a:txBody>
                  <a:tcPr marL="8773" marR="8773" marT="8773" marB="0" anchor="b"/>
                </a:tc>
                <a:extLst>
                  <a:ext uri="{0D108BD9-81ED-4DB2-BD59-A6C34878D82A}">
                    <a16:rowId xmlns:a16="http://schemas.microsoft.com/office/drawing/2014/main" val="2949487202"/>
                  </a:ext>
                </a:extLst>
              </a:tr>
            </a:tbl>
          </a:graphicData>
        </a:graphic>
      </p:graphicFrame>
      <p:graphicFrame>
        <p:nvGraphicFramePr>
          <p:cNvPr id="45" name="Content Placeholder 44">
            <a:extLst>
              <a:ext uri="{FF2B5EF4-FFF2-40B4-BE49-F238E27FC236}">
                <a16:creationId xmlns:a16="http://schemas.microsoft.com/office/drawing/2014/main" id="{A1E26D2A-A91B-4746-A44F-8D9B6AEE3B9D}"/>
              </a:ext>
            </a:extLst>
          </p:cNvPr>
          <p:cNvGraphicFramePr>
            <a:graphicFrameLocks noGrp="1"/>
          </p:cNvGraphicFramePr>
          <p:nvPr>
            <p:ph sz="half" idx="2"/>
            <p:extLst>
              <p:ext uri="{D42A27DB-BD31-4B8C-83A1-F6EECF244321}">
                <p14:modId xmlns:p14="http://schemas.microsoft.com/office/powerpoint/2010/main" val="244764519"/>
              </p:ext>
            </p:extLst>
          </p:nvPr>
        </p:nvGraphicFramePr>
        <p:xfrm>
          <a:off x="4975225" y="2198688"/>
          <a:ext cx="6573838" cy="3670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94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07076-5225-4864-8E56-86AF5CDA8900}"/>
              </a:ext>
            </a:extLst>
          </p:cNvPr>
          <p:cNvSpPr>
            <a:spLocks noGrp="1"/>
          </p:cNvSpPr>
          <p:nvPr>
            <p:ph type="title"/>
          </p:nvPr>
        </p:nvSpPr>
        <p:spPr>
          <a:xfrm>
            <a:off x="965030" y="963997"/>
            <a:ext cx="3254691" cy="4938361"/>
          </a:xfrm>
        </p:spPr>
        <p:txBody>
          <a:bodyPr anchor="ctr">
            <a:normAutofit/>
          </a:bodyPr>
          <a:lstStyle/>
          <a:p>
            <a:pPr algn="r"/>
            <a:r>
              <a:rPr lang="en-US" sz="4400" dirty="0"/>
              <a:t>Project Purpose</a:t>
            </a:r>
          </a:p>
        </p:txBody>
      </p:sp>
      <p:cxnSp>
        <p:nvCxnSpPr>
          <p:cNvPr id="16"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E66D3E-FC96-46A0-83AB-69C1A80F5BA7}"/>
              </a:ext>
            </a:extLst>
          </p:cNvPr>
          <p:cNvSpPr>
            <a:spLocks noGrp="1"/>
          </p:cNvSpPr>
          <p:nvPr>
            <p:ph idx="1"/>
          </p:nvPr>
        </p:nvSpPr>
        <p:spPr>
          <a:xfrm>
            <a:off x="5134882" y="963507"/>
            <a:ext cx="6135097" cy="4938851"/>
          </a:xfrm>
        </p:spPr>
        <p:txBody>
          <a:bodyPr anchor="ctr">
            <a:normAutofit/>
          </a:bodyPr>
          <a:lstStyle/>
          <a:p>
            <a:r>
              <a:rPr lang="en-US" dirty="0">
                <a:solidFill>
                  <a:schemeClr val="tx1"/>
                </a:solidFill>
              </a:rPr>
              <a:t>The purpose of my capstone project is to apply text analysis techniques on Covid-19 tweets to provide my potential customers the useful insights, public sentiment and concerns during the outbreak. </a:t>
            </a:r>
          </a:p>
          <a:p>
            <a:endParaRPr lang="en-US" sz="1800" dirty="0">
              <a:solidFill>
                <a:schemeClr val="accent1">
                  <a:lumMod val="60000"/>
                  <a:lumOff val="40000"/>
                </a:schemeClr>
              </a:solidFill>
            </a:endParaRPr>
          </a:p>
        </p:txBody>
      </p:sp>
    </p:spTree>
    <p:extLst>
      <p:ext uri="{BB962C8B-B14F-4D97-AF65-F5344CB8AC3E}">
        <p14:creationId xmlns:p14="http://schemas.microsoft.com/office/powerpoint/2010/main" val="374962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58F87ED-947F-42E0-B86F-EBBB5FBE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0EAD0-D3B7-408B-B366-E4FA87EA40B8}"/>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4400" dirty="0"/>
              <a:t>Trigram Count and TF-IDF </a:t>
            </a:r>
          </a:p>
        </p:txBody>
      </p:sp>
      <p:cxnSp>
        <p:nvCxnSpPr>
          <p:cNvPr id="19" name="Straight Connector 18">
            <a:extLst>
              <a:ext uri="{FF2B5EF4-FFF2-40B4-BE49-F238E27FC236}">
                <a16:creationId xmlns:a16="http://schemas.microsoft.com/office/drawing/2014/main" id="{59D8AB14-806C-45A1-BC1F-DA6680FD9B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E617E3-3167-43AE-A269-05B23CD4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80ED5E3-B3B8-4F94-92BA-AE57476B4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D6C8A364-5750-40FA-8640-E6D3C1D5C128}"/>
              </a:ext>
            </a:extLst>
          </p:cNvPr>
          <p:cNvGraphicFramePr>
            <a:graphicFrameLocks noGrp="1"/>
          </p:cNvGraphicFramePr>
          <p:nvPr>
            <p:ph sz="half" idx="1"/>
            <p:extLst>
              <p:ext uri="{D42A27DB-BD31-4B8C-83A1-F6EECF244321}">
                <p14:modId xmlns:p14="http://schemas.microsoft.com/office/powerpoint/2010/main" val="3624532586"/>
              </p:ext>
            </p:extLst>
          </p:nvPr>
        </p:nvGraphicFramePr>
        <p:xfrm>
          <a:off x="633999" y="1025837"/>
          <a:ext cx="4001317" cy="4542913"/>
        </p:xfrm>
        <a:graphic>
          <a:graphicData uri="http://schemas.openxmlformats.org/drawingml/2006/table">
            <a:tbl>
              <a:tblPr firstRow="1" bandRow="1">
                <a:tableStyleId>{5C22544A-7EE6-4342-B048-85BDC9FD1C3A}</a:tableStyleId>
              </a:tblPr>
              <a:tblGrid>
                <a:gridCol w="1892226">
                  <a:extLst>
                    <a:ext uri="{9D8B030D-6E8A-4147-A177-3AD203B41FA5}">
                      <a16:colId xmlns:a16="http://schemas.microsoft.com/office/drawing/2014/main" val="3550628407"/>
                    </a:ext>
                  </a:extLst>
                </a:gridCol>
                <a:gridCol w="1073319">
                  <a:extLst>
                    <a:ext uri="{9D8B030D-6E8A-4147-A177-3AD203B41FA5}">
                      <a16:colId xmlns:a16="http://schemas.microsoft.com/office/drawing/2014/main" val="3926405766"/>
                    </a:ext>
                  </a:extLst>
                </a:gridCol>
                <a:gridCol w="1035772">
                  <a:extLst>
                    <a:ext uri="{9D8B030D-6E8A-4147-A177-3AD203B41FA5}">
                      <a16:colId xmlns:a16="http://schemas.microsoft.com/office/drawing/2014/main" val="347323209"/>
                    </a:ext>
                  </a:extLst>
                </a:gridCol>
              </a:tblGrid>
              <a:tr h="208191">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b="1" u="none" strike="noStrike">
                          <a:effectLst/>
                        </a:rPr>
                        <a:t>Trigram Count, n</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b="1" u="none" strike="noStrike" dirty="0">
                          <a:effectLst/>
                        </a:rPr>
                        <a:t>TF-IDF</a:t>
                      </a:r>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39814562"/>
                  </a:ext>
                </a:extLst>
              </a:tr>
              <a:tr h="208191">
                <a:tc>
                  <a:txBody>
                    <a:bodyPr/>
                    <a:lstStyle/>
                    <a:p>
                      <a:pPr algn="l" fontAlgn="b"/>
                      <a:r>
                        <a:rPr lang="en-US" sz="1100" b="1" u="none" strike="noStrike">
                          <a:effectLst/>
                        </a:rPr>
                        <a:t>coronavirus task force</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0.001430605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91031405"/>
                  </a:ext>
                </a:extLst>
              </a:tr>
              <a:tr h="208191">
                <a:tc>
                  <a:txBody>
                    <a:bodyPr/>
                    <a:lstStyle/>
                    <a:p>
                      <a:pPr algn="l" fontAlgn="b"/>
                      <a:r>
                        <a:rPr lang="en-US" sz="1100" b="1" u="none" strike="noStrike">
                          <a:effectLst/>
                        </a:rPr>
                        <a:t>world health organization</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0.000640086</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34106457"/>
                  </a:ext>
                </a:extLst>
              </a:tr>
              <a:tr h="208191">
                <a:tc>
                  <a:txBody>
                    <a:bodyPr/>
                    <a:lstStyle/>
                    <a:p>
                      <a:pPr algn="l" fontAlgn="b"/>
                      <a:r>
                        <a:rPr lang="en-US" sz="1100" b="1" u="none" strike="noStrike">
                          <a:effectLst/>
                        </a:rPr>
                        <a:t>paid sick leave</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0.001222155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3722104"/>
                  </a:ext>
                </a:extLst>
              </a:tr>
              <a:tr h="208191">
                <a:tc>
                  <a:txBody>
                    <a:bodyPr/>
                    <a:lstStyle/>
                    <a:p>
                      <a:pPr algn="l" fontAlgn="b"/>
                      <a:r>
                        <a:rPr lang="en-US" sz="1100" b="1" u="none" strike="noStrike">
                          <a:effectLst/>
                        </a:rPr>
                        <a:t>coronavirus death toll</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0.001091694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41160212"/>
                  </a:ext>
                </a:extLst>
              </a:tr>
              <a:tr h="208191">
                <a:tc>
                  <a:txBody>
                    <a:bodyPr/>
                    <a:lstStyle/>
                    <a:p>
                      <a:pPr algn="l" fontAlgn="b"/>
                      <a:r>
                        <a:rPr lang="en-US" sz="1100" b="1" u="none" strike="noStrike">
                          <a:effectLst/>
                        </a:rPr>
                        <a:t>dr anthony fauci</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0.000532863</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23008369"/>
                  </a:ext>
                </a:extLst>
              </a:tr>
              <a:tr h="208191">
                <a:tc>
                  <a:txBody>
                    <a:bodyPr/>
                    <a:lstStyle/>
                    <a:p>
                      <a:pPr algn="l" fontAlgn="b"/>
                      <a:r>
                        <a:rPr lang="en-US" sz="1100" b="1" u="none" strike="noStrike">
                          <a:effectLst/>
                        </a:rPr>
                        <a:t>health care workers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0.000655123</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3588539"/>
                  </a:ext>
                </a:extLst>
              </a:tr>
              <a:tr h="208191">
                <a:tc>
                  <a:txBody>
                    <a:bodyPr/>
                    <a:lstStyle/>
                    <a:p>
                      <a:pPr algn="l" fontAlgn="b"/>
                      <a:r>
                        <a:rPr lang="en-US" sz="1100" b="1" u="none" strike="noStrike">
                          <a:effectLst/>
                        </a:rPr>
                        <a:t>coronavirus relief bill</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0.00074127</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1049662"/>
                  </a:ext>
                </a:extLst>
              </a:tr>
              <a:tr h="208191">
                <a:tc>
                  <a:txBody>
                    <a:bodyPr/>
                    <a:lstStyle/>
                    <a:p>
                      <a:pPr algn="l" fontAlgn="b"/>
                      <a:r>
                        <a:rPr lang="en-US" sz="1100" b="1" u="none" strike="noStrike">
                          <a:effectLst/>
                        </a:rPr>
                        <a:t>chinese communist party</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0.000729159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6280183"/>
                  </a:ext>
                </a:extLst>
              </a:tr>
              <a:tr h="208191">
                <a:tc>
                  <a:txBody>
                    <a:bodyPr/>
                    <a:lstStyle/>
                    <a:p>
                      <a:pPr algn="l" fontAlgn="b"/>
                      <a:r>
                        <a:rPr lang="en-US" sz="1100" b="1" u="none" strike="noStrike">
                          <a:effectLst/>
                        </a:rPr>
                        <a:t>white house coronavirus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0.000674459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4618714"/>
                  </a:ext>
                </a:extLst>
              </a:tr>
              <a:tr h="208191">
                <a:tc>
                  <a:txBody>
                    <a:bodyPr/>
                    <a:lstStyle/>
                    <a:p>
                      <a:pPr algn="l" fontAlgn="b"/>
                      <a:r>
                        <a:rPr lang="en-US" sz="1100" b="1" u="none" strike="noStrike">
                          <a:effectLst/>
                        </a:rPr>
                        <a:t>weeks ago deaths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0.004481799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95608336"/>
                  </a:ext>
                </a:extLst>
              </a:tr>
              <a:tr h="208191">
                <a:tc>
                  <a:txBody>
                    <a:bodyPr/>
                    <a:lstStyle/>
                    <a:p>
                      <a:pPr algn="l" fontAlgn="b"/>
                      <a:r>
                        <a:rPr lang="en-US" sz="1100" b="1" u="none" strike="noStrike">
                          <a:effectLst/>
                        </a:rPr>
                        <a:t>deaths weeks ago</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0.001581681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58419077"/>
                  </a:ext>
                </a:extLst>
              </a:tr>
              <a:tr h="208191">
                <a:tc>
                  <a:txBody>
                    <a:bodyPr/>
                    <a:lstStyle/>
                    <a:p>
                      <a:pPr algn="l" fontAlgn="b"/>
                      <a:r>
                        <a:rPr lang="en-US" sz="1100" b="1" u="none" strike="noStrike">
                          <a:effectLst/>
                        </a:rPr>
                        <a:t>donated million won</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0.00348356</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74594956"/>
                  </a:ext>
                </a:extLst>
              </a:tr>
              <a:tr h="208191">
                <a:tc>
                  <a:txBody>
                    <a:bodyPr/>
                    <a:lstStyle/>
                    <a:p>
                      <a:pPr algn="l" fontAlgn="b"/>
                      <a:r>
                        <a:rPr lang="en-US" sz="1100" b="1" u="none" strike="noStrike">
                          <a:effectLst/>
                        </a:rPr>
                        <a:t>public health emergency</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0.001743415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54224438"/>
                  </a:ext>
                </a:extLst>
              </a:tr>
              <a:tr h="208191">
                <a:tc>
                  <a:txBody>
                    <a:bodyPr/>
                    <a:lstStyle/>
                    <a:p>
                      <a:pPr algn="l" fontAlgn="b"/>
                      <a:r>
                        <a:rPr lang="en-US" sz="1100" b="1" u="none" strike="noStrike">
                          <a:effectLst/>
                        </a:rPr>
                        <a:t>coronavirus test kits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0.000657899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34835"/>
                  </a:ext>
                </a:extLst>
              </a:tr>
              <a:tr h="379093">
                <a:tc>
                  <a:txBody>
                    <a:bodyPr/>
                    <a:lstStyle/>
                    <a:p>
                      <a:pPr algn="l" fontAlgn="b"/>
                      <a:r>
                        <a:rPr lang="en-US" sz="1100" b="1" u="none" strike="noStrike">
                          <a:effectLst/>
                        </a:rPr>
                        <a:t>personal protective equipment</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0.000835572</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42470188"/>
                  </a:ext>
                </a:extLst>
              </a:tr>
              <a:tr h="208191">
                <a:tc>
                  <a:txBody>
                    <a:bodyPr/>
                    <a:lstStyle/>
                    <a:p>
                      <a:pPr algn="l" fontAlgn="b"/>
                      <a:r>
                        <a:rPr lang="en-US" sz="1100" b="1" u="none" strike="noStrike">
                          <a:effectLst/>
                        </a:rPr>
                        <a:t>public health crisis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0.00033944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00487874"/>
                  </a:ext>
                </a:extLst>
              </a:tr>
              <a:tr h="208191">
                <a:tc>
                  <a:txBody>
                    <a:bodyPr/>
                    <a:lstStyle/>
                    <a:p>
                      <a:pPr algn="l" fontAlgn="b"/>
                      <a:r>
                        <a:rPr lang="en-US" sz="1100" b="1" u="none" strike="noStrike">
                          <a:effectLst/>
                        </a:rPr>
                        <a:t>prime minister boris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0.00127602</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45015479"/>
                  </a:ext>
                </a:extLst>
              </a:tr>
              <a:tr h="208191">
                <a:tc>
                  <a:txBody>
                    <a:bodyPr/>
                    <a:lstStyle/>
                    <a:p>
                      <a:pPr algn="l" fontAlgn="b"/>
                      <a:r>
                        <a:rPr lang="en-US" sz="1100" b="1" u="none" strike="noStrike">
                          <a:effectLst/>
                        </a:rPr>
                        <a:t>amid amid amid</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0.008313224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06840326"/>
                  </a:ext>
                </a:extLst>
              </a:tr>
              <a:tr h="208191">
                <a:tc>
                  <a:txBody>
                    <a:bodyPr/>
                    <a:lstStyle/>
                    <a:p>
                      <a:pPr algn="l" fontAlgn="b"/>
                      <a:r>
                        <a:rPr lang="en-US" sz="1100" b="1" u="none" strike="noStrike">
                          <a:effectLst/>
                        </a:rPr>
                        <a:t>ago deaths weeks</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0.003363774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48602388"/>
                  </a:ext>
                </a:extLst>
              </a:tr>
              <a:tr h="208191">
                <a:tc>
                  <a:txBody>
                    <a:bodyPr/>
                    <a:lstStyle/>
                    <a:p>
                      <a:pPr algn="l" fontAlgn="b"/>
                      <a:r>
                        <a:rPr lang="en-US" sz="1100" b="1" u="none" strike="noStrike" dirty="0">
                          <a:effectLst/>
                        </a:rPr>
                        <a:t>breaking </a:t>
                      </a:r>
                      <a:r>
                        <a:rPr lang="en-US" sz="1100" b="1" u="none" strike="noStrike" dirty="0" err="1">
                          <a:effectLst/>
                        </a:rPr>
                        <a:t>italy</a:t>
                      </a:r>
                      <a:r>
                        <a:rPr lang="en-US" sz="1100" b="1" u="none" strike="noStrike" dirty="0">
                          <a:effectLst/>
                        </a:rPr>
                        <a:t> reports</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0.000819555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69337"/>
                  </a:ext>
                </a:extLst>
              </a:tr>
            </a:tbl>
          </a:graphicData>
        </a:graphic>
      </p:graphicFrame>
      <p:graphicFrame>
        <p:nvGraphicFramePr>
          <p:cNvPr id="14" name="Content Placeholder 13">
            <a:extLst>
              <a:ext uri="{FF2B5EF4-FFF2-40B4-BE49-F238E27FC236}">
                <a16:creationId xmlns:a16="http://schemas.microsoft.com/office/drawing/2014/main" id="{BBF8993C-CC98-4947-8A96-D539835F7BD1}"/>
              </a:ext>
            </a:extLst>
          </p:cNvPr>
          <p:cNvGraphicFramePr>
            <a:graphicFrameLocks noGrp="1"/>
          </p:cNvGraphicFramePr>
          <p:nvPr>
            <p:ph sz="half" idx="2"/>
            <p:extLst>
              <p:ext uri="{D42A27DB-BD31-4B8C-83A1-F6EECF244321}">
                <p14:modId xmlns:p14="http://schemas.microsoft.com/office/powerpoint/2010/main" val="2296538183"/>
              </p:ext>
            </p:extLst>
          </p:nvPr>
        </p:nvGraphicFramePr>
        <p:xfrm>
          <a:off x="4975225" y="2198688"/>
          <a:ext cx="6573838" cy="3670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826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EAD0-D3B7-408B-B366-E4FA87EA40B8}"/>
              </a:ext>
            </a:extLst>
          </p:cNvPr>
          <p:cNvSpPr>
            <a:spLocks noGrp="1"/>
          </p:cNvSpPr>
          <p:nvPr>
            <p:ph type="title"/>
          </p:nvPr>
        </p:nvSpPr>
        <p:spPr/>
        <p:txBody>
          <a:bodyPr/>
          <a:lstStyle/>
          <a:p>
            <a:r>
              <a:rPr lang="en-US" dirty="0"/>
              <a:t>Meaningful Terms based on TF-IDF</a:t>
            </a:r>
          </a:p>
        </p:txBody>
      </p:sp>
      <p:sp>
        <p:nvSpPr>
          <p:cNvPr id="4" name="Content Placeholder 3">
            <a:extLst>
              <a:ext uri="{FF2B5EF4-FFF2-40B4-BE49-F238E27FC236}">
                <a16:creationId xmlns:a16="http://schemas.microsoft.com/office/drawing/2014/main" id="{811E6A1F-9D83-4EB0-8E4B-74EED8A6F493}"/>
              </a:ext>
            </a:extLst>
          </p:cNvPr>
          <p:cNvSpPr>
            <a:spLocks noGrp="1"/>
          </p:cNvSpPr>
          <p:nvPr>
            <p:ph sz="half" idx="1"/>
          </p:nvPr>
        </p:nvSpPr>
        <p:spPr>
          <a:xfrm>
            <a:off x="1097278" y="1845734"/>
            <a:ext cx="3483600" cy="4023360"/>
          </a:xfrm>
        </p:spPr>
        <p:txBody>
          <a:bodyPr/>
          <a:lstStyle/>
          <a:p>
            <a:r>
              <a:rPr lang="en-US" dirty="0"/>
              <a:t>Meaningful terms found in Bigram TF-IDF:</a:t>
            </a:r>
          </a:p>
          <a:p>
            <a:pPr marL="749808" lvl="1" indent="-457200">
              <a:buFont typeface="+mj-lt"/>
              <a:buAutoNum type="arabicPeriod"/>
            </a:pPr>
            <a:r>
              <a:rPr lang="en-US" dirty="0"/>
              <a:t>Coronavirus pandemic </a:t>
            </a:r>
          </a:p>
          <a:p>
            <a:pPr marL="749808" lvl="1" indent="-457200">
              <a:buFont typeface="+mj-lt"/>
              <a:buAutoNum type="arabicPeriod"/>
            </a:pPr>
            <a:r>
              <a:rPr lang="en-US" dirty="0"/>
              <a:t>Coronavirus response</a:t>
            </a:r>
          </a:p>
          <a:p>
            <a:pPr marL="749808" lvl="1" indent="-457200">
              <a:buFont typeface="+mj-lt"/>
              <a:buAutoNum type="arabicPeriod"/>
            </a:pPr>
            <a:r>
              <a:rPr lang="en-US" dirty="0"/>
              <a:t>President Trump</a:t>
            </a:r>
          </a:p>
          <a:p>
            <a:pPr marL="749808" lvl="1" indent="-457200">
              <a:buFont typeface="+mj-lt"/>
              <a:buAutoNum type="arabicPeriod"/>
            </a:pPr>
            <a:r>
              <a:rPr lang="en-US" dirty="0"/>
              <a:t>Social distancing</a:t>
            </a:r>
          </a:p>
          <a:p>
            <a:pPr marL="749808" lvl="1" indent="-457200">
              <a:buFont typeface="+mj-lt"/>
              <a:buAutoNum type="arabicPeriod"/>
            </a:pPr>
            <a:r>
              <a:rPr lang="en-US" dirty="0"/>
              <a:t>Task Force</a:t>
            </a:r>
          </a:p>
          <a:p>
            <a:pPr marL="749808" lvl="1" indent="-457200">
              <a:buFont typeface="+mj-lt"/>
              <a:buAutoNum type="arabicPeriod"/>
            </a:pPr>
            <a:r>
              <a:rPr lang="en-US" dirty="0"/>
              <a:t>Coronavirus testing</a:t>
            </a:r>
          </a:p>
        </p:txBody>
      </p:sp>
      <p:graphicFrame>
        <p:nvGraphicFramePr>
          <p:cNvPr id="6" name="Content Placeholder 5">
            <a:extLst>
              <a:ext uri="{FF2B5EF4-FFF2-40B4-BE49-F238E27FC236}">
                <a16:creationId xmlns:a16="http://schemas.microsoft.com/office/drawing/2014/main" id="{4B5647A3-AFA6-4D57-9BBF-F5DFAA4549D4}"/>
              </a:ext>
            </a:extLst>
          </p:cNvPr>
          <p:cNvGraphicFramePr>
            <a:graphicFrameLocks noGrp="1"/>
          </p:cNvGraphicFramePr>
          <p:nvPr>
            <p:ph sz="half" idx="2"/>
            <p:extLst>
              <p:ext uri="{D42A27DB-BD31-4B8C-83A1-F6EECF244321}">
                <p14:modId xmlns:p14="http://schemas.microsoft.com/office/powerpoint/2010/main" val="1587869982"/>
              </p:ext>
            </p:extLst>
          </p:nvPr>
        </p:nvGraphicFramePr>
        <p:xfrm>
          <a:off x="4119238" y="1846263"/>
          <a:ext cx="7036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377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EAD0-D3B7-408B-B366-E4FA87EA40B8}"/>
              </a:ext>
            </a:extLst>
          </p:cNvPr>
          <p:cNvSpPr>
            <a:spLocks noGrp="1"/>
          </p:cNvSpPr>
          <p:nvPr>
            <p:ph type="title"/>
          </p:nvPr>
        </p:nvSpPr>
        <p:spPr/>
        <p:txBody>
          <a:bodyPr/>
          <a:lstStyle/>
          <a:p>
            <a:r>
              <a:rPr lang="en-US" dirty="0"/>
              <a:t>Meaningful Terms based on TF-IDF</a:t>
            </a:r>
          </a:p>
        </p:txBody>
      </p:sp>
      <p:sp>
        <p:nvSpPr>
          <p:cNvPr id="4" name="Content Placeholder 3">
            <a:extLst>
              <a:ext uri="{FF2B5EF4-FFF2-40B4-BE49-F238E27FC236}">
                <a16:creationId xmlns:a16="http://schemas.microsoft.com/office/drawing/2014/main" id="{811E6A1F-9D83-4EB0-8E4B-74EED8A6F493}"/>
              </a:ext>
            </a:extLst>
          </p:cNvPr>
          <p:cNvSpPr>
            <a:spLocks noGrp="1"/>
          </p:cNvSpPr>
          <p:nvPr>
            <p:ph sz="half" idx="1"/>
          </p:nvPr>
        </p:nvSpPr>
        <p:spPr>
          <a:xfrm>
            <a:off x="1097278" y="1845734"/>
            <a:ext cx="3199514" cy="4023360"/>
          </a:xfrm>
        </p:spPr>
        <p:txBody>
          <a:bodyPr/>
          <a:lstStyle/>
          <a:p>
            <a:r>
              <a:rPr lang="en-US" dirty="0"/>
              <a:t>Meaningful terms found in Trigram TF-IDF:</a:t>
            </a:r>
          </a:p>
          <a:p>
            <a:pPr marL="749808" lvl="1" indent="-457200">
              <a:buFont typeface="+mj-lt"/>
              <a:buAutoNum type="arabicPeriod"/>
            </a:pPr>
            <a:r>
              <a:rPr lang="en-US" dirty="0"/>
              <a:t>Coronavirus task force </a:t>
            </a:r>
          </a:p>
          <a:p>
            <a:pPr marL="749808" lvl="1" indent="-457200">
              <a:buFont typeface="+mj-lt"/>
              <a:buAutoNum type="arabicPeriod"/>
            </a:pPr>
            <a:r>
              <a:rPr lang="en-US" dirty="0"/>
              <a:t>Paid sick leave</a:t>
            </a:r>
          </a:p>
          <a:p>
            <a:pPr marL="749808" lvl="1" indent="-457200">
              <a:buFont typeface="+mj-lt"/>
              <a:buAutoNum type="arabicPeriod"/>
            </a:pPr>
            <a:r>
              <a:rPr lang="en-US" dirty="0"/>
              <a:t>Coronavirus death toll</a:t>
            </a:r>
          </a:p>
          <a:p>
            <a:pPr marL="749808" lvl="1" indent="-457200">
              <a:buFont typeface="+mj-lt"/>
              <a:buAutoNum type="arabicPeriod"/>
            </a:pPr>
            <a:r>
              <a:rPr lang="en-US" dirty="0"/>
              <a:t>Coronavirus relief bill</a:t>
            </a:r>
          </a:p>
          <a:p>
            <a:pPr marL="749808" lvl="1" indent="-457200">
              <a:buFont typeface="+mj-lt"/>
              <a:buAutoNum type="arabicPeriod"/>
            </a:pPr>
            <a:r>
              <a:rPr lang="en-US" dirty="0"/>
              <a:t>Coronavirus test kits</a:t>
            </a:r>
          </a:p>
          <a:p>
            <a:pPr marL="749808" lvl="1" indent="-457200">
              <a:buFont typeface="+mj-lt"/>
              <a:buAutoNum type="arabicPeriod"/>
            </a:pPr>
            <a:r>
              <a:rPr lang="en-US" dirty="0"/>
              <a:t>Personal protective equipment</a:t>
            </a:r>
          </a:p>
        </p:txBody>
      </p:sp>
      <p:graphicFrame>
        <p:nvGraphicFramePr>
          <p:cNvPr id="8" name="Content Placeholder 7">
            <a:extLst>
              <a:ext uri="{FF2B5EF4-FFF2-40B4-BE49-F238E27FC236}">
                <a16:creationId xmlns:a16="http://schemas.microsoft.com/office/drawing/2014/main" id="{9FCBBB6F-0797-4112-8DA8-251816D542B7}"/>
              </a:ext>
            </a:extLst>
          </p:cNvPr>
          <p:cNvGraphicFramePr>
            <a:graphicFrameLocks noGrp="1"/>
          </p:cNvGraphicFramePr>
          <p:nvPr>
            <p:ph sz="half" idx="2"/>
            <p:extLst>
              <p:ext uri="{D42A27DB-BD31-4B8C-83A1-F6EECF244321}">
                <p14:modId xmlns:p14="http://schemas.microsoft.com/office/powerpoint/2010/main" val="217436338"/>
              </p:ext>
            </p:extLst>
          </p:nvPr>
        </p:nvGraphicFramePr>
        <p:xfrm>
          <a:off x="4092606" y="1846263"/>
          <a:ext cx="7062757"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419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326A-49B3-4C09-A610-56007DB14326}"/>
              </a:ext>
            </a:extLst>
          </p:cNvPr>
          <p:cNvSpPr>
            <a:spLocks noGrp="1"/>
          </p:cNvSpPr>
          <p:nvPr>
            <p:ph type="title"/>
          </p:nvPr>
        </p:nvSpPr>
        <p:spPr/>
        <p:txBody>
          <a:bodyPr/>
          <a:lstStyle/>
          <a:p>
            <a:r>
              <a:rPr lang="en-US" dirty="0"/>
              <a:t>Finding Summary</a:t>
            </a:r>
          </a:p>
        </p:txBody>
      </p:sp>
      <p:sp>
        <p:nvSpPr>
          <p:cNvPr id="3" name="Content Placeholder 2">
            <a:extLst>
              <a:ext uri="{FF2B5EF4-FFF2-40B4-BE49-F238E27FC236}">
                <a16:creationId xmlns:a16="http://schemas.microsoft.com/office/drawing/2014/main" id="{1425BF86-43BA-4653-91A2-831303CDBDC5}"/>
              </a:ext>
            </a:extLst>
          </p:cNvPr>
          <p:cNvSpPr>
            <a:spLocks noGrp="1"/>
          </p:cNvSpPr>
          <p:nvPr>
            <p:ph idx="1"/>
          </p:nvPr>
        </p:nvSpPr>
        <p:spPr/>
        <p:txBody>
          <a:bodyPr/>
          <a:lstStyle/>
          <a:p>
            <a:r>
              <a:rPr lang="en-US" dirty="0"/>
              <a:t>Overall public mood for three months period (Jan22 to April 22) was more toward to negative sentiment. Fear was the dominant emotion public felt. Yet, public still felt trust during the outbreak. Anger and sadness were other dominant mood traits found in the tweet text data.</a:t>
            </a:r>
          </a:p>
          <a:p>
            <a:r>
              <a:rPr lang="en-US" dirty="0">
                <a:solidFill>
                  <a:schemeClr val="accent1">
                    <a:lumMod val="60000"/>
                    <a:lumOff val="40000"/>
                  </a:schemeClr>
                </a:solidFill>
              </a:rPr>
              <a:t>Fear, trust and anticipation were the public moods that increased during the first 4 weeks, started decreasing at week 5, then flattened out afterward.</a:t>
            </a:r>
          </a:p>
          <a:p>
            <a:r>
              <a:rPr lang="en-US" dirty="0"/>
              <a:t>Surprise was the public mood that did not fluctuate much.</a:t>
            </a:r>
          </a:p>
          <a:p>
            <a:r>
              <a:rPr lang="en-US" dirty="0">
                <a:solidFill>
                  <a:schemeClr val="accent1">
                    <a:lumMod val="60000"/>
                    <a:lumOff val="40000"/>
                  </a:schemeClr>
                </a:solidFill>
              </a:rPr>
              <a:t>Anger, disgust and sadness were the public moods that slowly but steadily increased over time</a:t>
            </a:r>
          </a:p>
          <a:p>
            <a:r>
              <a:rPr lang="en-US" dirty="0"/>
              <a:t>Meaningful terms were peaked at the different week; this implies that public concerns (or topic of interests) changed over time. Different peak time also indicates that specific incidents or announcement acted as contributing factors that triggered public’s interest toward the certain concerns.</a:t>
            </a:r>
          </a:p>
        </p:txBody>
      </p:sp>
    </p:spTree>
    <p:extLst>
      <p:ext uri="{BB962C8B-B14F-4D97-AF65-F5344CB8AC3E}">
        <p14:creationId xmlns:p14="http://schemas.microsoft.com/office/powerpoint/2010/main" val="178484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91E3-1C39-4CAC-9285-39305BC3BA47}"/>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0B319B9E-F773-4CB7-A716-35DEF51685AF}"/>
              </a:ext>
            </a:extLst>
          </p:cNvPr>
          <p:cNvSpPr>
            <a:spLocks noGrp="1"/>
          </p:cNvSpPr>
          <p:nvPr>
            <p:ph idx="1"/>
          </p:nvPr>
        </p:nvSpPr>
        <p:spPr/>
        <p:txBody>
          <a:bodyPr/>
          <a:lstStyle/>
          <a:p>
            <a:r>
              <a:rPr lang="en-US" dirty="0"/>
              <a:t>Although Twitter is the popular social media platform where people share their opinions as what is happening in real world at real time scale, opinions shared in Twitter may not be the perfect representation of the population. But, made an assumption that tweets collected for the project as the sample to represent the general public population.</a:t>
            </a:r>
          </a:p>
          <a:p>
            <a:r>
              <a:rPr lang="en-US" dirty="0">
                <a:solidFill>
                  <a:schemeClr val="accent1">
                    <a:lumMod val="60000"/>
                    <a:lumOff val="40000"/>
                  </a:schemeClr>
                </a:solidFill>
              </a:rPr>
              <a:t>Words can have different meaning based on contexts. Same context can be interpreted differently when, where and how we look at it. </a:t>
            </a:r>
          </a:p>
          <a:p>
            <a:r>
              <a:rPr lang="en-US" dirty="0"/>
              <a:t>Sentiment dictionaries that used for the project may interpret sentiment of words differently than what we think the mood of words based on current context (based on what we consider norm at the moment), so analyzed sentiment may not be the best representation. Yet, findings should be still reliable since </a:t>
            </a:r>
            <a:r>
              <a:rPr lang="en-US" dirty="0" err="1"/>
              <a:t>bing</a:t>
            </a:r>
            <a:r>
              <a:rPr lang="en-US" dirty="0"/>
              <a:t> and </a:t>
            </a:r>
            <a:r>
              <a:rPr lang="en-US" dirty="0" err="1"/>
              <a:t>nrc</a:t>
            </a:r>
            <a:r>
              <a:rPr lang="en-US" dirty="0"/>
              <a:t> sentiment dictionaries are robust and widely used for text sentiment analysis.</a:t>
            </a:r>
          </a:p>
        </p:txBody>
      </p:sp>
    </p:spTree>
    <p:extLst>
      <p:ext uri="{BB962C8B-B14F-4D97-AF65-F5344CB8AC3E}">
        <p14:creationId xmlns:p14="http://schemas.microsoft.com/office/powerpoint/2010/main" val="269828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0489-DDA2-4C2F-9F23-9F86D42E22CB}"/>
              </a:ext>
            </a:extLst>
          </p:cNvPr>
          <p:cNvSpPr>
            <a:spLocks noGrp="1"/>
          </p:cNvSpPr>
          <p:nvPr>
            <p:ph type="title"/>
          </p:nvPr>
        </p:nvSpPr>
        <p:spPr/>
        <p:txBody>
          <a:bodyPr/>
          <a:lstStyle/>
          <a:p>
            <a:r>
              <a:rPr lang="en-US" dirty="0"/>
              <a:t>Possible Improvement</a:t>
            </a:r>
          </a:p>
        </p:txBody>
      </p:sp>
      <p:sp>
        <p:nvSpPr>
          <p:cNvPr id="3" name="Content Placeholder 2">
            <a:extLst>
              <a:ext uri="{FF2B5EF4-FFF2-40B4-BE49-F238E27FC236}">
                <a16:creationId xmlns:a16="http://schemas.microsoft.com/office/drawing/2014/main" id="{33DC782C-F439-447E-96CC-96ED2392DA52}"/>
              </a:ext>
            </a:extLst>
          </p:cNvPr>
          <p:cNvSpPr>
            <a:spLocks noGrp="1"/>
          </p:cNvSpPr>
          <p:nvPr>
            <p:ph idx="1"/>
          </p:nvPr>
        </p:nvSpPr>
        <p:spPr/>
        <p:txBody>
          <a:bodyPr/>
          <a:lstStyle/>
          <a:p>
            <a:r>
              <a:rPr lang="en-US" dirty="0"/>
              <a:t>Use of commercial web sentiment </a:t>
            </a:r>
            <a:r>
              <a:rPr lang="en-US" dirty="0" err="1"/>
              <a:t>api</a:t>
            </a:r>
            <a:r>
              <a:rPr lang="en-US" dirty="0"/>
              <a:t> may help to improve the sentiment analysis since the library is constantly updating thru machine learning system (i.e. Amazon </a:t>
            </a:r>
            <a:r>
              <a:rPr lang="en-US" dirty="0" err="1"/>
              <a:t>aws</a:t>
            </a:r>
            <a:r>
              <a:rPr lang="en-US" dirty="0"/>
              <a:t>, Google, IBM Watson)</a:t>
            </a:r>
          </a:p>
          <a:p>
            <a:r>
              <a:rPr lang="en-US" dirty="0">
                <a:solidFill>
                  <a:schemeClr val="accent1">
                    <a:lumMod val="60000"/>
                    <a:lumOff val="40000"/>
                  </a:schemeClr>
                </a:solidFill>
              </a:rPr>
              <a:t>For further study, we can apply this text analysis to analyze other topic as well, also apply to text sources other than twitter. Bigger pool may give the better representation of public reaction during the outbreak. (collect public reaction not only from twitter, but also from </a:t>
            </a:r>
            <a:r>
              <a:rPr lang="en-US" dirty="0" err="1">
                <a:solidFill>
                  <a:schemeClr val="accent1">
                    <a:lumMod val="60000"/>
                    <a:lumOff val="40000"/>
                  </a:schemeClr>
                </a:solidFill>
              </a:rPr>
              <a:t>facebook</a:t>
            </a:r>
            <a:r>
              <a:rPr lang="en-US" dirty="0">
                <a:solidFill>
                  <a:schemeClr val="accent1">
                    <a:lumMod val="60000"/>
                    <a:lumOff val="40000"/>
                  </a:schemeClr>
                </a:solidFill>
              </a:rPr>
              <a:t>, Instagram, reddit; the social media platform people like to use)</a:t>
            </a:r>
          </a:p>
          <a:p>
            <a:r>
              <a:rPr lang="en-US" dirty="0"/>
              <a:t>Last, building an own customized sentiment dictionary for words relevant to Covid-19 outbreak by applying machine learning algorithm would be the next and complex level project that I can further develop as the potential future project </a:t>
            </a:r>
          </a:p>
          <a:p>
            <a:endParaRPr lang="en-US" dirty="0"/>
          </a:p>
        </p:txBody>
      </p:sp>
    </p:spTree>
    <p:extLst>
      <p:ext uri="{BB962C8B-B14F-4D97-AF65-F5344CB8AC3E}">
        <p14:creationId xmlns:p14="http://schemas.microsoft.com/office/powerpoint/2010/main" val="400099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564E2A-0D4C-4EF5-8455-4790C9A1A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42B01DC-EDD3-4D68-AACD-E19168D52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8CE07E9-DEC9-42EC-87D4-2980740742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E6E699-9450-4B73-AC40-55C13FDE7B6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Thank you!</a:t>
            </a: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197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8647AB-8228-4D18-88FC-84946122D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C1A652-54B9-4FAA-B2FA-9C1FC0919FEB}"/>
              </a:ext>
            </a:extLst>
          </p:cNvPr>
          <p:cNvSpPr>
            <a:spLocks noGrp="1"/>
          </p:cNvSpPr>
          <p:nvPr>
            <p:ph type="title"/>
          </p:nvPr>
        </p:nvSpPr>
        <p:spPr>
          <a:xfrm>
            <a:off x="8177212" y="634946"/>
            <a:ext cx="3372529" cy="5055904"/>
          </a:xfrm>
        </p:spPr>
        <p:txBody>
          <a:bodyPr anchor="ctr">
            <a:normAutofit/>
          </a:bodyPr>
          <a:lstStyle/>
          <a:p>
            <a:r>
              <a:rPr lang="en-US" dirty="0"/>
              <a:t>Potential Customers</a:t>
            </a:r>
          </a:p>
        </p:txBody>
      </p:sp>
      <p:cxnSp>
        <p:nvCxnSpPr>
          <p:cNvPr id="11" name="Straight Connector 10">
            <a:extLst>
              <a:ext uri="{FF2B5EF4-FFF2-40B4-BE49-F238E27FC236}">
                <a16:creationId xmlns:a16="http://schemas.microsoft.com/office/drawing/2014/main" id="{C79F0F86-2AB5-44D6-8263-3F20B0E25D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ABC67B-D881-4CFF-BF37-89FE48CB5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7B7DB8E-F12E-4383-BB09-93BE661B9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15185DB-8849-48E4-BFBE-0FE55FD65E1B}"/>
              </a:ext>
            </a:extLst>
          </p:cNvPr>
          <p:cNvGraphicFramePr>
            <a:graphicFrameLocks noGrp="1"/>
          </p:cNvGraphicFramePr>
          <p:nvPr>
            <p:ph idx="1"/>
            <p:extLst>
              <p:ext uri="{D42A27DB-BD31-4B8C-83A1-F6EECF244321}">
                <p14:modId xmlns:p14="http://schemas.microsoft.com/office/powerpoint/2010/main" val="392717827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97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D8F18-0284-491A-879A-9479350E0EA9}"/>
              </a:ext>
            </a:extLst>
          </p:cNvPr>
          <p:cNvSpPr>
            <a:spLocks noGrp="1"/>
          </p:cNvSpPr>
          <p:nvPr>
            <p:ph type="title"/>
          </p:nvPr>
        </p:nvSpPr>
        <p:spPr>
          <a:xfrm>
            <a:off x="965030" y="963997"/>
            <a:ext cx="3254691" cy="4938361"/>
          </a:xfrm>
        </p:spPr>
        <p:txBody>
          <a:bodyPr anchor="ctr">
            <a:normAutofit/>
          </a:bodyPr>
          <a:lstStyle/>
          <a:p>
            <a:pPr algn="r"/>
            <a:r>
              <a:rPr lang="en-US" sz="4400" dirty="0"/>
              <a:t>Technology Used</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12E07F-5568-4C47-99DA-840D6C1116F1}"/>
              </a:ext>
            </a:extLst>
          </p:cNvPr>
          <p:cNvSpPr>
            <a:spLocks noGrp="1"/>
          </p:cNvSpPr>
          <p:nvPr>
            <p:ph idx="1"/>
          </p:nvPr>
        </p:nvSpPr>
        <p:spPr>
          <a:xfrm>
            <a:off x="5134882" y="963507"/>
            <a:ext cx="6135097" cy="4938851"/>
          </a:xfrm>
        </p:spPr>
        <p:txBody>
          <a:bodyPr anchor="ctr">
            <a:normAutofit/>
          </a:bodyPr>
          <a:lstStyle/>
          <a:p>
            <a:r>
              <a:rPr lang="en-US" sz="1800" dirty="0"/>
              <a:t>R, RStudio</a:t>
            </a:r>
          </a:p>
          <a:p>
            <a:r>
              <a:rPr lang="en-US" sz="1800" dirty="0">
                <a:solidFill>
                  <a:schemeClr val="accent1">
                    <a:lumMod val="60000"/>
                    <a:lumOff val="40000"/>
                  </a:schemeClr>
                </a:solidFill>
              </a:rPr>
              <a:t>Text mining and analysis packages in R: </a:t>
            </a:r>
            <a:r>
              <a:rPr lang="en-US" sz="1800" dirty="0" err="1">
                <a:solidFill>
                  <a:schemeClr val="accent1">
                    <a:lumMod val="60000"/>
                    <a:lumOff val="40000"/>
                  </a:schemeClr>
                </a:solidFill>
              </a:rPr>
              <a:t>dplyr</a:t>
            </a:r>
            <a:r>
              <a:rPr lang="en-US" sz="1800" dirty="0">
                <a:solidFill>
                  <a:schemeClr val="accent1">
                    <a:lumMod val="60000"/>
                    <a:lumOff val="40000"/>
                  </a:schemeClr>
                </a:solidFill>
              </a:rPr>
              <a:t>, </a:t>
            </a:r>
            <a:r>
              <a:rPr lang="en-US" sz="1800" dirty="0" err="1">
                <a:solidFill>
                  <a:schemeClr val="accent1">
                    <a:lumMod val="60000"/>
                    <a:lumOff val="40000"/>
                  </a:schemeClr>
                </a:solidFill>
              </a:rPr>
              <a:t>tidyr</a:t>
            </a:r>
            <a:r>
              <a:rPr lang="en-US" sz="1800" dirty="0">
                <a:solidFill>
                  <a:schemeClr val="accent1">
                    <a:lumMod val="60000"/>
                    <a:lumOff val="40000"/>
                  </a:schemeClr>
                </a:solidFill>
              </a:rPr>
              <a:t>, </a:t>
            </a:r>
            <a:r>
              <a:rPr lang="en-US" sz="1800" dirty="0" err="1">
                <a:solidFill>
                  <a:schemeClr val="accent1">
                    <a:lumMod val="60000"/>
                    <a:lumOff val="40000"/>
                  </a:schemeClr>
                </a:solidFill>
              </a:rPr>
              <a:t>tidytext</a:t>
            </a:r>
            <a:r>
              <a:rPr lang="en-US" sz="1800" dirty="0">
                <a:solidFill>
                  <a:schemeClr val="accent1">
                    <a:lumMod val="60000"/>
                    <a:lumOff val="40000"/>
                  </a:schemeClr>
                </a:solidFill>
              </a:rPr>
              <a:t>, </a:t>
            </a:r>
            <a:r>
              <a:rPr lang="en-US" sz="1800" dirty="0" err="1">
                <a:solidFill>
                  <a:schemeClr val="accent1">
                    <a:lumMod val="60000"/>
                    <a:lumOff val="40000"/>
                  </a:schemeClr>
                </a:solidFill>
              </a:rPr>
              <a:t>textcat</a:t>
            </a:r>
            <a:endParaRPr lang="en-US" sz="1800" dirty="0">
              <a:solidFill>
                <a:schemeClr val="accent1">
                  <a:lumMod val="60000"/>
                  <a:lumOff val="40000"/>
                </a:schemeClr>
              </a:solidFill>
            </a:endParaRPr>
          </a:p>
          <a:p>
            <a:r>
              <a:rPr lang="en-US" sz="1800" dirty="0"/>
              <a:t>Visualization packages in R: ggplot2</a:t>
            </a:r>
          </a:p>
          <a:p>
            <a:r>
              <a:rPr lang="en-US" sz="1800" dirty="0">
                <a:solidFill>
                  <a:schemeClr val="accent1">
                    <a:lumMod val="60000"/>
                    <a:lumOff val="40000"/>
                  </a:schemeClr>
                </a:solidFill>
              </a:rPr>
              <a:t>Excel for creating graphs</a:t>
            </a:r>
          </a:p>
          <a:p>
            <a:pPr marL="0" indent="0">
              <a:buNone/>
            </a:pPr>
            <a:endParaRPr lang="en-US" sz="1800" dirty="0"/>
          </a:p>
        </p:txBody>
      </p:sp>
    </p:spTree>
    <p:extLst>
      <p:ext uri="{BB962C8B-B14F-4D97-AF65-F5344CB8AC3E}">
        <p14:creationId xmlns:p14="http://schemas.microsoft.com/office/powerpoint/2010/main" val="428318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787A0EB-DE13-45BF-8110-D3F245F73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AD7D600-B596-4C1D-8483-9A88CAA7CD5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Data Source</a:t>
            </a:r>
          </a:p>
        </p:txBody>
      </p:sp>
      <p:pic>
        <p:nvPicPr>
          <p:cNvPr id="7" name="Content Placeholder 6">
            <a:extLst>
              <a:ext uri="{FF2B5EF4-FFF2-40B4-BE49-F238E27FC236}">
                <a16:creationId xmlns:a16="http://schemas.microsoft.com/office/drawing/2014/main" id="{1C6C1859-F9ED-432A-B0AF-00A45BA8F6D0}"/>
              </a:ext>
            </a:extLst>
          </p:cNvPr>
          <p:cNvPicPr>
            <a:picLocks noGrp="1" noChangeAspect="1"/>
          </p:cNvPicPr>
          <p:nvPr>
            <p:ph sz="half" idx="1"/>
          </p:nvPr>
        </p:nvPicPr>
        <p:blipFill>
          <a:blip r:embed="rId2"/>
          <a:stretch>
            <a:fillRect/>
          </a:stretch>
        </p:blipFill>
        <p:spPr>
          <a:xfrm>
            <a:off x="633999" y="1224344"/>
            <a:ext cx="6909801" cy="4145880"/>
          </a:xfrm>
          <a:prstGeom prst="rect">
            <a:avLst/>
          </a:prstGeom>
        </p:spPr>
      </p:pic>
      <p:cxnSp>
        <p:nvCxnSpPr>
          <p:cNvPr id="20" name="Straight Connector 19">
            <a:extLst>
              <a:ext uri="{FF2B5EF4-FFF2-40B4-BE49-F238E27FC236}">
                <a16:creationId xmlns:a16="http://schemas.microsoft.com/office/drawing/2014/main" id="{B7A2A380-D174-4645-AEFE-C0CF647814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0CA5AA59-00B4-49BD-9C0E-DB21F20E4661}"/>
              </a:ext>
            </a:extLst>
          </p:cNvPr>
          <p:cNvSpPr>
            <a:spLocks noGrp="1"/>
          </p:cNvSpPr>
          <p:nvPr>
            <p:ph sz="half" idx="2"/>
          </p:nvPr>
        </p:nvSpPr>
        <p:spPr>
          <a:xfrm>
            <a:off x="7859485" y="2198914"/>
            <a:ext cx="3690257" cy="3670180"/>
          </a:xfrm>
        </p:spPr>
        <p:txBody>
          <a:bodyPr vert="horz" lIns="0" tIns="45720" rIns="0" bIns="45720" rtlCol="0">
            <a:normAutofit/>
          </a:bodyPr>
          <a:lstStyle/>
          <a:p>
            <a:r>
              <a:rPr lang="en-US" dirty="0"/>
              <a:t>A collection of tweets with  keywords as Covid19 and Coronavirus</a:t>
            </a:r>
          </a:p>
          <a:p>
            <a:r>
              <a:rPr lang="en-US" dirty="0">
                <a:solidFill>
                  <a:schemeClr val="accent1">
                    <a:lumMod val="60000"/>
                    <a:lumOff val="40000"/>
                  </a:schemeClr>
                </a:solidFill>
              </a:rPr>
              <a:t>Collection date range from 1/22/2020 to 4/22/2020</a:t>
            </a:r>
          </a:p>
          <a:p>
            <a:r>
              <a:rPr lang="en-US" dirty="0"/>
              <a:t>Original file format as excel workbook</a:t>
            </a:r>
          </a:p>
          <a:p>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https://www.tweetbinder.com/blog/covid-19-coronavirus-twitter/</a:t>
            </a:r>
            <a:endParaRPr lang="en-US" dirty="0">
              <a:solidFill>
                <a:schemeClr val="accent1">
                  <a:lumMod val="60000"/>
                  <a:lumOff val="40000"/>
                </a:schemeClr>
              </a:solidFill>
            </a:endParaRPr>
          </a:p>
        </p:txBody>
      </p:sp>
      <p:sp>
        <p:nvSpPr>
          <p:cNvPr id="22" name="Rectangle 21">
            <a:extLst>
              <a:ext uri="{FF2B5EF4-FFF2-40B4-BE49-F238E27FC236}">
                <a16:creationId xmlns:a16="http://schemas.microsoft.com/office/drawing/2014/main" id="{C6560D74-7333-4C3E-911E-1CE987564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F9DDD509-29A0-4CE4-B5C1-8758D1024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105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A2B-87F4-4ED4-B101-8E1C92005F7E}"/>
              </a:ext>
            </a:extLst>
          </p:cNvPr>
          <p:cNvSpPr>
            <a:spLocks noGrp="1"/>
          </p:cNvSpPr>
          <p:nvPr>
            <p:ph type="title"/>
          </p:nvPr>
        </p:nvSpPr>
        <p:spPr>
          <a:xfrm>
            <a:off x="1097280" y="286603"/>
            <a:ext cx="10058400" cy="1450757"/>
          </a:xfrm>
        </p:spPr>
        <p:txBody>
          <a:bodyPr>
            <a:normAutofit/>
          </a:bodyPr>
          <a:lstStyle/>
          <a:p>
            <a:r>
              <a:rPr lang="en-US"/>
              <a:t>Data Clean-up Process</a:t>
            </a:r>
          </a:p>
        </p:txBody>
      </p:sp>
      <p:graphicFrame>
        <p:nvGraphicFramePr>
          <p:cNvPr id="5" name="Content Placeholder 2">
            <a:extLst>
              <a:ext uri="{FF2B5EF4-FFF2-40B4-BE49-F238E27FC236}">
                <a16:creationId xmlns:a16="http://schemas.microsoft.com/office/drawing/2014/main" id="{D690525B-CB84-403F-8A3C-1984634EF87F}"/>
              </a:ext>
            </a:extLst>
          </p:cNvPr>
          <p:cNvGraphicFramePr>
            <a:graphicFrameLocks noGrp="1"/>
          </p:cNvGraphicFramePr>
          <p:nvPr>
            <p:ph idx="1"/>
            <p:extLst>
              <p:ext uri="{D42A27DB-BD31-4B8C-83A1-F6EECF244321}">
                <p14:modId xmlns:p14="http://schemas.microsoft.com/office/powerpoint/2010/main" val="219722837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47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779C-8C3D-40DE-BA07-C393D59F4187}"/>
              </a:ext>
            </a:extLst>
          </p:cNvPr>
          <p:cNvSpPr>
            <a:spLocks noGrp="1"/>
          </p:cNvSpPr>
          <p:nvPr>
            <p:ph type="title"/>
          </p:nvPr>
        </p:nvSpPr>
        <p:spPr/>
        <p:txBody>
          <a:bodyPr/>
          <a:lstStyle/>
          <a:p>
            <a:r>
              <a:rPr lang="en-US" dirty="0"/>
              <a:t>Original Dataset</a:t>
            </a:r>
          </a:p>
        </p:txBody>
      </p:sp>
      <p:pic>
        <p:nvPicPr>
          <p:cNvPr id="4" name="Content Placeholder 3">
            <a:extLst>
              <a:ext uri="{FF2B5EF4-FFF2-40B4-BE49-F238E27FC236}">
                <a16:creationId xmlns:a16="http://schemas.microsoft.com/office/drawing/2014/main" id="{9EA73A8B-5C35-454F-A7FA-8EE790166B49}"/>
              </a:ext>
            </a:extLst>
          </p:cNvPr>
          <p:cNvPicPr>
            <a:picLocks noGrp="1" noChangeAspect="1"/>
          </p:cNvPicPr>
          <p:nvPr>
            <p:ph idx="1"/>
          </p:nvPr>
        </p:nvPicPr>
        <p:blipFill>
          <a:blip r:embed="rId2"/>
          <a:stretch>
            <a:fillRect/>
          </a:stretch>
        </p:blipFill>
        <p:spPr>
          <a:xfrm>
            <a:off x="874897" y="2043748"/>
            <a:ext cx="10362810" cy="1575752"/>
          </a:xfrm>
          <a:prstGeom prst="rect">
            <a:avLst/>
          </a:prstGeom>
        </p:spPr>
      </p:pic>
      <p:pic>
        <p:nvPicPr>
          <p:cNvPr id="5" name="Picture 4">
            <a:extLst>
              <a:ext uri="{FF2B5EF4-FFF2-40B4-BE49-F238E27FC236}">
                <a16:creationId xmlns:a16="http://schemas.microsoft.com/office/drawing/2014/main" id="{3B1D3F2A-2BDE-41B9-97B3-D39AB4407270}"/>
              </a:ext>
            </a:extLst>
          </p:cNvPr>
          <p:cNvPicPr>
            <a:picLocks noChangeAspect="1"/>
          </p:cNvPicPr>
          <p:nvPr/>
        </p:nvPicPr>
        <p:blipFill>
          <a:blip r:embed="rId3"/>
          <a:stretch>
            <a:fillRect/>
          </a:stretch>
        </p:blipFill>
        <p:spPr>
          <a:xfrm>
            <a:off x="3928261" y="3908666"/>
            <a:ext cx="6011678" cy="1841728"/>
          </a:xfrm>
          <a:prstGeom prst="rect">
            <a:avLst/>
          </a:prstGeom>
        </p:spPr>
      </p:pic>
      <p:pic>
        <p:nvPicPr>
          <p:cNvPr id="10" name="Graphic 9" descr="Arrow: Rotate right">
            <a:extLst>
              <a:ext uri="{FF2B5EF4-FFF2-40B4-BE49-F238E27FC236}">
                <a16:creationId xmlns:a16="http://schemas.microsoft.com/office/drawing/2014/main" id="{1A535FEF-0F0D-41FE-B61B-62C5F53167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V="1">
            <a:off x="2460686" y="3764232"/>
            <a:ext cx="1259057" cy="1259057"/>
          </a:xfrm>
          <a:prstGeom prst="rect">
            <a:avLst/>
          </a:prstGeom>
        </p:spPr>
      </p:pic>
      <p:sp>
        <p:nvSpPr>
          <p:cNvPr id="11" name="TextBox 10">
            <a:extLst>
              <a:ext uri="{FF2B5EF4-FFF2-40B4-BE49-F238E27FC236}">
                <a16:creationId xmlns:a16="http://schemas.microsoft.com/office/drawing/2014/main" id="{EEE18F13-EFFA-4F19-99D7-BC7404BF872E}"/>
              </a:ext>
            </a:extLst>
          </p:cNvPr>
          <p:cNvSpPr txBox="1"/>
          <p:nvPr/>
        </p:nvSpPr>
        <p:spPr>
          <a:xfrm>
            <a:off x="1692028" y="4844854"/>
            <a:ext cx="1882066" cy="646331"/>
          </a:xfrm>
          <a:prstGeom prst="rect">
            <a:avLst/>
          </a:prstGeom>
          <a:noFill/>
        </p:spPr>
        <p:txBody>
          <a:bodyPr wrap="square" rtlCol="0">
            <a:spAutoFit/>
          </a:bodyPr>
          <a:lstStyle/>
          <a:p>
            <a:r>
              <a:rPr lang="en-US" dirty="0"/>
              <a:t>Converting</a:t>
            </a:r>
          </a:p>
          <a:p>
            <a:r>
              <a:rPr lang="en-US" dirty="0"/>
              <a:t>Excel to CSV</a:t>
            </a:r>
          </a:p>
        </p:txBody>
      </p:sp>
    </p:spTree>
    <p:extLst>
      <p:ext uri="{BB962C8B-B14F-4D97-AF65-F5344CB8AC3E}">
        <p14:creationId xmlns:p14="http://schemas.microsoft.com/office/powerpoint/2010/main" val="37823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CEF1-DBA4-47C7-9A3C-5F1BF8AD5180}"/>
              </a:ext>
            </a:extLst>
          </p:cNvPr>
          <p:cNvSpPr>
            <a:spLocks noGrp="1"/>
          </p:cNvSpPr>
          <p:nvPr>
            <p:ph type="title"/>
          </p:nvPr>
        </p:nvSpPr>
        <p:spPr/>
        <p:txBody>
          <a:bodyPr/>
          <a:lstStyle/>
          <a:p>
            <a:r>
              <a:rPr lang="en-US" dirty="0"/>
              <a:t>Clean-up Dataset</a:t>
            </a:r>
          </a:p>
        </p:txBody>
      </p:sp>
      <p:pic>
        <p:nvPicPr>
          <p:cNvPr id="6" name="Content Placeholder 5">
            <a:extLst>
              <a:ext uri="{FF2B5EF4-FFF2-40B4-BE49-F238E27FC236}">
                <a16:creationId xmlns:a16="http://schemas.microsoft.com/office/drawing/2014/main" id="{527E5753-7CEA-45FA-99EB-CD96DB4B1C39}"/>
              </a:ext>
            </a:extLst>
          </p:cNvPr>
          <p:cNvPicPr>
            <a:picLocks noGrp="1" noChangeAspect="1"/>
          </p:cNvPicPr>
          <p:nvPr>
            <p:ph idx="1"/>
          </p:nvPr>
        </p:nvPicPr>
        <p:blipFill>
          <a:blip r:embed="rId2"/>
          <a:stretch>
            <a:fillRect/>
          </a:stretch>
        </p:blipFill>
        <p:spPr>
          <a:xfrm>
            <a:off x="646111" y="2519607"/>
            <a:ext cx="4583113" cy="2485146"/>
          </a:xfrm>
          <a:prstGeom prst="rect">
            <a:avLst/>
          </a:prstGeom>
        </p:spPr>
      </p:pic>
      <p:pic>
        <p:nvPicPr>
          <p:cNvPr id="9" name="Picture 8">
            <a:extLst>
              <a:ext uri="{FF2B5EF4-FFF2-40B4-BE49-F238E27FC236}">
                <a16:creationId xmlns:a16="http://schemas.microsoft.com/office/drawing/2014/main" id="{8A395C4D-BA49-4FB2-8918-BB81410C4561}"/>
              </a:ext>
            </a:extLst>
          </p:cNvPr>
          <p:cNvPicPr>
            <a:picLocks noChangeAspect="1"/>
          </p:cNvPicPr>
          <p:nvPr/>
        </p:nvPicPr>
        <p:blipFill>
          <a:blip r:embed="rId3"/>
          <a:stretch>
            <a:fillRect/>
          </a:stretch>
        </p:blipFill>
        <p:spPr>
          <a:xfrm>
            <a:off x="6591300" y="1995331"/>
            <a:ext cx="4133850" cy="1143000"/>
          </a:xfrm>
          <a:prstGeom prst="rect">
            <a:avLst/>
          </a:prstGeom>
        </p:spPr>
      </p:pic>
      <p:pic>
        <p:nvPicPr>
          <p:cNvPr id="10" name="Picture 9">
            <a:extLst>
              <a:ext uri="{FF2B5EF4-FFF2-40B4-BE49-F238E27FC236}">
                <a16:creationId xmlns:a16="http://schemas.microsoft.com/office/drawing/2014/main" id="{C4091525-9178-486D-A193-471F9C8CC32C}"/>
              </a:ext>
            </a:extLst>
          </p:cNvPr>
          <p:cNvPicPr>
            <a:picLocks noChangeAspect="1"/>
          </p:cNvPicPr>
          <p:nvPr/>
        </p:nvPicPr>
        <p:blipFill>
          <a:blip r:embed="rId4"/>
          <a:stretch>
            <a:fillRect/>
          </a:stretch>
        </p:blipFill>
        <p:spPr>
          <a:xfrm>
            <a:off x="6267634" y="3406535"/>
            <a:ext cx="5124265" cy="1076325"/>
          </a:xfrm>
          <a:prstGeom prst="rect">
            <a:avLst/>
          </a:prstGeom>
        </p:spPr>
      </p:pic>
      <p:pic>
        <p:nvPicPr>
          <p:cNvPr id="11" name="Picture 10">
            <a:extLst>
              <a:ext uri="{FF2B5EF4-FFF2-40B4-BE49-F238E27FC236}">
                <a16:creationId xmlns:a16="http://schemas.microsoft.com/office/drawing/2014/main" id="{1E822A9B-D269-4C90-9806-82918094DDE4}"/>
              </a:ext>
            </a:extLst>
          </p:cNvPr>
          <p:cNvPicPr>
            <a:picLocks noChangeAspect="1"/>
          </p:cNvPicPr>
          <p:nvPr/>
        </p:nvPicPr>
        <p:blipFill>
          <a:blip r:embed="rId5"/>
          <a:stretch>
            <a:fillRect/>
          </a:stretch>
        </p:blipFill>
        <p:spPr>
          <a:xfrm>
            <a:off x="6267634" y="4944052"/>
            <a:ext cx="5124266" cy="1095375"/>
          </a:xfrm>
          <a:prstGeom prst="rect">
            <a:avLst/>
          </a:prstGeom>
        </p:spPr>
      </p:pic>
      <p:sp>
        <p:nvSpPr>
          <p:cNvPr id="3" name="TextBox 2">
            <a:extLst>
              <a:ext uri="{FF2B5EF4-FFF2-40B4-BE49-F238E27FC236}">
                <a16:creationId xmlns:a16="http://schemas.microsoft.com/office/drawing/2014/main" id="{99216177-27AF-4ACE-845A-1D882E6B5FBF}"/>
              </a:ext>
            </a:extLst>
          </p:cNvPr>
          <p:cNvSpPr txBox="1"/>
          <p:nvPr/>
        </p:nvSpPr>
        <p:spPr>
          <a:xfrm>
            <a:off x="896645" y="1956825"/>
            <a:ext cx="4280163" cy="400110"/>
          </a:xfrm>
          <a:prstGeom prst="rect">
            <a:avLst/>
          </a:prstGeom>
          <a:noFill/>
        </p:spPr>
        <p:txBody>
          <a:bodyPr wrap="square" rtlCol="0">
            <a:spAutoFit/>
          </a:bodyPr>
          <a:lstStyle/>
          <a:p>
            <a:r>
              <a:rPr lang="en-US" b="1" dirty="0"/>
              <a:t>Datasets for Text and TF-IDF </a:t>
            </a:r>
            <a:r>
              <a:rPr lang="en-US" sz="2000" b="1" dirty="0"/>
              <a:t>Analysis</a:t>
            </a:r>
          </a:p>
        </p:txBody>
      </p:sp>
      <p:pic>
        <p:nvPicPr>
          <p:cNvPr id="13" name="Graphic 12" descr="Arrow Right">
            <a:extLst>
              <a:ext uri="{FF2B5EF4-FFF2-40B4-BE49-F238E27FC236}">
                <a16:creationId xmlns:a16="http://schemas.microsoft.com/office/drawing/2014/main" id="{D1243F28-9C5A-4A3D-8E72-E546DB8304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91229" y="3443440"/>
            <a:ext cx="914400" cy="914400"/>
          </a:xfrm>
          <a:prstGeom prst="rect">
            <a:avLst/>
          </a:prstGeom>
        </p:spPr>
      </p:pic>
      <p:pic>
        <p:nvPicPr>
          <p:cNvPr id="14" name="Graphic 13" descr="Arrow Right">
            <a:extLst>
              <a:ext uri="{FF2B5EF4-FFF2-40B4-BE49-F238E27FC236}">
                <a16:creationId xmlns:a16="http://schemas.microsoft.com/office/drawing/2014/main" id="{6C7C35B2-D22D-4E73-B58F-343C42F802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29587">
            <a:off x="5242359" y="4563889"/>
            <a:ext cx="914400" cy="914400"/>
          </a:xfrm>
          <a:prstGeom prst="rect">
            <a:avLst/>
          </a:prstGeom>
        </p:spPr>
      </p:pic>
      <p:pic>
        <p:nvPicPr>
          <p:cNvPr id="15" name="Graphic 14" descr="Arrow Right">
            <a:extLst>
              <a:ext uri="{FF2B5EF4-FFF2-40B4-BE49-F238E27FC236}">
                <a16:creationId xmlns:a16="http://schemas.microsoft.com/office/drawing/2014/main" id="{89F1280E-0AD7-4AB4-89F5-0557DC800C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774700">
            <a:off x="5291229" y="2344142"/>
            <a:ext cx="914400" cy="914400"/>
          </a:xfrm>
          <a:prstGeom prst="rect">
            <a:avLst/>
          </a:prstGeom>
        </p:spPr>
      </p:pic>
      <p:sp>
        <p:nvSpPr>
          <p:cNvPr id="16" name="TextBox 15">
            <a:extLst>
              <a:ext uri="{FF2B5EF4-FFF2-40B4-BE49-F238E27FC236}">
                <a16:creationId xmlns:a16="http://schemas.microsoft.com/office/drawing/2014/main" id="{EFD0A0FD-3EB4-4DF0-A184-5E5DC489667F}"/>
              </a:ext>
            </a:extLst>
          </p:cNvPr>
          <p:cNvSpPr txBox="1"/>
          <p:nvPr/>
        </p:nvSpPr>
        <p:spPr>
          <a:xfrm>
            <a:off x="896645" y="5175682"/>
            <a:ext cx="4583113" cy="830997"/>
          </a:xfrm>
          <a:prstGeom prst="rect">
            <a:avLst/>
          </a:prstGeom>
          <a:noFill/>
        </p:spPr>
        <p:txBody>
          <a:bodyPr wrap="square" rtlCol="0">
            <a:spAutoFit/>
          </a:bodyPr>
          <a:lstStyle/>
          <a:p>
            <a:r>
              <a:rPr lang="en-US" sz="1600" dirty="0"/>
              <a:t>Tokenized words with stop word removed; (top) one-word, (middle) 2-words, bigram, (bottom) 3-words, trigram</a:t>
            </a:r>
          </a:p>
        </p:txBody>
      </p:sp>
    </p:spTree>
    <p:extLst>
      <p:ext uri="{BB962C8B-B14F-4D97-AF65-F5344CB8AC3E}">
        <p14:creationId xmlns:p14="http://schemas.microsoft.com/office/powerpoint/2010/main" val="343331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CEF1-DBA4-47C7-9A3C-5F1BF8AD5180}"/>
              </a:ext>
            </a:extLst>
          </p:cNvPr>
          <p:cNvSpPr>
            <a:spLocks noGrp="1"/>
          </p:cNvSpPr>
          <p:nvPr>
            <p:ph type="title"/>
          </p:nvPr>
        </p:nvSpPr>
        <p:spPr/>
        <p:txBody>
          <a:bodyPr/>
          <a:lstStyle/>
          <a:p>
            <a:r>
              <a:rPr lang="en-US" dirty="0"/>
              <a:t>Clean-up Dataset</a:t>
            </a:r>
          </a:p>
        </p:txBody>
      </p:sp>
      <p:pic>
        <p:nvPicPr>
          <p:cNvPr id="6" name="Content Placeholder 5">
            <a:extLst>
              <a:ext uri="{FF2B5EF4-FFF2-40B4-BE49-F238E27FC236}">
                <a16:creationId xmlns:a16="http://schemas.microsoft.com/office/drawing/2014/main" id="{527E5753-7CEA-45FA-99EB-CD96DB4B1C39}"/>
              </a:ext>
            </a:extLst>
          </p:cNvPr>
          <p:cNvPicPr>
            <a:picLocks noGrp="1" noChangeAspect="1"/>
          </p:cNvPicPr>
          <p:nvPr>
            <p:ph idx="1"/>
          </p:nvPr>
        </p:nvPicPr>
        <p:blipFill>
          <a:blip r:embed="rId2"/>
          <a:stretch>
            <a:fillRect/>
          </a:stretch>
        </p:blipFill>
        <p:spPr>
          <a:xfrm>
            <a:off x="726012" y="2446192"/>
            <a:ext cx="4831410" cy="2619782"/>
          </a:xfrm>
          <a:prstGeom prst="rect">
            <a:avLst/>
          </a:prstGeom>
        </p:spPr>
      </p:pic>
      <p:pic>
        <p:nvPicPr>
          <p:cNvPr id="8" name="Picture 7">
            <a:extLst>
              <a:ext uri="{FF2B5EF4-FFF2-40B4-BE49-F238E27FC236}">
                <a16:creationId xmlns:a16="http://schemas.microsoft.com/office/drawing/2014/main" id="{F5501E4D-E57D-4E3A-8204-20CC24E89CD2}"/>
              </a:ext>
            </a:extLst>
          </p:cNvPr>
          <p:cNvPicPr>
            <a:picLocks noChangeAspect="1"/>
          </p:cNvPicPr>
          <p:nvPr/>
        </p:nvPicPr>
        <p:blipFill>
          <a:blip r:embed="rId3"/>
          <a:stretch>
            <a:fillRect/>
          </a:stretch>
        </p:blipFill>
        <p:spPr>
          <a:xfrm>
            <a:off x="9106914" y="3103911"/>
            <a:ext cx="2388812" cy="2995203"/>
          </a:xfrm>
          <a:prstGeom prst="rect">
            <a:avLst/>
          </a:prstGeom>
        </p:spPr>
      </p:pic>
      <p:pic>
        <p:nvPicPr>
          <p:cNvPr id="7" name="Picture 6">
            <a:extLst>
              <a:ext uri="{FF2B5EF4-FFF2-40B4-BE49-F238E27FC236}">
                <a16:creationId xmlns:a16="http://schemas.microsoft.com/office/drawing/2014/main" id="{EB0132E9-C29C-4F56-B3C7-0BE565586F37}"/>
              </a:ext>
            </a:extLst>
          </p:cNvPr>
          <p:cNvPicPr>
            <a:picLocks noChangeAspect="1"/>
          </p:cNvPicPr>
          <p:nvPr/>
        </p:nvPicPr>
        <p:blipFill>
          <a:blip r:embed="rId4"/>
          <a:stretch>
            <a:fillRect/>
          </a:stretch>
        </p:blipFill>
        <p:spPr>
          <a:xfrm>
            <a:off x="6698200" y="1913529"/>
            <a:ext cx="2295525" cy="2891650"/>
          </a:xfrm>
          <a:prstGeom prst="rect">
            <a:avLst/>
          </a:prstGeom>
        </p:spPr>
      </p:pic>
      <p:sp>
        <p:nvSpPr>
          <p:cNvPr id="12" name="TextBox 11">
            <a:extLst>
              <a:ext uri="{FF2B5EF4-FFF2-40B4-BE49-F238E27FC236}">
                <a16:creationId xmlns:a16="http://schemas.microsoft.com/office/drawing/2014/main" id="{16174DF8-F6F4-4294-BFE2-701C6736A0E3}"/>
              </a:ext>
            </a:extLst>
          </p:cNvPr>
          <p:cNvSpPr txBox="1"/>
          <p:nvPr/>
        </p:nvSpPr>
        <p:spPr>
          <a:xfrm>
            <a:off x="901345" y="1917956"/>
            <a:ext cx="4769266" cy="400110"/>
          </a:xfrm>
          <a:prstGeom prst="rect">
            <a:avLst/>
          </a:prstGeom>
          <a:noFill/>
        </p:spPr>
        <p:txBody>
          <a:bodyPr wrap="square" rtlCol="0">
            <a:spAutoFit/>
          </a:bodyPr>
          <a:lstStyle/>
          <a:p>
            <a:r>
              <a:rPr lang="en-US" sz="2000" b="1" dirty="0"/>
              <a:t>Datasets for Sentiment Analysis</a:t>
            </a:r>
          </a:p>
        </p:txBody>
      </p:sp>
      <p:pic>
        <p:nvPicPr>
          <p:cNvPr id="13" name="Graphic 12" descr="Arrow Right">
            <a:extLst>
              <a:ext uri="{FF2B5EF4-FFF2-40B4-BE49-F238E27FC236}">
                <a16:creationId xmlns:a16="http://schemas.microsoft.com/office/drawing/2014/main" id="{54F64E45-D84D-4262-8A05-A9A9BDFC26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0611" y="3298883"/>
            <a:ext cx="914400" cy="914400"/>
          </a:xfrm>
          <a:prstGeom prst="rect">
            <a:avLst/>
          </a:prstGeom>
        </p:spPr>
      </p:pic>
      <p:sp>
        <p:nvSpPr>
          <p:cNvPr id="15" name="TextBox 14">
            <a:extLst>
              <a:ext uri="{FF2B5EF4-FFF2-40B4-BE49-F238E27FC236}">
                <a16:creationId xmlns:a16="http://schemas.microsoft.com/office/drawing/2014/main" id="{8F2BA85D-46D3-4CEC-9999-1911D7DC0D62}"/>
              </a:ext>
            </a:extLst>
          </p:cNvPr>
          <p:cNvSpPr txBox="1"/>
          <p:nvPr/>
        </p:nvSpPr>
        <p:spPr>
          <a:xfrm>
            <a:off x="1274836" y="5217970"/>
            <a:ext cx="4583113" cy="584775"/>
          </a:xfrm>
          <a:prstGeom prst="rect">
            <a:avLst/>
          </a:prstGeom>
          <a:noFill/>
        </p:spPr>
        <p:txBody>
          <a:bodyPr wrap="square" rtlCol="0">
            <a:spAutoFit/>
          </a:bodyPr>
          <a:lstStyle/>
          <a:p>
            <a:r>
              <a:rPr lang="en-US" sz="1600" dirty="0"/>
              <a:t>Word counts belong to each polarity and emotion by week</a:t>
            </a:r>
          </a:p>
        </p:txBody>
      </p:sp>
      <p:sp>
        <p:nvSpPr>
          <p:cNvPr id="16" name="TextBox 15">
            <a:extLst>
              <a:ext uri="{FF2B5EF4-FFF2-40B4-BE49-F238E27FC236}">
                <a16:creationId xmlns:a16="http://schemas.microsoft.com/office/drawing/2014/main" id="{93990C98-F526-4744-93F9-73E5439D8E20}"/>
              </a:ext>
            </a:extLst>
          </p:cNvPr>
          <p:cNvSpPr txBox="1"/>
          <p:nvPr/>
        </p:nvSpPr>
        <p:spPr>
          <a:xfrm>
            <a:off x="6634580" y="4828253"/>
            <a:ext cx="2490020" cy="584775"/>
          </a:xfrm>
          <a:prstGeom prst="rect">
            <a:avLst/>
          </a:prstGeom>
          <a:noFill/>
        </p:spPr>
        <p:txBody>
          <a:bodyPr wrap="square" rtlCol="0">
            <a:spAutoFit/>
          </a:bodyPr>
          <a:lstStyle/>
          <a:p>
            <a:r>
              <a:rPr lang="en-US" sz="1600" dirty="0"/>
              <a:t>Polarity Dataset:</a:t>
            </a:r>
          </a:p>
          <a:p>
            <a:r>
              <a:rPr lang="en-US" sz="1600" dirty="0"/>
              <a:t>negative and positive </a:t>
            </a:r>
          </a:p>
        </p:txBody>
      </p:sp>
      <p:sp>
        <p:nvSpPr>
          <p:cNvPr id="17" name="TextBox 16">
            <a:extLst>
              <a:ext uri="{FF2B5EF4-FFF2-40B4-BE49-F238E27FC236}">
                <a16:creationId xmlns:a16="http://schemas.microsoft.com/office/drawing/2014/main" id="{271A00E9-C45E-43F7-8CE9-DFD2465BDB26}"/>
              </a:ext>
            </a:extLst>
          </p:cNvPr>
          <p:cNvSpPr txBox="1"/>
          <p:nvPr/>
        </p:nvSpPr>
        <p:spPr>
          <a:xfrm>
            <a:off x="9548047" y="2446192"/>
            <a:ext cx="1947679" cy="584775"/>
          </a:xfrm>
          <a:prstGeom prst="rect">
            <a:avLst/>
          </a:prstGeom>
          <a:noFill/>
        </p:spPr>
        <p:txBody>
          <a:bodyPr wrap="square" rtlCol="0">
            <a:spAutoFit/>
          </a:bodyPr>
          <a:lstStyle/>
          <a:p>
            <a:r>
              <a:rPr lang="en-US" sz="1600" dirty="0"/>
              <a:t>Emotion Dataset:</a:t>
            </a:r>
          </a:p>
          <a:p>
            <a:r>
              <a:rPr lang="en-US" sz="1600" dirty="0"/>
              <a:t>8 different emotions </a:t>
            </a:r>
          </a:p>
        </p:txBody>
      </p:sp>
    </p:spTree>
    <p:extLst>
      <p:ext uri="{BB962C8B-B14F-4D97-AF65-F5344CB8AC3E}">
        <p14:creationId xmlns:p14="http://schemas.microsoft.com/office/powerpoint/2010/main" val="2215957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otalTime>286</TotalTime>
  <Words>1397</Words>
  <Application>Microsoft Office PowerPoint</Application>
  <PresentationFormat>Widescreen</PresentationFormat>
  <Paragraphs>296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Text Analysis on Covid-19 Tweets</vt:lpstr>
      <vt:lpstr>Project Purpose</vt:lpstr>
      <vt:lpstr>Potential Customers</vt:lpstr>
      <vt:lpstr>Technology Used</vt:lpstr>
      <vt:lpstr>Data Source</vt:lpstr>
      <vt:lpstr>Data Clean-up Process</vt:lpstr>
      <vt:lpstr>Original Dataset</vt:lpstr>
      <vt:lpstr>Clean-up Dataset</vt:lpstr>
      <vt:lpstr>Clean-up Dataset</vt:lpstr>
      <vt:lpstr>Model Used </vt:lpstr>
      <vt:lpstr>Unique Tweets Count</vt:lpstr>
      <vt:lpstr>Top 10 Single Word</vt:lpstr>
      <vt:lpstr>Top 10 Bigram</vt:lpstr>
      <vt:lpstr>Top 10 Trigram</vt:lpstr>
      <vt:lpstr>Overall Sentiment</vt:lpstr>
      <vt:lpstr>Polarity Change </vt:lpstr>
      <vt:lpstr>Sentiment (Emotion) Change</vt:lpstr>
      <vt:lpstr>Word Count and TF-IDF </vt:lpstr>
      <vt:lpstr>Bigram Count and TF-IDF </vt:lpstr>
      <vt:lpstr>Trigram Count and TF-IDF </vt:lpstr>
      <vt:lpstr>Meaningful Terms based on TF-IDF</vt:lpstr>
      <vt:lpstr>Meaningful Terms based on TF-IDF</vt:lpstr>
      <vt:lpstr>Finding Summary</vt:lpstr>
      <vt:lpstr>Limitation</vt:lpstr>
      <vt:lpstr>Possible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 on Covid-19 Tweets</dc:title>
  <dc:creator>Amy Hong</dc:creator>
  <cp:lastModifiedBy>Amy Hong</cp:lastModifiedBy>
  <cp:revision>34</cp:revision>
  <dcterms:created xsi:type="dcterms:W3CDTF">2020-06-14T02:09:35Z</dcterms:created>
  <dcterms:modified xsi:type="dcterms:W3CDTF">2020-06-17T23:14:30Z</dcterms:modified>
</cp:coreProperties>
</file>