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3" r:id="rId6"/>
    <p:sldId id="264" r:id="rId7"/>
    <p:sldId id="266" r:id="rId8"/>
    <p:sldId id="265"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ars\Dropbox\school\winter2020\MKTG262\final%20project\seattle-pet-licens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ars\Dropbox\school\winter2020\MKTG262\final%20project\seattle-pet-licens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ars\Dropbox\school\winter2020\MKTG262\final%20project\seattle-pet-licens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ars\Dropbox\school\winter2020\MKTG262\final%20project\seattle-pet-licens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ears\Dropbox\school\winter2020\MKTG262\final%20project\seattle-pet-licens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'2018 summary'!$C$2</c:f>
              <c:strCache>
                <c:ptCount val="1"/>
                <c:pt idx="0">
                  <c:v>count</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D314-4C78-B47C-19A1792E5C41}"/>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D314-4C78-B47C-19A1792E5C41}"/>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ln>
                        <a:noFill/>
                      </a:ln>
                      <a:solidFill>
                        <a:schemeClr val="bg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314-4C78-B47C-19A1792E5C41}"/>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ln>
                        <a:noFill/>
                      </a:ln>
                      <a:solidFill>
                        <a:schemeClr val="bg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314-4C78-B47C-19A1792E5C41}"/>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ln>
                      <a:noFill/>
                    </a:ln>
                    <a:solidFill>
                      <a:schemeClr val="bg1"/>
                    </a:solidFill>
                    <a:latin typeface="+mn-lt"/>
                    <a:ea typeface="+mn-ea"/>
                    <a:cs typeface="+mn-cs"/>
                  </a:defRPr>
                </a:pPr>
                <a:endParaRPr lang="en-US"/>
              </a:p>
            </c:txPr>
            <c:dLblPos val="ctr"/>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'2018 summary'!$B$3:$B$4</c:f>
              <c:strCache>
                <c:ptCount val="2"/>
                <c:pt idx="0">
                  <c:v>Cat</c:v>
                </c:pt>
                <c:pt idx="1">
                  <c:v>Dog</c:v>
                </c:pt>
              </c:strCache>
            </c:strRef>
          </c:cat>
          <c:val>
            <c:numRef>
              <c:f>'2018 summary'!$C$3:$C$4</c:f>
              <c:numCache>
                <c:formatCode>General</c:formatCode>
                <c:ptCount val="2"/>
                <c:pt idx="0">
                  <c:v>8416</c:v>
                </c:pt>
                <c:pt idx="1">
                  <c:v>16959</c:v>
                </c:pt>
              </c:numCache>
            </c:numRef>
          </c:val>
          <c:extLst>
            <c:ext xmlns:c16="http://schemas.microsoft.com/office/drawing/2014/chart" uri="{C3380CC4-5D6E-409C-BE32-E72D297353CC}">
              <c16:uniqueId val="{00000004-D314-4C78-B47C-19A1792E5C4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0539224650174523"/>
          <c:y val="0.41282312212544769"/>
          <c:w val="0.13561548556430447"/>
          <c:h val="0.23958442694663168"/>
        </c:manualLayout>
      </c:layout>
      <c:overlay val="1"/>
      <c:spPr>
        <a:noFill/>
        <a:ln>
          <a:noFill/>
        </a:ln>
        <a:effectLst/>
      </c:spPr>
      <c:txPr>
        <a:bodyPr rot="0" spcFirstLastPara="1" vertOverflow="ellipsis" vert="horz" wrap="square" anchor="ctr" anchorCtr="1"/>
        <a:lstStyle/>
        <a:p>
          <a:pPr>
            <a:defRPr sz="25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916815123217273E-2"/>
          <c:y val="3.8723129072754298E-2"/>
          <c:w val="0.83720646997919279"/>
          <c:h val="0.87961236955890831"/>
        </c:manualLayout>
      </c:layout>
      <c:barChart>
        <c:barDir val="col"/>
        <c:grouping val="clustered"/>
        <c:varyColors val="0"/>
        <c:ser>
          <c:idx val="0"/>
          <c:order val="0"/>
          <c:tx>
            <c:strRef>
              <c:f>'2018 summary'!$B$9</c:f>
              <c:strCache>
                <c:ptCount val="1"/>
                <c:pt idx="0">
                  <c:v>Cat</c:v>
                </c:pt>
              </c:strCache>
            </c:strRef>
          </c:tx>
          <c:spPr>
            <a:solidFill>
              <a:schemeClr val="accent6"/>
            </a:solidFill>
            <a:ln>
              <a:noFill/>
            </a:ln>
            <a:effectLst/>
          </c:spPr>
          <c:invertIfNegative val="0"/>
          <c:cat>
            <c:strRef>
              <c:f>'2018 summary'!$C$8:$N$8</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'2018 summary'!$C$9:$N$9</c:f>
              <c:numCache>
                <c:formatCode>General</c:formatCode>
                <c:ptCount val="12"/>
                <c:pt idx="0">
                  <c:v>491</c:v>
                </c:pt>
                <c:pt idx="1">
                  <c:v>391</c:v>
                </c:pt>
                <c:pt idx="2">
                  <c:v>335</c:v>
                </c:pt>
                <c:pt idx="3">
                  <c:v>510</c:v>
                </c:pt>
                <c:pt idx="4">
                  <c:v>482</c:v>
                </c:pt>
                <c:pt idx="5">
                  <c:v>584</c:v>
                </c:pt>
                <c:pt idx="6">
                  <c:v>825</c:v>
                </c:pt>
                <c:pt idx="7">
                  <c:v>786</c:v>
                </c:pt>
                <c:pt idx="8">
                  <c:v>927</c:v>
                </c:pt>
                <c:pt idx="9">
                  <c:v>1097</c:v>
                </c:pt>
                <c:pt idx="10">
                  <c:v>1067</c:v>
                </c:pt>
                <c:pt idx="11">
                  <c:v>921</c:v>
                </c:pt>
              </c:numCache>
            </c:numRef>
          </c:val>
          <c:extLst>
            <c:ext xmlns:c16="http://schemas.microsoft.com/office/drawing/2014/chart" uri="{C3380CC4-5D6E-409C-BE32-E72D297353CC}">
              <c16:uniqueId val="{00000000-529E-41A3-B225-4FB976769E1D}"/>
            </c:ext>
          </c:extLst>
        </c:ser>
        <c:ser>
          <c:idx val="1"/>
          <c:order val="1"/>
          <c:tx>
            <c:strRef>
              <c:f>'2018 summary'!$B$10</c:f>
              <c:strCache>
                <c:ptCount val="1"/>
                <c:pt idx="0">
                  <c:v>Dog</c:v>
                </c:pt>
              </c:strCache>
            </c:strRef>
          </c:tx>
          <c:spPr>
            <a:solidFill>
              <a:schemeClr val="accent5"/>
            </a:solidFill>
            <a:ln>
              <a:noFill/>
            </a:ln>
            <a:effectLst/>
          </c:spPr>
          <c:invertIfNegative val="0"/>
          <c:cat>
            <c:strRef>
              <c:f>'2018 summary'!$C$8:$N$8</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'2018 summary'!$C$10:$N$10</c:f>
              <c:numCache>
                <c:formatCode>General</c:formatCode>
                <c:ptCount val="12"/>
                <c:pt idx="0">
                  <c:v>977</c:v>
                </c:pt>
                <c:pt idx="1">
                  <c:v>814</c:v>
                </c:pt>
                <c:pt idx="2">
                  <c:v>828</c:v>
                </c:pt>
                <c:pt idx="3">
                  <c:v>1207</c:v>
                </c:pt>
                <c:pt idx="4">
                  <c:v>1043</c:v>
                </c:pt>
                <c:pt idx="5">
                  <c:v>1320</c:v>
                </c:pt>
                <c:pt idx="6">
                  <c:v>1682</c:v>
                </c:pt>
                <c:pt idx="7">
                  <c:v>1419</c:v>
                </c:pt>
                <c:pt idx="8">
                  <c:v>1832</c:v>
                </c:pt>
                <c:pt idx="9">
                  <c:v>1978</c:v>
                </c:pt>
                <c:pt idx="10">
                  <c:v>2092</c:v>
                </c:pt>
                <c:pt idx="11">
                  <c:v>1767</c:v>
                </c:pt>
              </c:numCache>
            </c:numRef>
          </c:val>
          <c:extLst>
            <c:ext xmlns:c16="http://schemas.microsoft.com/office/drawing/2014/chart" uri="{C3380CC4-5D6E-409C-BE32-E72D297353CC}">
              <c16:uniqueId val="{00000001-529E-41A3-B225-4FB976769E1D}"/>
            </c:ext>
          </c:extLst>
        </c:ser>
        <c:dLbls>
          <c:showLegendKey val="0"/>
          <c:showVal val="0"/>
          <c:showCatName val="0"/>
          <c:showSerName val="0"/>
          <c:showPercent val="0"/>
          <c:showBubbleSize val="0"/>
        </c:dLbls>
        <c:gapWidth val="219"/>
        <c:overlap val="-27"/>
        <c:axId val="596628920"/>
        <c:axId val="596625720"/>
      </c:barChart>
      <c:lineChart>
        <c:grouping val="standard"/>
        <c:varyColors val="0"/>
        <c:ser>
          <c:idx val="2"/>
          <c:order val="2"/>
          <c:tx>
            <c:strRef>
              <c:f>'2018 summary'!$B$11</c:f>
              <c:strCache>
                <c:ptCount val="1"/>
                <c:pt idx="0">
                  <c:v>Total</c:v>
                </c:pt>
              </c:strCache>
            </c:strRef>
          </c:tx>
          <c:spPr>
            <a:ln w="28575" cap="rnd">
              <a:solidFill>
                <a:schemeClr val="accent4"/>
              </a:solidFill>
              <a:round/>
            </a:ln>
            <a:effectLst/>
          </c:spPr>
          <c:marker>
            <c:symbol val="none"/>
          </c:marker>
          <c:cat>
            <c:strRef>
              <c:f>'2018 summary'!$C$8:$N$8</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'2018 summary'!$C$11:$N$11</c:f>
              <c:numCache>
                <c:formatCode>General</c:formatCode>
                <c:ptCount val="12"/>
                <c:pt idx="0">
                  <c:v>1468</c:v>
                </c:pt>
                <c:pt idx="1">
                  <c:v>1205</c:v>
                </c:pt>
                <c:pt idx="2">
                  <c:v>1163</c:v>
                </c:pt>
                <c:pt idx="3">
                  <c:v>1717</c:v>
                </c:pt>
                <c:pt idx="4">
                  <c:v>1525</c:v>
                </c:pt>
                <c:pt idx="5">
                  <c:v>1904</c:v>
                </c:pt>
                <c:pt idx="6">
                  <c:v>2507</c:v>
                </c:pt>
                <c:pt idx="7">
                  <c:v>2205</c:v>
                </c:pt>
                <c:pt idx="8">
                  <c:v>2759</c:v>
                </c:pt>
                <c:pt idx="9">
                  <c:v>3075</c:v>
                </c:pt>
                <c:pt idx="10">
                  <c:v>3159</c:v>
                </c:pt>
                <c:pt idx="11">
                  <c:v>2688</c:v>
                </c:pt>
              </c:numCache>
            </c:numRef>
          </c:val>
          <c:smooth val="0"/>
          <c:extLst>
            <c:ext xmlns:c16="http://schemas.microsoft.com/office/drawing/2014/chart" uri="{C3380CC4-5D6E-409C-BE32-E72D297353CC}">
              <c16:uniqueId val="{00000002-529E-41A3-B225-4FB976769E1D}"/>
            </c:ext>
          </c:extLst>
        </c:ser>
        <c:dLbls>
          <c:showLegendKey val="0"/>
          <c:showVal val="0"/>
          <c:showCatName val="0"/>
          <c:showSerName val="0"/>
          <c:showPercent val="0"/>
          <c:showBubbleSize val="0"/>
        </c:dLbls>
        <c:marker val="1"/>
        <c:smooth val="0"/>
        <c:axId val="596628920"/>
        <c:axId val="596625720"/>
      </c:lineChart>
      <c:catAx>
        <c:axId val="596628920"/>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96625720"/>
        <c:crosses val="autoZero"/>
        <c:auto val="1"/>
        <c:lblAlgn val="ctr"/>
        <c:lblOffset val="100"/>
        <c:noMultiLvlLbl val="0"/>
      </c:catAx>
      <c:valAx>
        <c:axId val="5966257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96628920"/>
        <c:crosses val="autoZero"/>
        <c:crossBetween val="between"/>
      </c:valAx>
      <c:spPr>
        <a:noFill/>
        <a:ln>
          <a:noFill/>
        </a:ln>
        <a:effectLst/>
      </c:spPr>
    </c:plotArea>
    <c:legend>
      <c:legendPos val="r"/>
      <c:layout>
        <c:manualLayout>
          <c:xMode val="edge"/>
          <c:yMode val="edge"/>
          <c:x val="0.8989357011903788"/>
          <c:y val="0.37259993519350337"/>
          <c:w val="7.8262170610989307E-2"/>
          <c:h val="0.23552334164672867"/>
        </c:manualLayout>
      </c:layout>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'2018 summary'!$C$25</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accent6">
                        <a:lumMod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'2018 summary'!$B$26:$B$30</c:f>
              <c:strCache>
                <c:ptCount val="5"/>
                <c:pt idx="0">
                  <c:v>Domestic Shorthair</c:v>
                </c:pt>
                <c:pt idx="1">
                  <c:v>Domestic Medium Hair</c:v>
                </c:pt>
                <c:pt idx="2">
                  <c:v>Domestic Longhair</c:v>
                </c:pt>
                <c:pt idx="3">
                  <c:v>American Shorthair</c:v>
                </c:pt>
                <c:pt idx="4">
                  <c:v>Siamese</c:v>
                </c:pt>
              </c:strCache>
            </c:strRef>
          </c:cat>
          <c:val>
            <c:numRef>
              <c:f>'2018 summary'!$C$26:$C$30</c:f>
              <c:numCache>
                <c:formatCode>General</c:formatCode>
                <c:ptCount val="5"/>
                <c:pt idx="0">
                  <c:v>4900</c:v>
                </c:pt>
                <c:pt idx="1">
                  <c:v>1016</c:v>
                </c:pt>
                <c:pt idx="2">
                  <c:v>658</c:v>
                </c:pt>
                <c:pt idx="3">
                  <c:v>453</c:v>
                </c:pt>
                <c:pt idx="4">
                  <c:v>357</c:v>
                </c:pt>
              </c:numCache>
            </c:numRef>
          </c:val>
          <c:extLst>
            <c:ext xmlns:c16="http://schemas.microsoft.com/office/drawing/2014/chart" uri="{C3380CC4-5D6E-409C-BE32-E72D297353CC}">
              <c16:uniqueId val="{00000000-CCDF-4D16-8B4F-98E626155B41}"/>
            </c:ext>
          </c:extLst>
        </c:ser>
        <c:dLbls>
          <c:showLegendKey val="0"/>
          <c:showVal val="0"/>
          <c:showCatName val="0"/>
          <c:showSerName val="0"/>
          <c:showPercent val="0"/>
          <c:showBubbleSize val="0"/>
        </c:dLbls>
        <c:gapWidth val="182"/>
        <c:axId val="736709840"/>
        <c:axId val="378693432"/>
      </c:barChart>
      <c:catAx>
        <c:axId val="7367098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378693432"/>
        <c:crosses val="autoZero"/>
        <c:auto val="1"/>
        <c:lblAlgn val="ctr"/>
        <c:lblOffset val="100"/>
        <c:noMultiLvlLbl val="0"/>
      </c:catAx>
      <c:valAx>
        <c:axId val="3786934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736709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bar"/>
        <c:grouping val="clustered"/>
        <c:varyColors val="0"/>
        <c:ser>
          <c:idx val="0"/>
          <c:order val="0"/>
          <c:tx>
            <c:strRef>
              <c:f>'2018 summary'!$C$15</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accent5">
                        <a:lumMod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'2018 summary'!$B$16:$B$20</c:f>
              <c:strCache>
                <c:ptCount val="5"/>
                <c:pt idx="0">
                  <c:v>Retriever, Labrador</c:v>
                </c:pt>
                <c:pt idx="1">
                  <c:v>Retriever, Golden</c:v>
                </c:pt>
                <c:pt idx="2">
                  <c:v>Chihuahua, Short Coat</c:v>
                </c:pt>
                <c:pt idx="3">
                  <c:v>Terrier</c:v>
                </c:pt>
                <c:pt idx="4">
                  <c:v>German Shepherd</c:v>
                </c:pt>
              </c:strCache>
            </c:strRef>
          </c:cat>
          <c:val>
            <c:numRef>
              <c:f>'2018 summary'!$C$16:$C$20</c:f>
              <c:numCache>
                <c:formatCode>General</c:formatCode>
                <c:ptCount val="5"/>
                <c:pt idx="0">
                  <c:v>2268</c:v>
                </c:pt>
                <c:pt idx="1">
                  <c:v>918</c:v>
                </c:pt>
                <c:pt idx="2">
                  <c:v>907</c:v>
                </c:pt>
                <c:pt idx="3">
                  <c:v>492</c:v>
                </c:pt>
                <c:pt idx="4">
                  <c:v>512</c:v>
                </c:pt>
              </c:numCache>
            </c:numRef>
          </c:val>
          <c:extLst>
            <c:ext xmlns:c16="http://schemas.microsoft.com/office/drawing/2014/chart" uri="{C3380CC4-5D6E-409C-BE32-E72D297353CC}">
              <c16:uniqueId val="{00000000-29A5-4E06-B079-580943591B02}"/>
            </c:ext>
          </c:extLst>
        </c:ser>
        <c:dLbls>
          <c:showLegendKey val="0"/>
          <c:showVal val="0"/>
          <c:showCatName val="0"/>
          <c:showSerName val="0"/>
          <c:showPercent val="0"/>
          <c:showBubbleSize val="0"/>
        </c:dLbls>
        <c:gapWidth val="182"/>
        <c:axId val="513017840"/>
        <c:axId val="513018800"/>
      </c:barChart>
      <c:catAx>
        <c:axId val="5130178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513018800"/>
        <c:crosses val="autoZero"/>
        <c:auto val="1"/>
        <c:lblAlgn val="ctr"/>
        <c:lblOffset val="100"/>
        <c:noMultiLvlLbl val="0"/>
      </c:catAx>
      <c:valAx>
        <c:axId val="513018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51301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'2018 summary'!$C$35</c:f>
              <c:strCache>
                <c:ptCount val="1"/>
                <c:pt idx="0">
                  <c:v>Cat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'2018 summary'!$B$36:$B$40</c:f>
              <c:strCache>
                <c:ptCount val="5"/>
                <c:pt idx="0">
                  <c:v>Lucy</c:v>
                </c:pt>
                <c:pt idx="1">
                  <c:v>Luna</c:v>
                </c:pt>
                <c:pt idx="2">
                  <c:v>Charlie</c:v>
                </c:pt>
                <c:pt idx="3">
                  <c:v>Bella</c:v>
                </c:pt>
                <c:pt idx="4">
                  <c:v>Daisy</c:v>
                </c:pt>
              </c:strCache>
            </c:strRef>
          </c:cat>
          <c:val>
            <c:numRef>
              <c:f>'2018 summary'!$C$36:$C$40</c:f>
              <c:numCache>
                <c:formatCode>General</c:formatCode>
                <c:ptCount val="5"/>
                <c:pt idx="0">
                  <c:v>45</c:v>
                </c:pt>
                <c:pt idx="1">
                  <c:v>61</c:v>
                </c:pt>
                <c:pt idx="2">
                  <c:v>34</c:v>
                </c:pt>
                <c:pt idx="3">
                  <c:v>33</c:v>
                </c:pt>
                <c:pt idx="4">
                  <c:v>15</c:v>
                </c:pt>
              </c:numCache>
            </c:numRef>
          </c:val>
          <c:extLst>
            <c:ext xmlns:c16="http://schemas.microsoft.com/office/drawing/2014/chart" uri="{C3380CC4-5D6E-409C-BE32-E72D297353CC}">
              <c16:uniqueId val="{00000000-FB02-4796-8539-ADAFFC336B27}"/>
            </c:ext>
          </c:extLst>
        </c:ser>
        <c:ser>
          <c:idx val="1"/>
          <c:order val="1"/>
          <c:tx>
            <c:strRef>
              <c:f>'2018 summary'!$D$35</c:f>
              <c:strCache>
                <c:ptCount val="1"/>
                <c:pt idx="0">
                  <c:v>Dog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'2018 summary'!$B$36:$B$40</c:f>
              <c:strCache>
                <c:ptCount val="5"/>
                <c:pt idx="0">
                  <c:v>Lucy</c:v>
                </c:pt>
                <c:pt idx="1">
                  <c:v>Luna</c:v>
                </c:pt>
                <c:pt idx="2">
                  <c:v>Charlie</c:v>
                </c:pt>
                <c:pt idx="3">
                  <c:v>Bella</c:v>
                </c:pt>
                <c:pt idx="4">
                  <c:v>Daisy</c:v>
                </c:pt>
              </c:strCache>
            </c:strRef>
          </c:cat>
          <c:val>
            <c:numRef>
              <c:f>'2018 summary'!$D$36:$D$40</c:f>
              <c:numCache>
                <c:formatCode>General</c:formatCode>
                <c:ptCount val="5"/>
                <c:pt idx="0">
                  <c:v>171</c:v>
                </c:pt>
                <c:pt idx="1">
                  <c:v>127</c:v>
                </c:pt>
                <c:pt idx="2">
                  <c:v>161</c:v>
                </c:pt>
                <c:pt idx="3">
                  <c:v>125</c:v>
                </c:pt>
                <c:pt idx="4">
                  <c:v>106</c:v>
                </c:pt>
              </c:numCache>
            </c:numRef>
          </c:val>
          <c:extLst>
            <c:ext xmlns:c16="http://schemas.microsoft.com/office/drawing/2014/chart" uri="{C3380CC4-5D6E-409C-BE32-E72D297353CC}">
              <c16:uniqueId val="{00000001-FB02-4796-8539-ADAFFC336B27}"/>
            </c:ext>
          </c:extLst>
        </c:ser>
        <c:dLbls>
          <c:showLegendKey val="0"/>
          <c:showVal val="0"/>
          <c:showCatName val="0"/>
          <c:showSerName val="0"/>
          <c:showPercent val="0"/>
          <c:showBubbleSize val="0"/>
        </c:dLbls>
        <c:gapWidth val="150"/>
        <c:overlap val="100"/>
        <c:axId val="378688312"/>
        <c:axId val="378688632"/>
      </c:barChart>
      <c:catAx>
        <c:axId val="3786883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378688632"/>
        <c:crosses val="autoZero"/>
        <c:auto val="1"/>
        <c:lblAlgn val="ctr"/>
        <c:lblOffset val="100"/>
        <c:noMultiLvlLbl val="0"/>
      </c:catAx>
      <c:valAx>
        <c:axId val="3786886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378688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F098A3-B30C-4604-8ACC-979FAF1E4303}"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1BBB4-C1C0-4AC9-9126-468404A022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66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098A3-B30C-4604-8ACC-979FAF1E4303}"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1BBB4-C1C0-4AC9-9126-468404A0227E}" type="slidenum">
              <a:rPr lang="en-US" smtClean="0"/>
              <a:t>‹#›</a:t>
            </a:fld>
            <a:endParaRPr lang="en-US"/>
          </a:p>
        </p:txBody>
      </p:sp>
    </p:spTree>
    <p:extLst>
      <p:ext uri="{BB962C8B-B14F-4D97-AF65-F5344CB8AC3E}">
        <p14:creationId xmlns:p14="http://schemas.microsoft.com/office/powerpoint/2010/main" val="350657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098A3-B30C-4604-8ACC-979FAF1E4303}"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1BBB4-C1C0-4AC9-9126-468404A0227E}" type="slidenum">
              <a:rPr lang="en-US" smtClean="0"/>
              <a:t>‹#›</a:t>
            </a:fld>
            <a:endParaRPr lang="en-US"/>
          </a:p>
        </p:txBody>
      </p:sp>
    </p:spTree>
    <p:extLst>
      <p:ext uri="{BB962C8B-B14F-4D97-AF65-F5344CB8AC3E}">
        <p14:creationId xmlns:p14="http://schemas.microsoft.com/office/powerpoint/2010/main" val="304510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098A3-B30C-4604-8ACC-979FAF1E4303}"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1BBB4-C1C0-4AC9-9126-468404A0227E}" type="slidenum">
              <a:rPr lang="en-US" smtClean="0"/>
              <a:t>‹#›</a:t>
            </a:fld>
            <a:endParaRPr lang="en-US"/>
          </a:p>
        </p:txBody>
      </p:sp>
    </p:spTree>
    <p:extLst>
      <p:ext uri="{BB962C8B-B14F-4D97-AF65-F5344CB8AC3E}">
        <p14:creationId xmlns:p14="http://schemas.microsoft.com/office/powerpoint/2010/main" val="15590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F098A3-B30C-4604-8ACC-979FAF1E4303}"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1BBB4-C1C0-4AC9-9126-468404A022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37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F098A3-B30C-4604-8ACC-979FAF1E4303}"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1BBB4-C1C0-4AC9-9126-468404A0227E}" type="slidenum">
              <a:rPr lang="en-US" smtClean="0"/>
              <a:t>‹#›</a:t>
            </a:fld>
            <a:endParaRPr lang="en-US"/>
          </a:p>
        </p:txBody>
      </p:sp>
    </p:spTree>
    <p:extLst>
      <p:ext uri="{BB962C8B-B14F-4D97-AF65-F5344CB8AC3E}">
        <p14:creationId xmlns:p14="http://schemas.microsoft.com/office/powerpoint/2010/main" val="59007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F098A3-B30C-4604-8ACC-979FAF1E4303}"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1BBB4-C1C0-4AC9-9126-468404A0227E}" type="slidenum">
              <a:rPr lang="en-US" smtClean="0"/>
              <a:t>‹#›</a:t>
            </a:fld>
            <a:endParaRPr lang="en-US"/>
          </a:p>
        </p:txBody>
      </p:sp>
    </p:spTree>
    <p:extLst>
      <p:ext uri="{BB962C8B-B14F-4D97-AF65-F5344CB8AC3E}">
        <p14:creationId xmlns:p14="http://schemas.microsoft.com/office/powerpoint/2010/main" val="389404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F098A3-B30C-4604-8ACC-979FAF1E4303}"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1BBB4-C1C0-4AC9-9126-468404A0227E}" type="slidenum">
              <a:rPr lang="en-US" smtClean="0"/>
              <a:t>‹#›</a:t>
            </a:fld>
            <a:endParaRPr lang="en-US"/>
          </a:p>
        </p:txBody>
      </p:sp>
    </p:spTree>
    <p:extLst>
      <p:ext uri="{BB962C8B-B14F-4D97-AF65-F5344CB8AC3E}">
        <p14:creationId xmlns:p14="http://schemas.microsoft.com/office/powerpoint/2010/main" val="323459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F098A3-B30C-4604-8ACC-979FAF1E4303}" type="datetimeFigureOut">
              <a:rPr lang="en-US" smtClean="0"/>
              <a:t>3/20/2020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A11BBB4-C1C0-4AC9-9126-468404A0227E}" type="slidenum">
              <a:rPr lang="en-US" smtClean="0"/>
              <a:t>‹#›</a:t>
            </a:fld>
            <a:endParaRPr lang="en-US"/>
          </a:p>
        </p:txBody>
      </p:sp>
    </p:spTree>
    <p:extLst>
      <p:ext uri="{BB962C8B-B14F-4D97-AF65-F5344CB8AC3E}">
        <p14:creationId xmlns:p14="http://schemas.microsoft.com/office/powerpoint/2010/main" val="84905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F098A3-B30C-4604-8ACC-979FAF1E4303}" type="datetimeFigureOut">
              <a:rPr lang="en-US" smtClean="0"/>
              <a:t>3/20/2020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11BBB4-C1C0-4AC9-9126-468404A0227E}" type="slidenum">
              <a:rPr lang="en-US" smtClean="0"/>
              <a:t>‹#›</a:t>
            </a:fld>
            <a:endParaRPr lang="en-US"/>
          </a:p>
        </p:txBody>
      </p:sp>
    </p:spTree>
    <p:extLst>
      <p:ext uri="{BB962C8B-B14F-4D97-AF65-F5344CB8AC3E}">
        <p14:creationId xmlns:p14="http://schemas.microsoft.com/office/powerpoint/2010/main" val="186497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F098A3-B30C-4604-8ACC-979FAF1E4303}"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1BBB4-C1C0-4AC9-9126-468404A0227E}" type="slidenum">
              <a:rPr lang="en-US" smtClean="0"/>
              <a:t>‹#›</a:t>
            </a:fld>
            <a:endParaRPr lang="en-US"/>
          </a:p>
        </p:txBody>
      </p:sp>
    </p:spTree>
    <p:extLst>
      <p:ext uri="{BB962C8B-B14F-4D97-AF65-F5344CB8AC3E}">
        <p14:creationId xmlns:p14="http://schemas.microsoft.com/office/powerpoint/2010/main" val="403814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F098A3-B30C-4604-8ACC-979FAF1E4303}" type="datetimeFigureOut">
              <a:rPr lang="en-US" smtClean="0"/>
              <a:t>3/20/2020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11BBB4-C1C0-4AC9-9126-468404A0227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6066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ity-of-seattle/seattle-pet-licens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F8AC-91BD-43C4-8252-EB17BAAEDC7D}"/>
              </a:ext>
            </a:extLst>
          </p:cNvPr>
          <p:cNvSpPr>
            <a:spLocks noGrp="1"/>
          </p:cNvSpPr>
          <p:nvPr>
            <p:ph type="ctrTitle"/>
          </p:nvPr>
        </p:nvSpPr>
        <p:spPr/>
        <p:txBody>
          <a:bodyPr>
            <a:normAutofit/>
          </a:bodyPr>
          <a:lstStyle/>
          <a:p>
            <a:r>
              <a:rPr lang="en-US" dirty="0"/>
              <a:t>Cat vs Dog: </a:t>
            </a:r>
            <a:br>
              <a:rPr lang="en-US" dirty="0"/>
            </a:br>
            <a:r>
              <a:rPr lang="en-US" sz="3100" dirty="0"/>
              <a:t>Seattle’s pet preference report</a:t>
            </a:r>
            <a:br>
              <a:rPr lang="en-US" sz="3100" dirty="0"/>
            </a:br>
            <a:r>
              <a:rPr lang="en-US" sz="1800" dirty="0">
                <a:solidFill>
                  <a:schemeClr val="bg2">
                    <a:lumMod val="50000"/>
                  </a:schemeClr>
                </a:solidFill>
              </a:rPr>
              <a:t>Analysis on pet license data in Seattle in 2018</a:t>
            </a:r>
          </a:p>
        </p:txBody>
      </p:sp>
      <p:sp>
        <p:nvSpPr>
          <p:cNvPr id="3" name="Subtitle 2">
            <a:extLst>
              <a:ext uri="{FF2B5EF4-FFF2-40B4-BE49-F238E27FC236}">
                <a16:creationId xmlns:a16="http://schemas.microsoft.com/office/drawing/2014/main" id="{0CAAF24D-FBB2-4643-BC35-C86AC0D2B2DF}"/>
              </a:ext>
            </a:extLst>
          </p:cNvPr>
          <p:cNvSpPr>
            <a:spLocks noGrp="1"/>
          </p:cNvSpPr>
          <p:nvPr>
            <p:ph type="subTitle" idx="1"/>
          </p:nvPr>
        </p:nvSpPr>
        <p:spPr>
          <a:xfrm>
            <a:off x="1128403" y="4419600"/>
            <a:ext cx="6301097" cy="838200"/>
          </a:xfrm>
        </p:spPr>
        <p:txBody>
          <a:bodyPr>
            <a:normAutofit/>
          </a:bodyPr>
          <a:lstStyle/>
          <a:p>
            <a:pPr>
              <a:lnSpc>
                <a:spcPct val="100000"/>
              </a:lnSpc>
            </a:pPr>
            <a:r>
              <a:rPr lang="en-US" sz="1400" dirty="0"/>
              <a:t>MKTG 262</a:t>
            </a:r>
          </a:p>
          <a:p>
            <a:pPr>
              <a:lnSpc>
                <a:spcPct val="100000"/>
              </a:lnSpc>
            </a:pPr>
            <a:r>
              <a:rPr lang="en-US" sz="1400" dirty="0"/>
              <a:t>Amy Hong</a:t>
            </a:r>
          </a:p>
        </p:txBody>
      </p:sp>
    </p:spTree>
    <p:extLst>
      <p:ext uri="{BB962C8B-B14F-4D97-AF65-F5344CB8AC3E}">
        <p14:creationId xmlns:p14="http://schemas.microsoft.com/office/powerpoint/2010/main" val="172538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0162-3963-4853-8757-FC4671235A95}"/>
              </a:ext>
            </a:extLst>
          </p:cNvPr>
          <p:cNvSpPr>
            <a:spLocks noGrp="1"/>
          </p:cNvSpPr>
          <p:nvPr>
            <p:ph type="title"/>
          </p:nvPr>
        </p:nvSpPr>
        <p:spPr>
          <a:xfrm>
            <a:off x="1130270" y="953324"/>
            <a:ext cx="9603275" cy="580201"/>
          </a:xfrm>
        </p:spPr>
        <p:txBody>
          <a:bodyPr>
            <a:normAutofit fontScale="90000"/>
          </a:bodyPr>
          <a:lstStyle/>
          <a:p>
            <a:r>
              <a:rPr lang="en-US" b="1" dirty="0"/>
              <a:t>Recommendation</a:t>
            </a:r>
          </a:p>
        </p:txBody>
      </p:sp>
      <p:sp>
        <p:nvSpPr>
          <p:cNvPr id="3" name="Content Placeholder 2">
            <a:extLst>
              <a:ext uri="{FF2B5EF4-FFF2-40B4-BE49-F238E27FC236}">
                <a16:creationId xmlns:a16="http://schemas.microsoft.com/office/drawing/2014/main" id="{C2EEA8BD-9DE9-4C35-8097-2B26A7226487}"/>
              </a:ext>
            </a:extLst>
          </p:cNvPr>
          <p:cNvSpPr>
            <a:spLocks noGrp="1"/>
          </p:cNvSpPr>
          <p:nvPr>
            <p:ph idx="1"/>
          </p:nvPr>
        </p:nvSpPr>
        <p:spPr>
          <a:xfrm>
            <a:off x="1130270" y="1971675"/>
            <a:ext cx="9603275" cy="3494670"/>
          </a:xfrm>
        </p:spPr>
        <p:txBody>
          <a:bodyPr/>
          <a:lstStyle/>
          <a:p>
            <a:pPr marL="0" indent="0">
              <a:buNone/>
            </a:pPr>
            <a:r>
              <a:rPr lang="en-US" dirty="0"/>
              <a:t>My initial plan was to analyze the pet license dataset date range from 2017 to 2019. However, due to the missing or incomplete data in 2017 and 2018, I analyzed the 2018 dataset only. My final analysis only presents short term results. Short term results only illustrate the trend of one period, in here, a year only. So, in order to find a true trend, I would recommend to find long </a:t>
            </a:r>
            <a:r>
              <a:rPr lang="en-US"/>
              <a:t>term datasets </a:t>
            </a:r>
            <a:r>
              <a:rPr lang="en-US" dirty="0"/>
              <a:t>with no or very few missing data.   </a:t>
            </a:r>
          </a:p>
        </p:txBody>
      </p:sp>
    </p:spTree>
    <p:extLst>
      <p:ext uri="{BB962C8B-B14F-4D97-AF65-F5344CB8AC3E}">
        <p14:creationId xmlns:p14="http://schemas.microsoft.com/office/powerpoint/2010/main" val="21476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B4BC-24A2-4538-AE85-3F6195AD80B6}"/>
              </a:ext>
            </a:extLst>
          </p:cNvPr>
          <p:cNvSpPr>
            <a:spLocks noGrp="1"/>
          </p:cNvSpPr>
          <p:nvPr>
            <p:ph type="title"/>
          </p:nvPr>
        </p:nvSpPr>
        <p:spPr/>
        <p:txBody>
          <a:bodyPr/>
          <a:lstStyle/>
          <a:p>
            <a:r>
              <a:rPr lang="en-US" b="1" dirty="0"/>
              <a:t>Thank you</a:t>
            </a:r>
          </a:p>
        </p:txBody>
      </p:sp>
    </p:spTree>
    <p:extLst>
      <p:ext uri="{BB962C8B-B14F-4D97-AF65-F5344CB8AC3E}">
        <p14:creationId xmlns:p14="http://schemas.microsoft.com/office/powerpoint/2010/main" val="172639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D27B-0A56-4E8F-B652-B0BAC4296DA2}"/>
              </a:ext>
            </a:extLst>
          </p:cNvPr>
          <p:cNvSpPr>
            <a:spLocks noGrp="1"/>
          </p:cNvSpPr>
          <p:nvPr>
            <p:ph type="title"/>
          </p:nvPr>
        </p:nvSpPr>
        <p:spPr>
          <a:xfrm>
            <a:off x="1130270" y="953324"/>
            <a:ext cx="9603275" cy="789751"/>
          </a:xfrm>
        </p:spPr>
        <p:txBody>
          <a:bodyPr/>
          <a:lstStyle/>
          <a:p>
            <a:r>
              <a:rPr lang="en-US" b="1" dirty="0"/>
              <a:t>Table of contents</a:t>
            </a:r>
          </a:p>
        </p:txBody>
      </p:sp>
      <p:sp>
        <p:nvSpPr>
          <p:cNvPr id="3" name="Content Placeholder 2">
            <a:extLst>
              <a:ext uri="{FF2B5EF4-FFF2-40B4-BE49-F238E27FC236}">
                <a16:creationId xmlns:a16="http://schemas.microsoft.com/office/drawing/2014/main" id="{FDE5DE4B-B665-41E6-BC84-1A5CAF4EE306}"/>
              </a:ext>
            </a:extLst>
          </p:cNvPr>
          <p:cNvSpPr>
            <a:spLocks noGrp="1"/>
          </p:cNvSpPr>
          <p:nvPr>
            <p:ph idx="1"/>
          </p:nvPr>
        </p:nvSpPr>
        <p:spPr>
          <a:xfrm>
            <a:off x="1130270" y="2095499"/>
            <a:ext cx="9603275" cy="3370845"/>
          </a:xfrm>
        </p:spPr>
        <p:txBody>
          <a:bodyPr/>
          <a:lstStyle/>
          <a:p>
            <a:r>
              <a:rPr lang="en-US" dirty="0"/>
              <a:t>Overview</a:t>
            </a:r>
          </a:p>
          <a:p>
            <a:r>
              <a:rPr lang="en-US" dirty="0"/>
              <a:t>Pet Type Preference: Cat vs Dog</a:t>
            </a:r>
          </a:p>
          <a:p>
            <a:r>
              <a:rPr lang="en-US" dirty="0"/>
              <a:t>Top 5 Breeds: Cat and Dog</a:t>
            </a:r>
          </a:p>
          <a:p>
            <a:r>
              <a:rPr lang="en-US" dirty="0"/>
              <a:t>Top 5 Pet Names</a:t>
            </a:r>
          </a:p>
          <a:p>
            <a:r>
              <a:rPr lang="en-US" dirty="0"/>
              <a:t>Conclusion</a:t>
            </a:r>
          </a:p>
          <a:p>
            <a:r>
              <a:rPr lang="en-US" dirty="0"/>
              <a:t>Recommendation</a:t>
            </a:r>
          </a:p>
        </p:txBody>
      </p:sp>
    </p:spTree>
    <p:extLst>
      <p:ext uri="{BB962C8B-B14F-4D97-AF65-F5344CB8AC3E}">
        <p14:creationId xmlns:p14="http://schemas.microsoft.com/office/powerpoint/2010/main" val="390434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3290-11DA-47C2-94B5-4CD97A2F8AFA}"/>
              </a:ext>
            </a:extLst>
          </p:cNvPr>
          <p:cNvSpPr>
            <a:spLocks noGrp="1"/>
          </p:cNvSpPr>
          <p:nvPr>
            <p:ph type="title"/>
          </p:nvPr>
        </p:nvSpPr>
        <p:spPr>
          <a:xfrm>
            <a:off x="1130270" y="953325"/>
            <a:ext cx="9603275" cy="627826"/>
          </a:xfrm>
        </p:spPr>
        <p:txBody>
          <a:bodyPr>
            <a:normAutofit fontScale="90000"/>
          </a:bodyPr>
          <a:lstStyle/>
          <a:p>
            <a:r>
              <a:rPr lang="en-US" b="1" dirty="0"/>
              <a:t>Overview</a:t>
            </a:r>
          </a:p>
        </p:txBody>
      </p:sp>
      <p:sp>
        <p:nvSpPr>
          <p:cNvPr id="3" name="Content Placeholder 2">
            <a:extLst>
              <a:ext uri="{FF2B5EF4-FFF2-40B4-BE49-F238E27FC236}">
                <a16:creationId xmlns:a16="http://schemas.microsoft.com/office/drawing/2014/main" id="{CF61849D-4410-4D1C-BF5F-6F5067147FAF}"/>
              </a:ext>
            </a:extLst>
          </p:cNvPr>
          <p:cNvSpPr>
            <a:spLocks noGrp="1"/>
          </p:cNvSpPr>
          <p:nvPr>
            <p:ph idx="1"/>
          </p:nvPr>
        </p:nvSpPr>
        <p:spPr>
          <a:xfrm>
            <a:off x="1130270" y="1962149"/>
            <a:ext cx="9603275" cy="3504195"/>
          </a:xfrm>
        </p:spPr>
        <p:txBody>
          <a:bodyPr>
            <a:normAutofit/>
          </a:bodyPr>
          <a:lstStyle/>
          <a:p>
            <a:r>
              <a:rPr lang="en-US" sz="2400" dirty="0"/>
              <a:t>For my final project, I used Seattle's pet license data (year of 2018) to analyze the pet preference, popular breeds, and popular pet names</a:t>
            </a:r>
          </a:p>
          <a:p>
            <a:r>
              <a:rPr lang="en-US" sz="2400" dirty="0"/>
              <a:t>Kaggle(</a:t>
            </a:r>
            <a:r>
              <a:rPr lang="en-US" sz="2400" dirty="0">
                <a:hlinkClick r:id="rId2"/>
              </a:rPr>
              <a:t>https://www.kaggle.com/city-of-seattle/seattle-pet-licenses</a:t>
            </a:r>
            <a:r>
              <a:rPr lang="en-US" sz="2400" dirty="0"/>
              <a:t>) is the data source used in this project</a:t>
            </a:r>
          </a:p>
          <a:p>
            <a:r>
              <a:rPr lang="en-US" sz="2400" dirty="0"/>
              <a:t>I made a little modification to the data format (i.e. date format) for the analysis</a:t>
            </a:r>
          </a:p>
          <a:p>
            <a:pPr marL="0" indent="0">
              <a:buNone/>
            </a:pPr>
            <a:endParaRPr lang="en-US" dirty="0"/>
          </a:p>
        </p:txBody>
      </p:sp>
    </p:spTree>
    <p:extLst>
      <p:ext uri="{BB962C8B-B14F-4D97-AF65-F5344CB8AC3E}">
        <p14:creationId xmlns:p14="http://schemas.microsoft.com/office/powerpoint/2010/main" val="352232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292E-3327-432B-8EC2-7E5A065B5C72}"/>
              </a:ext>
            </a:extLst>
          </p:cNvPr>
          <p:cNvSpPr>
            <a:spLocks noGrp="1"/>
          </p:cNvSpPr>
          <p:nvPr>
            <p:ph type="title"/>
          </p:nvPr>
        </p:nvSpPr>
        <p:spPr/>
        <p:txBody>
          <a:bodyPr>
            <a:normAutofit fontScale="90000"/>
          </a:bodyPr>
          <a:lstStyle/>
          <a:p>
            <a:pPr>
              <a:lnSpc>
                <a:spcPct val="100000"/>
              </a:lnSpc>
            </a:pPr>
            <a:r>
              <a:rPr lang="en-US" b="1" dirty="0"/>
              <a:t>Pet type preference in 2018: Cat vs dog</a:t>
            </a:r>
            <a:br>
              <a:rPr lang="en-US" b="1" dirty="0"/>
            </a:br>
            <a:r>
              <a:rPr lang="en-US" sz="2700" dirty="0">
                <a:solidFill>
                  <a:schemeClr val="bg2">
                    <a:lumMod val="25000"/>
                  </a:schemeClr>
                </a:solidFill>
              </a:rPr>
              <a:t>67% of new pet owners in 2018 preferred dog over cat.</a:t>
            </a:r>
            <a:br>
              <a:rPr lang="en-US" b="1" dirty="0"/>
            </a:br>
            <a:endParaRPr lang="en-US" sz="2200" dirty="0">
              <a:solidFill>
                <a:schemeClr val="bg2">
                  <a:lumMod val="25000"/>
                </a:schemeClr>
              </a:solidFill>
            </a:endParaRPr>
          </a:p>
        </p:txBody>
      </p:sp>
      <p:graphicFrame>
        <p:nvGraphicFramePr>
          <p:cNvPr id="10" name="Content Placeholder 9">
            <a:extLst>
              <a:ext uri="{FF2B5EF4-FFF2-40B4-BE49-F238E27FC236}">
                <a16:creationId xmlns:a16="http://schemas.microsoft.com/office/drawing/2014/main" id="{174063AF-D3AA-4E6A-BEB5-67CD361D9896}"/>
              </a:ext>
            </a:extLst>
          </p:cNvPr>
          <p:cNvGraphicFramePr>
            <a:graphicFrameLocks noGrp="1"/>
          </p:cNvGraphicFramePr>
          <p:nvPr>
            <p:ph idx="1"/>
            <p:extLst>
              <p:ext uri="{D42A27DB-BD31-4B8C-83A1-F6EECF244321}">
                <p14:modId xmlns:p14="http://schemas.microsoft.com/office/powerpoint/2010/main" val="2432923053"/>
              </p:ext>
            </p:extLst>
          </p:nvPr>
        </p:nvGraphicFramePr>
        <p:xfrm>
          <a:off x="1130300" y="1857376"/>
          <a:ext cx="9602788" cy="36083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306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C5D1-2920-4D35-B649-127108554C89}"/>
              </a:ext>
            </a:extLst>
          </p:cNvPr>
          <p:cNvSpPr>
            <a:spLocks noGrp="1"/>
          </p:cNvSpPr>
          <p:nvPr>
            <p:ph type="title"/>
          </p:nvPr>
        </p:nvSpPr>
        <p:spPr>
          <a:xfrm>
            <a:off x="1097280" y="286603"/>
            <a:ext cx="10058400" cy="1275497"/>
          </a:xfrm>
        </p:spPr>
        <p:txBody>
          <a:bodyPr/>
          <a:lstStyle/>
          <a:p>
            <a:r>
              <a:rPr lang="en-US" b="1" dirty="0"/>
              <a:t>Pet type preference in 2018, by month</a:t>
            </a:r>
            <a:br>
              <a:rPr lang="en-US" b="1" dirty="0"/>
            </a:br>
            <a:r>
              <a:rPr lang="en-US" sz="2400" dirty="0"/>
              <a:t>Pet adoption steadily increased in 2018.</a:t>
            </a:r>
          </a:p>
        </p:txBody>
      </p:sp>
      <p:graphicFrame>
        <p:nvGraphicFramePr>
          <p:cNvPr id="4" name="Content Placeholder 3">
            <a:extLst>
              <a:ext uri="{FF2B5EF4-FFF2-40B4-BE49-F238E27FC236}">
                <a16:creationId xmlns:a16="http://schemas.microsoft.com/office/drawing/2014/main" id="{A488348D-A262-4776-AB70-30257965AB66}"/>
              </a:ext>
            </a:extLst>
          </p:cNvPr>
          <p:cNvGraphicFramePr>
            <a:graphicFrameLocks noGrp="1"/>
          </p:cNvGraphicFramePr>
          <p:nvPr>
            <p:ph idx="1"/>
            <p:extLst>
              <p:ext uri="{D42A27DB-BD31-4B8C-83A1-F6EECF244321}">
                <p14:modId xmlns:p14="http://schemas.microsoft.com/office/powerpoint/2010/main" val="2596031955"/>
              </p:ext>
            </p:extLst>
          </p:nvPr>
        </p:nvGraphicFramePr>
        <p:xfrm>
          <a:off x="1130300" y="1876426"/>
          <a:ext cx="10025380" cy="3902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5435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64EA-2C45-40E9-BD9B-9363A9578227}"/>
              </a:ext>
            </a:extLst>
          </p:cNvPr>
          <p:cNvSpPr>
            <a:spLocks noGrp="1"/>
          </p:cNvSpPr>
          <p:nvPr>
            <p:ph type="title"/>
          </p:nvPr>
        </p:nvSpPr>
        <p:spPr>
          <a:xfrm>
            <a:off x="1097280" y="286603"/>
            <a:ext cx="10058400" cy="1275497"/>
          </a:xfrm>
        </p:spPr>
        <p:txBody>
          <a:bodyPr>
            <a:normAutofit fontScale="90000"/>
          </a:bodyPr>
          <a:lstStyle/>
          <a:p>
            <a:r>
              <a:rPr lang="en-US" b="1" dirty="0"/>
              <a:t>Top 5 Cat Breeds in 2018</a:t>
            </a:r>
            <a:br>
              <a:rPr lang="en-US" b="1" dirty="0"/>
            </a:br>
            <a:r>
              <a:rPr lang="en-US" sz="2700" dirty="0"/>
              <a:t>Domestic shorthair was the most popular cat breed to new cat owners in 2018.</a:t>
            </a:r>
          </a:p>
        </p:txBody>
      </p:sp>
      <p:graphicFrame>
        <p:nvGraphicFramePr>
          <p:cNvPr id="8" name="Content Placeholder 7">
            <a:extLst>
              <a:ext uri="{FF2B5EF4-FFF2-40B4-BE49-F238E27FC236}">
                <a16:creationId xmlns:a16="http://schemas.microsoft.com/office/drawing/2014/main" id="{35D29915-1BBF-41C3-96C1-EE23A39F8840}"/>
              </a:ext>
            </a:extLst>
          </p:cNvPr>
          <p:cNvGraphicFramePr>
            <a:graphicFrameLocks noGrp="1"/>
          </p:cNvGraphicFramePr>
          <p:nvPr>
            <p:ph idx="1"/>
            <p:extLst>
              <p:ext uri="{D42A27DB-BD31-4B8C-83A1-F6EECF244321}">
                <p14:modId xmlns:p14="http://schemas.microsoft.com/office/powerpoint/2010/main" val="78337432"/>
              </p:ext>
            </p:extLst>
          </p:nvPr>
        </p:nvGraphicFramePr>
        <p:xfrm>
          <a:off x="1096963" y="197961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888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64EA-2C45-40E9-BD9B-9363A9578227}"/>
              </a:ext>
            </a:extLst>
          </p:cNvPr>
          <p:cNvSpPr>
            <a:spLocks noGrp="1"/>
          </p:cNvSpPr>
          <p:nvPr>
            <p:ph type="title"/>
          </p:nvPr>
        </p:nvSpPr>
        <p:spPr>
          <a:xfrm>
            <a:off x="1097280" y="286604"/>
            <a:ext cx="10058400" cy="1208822"/>
          </a:xfrm>
        </p:spPr>
        <p:txBody>
          <a:bodyPr>
            <a:normAutofit fontScale="90000"/>
          </a:bodyPr>
          <a:lstStyle/>
          <a:p>
            <a:r>
              <a:rPr lang="en-US" b="1" dirty="0"/>
              <a:t>Top 5 Dog Breeds in 2018</a:t>
            </a:r>
            <a:br>
              <a:rPr lang="en-US" b="1" dirty="0"/>
            </a:br>
            <a:r>
              <a:rPr lang="en-US" sz="2700" dirty="0"/>
              <a:t>Labrador retriever was the most popular dog breed to new dog owners in 2018.</a:t>
            </a:r>
            <a:endParaRPr lang="en-US" sz="2700" b="1" dirty="0"/>
          </a:p>
        </p:txBody>
      </p:sp>
      <p:graphicFrame>
        <p:nvGraphicFramePr>
          <p:cNvPr id="4" name="Content Placeholder 3">
            <a:extLst>
              <a:ext uri="{FF2B5EF4-FFF2-40B4-BE49-F238E27FC236}">
                <a16:creationId xmlns:a16="http://schemas.microsoft.com/office/drawing/2014/main" id="{73B99089-7934-4852-9257-3CAAA71B7B94}"/>
              </a:ext>
            </a:extLst>
          </p:cNvPr>
          <p:cNvGraphicFramePr>
            <a:graphicFrameLocks noGrp="1"/>
          </p:cNvGraphicFramePr>
          <p:nvPr>
            <p:ph idx="1"/>
            <p:extLst>
              <p:ext uri="{D42A27DB-BD31-4B8C-83A1-F6EECF244321}">
                <p14:modId xmlns:p14="http://schemas.microsoft.com/office/powerpoint/2010/main" val="3621150239"/>
              </p:ext>
            </p:extLst>
          </p:nvPr>
        </p:nvGraphicFramePr>
        <p:xfrm>
          <a:off x="1130300" y="2002560"/>
          <a:ext cx="9602788" cy="39410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957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CF91-16A6-4D78-AB9F-21B89D245DAD}"/>
              </a:ext>
            </a:extLst>
          </p:cNvPr>
          <p:cNvSpPr>
            <a:spLocks noGrp="1"/>
          </p:cNvSpPr>
          <p:nvPr>
            <p:ph type="title"/>
          </p:nvPr>
        </p:nvSpPr>
        <p:spPr>
          <a:xfrm>
            <a:off x="1097280" y="286603"/>
            <a:ext cx="10058400" cy="1313597"/>
          </a:xfrm>
        </p:spPr>
        <p:txBody>
          <a:bodyPr>
            <a:normAutofit/>
          </a:bodyPr>
          <a:lstStyle/>
          <a:p>
            <a:r>
              <a:rPr lang="en-US" b="1" dirty="0"/>
              <a:t>Top 5 Pet Names in 2018</a:t>
            </a:r>
            <a:br>
              <a:rPr lang="en-US" b="1" dirty="0"/>
            </a:br>
            <a:r>
              <a:rPr lang="en-US" sz="2000" dirty="0"/>
              <a:t>Overall, Lucy was the most popular pet name in 2018.</a:t>
            </a:r>
            <a:br>
              <a:rPr lang="en-US" sz="2000" dirty="0"/>
            </a:br>
            <a:r>
              <a:rPr lang="en-US" sz="2000" dirty="0"/>
              <a:t>New dog owners named their dogs “Lucy” and new cat owners named their cats “Luna” the most.</a:t>
            </a:r>
          </a:p>
        </p:txBody>
      </p:sp>
      <p:graphicFrame>
        <p:nvGraphicFramePr>
          <p:cNvPr id="4" name="Content Placeholder 3">
            <a:extLst>
              <a:ext uri="{FF2B5EF4-FFF2-40B4-BE49-F238E27FC236}">
                <a16:creationId xmlns:a16="http://schemas.microsoft.com/office/drawing/2014/main" id="{EDED0363-816A-49C1-96F2-7152EF2BCBA9}"/>
              </a:ext>
            </a:extLst>
          </p:cNvPr>
          <p:cNvGraphicFramePr>
            <a:graphicFrameLocks noGrp="1"/>
          </p:cNvGraphicFramePr>
          <p:nvPr>
            <p:ph idx="1"/>
            <p:extLst>
              <p:ext uri="{D42A27DB-BD31-4B8C-83A1-F6EECF244321}">
                <p14:modId xmlns:p14="http://schemas.microsoft.com/office/powerpoint/2010/main" val="901857735"/>
              </p:ext>
            </p:extLst>
          </p:nvPr>
        </p:nvGraphicFramePr>
        <p:xfrm>
          <a:off x="1096963" y="1895475"/>
          <a:ext cx="10058400" cy="41814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521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926E-6A81-4270-8A99-6118090AF9D1}"/>
              </a:ext>
            </a:extLst>
          </p:cNvPr>
          <p:cNvSpPr>
            <a:spLocks noGrp="1"/>
          </p:cNvSpPr>
          <p:nvPr>
            <p:ph type="title"/>
          </p:nvPr>
        </p:nvSpPr>
        <p:spPr>
          <a:xfrm>
            <a:off x="1130270" y="953324"/>
            <a:ext cx="9603275" cy="580201"/>
          </a:xfrm>
        </p:spPr>
        <p:txBody>
          <a:bodyPr>
            <a:normAutofit fontScale="90000"/>
          </a:bodyPr>
          <a:lstStyle/>
          <a:p>
            <a:r>
              <a:rPr lang="en-US" b="1" dirty="0"/>
              <a:t>Conclusion</a:t>
            </a:r>
          </a:p>
        </p:txBody>
      </p:sp>
      <p:sp>
        <p:nvSpPr>
          <p:cNvPr id="3" name="Content Placeholder 2">
            <a:extLst>
              <a:ext uri="{FF2B5EF4-FFF2-40B4-BE49-F238E27FC236}">
                <a16:creationId xmlns:a16="http://schemas.microsoft.com/office/drawing/2014/main" id="{AC5EEA63-7673-4A7C-9571-4F1B624A1BBA}"/>
              </a:ext>
            </a:extLst>
          </p:cNvPr>
          <p:cNvSpPr>
            <a:spLocks noGrp="1"/>
          </p:cNvSpPr>
          <p:nvPr>
            <p:ph idx="1"/>
          </p:nvPr>
        </p:nvSpPr>
        <p:spPr>
          <a:xfrm>
            <a:off x="1130270" y="1990725"/>
            <a:ext cx="9603275" cy="3475620"/>
          </a:xfrm>
        </p:spPr>
        <p:txBody>
          <a:bodyPr/>
          <a:lstStyle/>
          <a:p>
            <a:r>
              <a:rPr lang="en-US" dirty="0"/>
              <a:t>In 2018, new pet owners in Seattle preferred to adopt dogs over cats. The adoption steadily increased during the year. more people adopted their pet during the last three months of 2018. It may imply that people were more likely to adopt more pets during the holiday seasons in 2018.</a:t>
            </a:r>
          </a:p>
          <a:p>
            <a:r>
              <a:rPr lang="en-US" dirty="0"/>
              <a:t>The most popular cat breed to new cat owners in Seattle was domestic shorthair. The most popular dog breed to new dog owners in Seattle was Labrador retriever.</a:t>
            </a:r>
          </a:p>
          <a:p>
            <a:r>
              <a:rPr lang="en-US" dirty="0"/>
              <a:t>New pet owners named their pets “Lucy” the most. New pet owners in Seattle were most likely to name their cats “Luna” and their dog “Lucy.”</a:t>
            </a:r>
          </a:p>
          <a:p>
            <a:r>
              <a:rPr lang="en-US" dirty="0"/>
              <a:t> </a:t>
            </a:r>
          </a:p>
        </p:txBody>
      </p:sp>
    </p:spTree>
    <p:extLst>
      <p:ext uri="{BB962C8B-B14F-4D97-AF65-F5344CB8AC3E}">
        <p14:creationId xmlns:p14="http://schemas.microsoft.com/office/powerpoint/2010/main" val="15106730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169</TotalTime>
  <Words>465</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Cat vs Dog:  Seattle’s pet preference report Analysis on pet license data in Seattle in 2018</vt:lpstr>
      <vt:lpstr>Table of contents</vt:lpstr>
      <vt:lpstr>Overview</vt:lpstr>
      <vt:lpstr>Pet type preference in 2018: Cat vs dog 67% of new pet owners in 2018 preferred dog over cat. </vt:lpstr>
      <vt:lpstr>Pet type preference in 2018, by month Pet adoption steadily increased in 2018.</vt:lpstr>
      <vt:lpstr>Top 5 Cat Breeds in 2018 Domestic shorthair was the most popular cat breed to new cat owners in 2018.</vt:lpstr>
      <vt:lpstr>Top 5 Dog Breeds in 2018 Labrador retriever was the most popular dog breed to new dog owners in 2018.</vt:lpstr>
      <vt:lpstr>Top 5 Pet Names in 2018 Overall, Lucy was the most popular pet name in 2018. New dog owners named their dogs “Lucy” and new cat owners named their cats “Luna” the most.</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Hong</dc:creator>
  <cp:lastModifiedBy>Amy Hong</cp:lastModifiedBy>
  <cp:revision>30</cp:revision>
  <dcterms:created xsi:type="dcterms:W3CDTF">2020-03-13T15:12:02Z</dcterms:created>
  <dcterms:modified xsi:type="dcterms:W3CDTF">2020-03-21T04:22:02Z</dcterms:modified>
</cp:coreProperties>
</file>