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 ContentType="image/ti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9"/>
  </p:notesMasterIdLst>
  <p:sldIdLst>
    <p:sldId id="256" r:id="rId2"/>
    <p:sldId id="259" r:id="rId3"/>
    <p:sldId id="260" r:id="rId4"/>
    <p:sldId id="315" r:id="rId5"/>
    <p:sldId id="314" r:id="rId6"/>
    <p:sldId id="261" r:id="rId7"/>
    <p:sldId id="262" r:id="rId8"/>
    <p:sldId id="263" r:id="rId9"/>
    <p:sldId id="309" r:id="rId10"/>
    <p:sldId id="310" r:id="rId11"/>
    <p:sldId id="311" r:id="rId12"/>
    <p:sldId id="313" r:id="rId13"/>
    <p:sldId id="308" r:id="rId14"/>
    <p:sldId id="264" r:id="rId15"/>
    <p:sldId id="265" r:id="rId16"/>
    <p:sldId id="266" r:id="rId17"/>
    <p:sldId id="267" r:id="rId18"/>
    <p:sldId id="268" r:id="rId19"/>
    <p:sldId id="269" r:id="rId20"/>
    <p:sldId id="312"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chemeClr val="accent1"/>
              </a:solidFill>
              <a:prstDash val="solid"/>
              <a:round/>
            </a:ln>
          </a:left>
          <a:right>
            <a:ln w="12700" cap="flat">
              <a:solidFill>
                <a:schemeClr val="accent1"/>
              </a:solidFill>
              <a:prstDash val="solid"/>
              <a:round/>
            </a:ln>
          </a:right>
          <a:top>
            <a:ln w="12700" cap="flat">
              <a:solidFill>
                <a:schemeClr val="accent1"/>
              </a:solidFill>
              <a:prstDash val="solid"/>
              <a:round/>
            </a:ln>
          </a:top>
          <a:bottom>
            <a:ln w="12700" cap="flat">
              <a:solidFill>
                <a:schemeClr val="accent1"/>
              </a:solidFill>
              <a:prstDash val="solid"/>
              <a:round/>
            </a:ln>
          </a:bottom>
          <a:insideH>
            <a:ln w="12700" cap="flat">
              <a:solidFill>
                <a:schemeClr val="accent1"/>
              </a:solidFill>
              <a:prstDash val="solid"/>
              <a:round/>
            </a:ln>
          </a:insideH>
          <a:insideV>
            <a:ln w="12700" cap="flat">
              <a:solidFill>
                <a:schemeClr val="accent1"/>
              </a:solidFill>
              <a:prstDash val="solid"/>
              <a:round/>
            </a:ln>
          </a:insideV>
        </a:tcBdr>
        <a:fill>
          <a:solidFill>
            <a:srgbClr val="D0DEEF"/>
          </a:solidFill>
        </a:fill>
      </a:tcStyle>
    </a:wholeTbl>
    <a:band2H>
      <a:tcTxStyle/>
      <a:tcStyle>
        <a:tcBdr/>
        <a:fill>
          <a:solidFill>
            <a:srgbClr val="E9EFF7"/>
          </a:solidFill>
        </a:fill>
      </a:tcStyle>
    </a:band2H>
    <a:firstCol>
      <a:tcTxStyle b="on" i="off">
        <a:fontRef idx="minor">
          <a:srgbClr val="000000"/>
        </a:fontRef>
        <a:srgbClr val="000000"/>
      </a:tcTxStyle>
      <a:tcStyle>
        <a:tcBdr>
          <a:left>
            <a:ln w="12700" cap="flat">
              <a:solidFill>
                <a:schemeClr val="accent1"/>
              </a:solidFill>
              <a:prstDash val="solid"/>
              <a:round/>
            </a:ln>
          </a:left>
          <a:right>
            <a:ln w="12700" cap="flat">
              <a:solidFill>
                <a:schemeClr val="accent1"/>
              </a:solidFill>
              <a:prstDash val="solid"/>
              <a:round/>
            </a:ln>
          </a:right>
          <a:top>
            <a:ln w="12700" cap="flat">
              <a:solidFill>
                <a:schemeClr val="accent1"/>
              </a:solidFill>
              <a:prstDash val="solid"/>
              <a:round/>
            </a:ln>
          </a:top>
          <a:bottom>
            <a:ln w="12700" cap="flat">
              <a:solidFill>
                <a:schemeClr val="accent1"/>
              </a:solidFill>
              <a:prstDash val="solid"/>
              <a:round/>
            </a:ln>
          </a:bottom>
          <a:insideH>
            <a:ln w="12700" cap="flat">
              <a:solidFill>
                <a:schemeClr val="accent1"/>
              </a:solidFill>
              <a:prstDash val="solid"/>
              <a:round/>
            </a:ln>
          </a:insideH>
          <a:insideV>
            <a:ln w="12700" cap="flat">
              <a:solidFill>
                <a:schemeClr val="accent1"/>
              </a:solidFill>
              <a:prstDash val="solid"/>
              <a:round/>
            </a:ln>
          </a:insideV>
        </a:tcBdr>
        <a:fill>
          <a:solidFill>
            <a:srgbClr val="D0DEEF"/>
          </a:solidFill>
        </a:fill>
      </a:tcStyle>
    </a:firstCol>
    <a:lastRow>
      <a:tcTxStyle b="on" i="off">
        <a:fontRef idx="minor">
          <a:srgbClr val="000000"/>
        </a:fontRef>
        <a:srgbClr val="000000"/>
      </a:tcTxStyle>
      <a:tcStyle>
        <a:tcBdr>
          <a:left>
            <a:ln w="12700" cap="flat">
              <a:solidFill>
                <a:schemeClr val="accent1"/>
              </a:solidFill>
              <a:prstDash val="solid"/>
              <a:round/>
            </a:ln>
          </a:left>
          <a:right>
            <a:ln w="12700" cap="flat">
              <a:solidFill>
                <a:schemeClr val="accent1"/>
              </a:solidFill>
              <a:prstDash val="solid"/>
              <a:round/>
            </a:ln>
          </a:right>
          <a:top>
            <a:ln w="25400" cap="flat">
              <a:solidFill>
                <a:schemeClr val="accent1"/>
              </a:solidFill>
              <a:prstDash val="solid"/>
              <a:round/>
            </a:ln>
          </a:top>
          <a:bottom>
            <a:ln w="12700" cap="flat">
              <a:solidFill>
                <a:schemeClr val="accent1"/>
              </a:solidFill>
              <a:prstDash val="solid"/>
              <a:round/>
            </a:ln>
          </a:bottom>
          <a:insideH>
            <a:ln w="12700" cap="flat">
              <a:solidFill>
                <a:schemeClr val="accent1"/>
              </a:solidFill>
              <a:prstDash val="solid"/>
              <a:round/>
            </a:ln>
          </a:insideH>
          <a:insideV>
            <a:ln w="12700" cap="flat">
              <a:solidFill>
                <a:schemeClr val="accent1"/>
              </a:solidFill>
              <a:prstDash val="solid"/>
              <a:round/>
            </a:ln>
          </a:insideV>
        </a:tcBdr>
        <a:fill>
          <a:solidFill>
            <a:srgbClr val="E9EFF7"/>
          </a:solidFill>
        </a:fill>
      </a:tcStyle>
    </a:lastRow>
    <a:firstRow>
      <a:tcTxStyle b="on" i="off">
        <a:fontRef idx="minor">
          <a:srgbClr val="000000"/>
        </a:fontRef>
        <a:srgbClr val="000000"/>
      </a:tcTxStyle>
      <a:tcStyle>
        <a:tcBdr>
          <a:left>
            <a:ln w="12700" cap="flat">
              <a:solidFill>
                <a:schemeClr val="accent1"/>
              </a:solidFill>
              <a:prstDash val="solid"/>
              <a:round/>
            </a:ln>
          </a:left>
          <a:right>
            <a:ln w="12700" cap="flat">
              <a:solidFill>
                <a:schemeClr val="accent1"/>
              </a:solidFill>
              <a:prstDash val="solid"/>
              <a:round/>
            </a:ln>
          </a:right>
          <a:top>
            <a:ln w="12700" cap="flat">
              <a:solidFill>
                <a:schemeClr val="accent1"/>
              </a:solidFill>
              <a:prstDash val="solid"/>
              <a:round/>
            </a:ln>
          </a:top>
          <a:bottom>
            <a:ln w="12700" cap="flat">
              <a:solidFill>
                <a:schemeClr val="accent1"/>
              </a:solidFill>
              <a:prstDash val="solid"/>
              <a:round/>
            </a:ln>
          </a:bottom>
          <a:insideH>
            <a:ln w="12700" cap="flat">
              <a:solidFill>
                <a:schemeClr val="accent1"/>
              </a:solidFill>
              <a:prstDash val="solid"/>
              <a:round/>
            </a:ln>
          </a:insideH>
          <a:insideV>
            <a:ln w="12700" cap="flat">
              <a:solidFill>
                <a:schemeClr val="accent1"/>
              </a:solidFill>
              <a:prstDash val="solid"/>
              <a:round/>
            </a:ln>
          </a:insideV>
        </a:tcBdr>
        <a:fill>
          <a:solidFill>
            <a:srgbClr val="E9EFF7"/>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0DEEF"/>
          </a:solidFill>
        </a:fill>
      </a:tcStyle>
    </a:wholeTbl>
    <a:band2H>
      <a:tcTxStyle/>
      <a:tcStyle>
        <a:tcBdr/>
        <a:fill>
          <a:solidFill>
            <a:srgbClr val="E9EFF7"/>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a:tcStyle>
        <a:tcBdr/>
        <a:fill>
          <a:solidFill>
            <a:srgbClr val="F0F0F0"/>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33BA23B1-9221-436E-865A-0063620EA4FD}"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4183" autoAdjust="0"/>
  </p:normalViewPr>
  <p:slideViewPr>
    <p:cSldViewPr snapToGrid="0">
      <p:cViewPr varScale="1">
        <p:scale>
          <a:sx n="69" d="100"/>
          <a:sy n="69" d="100"/>
        </p:scale>
        <p:origin x="1205"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2" name="Shape 162"/>
          <p:cNvSpPr>
            <a:spLocks noGrp="1" noRot="1" noChangeAspect="1"/>
          </p:cNvSpPr>
          <p:nvPr>
            <p:ph type="sldImg"/>
          </p:nvPr>
        </p:nvSpPr>
        <p:spPr>
          <a:xfrm>
            <a:off x="1143000" y="685800"/>
            <a:ext cx="4572000" cy="3429000"/>
          </a:xfrm>
          <a:prstGeom prst="rect">
            <a:avLst/>
          </a:prstGeom>
        </p:spPr>
        <p:txBody>
          <a:bodyPr/>
          <a:lstStyle/>
          <a:p>
            <a:endParaRPr/>
          </a:p>
        </p:txBody>
      </p:sp>
      <p:sp>
        <p:nvSpPr>
          <p:cNvPr id="163" name="Shape 163"/>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https://www.bfmtv.com/tech/actualites/metavers/mark-zuckerberg-evoque-le-metavers-pour-dialoguer-avec-ses-proches-decedes_AV-202310030621.html</a:t>
            </a:r>
          </a:p>
          <a:p>
            <a:endParaRPr lang="en-GB" dirty="0"/>
          </a:p>
          <a:p>
            <a:r>
              <a:rPr lang="en-GB" dirty="0"/>
              <a:t>Mais </a:t>
            </a:r>
            <a:r>
              <a:rPr lang="en-GB" dirty="0" err="1"/>
              <a:t>en</a:t>
            </a:r>
            <a:r>
              <a:rPr lang="en-GB" dirty="0"/>
              <a:t> </a:t>
            </a:r>
            <a:r>
              <a:rPr lang="en-GB" dirty="0" err="1"/>
              <a:t>même</a:t>
            </a:r>
            <a:r>
              <a:rPr lang="en-GB" dirty="0"/>
              <a:t> temps…</a:t>
            </a:r>
          </a:p>
          <a:p>
            <a:r>
              <a:rPr lang="en-GB" dirty="0"/>
              <a:t>https://www.bfmtv.com/tech/facebook-va-tailler-dans-ses-effectifs-dedies-au-metavers_AV-202310040545.html</a:t>
            </a:r>
          </a:p>
        </p:txBody>
      </p:sp>
    </p:spTree>
    <p:extLst>
      <p:ext uri="{BB962C8B-B14F-4D97-AF65-F5344CB8AC3E}">
        <p14:creationId xmlns:p14="http://schemas.microsoft.com/office/powerpoint/2010/main" val="5017493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https://www.rewind.ai/pendant</a:t>
            </a:r>
          </a:p>
        </p:txBody>
      </p:sp>
    </p:spTree>
    <p:extLst>
      <p:ext uri="{BB962C8B-B14F-4D97-AF65-F5344CB8AC3E}">
        <p14:creationId xmlns:p14="http://schemas.microsoft.com/office/powerpoint/2010/main" val="23017966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fr-BE" dirty="0"/>
              <a:t>Concept originellement déjà connu (</a:t>
            </a:r>
            <a:r>
              <a:rPr lang="fr-BE" dirty="0" err="1"/>
              <a:t>raw</a:t>
            </a:r>
            <a:r>
              <a:rPr lang="fr-BE" dirty="0"/>
              <a:t>/</a:t>
            </a:r>
            <a:r>
              <a:rPr lang="fr-BE" dirty="0" err="1"/>
              <a:t>processed</a:t>
            </a:r>
            <a:r>
              <a:rPr lang="fr-BE" dirty="0"/>
              <a:t>/</a:t>
            </a:r>
            <a:r>
              <a:rPr lang="fr-BE" dirty="0" err="1"/>
              <a:t>curated</a:t>
            </a:r>
            <a:r>
              <a:rPr lang="fr-BE" dirty="0"/>
              <a:t>), mais la nomination bronze/silver/gold est popularisée par </a:t>
            </a:r>
            <a:r>
              <a:rPr lang="fr-BE" dirty="0" err="1"/>
              <a:t>DataBricks</a:t>
            </a:r>
            <a:r>
              <a:rPr lang="fr-BE" dirty="0"/>
              <a:t> ces derniers temps avec le concept de </a:t>
            </a:r>
            <a:r>
              <a:rPr lang="fr-BE" dirty="0" err="1"/>
              <a:t>dataLakehouse</a:t>
            </a:r>
            <a:r>
              <a:rPr lang="fr-BE" dirty="0"/>
              <a:t>.</a:t>
            </a:r>
            <a:endParaRPr lang="en-GB" dirty="0"/>
          </a:p>
        </p:txBody>
      </p:sp>
    </p:spTree>
    <p:extLst>
      <p:ext uri="{BB962C8B-B14F-4D97-AF65-F5344CB8AC3E}">
        <p14:creationId xmlns:p14="http://schemas.microsoft.com/office/powerpoint/2010/main" val="23412079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11" name="Texte du titre"/>
          <p:cNvSpPr txBox="1">
            <a:spLocks noGrp="1"/>
          </p:cNvSpPr>
          <p:nvPr>
            <p:ph type="title"/>
          </p:nvPr>
        </p:nvSpPr>
        <p:spPr>
          <a:xfrm>
            <a:off x="1524000" y="1122362"/>
            <a:ext cx="9144000" cy="2387601"/>
          </a:xfrm>
          <a:prstGeom prst="rect">
            <a:avLst/>
          </a:prstGeom>
        </p:spPr>
        <p:txBody>
          <a:bodyPr anchor="b"/>
          <a:lstStyle>
            <a:lvl1pPr algn="ctr">
              <a:defRPr sz="6000"/>
            </a:lvl1pPr>
          </a:lstStyle>
          <a:p>
            <a:r>
              <a:t>Texte du titre</a:t>
            </a:r>
          </a:p>
        </p:txBody>
      </p:sp>
      <p:sp>
        <p:nvSpPr>
          <p:cNvPr id="12" name="Texte niveau 1…"/>
          <p:cNvSpPr txBox="1">
            <a:spLocks noGrp="1"/>
          </p:cNvSpPr>
          <p:nvPr>
            <p:ph type="body" sz="quarter" idx="1"/>
          </p:nvPr>
        </p:nvSpPr>
        <p:spPr>
          <a:xfrm>
            <a:off x="1524000" y="3602037"/>
            <a:ext cx="9144000" cy="1655763"/>
          </a:xfrm>
          <a:prstGeom prst="rect">
            <a:avLst/>
          </a:prstGeom>
        </p:spPr>
        <p:txBody>
          <a:bodyPr/>
          <a:lstStyle>
            <a:lvl1pPr marL="0" indent="0" algn="ctr">
              <a:buSzTx/>
              <a:buFontTx/>
              <a:buNone/>
              <a:defRPr sz="2400"/>
            </a:lvl1pPr>
            <a:lvl2pPr marL="0" indent="457200" algn="ctr">
              <a:buSzTx/>
              <a:buFontTx/>
              <a:buNone/>
              <a:defRPr sz="2400"/>
            </a:lvl2pPr>
            <a:lvl3pPr marL="0" indent="914400" algn="ctr">
              <a:buSzTx/>
              <a:buFontTx/>
              <a:buNone/>
              <a:defRPr sz="2400"/>
            </a:lvl3pPr>
            <a:lvl4pPr marL="0" indent="1371600" algn="ctr">
              <a:buSzTx/>
              <a:buFontTx/>
              <a:buNone/>
              <a:defRPr sz="2400"/>
            </a:lvl4pPr>
            <a:lvl5pPr marL="0" indent="1828800" algn="ctr">
              <a:buSzTx/>
              <a:buFontTx/>
              <a:buNone/>
              <a:defRPr sz="2400"/>
            </a:lvl5pPr>
          </a:lstStyle>
          <a:p>
            <a:r>
              <a:t>Texte niveau 1</a:t>
            </a:r>
          </a:p>
          <a:p>
            <a:pPr lvl="1"/>
            <a:r>
              <a:t>Texte niveau 2</a:t>
            </a:r>
          </a:p>
          <a:p>
            <a:pPr lvl="2"/>
            <a:r>
              <a:t>Texte niveau 3</a:t>
            </a:r>
          </a:p>
          <a:p>
            <a:pPr lvl="3"/>
            <a:r>
              <a:t>Texte niveau 4</a:t>
            </a:r>
          </a:p>
          <a:p>
            <a:pPr lvl="4"/>
            <a:r>
              <a:t>Texte niveau 5</a:t>
            </a:r>
          </a:p>
        </p:txBody>
      </p:sp>
      <p:sp>
        <p:nvSpPr>
          <p:cNvPr id="13" name="Numéro de diapositive"/>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Basic">
    <p:spTree>
      <p:nvGrpSpPr>
        <p:cNvPr id="1" name=""/>
        <p:cNvGrpSpPr/>
        <p:nvPr/>
      </p:nvGrpSpPr>
      <p:grpSpPr>
        <a:xfrm>
          <a:off x="0" y="0"/>
          <a:ext cx="0" cy="0"/>
          <a:chOff x="0" y="0"/>
          <a:chExt cx="0" cy="0"/>
        </a:xfrm>
      </p:grpSpPr>
      <p:sp>
        <p:nvSpPr>
          <p:cNvPr id="92" name="Texte du titre"/>
          <p:cNvSpPr txBox="1">
            <a:spLocks noGrp="1"/>
          </p:cNvSpPr>
          <p:nvPr>
            <p:ph type="title"/>
          </p:nvPr>
        </p:nvSpPr>
        <p:spPr>
          <a:xfrm>
            <a:off x="324332" y="340393"/>
            <a:ext cx="11543339" cy="523409"/>
          </a:xfrm>
          <a:prstGeom prst="rect">
            <a:avLst/>
          </a:prstGeom>
        </p:spPr>
        <p:txBody>
          <a:bodyPr lIns="0" tIns="0" rIns="0" bIns="0"/>
          <a:lstStyle>
            <a:lvl1pPr>
              <a:defRPr sz="2000"/>
            </a:lvl1pPr>
          </a:lstStyle>
          <a:p>
            <a:r>
              <a:t>Texte du titre</a:t>
            </a:r>
          </a:p>
        </p:txBody>
      </p:sp>
      <p:sp>
        <p:nvSpPr>
          <p:cNvPr id="93" name="Texte niveau 1…"/>
          <p:cNvSpPr txBox="1">
            <a:spLocks noGrp="1"/>
          </p:cNvSpPr>
          <p:nvPr>
            <p:ph type="body" sz="quarter" idx="1"/>
          </p:nvPr>
        </p:nvSpPr>
        <p:spPr>
          <a:xfrm>
            <a:off x="324331" y="1083878"/>
            <a:ext cx="2764883" cy="4756889"/>
          </a:xfrm>
          <a:prstGeom prst="rect">
            <a:avLst/>
          </a:prstGeom>
        </p:spPr>
        <p:txBody>
          <a:bodyPr lIns="0" tIns="0" rIns="0" bIns="0"/>
          <a:lstStyle>
            <a:lvl1pPr>
              <a:defRPr sz="1600"/>
            </a:lvl1pPr>
            <a:lvl2pPr marL="609600" indent="-152400">
              <a:defRPr sz="1600"/>
            </a:lvl2pPr>
            <a:lvl3pPr marL="1097280" indent="-182880">
              <a:defRPr sz="1600"/>
            </a:lvl3pPr>
            <a:lvl4pPr marL="1574800" indent="-203200">
              <a:defRPr sz="1600"/>
            </a:lvl4pPr>
            <a:lvl5pPr marL="2032000" indent="-203200">
              <a:defRPr sz="1600"/>
            </a:lvl5pPr>
          </a:lstStyle>
          <a:p>
            <a:r>
              <a:t>Texte niveau 1</a:t>
            </a:r>
          </a:p>
          <a:p>
            <a:pPr lvl="1"/>
            <a:r>
              <a:t>Texte niveau 2</a:t>
            </a:r>
          </a:p>
          <a:p>
            <a:pPr lvl="2"/>
            <a:r>
              <a:t>Texte niveau 3</a:t>
            </a:r>
          </a:p>
          <a:p>
            <a:pPr lvl="3"/>
            <a:r>
              <a:t>Texte niveau 4</a:t>
            </a:r>
          </a:p>
          <a:p>
            <a:pPr lvl="4"/>
            <a:r>
              <a:t>Texte niveau 5</a:t>
            </a:r>
          </a:p>
        </p:txBody>
      </p:sp>
      <p:sp>
        <p:nvSpPr>
          <p:cNvPr id="94" name="Numéro de diapositive"/>
          <p:cNvSpPr txBox="1">
            <a:spLocks noGrp="1"/>
          </p:cNvSpPr>
          <p:nvPr>
            <p:ph type="sldNum" sz="quarter" idx="2"/>
          </p:nvPr>
        </p:nvSpPr>
        <p:spPr>
          <a:xfrm>
            <a:off x="5892800" y="6172200"/>
            <a:ext cx="2844800" cy="3683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1_Title and content">
    <p:spTree>
      <p:nvGrpSpPr>
        <p:cNvPr id="1" name=""/>
        <p:cNvGrpSpPr/>
        <p:nvPr/>
      </p:nvGrpSpPr>
      <p:grpSpPr>
        <a:xfrm>
          <a:off x="0" y="0"/>
          <a:ext cx="0" cy="0"/>
          <a:chOff x="0" y="0"/>
          <a:chExt cx="0" cy="0"/>
        </a:xfrm>
      </p:grpSpPr>
      <p:sp>
        <p:nvSpPr>
          <p:cNvPr id="101" name="Texte du titre"/>
          <p:cNvSpPr txBox="1">
            <a:spLocks noGrp="1"/>
          </p:cNvSpPr>
          <p:nvPr>
            <p:ph type="title"/>
          </p:nvPr>
        </p:nvSpPr>
        <p:spPr>
          <a:xfrm>
            <a:off x="324331" y="340391"/>
            <a:ext cx="11419611" cy="523410"/>
          </a:xfrm>
          <a:prstGeom prst="rect">
            <a:avLst/>
          </a:prstGeom>
        </p:spPr>
        <p:txBody>
          <a:bodyPr lIns="53984" tIns="53984" rIns="53984" bIns="53984" anchor="t"/>
          <a:lstStyle>
            <a:lvl1pPr>
              <a:defRPr sz="2900"/>
            </a:lvl1pPr>
          </a:lstStyle>
          <a:p>
            <a:r>
              <a:t>Texte du titre</a:t>
            </a:r>
          </a:p>
        </p:txBody>
      </p:sp>
      <p:sp>
        <p:nvSpPr>
          <p:cNvPr id="102" name="Texte niveau 1…"/>
          <p:cNvSpPr txBox="1">
            <a:spLocks noGrp="1"/>
          </p:cNvSpPr>
          <p:nvPr>
            <p:ph type="body" idx="1"/>
          </p:nvPr>
        </p:nvSpPr>
        <p:spPr>
          <a:xfrm>
            <a:off x="320749" y="1176187"/>
            <a:ext cx="11439408" cy="4888486"/>
          </a:xfrm>
          <a:prstGeom prst="rect">
            <a:avLst/>
          </a:prstGeom>
        </p:spPr>
        <p:txBody>
          <a:bodyPr/>
          <a:lstStyle>
            <a:lvl1pPr marL="304554" indent="-304554">
              <a:spcBef>
                <a:spcPts val="1300"/>
              </a:spcBef>
              <a:buChar char="−"/>
              <a:defRPr sz="2700"/>
            </a:lvl1pPr>
            <a:lvl2pPr marL="553001" indent="-248447">
              <a:spcBef>
                <a:spcPts val="1300"/>
              </a:spcBef>
              <a:buChar char="−"/>
              <a:defRPr sz="2700"/>
            </a:lvl2pPr>
            <a:lvl3pPr marL="577846" indent="-273292">
              <a:spcBef>
                <a:spcPts val="1300"/>
              </a:spcBef>
              <a:buChar char="−"/>
              <a:defRPr sz="2700"/>
            </a:lvl3pPr>
            <a:lvl4pPr marL="984515" indent="-273292">
              <a:spcBef>
                <a:spcPts val="1300"/>
              </a:spcBef>
              <a:defRPr sz="2700"/>
            </a:lvl4pPr>
            <a:lvl5pPr marL="2171700" indent="-342900">
              <a:spcBef>
                <a:spcPts val="1300"/>
              </a:spcBef>
              <a:defRPr sz="2700"/>
            </a:lvl5pPr>
          </a:lstStyle>
          <a:p>
            <a:r>
              <a:t>Texte niveau 1</a:t>
            </a:r>
          </a:p>
          <a:p>
            <a:pPr lvl="1"/>
            <a:r>
              <a:t>Texte niveau 2</a:t>
            </a:r>
          </a:p>
          <a:p>
            <a:pPr lvl="2"/>
            <a:r>
              <a:t>Texte niveau 3</a:t>
            </a:r>
          </a:p>
          <a:p>
            <a:pPr lvl="3"/>
            <a:r>
              <a:t>Texte niveau 4</a:t>
            </a:r>
          </a:p>
          <a:p>
            <a:pPr lvl="4"/>
            <a:r>
              <a:t>Texte niveau 5</a:t>
            </a:r>
          </a:p>
        </p:txBody>
      </p:sp>
      <p:sp>
        <p:nvSpPr>
          <p:cNvPr id="103" name="Numéro de diapositive"/>
          <p:cNvSpPr txBox="1">
            <a:spLocks noGrp="1"/>
          </p:cNvSpPr>
          <p:nvPr>
            <p:ph type="sldNum" sz="quarter" idx="2"/>
          </p:nvPr>
        </p:nvSpPr>
        <p:spPr>
          <a:xfrm>
            <a:off x="5892800" y="6172200"/>
            <a:ext cx="2844800" cy="3683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2_Title and content">
    <p:spTree>
      <p:nvGrpSpPr>
        <p:cNvPr id="1" name=""/>
        <p:cNvGrpSpPr/>
        <p:nvPr/>
      </p:nvGrpSpPr>
      <p:grpSpPr>
        <a:xfrm>
          <a:off x="0" y="0"/>
          <a:ext cx="0" cy="0"/>
          <a:chOff x="0" y="0"/>
          <a:chExt cx="0" cy="0"/>
        </a:xfrm>
      </p:grpSpPr>
      <p:sp>
        <p:nvSpPr>
          <p:cNvPr id="110" name="Texte du titre"/>
          <p:cNvSpPr txBox="1">
            <a:spLocks noGrp="1"/>
          </p:cNvSpPr>
          <p:nvPr>
            <p:ph type="title"/>
          </p:nvPr>
        </p:nvSpPr>
        <p:spPr>
          <a:xfrm>
            <a:off x="324331" y="340391"/>
            <a:ext cx="11419611" cy="523410"/>
          </a:xfrm>
          <a:prstGeom prst="rect">
            <a:avLst/>
          </a:prstGeom>
        </p:spPr>
        <p:txBody>
          <a:bodyPr lIns="53984" tIns="53984" rIns="53984" bIns="53984" anchor="t"/>
          <a:lstStyle>
            <a:lvl1pPr>
              <a:defRPr sz="2900"/>
            </a:lvl1pPr>
          </a:lstStyle>
          <a:p>
            <a:r>
              <a:t>Texte du titre</a:t>
            </a:r>
          </a:p>
        </p:txBody>
      </p:sp>
      <p:sp>
        <p:nvSpPr>
          <p:cNvPr id="111" name="Texte niveau 1…"/>
          <p:cNvSpPr txBox="1">
            <a:spLocks noGrp="1"/>
          </p:cNvSpPr>
          <p:nvPr>
            <p:ph type="body" idx="1"/>
          </p:nvPr>
        </p:nvSpPr>
        <p:spPr>
          <a:xfrm>
            <a:off x="320749" y="1176187"/>
            <a:ext cx="11439408" cy="4888486"/>
          </a:xfrm>
          <a:prstGeom prst="rect">
            <a:avLst/>
          </a:prstGeom>
        </p:spPr>
        <p:txBody>
          <a:bodyPr/>
          <a:lstStyle>
            <a:lvl1pPr marL="304554" indent="-304554">
              <a:spcBef>
                <a:spcPts val="1300"/>
              </a:spcBef>
              <a:buChar char="−"/>
              <a:defRPr sz="2700"/>
            </a:lvl1pPr>
            <a:lvl2pPr marL="553001" indent="-248447">
              <a:spcBef>
                <a:spcPts val="1300"/>
              </a:spcBef>
              <a:buChar char="−"/>
              <a:defRPr sz="2700"/>
            </a:lvl2pPr>
            <a:lvl3pPr marL="577846" indent="-273292">
              <a:spcBef>
                <a:spcPts val="1300"/>
              </a:spcBef>
              <a:buChar char="−"/>
              <a:defRPr sz="2700"/>
            </a:lvl3pPr>
            <a:lvl4pPr marL="984515" indent="-273292">
              <a:spcBef>
                <a:spcPts val="1300"/>
              </a:spcBef>
              <a:defRPr sz="2700"/>
            </a:lvl4pPr>
            <a:lvl5pPr marL="2171700" indent="-342900">
              <a:spcBef>
                <a:spcPts val="1300"/>
              </a:spcBef>
              <a:defRPr sz="2700"/>
            </a:lvl5pPr>
          </a:lstStyle>
          <a:p>
            <a:r>
              <a:t>Texte niveau 1</a:t>
            </a:r>
          </a:p>
          <a:p>
            <a:pPr lvl="1"/>
            <a:r>
              <a:t>Texte niveau 2</a:t>
            </a:r>
          </a:p>
          <a:p>
            <a:pPr lvl="2"/>
            <a:r>
              <a:t>Texte niveau 3</a:t>
            </a:r>
          </a:p>
          <a:p>
            <a:pPr lvl="3"/>
            <a:r>
              <a:t>Texte niveau 4</a:t>
            </a:r>
          </a:p>
          <a:p>
            <a:pPr lvl="4"/>
            <a:r>
              <a:t>Texte niveau 5</a:t>
            </a:r>
          </a:p>
        </p:txBody>
      </p:sp>
      <p:sp>
        <p:nvSpPr>
          <p:cNvPr id="112" name="Numéro de diapositive"/>
          <p:cNvSpPr txBox="1">
            <a:spLocks noGrp="1"/>
          </p:cNvSpPr>
          <p:nvPr>
            <p:ph type="sldNum" sz="quarter" idx="2"/>
          </p:nvPr>
        </p:nvSpPr>
        <p:spPr>
          <a:xfrm>
            <a:off x="5892800" y="6172200"/>
            <a:ext cx="2844800" cy="3683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3_Title and content">
    <p:spTree>
      <p:nvGrpSpPr>
        <p:cNvPr id="1" name=""/>
        <p:cNvGrpSpPr/>
        <p:nvPr/>
      </p:nvGrpSpPr>
      <p:grpSpPr>
        <a:xfrm>
          <a:off x="0" y="0"/>
          <a:ext cx="0" cy="0"/>
          <a:chOff x="0" y="0"/>
          <a:chExt cx="0" cy="0"/>
        </a:xfrm>
      </p:grpSpPr>
      <p:sp>
        <p:nvSpPr>
          <p:cNvPr id="119" name="Texte du titre"/>
          <p:cNvSpPr txBox="1">
            <a:spLocks noGrp="1"/>
          </p:cNvSpPr>
          <p:nvPr>
            <p:ph type="title"/>
          </p:nvPr>
        </p:nvSpPr>
        <p:spPr>
          <a:xfrm>
            <a:off x="324331" y="340391"/>
            <a:ext cx="11419611" cy="523410"/>
          </a:xfrm>
          <a:prstGeom prst="rect">
            <a:avLst/>
          </a:prstGeom>
        </p:spPr>
        <p:txBody>
          <a:bodyPr lIns="53984" tIns="53984" rIns="53984" bIns="53984" anchor="t"/>
          <a:lstStyle>
            <a:lvl1pPr>
              <a:defRPr sz="2900"/>
            </a:lvl1pPr>
          </a:lstStyle>
          <a:p>
            <a:r>
              <a:t>Texte du titre</a:t>
            </a:r>
          </a:p>
        </p:txBody>
      </p:sp>
      <p:sp>
        <p:nvSpPr>
          <p:cNvPr id="120" name="Texte niveau 1…"/>
          <p:cNvSpPr txBox="1">
            <a:spLocks noGrp="1"/>
          </p:cNvSpPr>
          <p:nvPr>
            <p:ph type="body" idx="1"/>
          </p:nvPr>
        </p:nvSpPr>
        <p:spPr>
          <a:xfrm>
            <a:off x="320749" y="1176187"/>
            <a:ext cx="11439408" cy="4888486"/>
          </a:xfrm>
          <a:prstGeom prst="rect">
            <a:avLst/>
          </a:prstGeom>
        </p:spPr>
        <p:txBody>
          <a:bodyPr/>
          <a:lstStyle>
            <a:lvl1pPr marL="304554" indent="-304554">
              <a:spcBef>
                <a:spcPts val="1300"/>
              </a:spcBef>
              <a:buChar char="−"/>
              <a:defRPr sz="2700"/>
            </a:lvl1pPr>
            <a:lvl2pPr marL="553001" indent="-248447">
              <a:spcBef>
                <a:spcPts val="1300"/>
              </a:spcBef>
              <a:buChar char="−"/>
              <a:defRPr sz="2700"/>
            </a:lvl2pPr>
            <a:lvl3pPr marL="577846" indent="-273292">
              <a:spcBef>
                <a:spcPts val="1300"/>
              </a:spcBef>
              <a:buChar char="−"/>
              <a:defRPr sz="2700"/>
            </a:lvl3pPr>
            <a:lvl4pPr marL="984515" indent="-273292">
              <a:spcBef>
                <a:spcPts val="1300"/>
              </a:spcBef>
              <a:defRPr sz="2700"/>
            </a:lvl4pPr>
            <a:lvl5pPr marL="2171700" indent="-342900">
              <a:spcBef>
                <a:spcPts val="1300"/>
              </a:spcBef>
              <a:defRPr sz="2700"/>
            </a:lvl5pPr>
          </a:lstStyle>
          <a:p>
            <a:r>
              <a:t>Texte niveau 1</a:t>
            </a:r>
          </a:p>
          <a:p>
            <a:pPr lvl="1"/>
            <a:r>
              <a:t>Texte niveau 2</a:t>
            </a:r>
          </a:p>
          <a:p>
            <a:pPr lvl="2"/>
            <a:r>
              <a:t>Texte niveau 3</a:t>
            </a:r>
          </a:p>
          <a:p>
            <a:pPr lvl="3"/>
            <a:r>
              <a:t>Texte niveau 4</a:t>
            </a:r>
          </a:p>
          <a:p>
            <a:pPr lvl="4"/>
            <a:r>
              <a:t>Texte niveau 5</a:t>
            </a:r>
          </a:p>
        </p:txBody>
      </p:sp>
      <p:sp>
        <p:nvSpPr>
          <p:cNvPr id="121" name="Numéro de diapositive"/>
          <p:cNvSpPr txBox="1">
            <a:spLocks noGrp="1"/>
          </p:cNvSpPr>
          <p:nvPr>
            <p:ph type="sldNum" sz="quarter" idx="2"/>
          </p:nvPr>
        </p:nvSpPr>
        <p:spPr>
          <a:xfrm>
            <a:off x="5892800" y="6172200"/>
            <a:ext cx="2844800" cy="3683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Red divider or highlight">
    <p:spTree>
      <p:nvGrpSpPr>
        <p:cNvPr id="1" name=""/>
        <p:cNvGrpSpPr/>
        <p:nvPr/>
      </p:nvGrpSpPr>
      <p:grpSpPr>
        <a:xfrm>
          <a:off x="0" y="0"/>
          <a:ext cx="0" cy="0"/>
          <a:chOff x="0" y="0"/>
          <a:chExt cx="0" cy="0"/>
        </a:xfrm>
      </p:grpSpPr>
      <p:sp>
        <p:nvSpPr>
          <p:cNvPr id="128" name="Rectangle 5"/>
          <p:cNvSpPr/>
          <p:nvPr/>
        </p:nvSpPr>
        <p:spPr>
          <a:xfrm>
            <a:off x="0" y="0"/>
            <a:ext cx="12192000" cy="6858000"/>
          </a:xfrm>
          <a:prstGeom prst="rect">
            <a:avLst/>
          </a:prstGeom>
          <a:solidFill>
            <a:srgbClr val="970254"/>
          </a:solidFill>
          <a:ln w="12700">
            <a:miter lim="400000"/>
          </a:ln>
        </p:spPr>
        <p:txBody>
          <a:bodyPr lIns="45719" rIns="45719"/>
          <a:lstStyle/>
          <a:p>
            <a:pPr defTabSz="1031899">
              <a:defRPr sz="2700">
                <a:latin typeface="Arial"/>
                <a:ea typeface="Arial"/>
                <a:cs typeface="Arial"/>
                <a:sym typeface="Arial"/>
              </a:defRPr>
            </a:pPr>
            <a:endParaRPr/>
          </a:p>
        </p:txBody>
      </p:sp>
      <p:sp>
        <p:nvSpPr>
          <p:cNvPr id="129" name="Texte niveau 1…"/>
          <p:cNvSpPr txBox="1">
            <a:spLocks noGrp="1"/>
          </p:cNvSpPr>
          <p:nvPr>
            <p:ph type="body" idx="1"/>
          </p:nvPr>
        </p:nvSpPr>
        <p:spPr>
          <a:xfrm>
            <a:off x="315456" y="340393"/>
            <a:ext cx="9763209" cy="5270816"/>
          </a:xfrm>
          <a:prstGeom prst="rect">
            <a:avLst/>
          </a:prstGeom>
        </p:spPr>
        <p:txBody>
          <a:bodyPr/>
          <a:lstStyle>
            <a:lvl1pPr>
              <a:defRPr sz="3900" b="1">
                <a:solidFill>
                  <a:srgbClr val="FFFFFF"/>
                </a:solidFill>
              </a:defRPr>
            </a:lvl1pPr>
            <a:lvl2pPr marL="655319" indent="-198119">
              <a:defRPr sz="3900" b="1">
                <a:solidFill>
                  <a:srgbClr val="FFFFFF"/>
                </a:solidFill>
              </a:defRPr>
            </a:lvl2pPr>
            <a:lvl3pPr marL="1112519" indent="-198119">
              <a:defRPr sz="3900" b="1">
                <a:solidFill>
                  <a:srgbClr val="FFFFFF"/>
                </a:solidFill>
              </a:defRPr>
            </a:lvl3pPr>
            <a:lvl4pPr marL="1569719" indent="-198119">
              <a:defRPr sz="3900" b="1">
                <a:solidFill>
                  <a:srgbClr val="FFFFFF"/>
                </a:solidFill>
              </a:defRPr>
            </a:lvl4pPr>
            <a:lvl5pPr marL="2057400" indent="-228600">
              <a:defRPr sz="3900" b="1">
                <a:solidFill>
                  <a:srgbClr val="FFFFFF"/>
                </a:solidFill>
              </a:defRPr>
            </a:lvl5pPr>
          </a:lstStyle>
          <a:p>
            <a:r>
              <a:t>Texte niveau 1</a:t>
            </a:r>
          </a:p>
          <a:p>
            <a:pPr lvl="1"/>
            <a:r>
              <a:t>Texte niveau 2</a:t>
            </a:r>
          </a:p>
          <a:p>
            <a:pPr lvl="2"/>
            <a:r>
              <a:t>Texte niveau 3</a:t>
            </a:r>
          </a:p>
          <a:p>
            <a:pPr lvl="3"/>
            <a:r>
              <a:t>Texte niveau 4</a:t>
            </a:r>
          </a:p>
          <a:p>
            <a:pPr lvl="4"/>
            <a:r>
              <a:t>Texte niveau 5</a:t>
            </a:r>
          </a:p>
        </p:txBody>
      </p:sp>
      <p:sp>
        <p:nvSpPr>
          <p:cNvPr id="130" name="Numéro de diapositive"/>
          <p:cNvSpPr txBox="1">
            <a:spLocks noGrp="1"/>
          </p:cNvSpPr>
          <p:nvPr>
            <p:ph type="sldNum" sz="quarter" idx="2"/>
          </p:nvPr>
        </p:nvSpPr>
        <p:spPr>
          <a:xfrm>
            <a:off x="5892800" y="6172200"/>
            <a:ext cx="2844800" cy="3683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Agenda slide">
    <p:spTree>
      <p:nvGrpSpPr>
        <p:cNvPr id="1" name=""/>
        <p:cNvGrpSpPr/>
        <p:nvPr/>
      </p:nvGrpSpPr>
      <p:grpSpPr>
        <a:xfrm>
          <a:off x="0" y="0"/>
          <a:ext cx="0" cy="0"/>
          <a:chOff x="0" y="0"/>
          <a:chExt cx="0" cy="0"/>
        </a:xfrm>
      </p:grpSpPr>
      <p:sp>
        <p:nvSpPr>
          <p:cNvPr id="137" name="Texte niveau 1…"/>
          <p:cNvSpPr txBox="1">
            <a:spLocks noGrp="1"/>
          </p:cNvSpPr>
          <p:nvPr>
            <p:ph type="body" idx="1"/>
          </p:nvPr>
        </p:nvSpPr>
        <p:spPr>
          <a:xfrm>
            <a:off x="325647" y="340391"/>
            <a:ext cx="9102788" cy="5283241"/>
          </a:xfrm>
          <a:prstGeom prst="rect">
            <a:avLst/>
          </a:prstGeom>
        </p:spPr>
        <p:txBody>
          <a:bodyPr/>
          <a:lstStyle>
            <a:lvl1pPr marL="386963" indent="-386963">
              <a:buChar char="̶"/>
              <a:defRPr sz="2700" b="1"/>
            </a:lvl1pPr>
            <a:lvl2pPr marL="765809" indent="-308609">
              <a:defRPr sz="2700" b="1"/>
            </a:lvl2pPr>
            <a:lvl3pPr marL="1223010" indent="-308610">
              <a:defRPr sz="2700" b="1"/>
            </a:lvl3pPr>
            <a:lvl4pPr marL="1680210" indent="-308610">
              <a:defRPr sz="2700" b="1"/>
            </a:lvl4pPr>
            <a:lvl5pPr marL="0" indent="1370757">
              <a:buSzTx/>
              <a:buNone/>
              <a:defRPr sz="2700" b="1"/>
            </a:lvl5pPr>
          </a:lstStyle>
          <a:p>
            <a:r>
              <a:t>Texte niveau 1</a:t>
            </a:r>
          </a:p>
          <a:p>
            <a:pPr lvl="1"/>
            <a:r>
              <a:t>Texte niveau 2</a:t>
            </a:r>
          </a:p>
          <a:p>
            <a:pPr lvl="2"/>
            <a:r>
              <a:t>Texte niveau 3</a:t>
            </a:r>
          </a:p>
          <a:p>
            <a:pPr lvl="3"/>
            <a:r>
              <a:t>Texte niveau 4</a:t>
            </a:r>
          </a:p>
          <a:p>
            <a:pPr lvl="4"/>
            <a:r>
              <a:t>Texte niveau 5</a:t>
            </a:r>
          </a:p>
        </p:txBody>
      </p:sp>
      <p:sp>
        <p:nvSpPr>
          <p:cNvPr id="138" name="Numéro de diapositive"/>
          <p:cNvSpPr txBox="1">
            <a:spLocks noGrp="1"/>
          </p:cNvSpPr>
          <p:nvPr>
            <p:ph type="sldNum" sz="quarter" idx="2"/>
          </p:nvPr>
        </p:nvSpPr>
        <p:spPr>
          <a:xfrm>
            <a:off x="11684097" y="6305312"/>
            <a:ext cx="263982" cy="26924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145" name="Texte du titre"/>
          <p:cNvSpPr txBox="1">
            <a:spLocks noGrp="1"/>
          </p:cNvSpPr>
          <p:nvPr>
            <p:ph type="title"/>
          </p:nvPr>
        </p:nvSpPr>
        <p:spPr>
          <a:xfrm>
            <a:off x="324521" y="341555"/>
            <a:ext cx="11426329" cy="523820"/>
          </a:xfrm>
          <a:prstGeom prst="rect">
            <a:avLst/>
          </a:prstGeom>
        </p:spPr>
        <p:txBody>
          <a:bodyPr lIns="60971" tIns="60971" rIns="60971" bIns="60971" anchor="t"/>
          <a:lstStyle>
            <a:lvl1pPr defTabSz="1033004">
              <a:lnSpc>
                <a:spcPct val="100000"/>
              </a:lnSpc>
              <a:defRPr sz="2800" b="1">
                <a:solidFill>
                  <a:srgbClr val="766C62"/>
                </a:solidFill>
                <a:latin typeface="Arial"/>
                <a:ea typeface="Arial"/>
                <a:cs typeface="Arial"/>
                <a:sym typeface="Arial"/>
              </a:defRPr>
            </a:lvl1pPr>
          </a:lstStyle>
          <a:p>
            <a:r>
              <a:t>Texte du titre</a:t>
            </a:r>
          </a:p>
        </p:txBody>
      </p:sp>
      <p:sp>
        <p:nvSpPr>
          <p:cNvPr id="146" name="Texte niveau 1…"/>
          <p:cNvSpPr txBox="1">
            <a:spLocks noGrp="1"/>
          </p:cNvSpPr>
          <p:nvPr>
            <p:ph type="body" idx="1"/>
          </p:nvPr>
        </p:nvSpPr>
        <p:spPr>
          <a:xfrm>
            <a:off x="320936" y="1178006"/>
            <a:ext cx="11446138" cy="4892321"/>
          </a:xfrm>
          <a:prstGeom prst="rect">
            <a:avLst/>
          </a:prstGeom>
        </p:spPr>
        <p:txBody>
          <a:bodyPr lIns="60971" tIns="60971" rIns="60971" bIns="60971"/>
          <a:lstStyle>
            <a:lvl1pPr marL="292364" indent="-292364" defTabSz="1033004">
              <a:lnSpc>
                <a:spcPct val="100000"/>
              </a:lnSpc>
              <a:spcBef>
                <a:spcPts val="1300"/>
              </a:spcBef>
              <a:buChar char="−"/>
              <a:defRPr sz="2600">
                <a:solidFill>
                  <a:srgbClr val="766C62"/>
                </a:solidFill>
                <a:latin typeface="Arial"/>
                <a:ea typeface="Arial"/>
                <a:cs typeface="Arial"/>
                <a:sym typeface="Arial"/>
              </a:defRPr>
            </a:lvl1pPr>
            <a:lvl2pPr marL="503079" indent="-233204" defTabSz="1033004">
              <a:lnSpc>
                <a:spcPct val="100000"/>
              </a:lnSpc>
              <a:spcBef>
                <a:spcPts val="1300"/>
              </a:spcBef>
              <a:buChar char="−"/>
              <a:defRPr sz="2600">
                <a:solidFill>
                  <a:srgbClr val="766C62"/>
                </a:solidFill>
                <a:latin typeface="Arial"/>
                <a:ea typeface="Arial"/>
                <a:cs typeface="Arial"/>
                <a:sym typeface="Arial"/>
              </a:defRPr>
            </a:lvl2pPr>
            <a:lvl3pPr marL="528990" indent="-259115" defTabSz="1033004">
              <a:lnSpc>
                <a:spcPct val="100000"/>
              </a:lnSpc>
              <a:spcBef>
                <a:spcPts val="1300"/>
              </a:spcBef>
              <a:buChar char="−"/>
              <a:defRPr sz="2600">
                <a:solidFill>
                  <a:srgbClr val="766C62"/>
                </a:solidFill>
                <a:latin typeface="Arial"/>
                <a:ea typeface="Arial"/>
                <a:cs typeface="Arial"/>
                <a:sym typeface="Arial"/>
              </a:defRPr>
            </a:lvl3pPr>
            <a:lvl4pPr marL="889352" indent="-259115" defTabSz="1033004">
              <a:lnSpc>
                <a:spcPct val="100000"/>
              </a:lnSpc>
              <a:spcBef>
                <a:spcPts val="1300"/>
              </a:spcBef>
              <a:buChar char="–"/>
              <a:defRPr sz="2600">
                <a:solidFill>
                  <a:srgbClr val="766C62"/>
                </a:solidFill>
                <a:latin typeface="Arial"/>
                <a:ea typeface="Arial"/>
                <a:cs typeface="Arial"/>
                <a:sym typeface="Arial"/>
              </a:defRPr>
            </a:lvl4pPr>
            <a:lvl5pPr marL="1799512" indent="-584839" defTabSz="1033004">
              <a:lnSpc>
                <a:spcPct val="100000"/>
              </a:lnSpc>
              <a:spcBef>
                <a:spcPts val="1300"/>
              </a:spcBef>
              <a:buChar char="–"/>
              <a:defRPr sz="2600">
                <a:solidFill>
                  <a:srgbClr val="766C62"/>
                </a:solidFill>
                <a:latin typeface="Arial"/>
                <a:ea typeface="Arial"/>
                <a:cs typeface="Arial"/>
                <a:sym typeface="Arial"/>
              </a:defRPr>
            </a:lvl5pPr>
          </a:lstStyle>
          <a:p>
            <a:r>
              <a:t>Texte niveau 1</a:t>
            </a:r>
          </a:p>
          <a:p>
            <a:pPr lvl="1"/>
            <a:r>
              <a:t>Texte niveau 2</a:t>
            </a:r>
          </a:p>
          <a:p>
            <a:pPr lvl="2"/>
            <a:r>
              <a:t>Texte niveau 3</a:t>
            </a:r>
          </a:p>
          <a:p>
            <a:pPr lvl="3"/>
            <a:r>
              <a:t>Texte niveau 4</a:t>
            </a:r>
          </a:p>
          <a:p>
            <a:pPr lvl="4"/>
            <a:r>
              <a:t>Texte niveau 5</a:t>
            </a:r>
          </a:p>
        </p:txBody>
      </p:sp>
      <p:sp>
        <p:nvSpPr>
          <p:cNvPr id="147" name="Numéro de diapositive"/>
          <p:cNvSpPr txBox="1">
            <a:spLocks noGrp="1"/>
          </p:cNvSpPr>
          <p:nvPr>
            <p:ph type="sldNum" sz="quarter" idx="2"/>
          </p:nvPr>
        </p:nvSpPr>
        <p:spPr>
          <a:xfrm>
            <a:off x="5892800" y="6171434"/>
            <a:ext cx="2844801" cy="368301"/>
          </a:xfrm>
          <a:prstGeom prst="rect">
            <a:avLst/>
          </a:prstGeom>
        </p:spPr>
        <p:txBody>
          <a:bodyPr lIns="51636" tIns="51636" rIns="51636" bIns="51636"/>
          <a:lstStyle>
            <a:lvl1pPr defTabSz="1033004">
              <a:defRPr>
                <a:solidFill>
                  <a:srgbClr val="000000"/>
                </a:solidFill>
                <a:latin typeface="Arial"/>
                <a:ea typeface="Arial"/>
                <a:cs typeface="Arial"/>
                <a:sym typeface="Arial"/>
              </a:defRPr>
            </a:lvl1pPr>
          </a:lstStyle>
          <a:p>
            <a:fld id="{86CB4B4D-7CA3-9044-876B-883B54F8677D}" type="slidenum">
              <a:t>‹#›</a:t>
            </a:fld>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Titre et contenu">
    <p:spTree>
      <p:nvGrpSpPr>
        <p:cNvPr id="1" name=""/>
        <p:cNvGrpSpPr/>
        <p:nvPr/>
      </p:nvGrpSpPr>
      <p:grpSpPr>
        <a:xfrm>
          <a:off x="0" y="0"/>
          <a:ext cx="0" cy="0"/>
          <a:chOff x="0" y="0"/>
          <a:chExt cx="0" cy="0"/>
        </a:xfrm>
      </p:grpSpPr>
      <p:sp>
        <p:nvSpPr>
          <p:cNvPr id="154" name="Texte du titre"/>
          <p:cNvSpPr txBox="1">
            <a:spLocks noGrp="1"/>
          </p:cNvSpPr>
          <p:nvPr>
            <p:ph type="title"/>
          </p:nvPr>
        </p:nvSpPr>
        <p:spPr>
          <a:prstGeom prst="rect">
            <a:avLst/>
          </a:prstGeom>
        </p:spPr>
        <p:txBody>
          <a:bodyPr/>
          <a:lstStyle/>
          <a:p>
            <a:r>
              <a:t>Texte du titre</a:t>
            </a:r>
          </a:p>
        </p:txBody>
      </p:sp>
      <p:sp>
        <p:nvSpPr>
          <p:cNvPr id="155" name="Texte niveau 1…"/>
          <p:cNvSpPr txBox="1">
            <a:spLocks noGrp="1"/>
          </p:cNvSpPr>
          <p:nvPr>
            <p:ph type="body" idx="1"/>
          </p:nvPr>
        </p:nvSpPr>
        <p:spPr>
          <a:prstGeom prst="rect">
            <a:avLst/>
          </a:prstGeom>
        </p:spPr>
        <p:txBody>
          <a:bodyPr/>
          <a:lstStyle/>
          <a:p>
            <a:r>
              <a:t>Texte niveau 1</a:t>
            </a:r>
          </a:p>
          <a:p>
            <a:pPr lvl="1"/>
            <a:r>
              <a:t>Texte niveau 2</a:t>
            </a:r>
          </a:p>
          <a:p>
            <a:pPr lvl="2"/>
            <a:r>
              <a:t>Texte niveau 3</a:t>
            </a:r>
          </a:p>
          <a:p>
            <a:pPr lvl="3"/>
            <a:r>
              <a:t>Texte niveau 4</a:t>
            </a:r>
          </a:p>
          <a:p>
            <a:pPr lvl="4"/>
            <a:r>
              <a:t>Texte niveau 5</a:t>
            </a:r>
          </a:p>
        </p:txBody>
      </p:sp>
      <p:sp>
        <p:nvSpPr>
          <p:cNvPr id="156" name="Numéro de diapositive"/>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0" name="Texte du titre"/>
          <p:cNvSpPr txBox="1">
            <a:spLocks noGrp="1"/>
          </p:cNvSpPr>
          <p:nvPr>
            <p:ph type="title"/>
          </p:nvPr>
        </p:nvSpPr>
        <p:spPr>
          <a:prstGeom prst="rect">
            <a:avLst/>
          </a:prstGeom>
        </p:spPr>
        <p:txBody>
          <a:bodyPr/>
          <a:lstStyle/>
          <a:p>
            <a:r>
              <a:t>Texte du titre</a:t>
            </a:r>
          </a:p>
        </p:txBody>
      </p:sp>
      <p:sp>
        <p:nvSpPr>
          <p:cNvPr id="21" name="Texte niveau 1…"/>
          <p:cNvSpPr txBox="1">
            <a:spLocks noGrp="1"/>
          </p:cNvSpPr>
          <p:nvPr>
            <p:ph type="body" idx="1"/>
          </p:nvPr>
        </p:nvSpPr>
        <p:spPr>
          <a:prstGeom prst="rect">
            <a:avLst/>
          </a:prstGeom>
        </p:spPr>
        <p:txBody>
          <a:bodyPr/>
          <a:lstStyle/>
          <a:p>
            <a:r>
              <a:t>Texte niveau 1</a:t>
            </a:r>
          </a:p>
          <a:p>
            <a:pPr lvl="1"/>
            <a:r>
              <a:t>Texte niveau 2</a:t>
            </a:r>
          </a:p>
          <a:p>
            <a:pPr lvl="2"/>
            <a:r>
              <a:t>Texte niveau 3</a:t>
            </a:r>
          </a:p>
          <a:p>
            <a:pPr lvl="3"/>
            <a:r>
              <a:t>Texte niveau 4</a:t>
            </a:r>
          </a:p>
          <a:p>
            <a:pPr lvl="4"/>
            <a:r>
              <a:t>Texte niveau 5</a:t>
            </a:r>
          </a:p>
        </p:txBody>
      </p:sp>
      <p:sp>
        <p:nvSpPr>
          <p:cNvPr id="22" name="Numéro de diapositive"/>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29" name="Texte du titre"/>
          <p:cNvSpPr txBox="1">
            <a:spLocks noGrp="1"/>
          </p:cNvSpPr>
          <p:nvPr>
            <p:ph type="title"/>
          </p:nvPr>
        </p:nvSpPr>
        <p:spPr>
          <a:xfrm>
            <a:off x="831850" y="1709738"/>
            <a:ext cx="10515600" cy="2852737"/>
          </a:xfrm>
          <a:prstGeom prst="rect">
            <a:avLst/>
          </a:prstGeom>
        </p:spPr>
        <p:txBody>
          <a:bodyPr anchor="b"/>
          <a:lstStyle>
            <a:lvl1pPr>
              <a:defRPr sz="6000"/>
            </a:lvl1pPr>
          </a:lstStyle>
          <a:p>
            <a:r>
              <a:t>Texte du titre</a:t>
            </a:r>
          </a:p>
        </p:txBody>
      </p:sp>
      <p:sp>
        <p:nvSpPr>
          <p:cNvPr id="30" name="Texte niveau 1…"/>
          <p:cNvSpPr txBox="1">
            <a:spLocks noGrp="1"/>
          </p:cNvSpPr>
          <p:nvPr>
            <p:ph type="body" sz="quarter" idx="1"/>
          </p:nvPr>
        </p:nvSpPr>
        <p:spPr>
          <a:xfrm>
            <a:off x="831850" y="4589462"/>
            <a:ext cx="10515600" cy="1500188"/>
          </a:xfrm>
          <a:prstGeom prst="rect">
            <a:avLst/>
          </a:prstGeom>
        </p:spPr>
        <p:txBody>
          <a:bodyPr/>
          <a:lstStyle>
            <a:lvl1pPr marL="0" indent="0">
              <a:buSzTx/>
              <a:buFontTx/>
              <a:buNone/>
              <a:defRPr sz="2400">
                <a:solidFill>
                  <a:srgbClr val="888888"/>
                </a:solidFill>
              </a:defRPr>
            </a:lvl1pPr>
            <a:lvl2pPr marL="0" indent="457200">
              <a:buSzTx/>
              <a:buFontTx/>
              <a:buNone/>
              <a:defRPr sz="2400">
                <a:solidFill>
                  <a:srgbClr val="888888"/>
                </a:solidFill>
              </a:defRPr>
            </a:lvl2pPr>
            <a:lvl3pPr marL="0" indent="914400">
              <a:buSzTx/>
              <a:buFontTx/>
              <a:buNone/>
              <a:defRPr sz="2400">
                <a:solidFill>
                  <a:srgbClr val="888888"/>
                </a:solidFill>
              </a:defRPr>
            </a:lvl3pPr>
            <a:lvl4pPr marL="0" indent="1371600">
              <a:buSzTx/>
              <a:buFontTx/>
              <a:buNone/>
              <a:defRPr sz="2400">
                <a:solidFill>
                  <a:srgbClr val="888888"/>
                </a:solidFill>
              </a:defRPr>
            </a:lvl4pPr>
            <a:lvl5pPr marL="0" indent="1828800">
              <a:buSzTx/>
              <a:buFontTx/>
              <a:buNone/>
              <a:defRPr sz="2400">
                <a:solidFill>
                  <a:srgbClr val="888888"/>
                </a:solidFill>
              </a:defRPr>
            </a:lvl5pPr>
          </a:lstStyle>
          <a:p>
            <a:r>
              <a:t>Texte niveau 1</a:t>
            </a:r>
          </a:p>
          <a:p>
            <a:pPr lvl="1"/>
            <a:r>
              <a:t>Texte niveau 2</a:t>
            </a:r>
          </a:p>
          <a:p>
            <a:pPr lvl="2"/>
            <a:r>
              <a:t>Texte niveau 3</a:t>
            </a:r>
          </a:p>
          <a:p>
            <a:pPr lvl="3"/>
            <a:r>
              <a:t>Texte niveau 4</a:t>
            </a:r>
          </a:p>
          <a:p>
            <a:pPr lvl="4"/>
            <a:r>
              <a:t>Texte niveau 5</a:t>
            </a:r>
          </a:p>
        </p:txBody>
      </p:sp>
      <p:sp>
        <p:nvSpPr>
          <p:cNvPr id="31" name="Numéro de diapositive"/>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38" name="Texte du titre"/>
          <p:cNvSpPr txBox="1">
            <a:spLocks noGrp="1"/>
          </p:cNvSpPr>
          <p:nvPr>
            <p:ph type="title"/>
          </p:nvPr>
        </p:nvSpPr>
        <p:spPr>
          <a:prstGeom prst="rect">
            <a:avLst/>
          </a:prstGeom>
        </p:spPr>
        <p:txBody>
          <a:bodyPr/>
          <a:lstStyle/>
          <a:p>
            <a:r>
              <a:t>Texte du titre</a:t>
            </a:r>
          </a:p>
        </p:txBody>
      </p:sp>
      <p:sp>
        <p:nvSpPr>
          <p:cNvPr id="39" name="Texte niveau 1…"/>
          <p:cNvSpPr txBox="1">
            <a:spLocks noGrp="1"/>
          </p:cNvSpPr>
          <p:nvPr>
            <p:ph type="body" sz="half" idx="1"/>
          </p:nvPr>
        </p:nvSpPr>
        <p:spPr>
          <a:xfrm>
            <a:off x="838200" y="1825625"/>
            <a:ext cx="5181600" cy="4351338"/>
          </a:xfrm>
          <a:prstGeom prst="rect">
            <a:avLst/>
          </a:prstGeom>
        </p:spPr>
        <p:txBody>
          <a:bodyPr/>
          <a:lstStyle/>
          <a:p>
            <a:r>
              <a:t>Texte niveau 1</a:t>
            </a:r>
          </a:p>
          <a:p>
            <a:pPr lvl="1"/>
            <a:r>
              <a:t>Texte niveau 2</a:t>
            </a:r>
          </a:p>
          <a:p>
            <a:pPr lvl="2"/>
            <a:r>
              <a:t>Texte niveau 3</a:t>
            </a:r>
          </a:p>
          <a:p>
            <a:pPr lvl="3"/>
            <a:r>
              <a:t>Texte niveau 4</a:t>
            </a:r>
          </a:p>
          <a:p>
            <a:pPr lvl="4"/>
            <a:r>
              <a:t>Texte niveau 5</a:t>
            </a:r>
          </a:p>
        </p:txBody>
      </p:sp>
      <p:sp>
        <p:nvSpPr>
          <p:cNvPr id="40" name="Numéro de diapositive"/>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47" name="Texte du titre"/>
          <p:cNvSpPr txBox="1">
            <a:spLocks noGrp="1"/>
          </p:cNvSpPr>
          <p:nvPr>
            <p:ph type="title"/>
          </p:nvPr>
        </p:nvSpPr>
        <p:spPr>
          <a:xfrm>
            <a:off x="839787" y="365125"/>
            <a:ext cx="10515601" cy="1325563"/>
          </a:xfrm>
          <a:prstGeom prst="rect">
            <a:avLst/>
          </a:prstGeom>
        </p:spPr>
        <p:txBody>
          <a:bodyPr/>
          <a:lstStyle/>
          <a:p>
            <a:r>
              <a:t>Texte du titre</a:t>
            </a:r>
          </a:p>
        </p:txBody>
      </p:sp>
      <p:sp>
        <p:nvSpPr>
          <p:cNvPr id="48" name="Texte niveau 1…"/>
          <p:cNvSpPr txBox="1">
            <a:spLocks noGrp="1"/>
          </p:cNvSpPr>
          <p:nvPr>
            <p:ph type="body" sz="quarter" idx="1"/>
          </p:nvPr>
        </p:nvSpPr>
        <p:spPr>
          <a:xfrm>
            <a:off x="839787" y="1681163"/>
            <a:ext cx="5157789" cy="823913"/>
          </a:xfrm>
          <a:prstGeom prst="rect">
            <a:avLst/>
          </a:prstGeom>
        </p:spPr>
        <p:txBody>
          <a:bodyPr anchor="b"/>
          <a:lstStyle>
            <a:lvl1pPr marL="0" indent="0">
              <a:buSzTx/>
              <a:buFontTx/>
              <a:buNone/>
              <a:defRPr sz="2400" b="1"/>
            </a:lvl1pPr>
            <a:lvl2pPr marL="0" indent="457200">
              <a:buSzTx/>
              <a:buFontTx/>
              <a:buNone/>
              <a:defRPr sz="2400" b="1"/>
            </a:lvl2pPr>
            <a:lvl3pPr marL="0" indent="914400">
              <a:buSzTx/>
              <a:buFontTx/>
              <a:buNone/>
              <a:defRPr sz="2400" b="1"/>
            </a:lvl3pPr>
            <a:lvl4pPr marL="0" indent="1371600">
              <a:buSzTx/>
              <a:buFontTx/>
              <a:buNone/>
              <a:defRPr sz="2400" b="1"/>
            </a:lvl4pPr>
            <a:lvl5pPr marL="0" indent="1828800">
              <a:buSzTx/>
              <a:buFontTx/>
              <a:buNone/>
              <a:defRPr sz="2400" b="1"/>
            </a:lvl5pPr>
          </a:lstStyle>
          <a:p>
            <a:r>
              <a:t>Texte niveau 1</a:t>
            </a:r>
          </a:p>
          <a:p>
            <a:pPr lvl="1"/>
            <a:r>
              <a:t>Texte niveau 2</a:t>
            </a:r>
          </a:p>
          <a:p>
            <a:pPr lvl="2"/>
            <a:r>
              <a:t>Texte niveau 3</a:t>
            </a:r>
          </a:p>
          <a:p>
            <a:pPr lvl="3"/>
            <a:r>
              <a:t>Texte niveau 4</a:t>
            </a:r>
          </a:p>
          <a:p>
            <a:pPr lvl="4"/>
            <a:r>
              <a:t>Texte niveau 5</a:t>
            </a:r>
          </a:p>
        </p:txBody>
      </p:sp>
      <p:sp>
        <p:nvSpPr>
          <p:cNvPr id="49" name="Text Placeholder 4"/>
          <p:cNvSpPr>
            <a:spLocks noGrp="1"/>
          </p:cNvSpPr>
          <p:nvPr>
            <p:ph type="body" sz="quarter" idx="21"/>
          </p:nvPr>
        </p:nvSpPr>
        <p:spPr>
          <a:xfrm>
            <a:off x="6172200" y="1681163"/>
            <a:ext cx="5183188" cy="823913"/>
          </a:xfrm>
          <a:prstGeom prst="rect">
            <a:avLst/>
          </a:prstGeom>
        </p:spPr>
        <p:txBody>
          <a:bodyPr anchor="b"/>
          <a:lstStyle/>
          <a:p>
            <a:pPr marL="0" indent="0">
              <a:buSzTx/>
              <a:buFontTx/>
              <a:buNone/>
              <a:defRPr sz="2400" b="1"/>
            </a:pPr>
            <a:endParaRPr/>
          </a:p>
        </p:txBody>
      </p:sp>
      <p:sp>
        <p:nvSpPr>
          <p:cNvPr id="50" name="Numéro de diapositive"/>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57" name="Texte du titre"/>
          <p:cNvSpPr txBox="1">
            <a:spLocks noGrp="1"/>
          </p:cNvSpPr>
          <p:nvPr>
            <p:ph type="title"/>
          </p:nvPr>
        </p:nvSpPr>
        <p:spPr>
          <a:prstGeom prst="rect">
            <a:avLst/>
          </a:prstGeom>
        </p:spPr>
        <p:txBody>
          <a:bodyPr/>
          <a:lstStyle/>
          <a:p>
            <a:r>
              <a:t>Texte du titre</a:t>
            </a:r>
          </a:p>
        </p:txBody>
      </p:sp>
      <p:sp>
        <p:nvSpPr>
          <p:cNvPr id="58" name="Numéro de diapositive"/>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65" name="Numéro de diapositive"/>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72" name="Texte du titre"/>
          <p:cNvSpPr txBox="1">
            <a:spLocks noGrp="1"/>
          </p:cNvSpPr>
          <p:nvPr>
            <p:ph type="title"/>
          </p:nvPr>
        </p:nvSpPr>
        <p:spPr>
          <a:xfrm>
            <a:off x="839787" y="457200"/>
            <a:ext cx="3932239" cy="1600200"/>
          </a:xfrm>
          <a:prstGeom prst="rect">
            <a:avLst/>
          </a:prstGeom>
        </p:spPr>
        <p:txBody>
          <a:bodyPr anchor="b"/>
          <a:lstStyle>
            <a:lvl1pPr>
              <a:defRPr sz="3200"/>
            </a:lvl1pPr>
          </a:lstStyle>
          <a:p>
            <a:r>
              <a:t>Texte du titre</a:t>
            </a:r>
          </a:p>
        </p:txBody>
      </p:sp>
      <p:sp>
        <p:nvSpPr>
          <p:cNvPr id="73" name="Texte niveau 1…"/>
          <p:cNvSpPr txBox="1">
            <a:spLocks noGrp="1"/>
          </p:cNvSpPr>
          <p:nvPr>
            <p:ph type="body" sz="half" idx="1"/>
          </p:nvPr>
        </p:nvSpPr>
        <p:spPr>
          <a:xfrm>
            <a:off x="5183187" y="987425"/>
            <a:ext cx="6172201"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r>
              <a:t>Texte niveau 1</a:t>
            </a:r>
          </a:p>
          <a:p>
            <a:pPr lvl="1"/>
            <a:r>
              <a:t>Texte niveau 2</a:t>
            </a:r>
          </a:p>
          <a:p>
            <a:pPr lvl="2"/>
            <a:r>
              <a:t>Texte niveau 3</a:t>
            </a:r>
          </a:p>
          <a:p>
            <a:pPr lvl="3"/>
            <a:r>
              <a:t>Texte niveau 4</a:t>
            </a:r>
          </a:p>
          <a:p>
            <a:pPr lvl="4"/>
            <a:r>
              <a:t>Texte niveau 5</a:t>
            </a:r>
          </a:p>
        </p:txBody>
      </p:sp>
      <p:sp>
        <p:nvSpPr>
          <p:cNvPr id="74" name="Text Placeholder 3"/>
          <p:cNvSpPr>
            <a:spLocks noGrp="1"/>
          </p:cNvSpPr>
          <p:nvPr>
            <p:ph type="body" sz="quarter" idx="21"/>
          </p:nvPr>
        </p:nvSpPr>
        <p:spPr>
          <a:xfrm>
            <a:off x="839787" y="2057400"/>
            <a:ext cx="3932238" cy="3811588"/>
          </a:xfrm>
          <a:prstGeom prst="rect">
            <a:avLst/>
          </a:prstGeom>
        </p:spPr>
        <p:txBody>
          <a:bodyPr/>
          <a:lstStyle/>
          <a:p>
            <a:pPr marL="0" indent="0">
              <a:buSzTx/>
              <a:buFontTx/>
              <a:buNone/>
              <a:defRPr sz="1600"/>
            </a:pPr>
            <a:endParaRPr/>
          </a:p>
        </p:txBody>
      </p:sp>
      <p:sp>
        <p:nvSpPr>
          <p:cNvPr id="75" name="Numéro de diapositive"/>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82" name="Texte du titre"/>
          <p:cNvSpPr txBox="1">
            <a:spLocks noGrp="1"/>
          </p:cNvSpPr>
          <p:nvPr>
            <p:ph type="title"/>
          </p:nvPr>
        </p:nvSpPr>
        <p:spPr>
          <a:xfrm>
            <a:off x="839787" y="457200"/>
            <a:ext cx="3932239" cy="1600200"/>
          </a:xfrm>
          <a:prstGeom prst="rect">
            <a:avLst/>
          </a:prstGeom>
        </p:spPr>
        <p:txBody>
          <a:bodyPr anchor="b"/>
          <a:lstStyle>
            <a:lvl1pPr>
              <a:defRPr sz="3200"/>
            </a:lvl1pPr>
          </a:lstStyle>
          <a:p>
            <a:r>
              <a:t>Texte du titre</a:t>
            </a:r>
          </a:p>
        </p:txBody>
      </p:sp>
      <p:sp>
        <p:nvSpPr>
          <p:cNvPr id="83" name="Picture Placeholder 2"/>
          <p:cNvSpPr>
            <a:spLocks noGrp="1"/>
          </p:cNvSpPr>
          <p:nvPr>
            <p:ph type="pic" sz="half" idx="21"/>
          </p:nvPr>
        </p:nvSpPr>
        <p:spPr>
          <a:xfrm>
            <a:off x="5183187" y="987425"/>
            <a:ext cx="6172201" cy="4873625"/>
          </a:xfrm>
          <a:prstGeom prst="rect">
            <a:avLst/>
          </a:prstGeom>
        </p:spPr>
        <p:txBody>
          <a:bodyPr lIns="91439" rIns="91439">
            <a:noAutofit/>
          </a:bodyPr>
          <a:lstStyle/>
          <a:p>
            <a:endParaRPr/>
          </a:p>
        </p:txBody>
      </p:sp>
      <p:sp>
        <p:nvSpPr>
          <p:cNvPr id="84" name="Texte niveau 1…"/>
          <p:cNvSpPr txBox="1">
            <a:spLocks noGrp="1"/>
          </p:cNvSpPr>
          <p:nvPr>
            <p:ph type="body" sz="quarter" idx="1"/>
          </p:nvPr>
        </p:nvSpPr>
        <p:spPr>
          <a:xfrm>
            <a:off x="839787" y="2057400"/>
            <a:ext cx="3932239" cy="3811588"/>
          </a:xfrm>
          <a:prstGeom prst="rect">
            <a:avLst/>
          </a:prstGeom>
        </p:spPr>
        <p:txBody>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r>
              <a:t>Texte niveau 1</a:t>
            </a:r>
          </a:p>
          <a:p>
            <a:pPr lvl="1"/>
            <a:r>
              <a:t>Texte niveau 2</a:t>
            </a:r>
          </a:p>
          <a:p>
            <a:pPr lvl="2"/>
            <a:r>
              <a:t>Texte niveau 3</a:t>
            </a:r>
          </a:p>
          <a:p>
            <a:pPr lvl="3"/>
            <a:r>
              <a:t>Texte niveau 4</a:t>
            </a:r>
          </a:p>
          <a:p>
            <a:pPr lvl="4"/>
            <a:r>
              <a:t>Texte niveau 5</a:t>
            </a:r>
          </a:p>
        </p:txBody>
      </p:sp>
      <p:sp>
        <p:nvSpPr>
          <p:cNvPr id="85" name="Numéro de diapositive"/>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exte du titre"/>
          <p:cNvSpPr txBox="1">
            <a:spLocks noGrp="1"/>
          </p:cNvSpPr>
          <p:nvPr>
            <p:ph type="title"/>
          </p:nvPr>
        </p:nvSpPr>
        <p:spPr>
          <a:xfrm>
            <a:off x="838200" y="365125"/>
            <a:ext cx="10515600" cy="13255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normAutofit/>
          </a:bodyPr>
          <a:lstStyle/>
          <a:p>
            <a:r>
              <a:t>Texte du titre</a:t>
            </a:r>
          </a:p>
        </p:txBody>
      </p:sp>
      <p:sp>
        <p:nvSpPr>
          <p:cNvPr id="3" name="Texte niveau 1…"/>
          <p:cNvSpPr txBox="1">
            <a:spLocks noGrp="1"/>
          </p:cNvSpPr>
          <p:nvPr>
            <p:ph type="body" idx="1"/>
          </p:nvPr>
        </p:nvSpPr>
        <p:spPr>
          <a:xfrm>
            <a:off x="838200" y="1825625"/>
            <a:ext cx="10515600" cy="435133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p>
            <a:r>
              <a:t>Texte niveau 1</a:t>
            </a:r>
          </a:p>
          <a:p>
            <a:pPr lvl="1"/>
            <a:r>
              <a:t>Texte niveau 2</a:t>
            </a:r>
          </a:p>
          <a:p>
            <a:pPr lvl="2"/>
            <a:r>
              <a:t>Texte niveau 3</a:t>
            </a:r>
          </a:p>
          <a:p>
            <a:pPr lvl="3"/>
            <a:r>
              <a:t>Texte niveau 4</a:t>
            </a:r>
          </a:p>
          <a:p>
            <a:pPr lvl="4"/>
            <a:r>
              <a:t>Texte niveau 5</a:t>
            </a:r>
          </a:p>
        </p:txBody>
      </p:sp>
      <p:sp>
        <p:nvSpPr>
          <p:cNvPr id="4" name="Numéro de diapositive"/>
          <p:cNvSpPr txBox="1">
            <a:spLocks noGrp="1"/>
          </p:cNvSpPr>
          <p:nvPr>
            <p:ph type="sldNum" sz="quarter" idx="2"/>
          </p:nvPr>
        </p:nvSpPr>
        <p:spPr>
          <a:xfrm>
            <a:off x="11089818" y="6404292"/>
            <a:ext cx="263983" cy="269241"/>
          </a:xfrm>
          <a:prstGeom prst="rect">
            <a:avLst/>
          </a:prstGeom>
          <a:ln w="12700">
            <a:miter lim="400000"/>
          </a:ln>
        </p:spPr>
        <p:txBody>
          <a:bodyPr wrap="none" lIns="45719" rIns="45719" anchor="ctr">
            <a:spAutoFit/>
          </a:bodyPr>
          <a:lstStyle>
            <a:lvl1pPr algn="r">
              <a:defRPr sz="1200">
                <a:solidFill>
                  <a:srgbClr val="888888"/>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ransition spd="med"/>
  <p:txStyles>
    <p:titleStyle>
      <a:lvl1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1pPr>
      <a:lvl2pPr marL="723900" marR="0" indent="-2667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2pPr>
      <a:lvl3pPr marL="1234439" marR="0" indent="-320039"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3pPr>
      <a:lvl4pPr marL="1727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4pPr>
      <a:lvl5pPr marL="21844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tif"/><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2.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25.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27.png"/></Relationships>
</file>

<file path=ppt/slides/_rels/slide2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jpeg"/><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2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5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27.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hyperlink" Target="https://fr.wikipedia.org/wiki/Donn%C3%A9e_(informatique)" TargetMode="Externa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50.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10.xml"/><Relationship Id="rId4" Type="http://schemas.openxmlformats.org/officeDocument/2006/relationships/image" Target="../media/image58.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2.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17.xml"/><Relationship Id="rId4" Type="http://schemas.openxmlformats.org/officeDocument/2006/relationships/image" Target="../media/image61.png"/></Relationships>
</file>

<file path=ppt/slides/_rels/slide53.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10.xml"/><Relationship Id="rId4" Type="http://schemas.openxmlformats.org/officeDocument/2006/relationships/image" Target="../media/image64.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5.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17.xml"/><Relationship Id="rId4" Type="http://schemas.openxmlformats.org/officeDocument/2006/relationships/image" Target="../media/image6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7.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10.xml"/><Relationship Id="rId4" Type="http://schemas.openxmlformats.org/officeDocument/2006/relationships/image" Target="../media/image6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Modifier : 2 clics"/>
          <p:cNvSpPr txBox="1">
            <a:spLocks noGrp="1"/>
          </p:cNvSpPr>
          <p:nvPr>
            <p:ph type="title"/>
          </p:nvPr>
        </p:nvSpPr>
        <p:spPr>
          <a:prstGeom prst="rect">
            <a:avLst/>
          </a:prstGeom>
        </p:spPr>
        <p:txBody>
          <a:bodyPr/>
          <a:lstStyle/>
          <a:p>
            <a:endParaRPr/>
          </a:p>
        </p:txBody>
      </p:sp>
      <p:sp>
        <p:nvSpPr>
          <p:cNvPr id="166" name="Modifier : 2 clics"/>
          <p:cNvSpPr txBox="1">
            <a:spLocks noGrp="1"/>
          </p:cNvSpPr>
          <p:nvPr>
            <p:ph type="body" idx="1"/>
          </p:nvPr>
        </p:nvSpPr>
        <p:spPr>
          <a:prstGeom prst="rect">
            <a:avLst/>
          </a:prstGeom>
        </p:spPr>
        <p:txBody>
          <a:bodyPr/>
          <a:lstStyle/>
          <a:p>
            <a:endParaRPr/>
          </a:p>
        </p:txBody>
      </p:sp>
      <p:pic>
        <p:nvPicPr>
          <p:cNvPr id="167" name="pasted-image.tiff" descr="pasted-image.tiff"/>
          <p:cNvPicPr>
            <a:picLocks noChangeAspect="1"/>
          </p:cNvPicPr>
          <p:nvPr/>
        </p:nvPicPr>
        <p:blipFill>
          <a:blip r:embed="rId2"/>
          <a:stretch>
            <a:fillRect/>
          </a:stretch>
        </p:blipFill>
        <p:spPr>
          <a:xfrm>
            <a:off x="489402" y="213485"/>
            <a:ext cx="11213196" cy="6279390"/>
          </a:xfrm>
          <a:prstGeom prst="rect">
            <a:avLst/>
          </a:prstGeom>
          <a:ln w="12700">
            <a:miter lim="400000"/>
          </a:ln>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D70D3-D5C5-FD93-A038-7FC0548637B6}"/>
              </a:ext>
            </a:extLst>
          </p:cNvPr>
          <p:cNvSpPr>
            <a:spLocks noGrp="1"/>
          </p:cNvSpPr>
          <p:nvPr>
            <p:ph type="title"/>
          </p:nvPr>
        </p:nvSpPr>
        <p:spPr/>
        <p:txBody>
          <a:bodyPr/>
          <a:lstStyle/>
          <a:p>
            <a:r>
              <a:rPr lang="fr-BE" dirty="0" err="1"/>
              <a:t>Medallion</a:t>
            </a:r>
            <a:r>
              <a:rPr lang="fr-BE" dirty="0"/>
              <a:t> architecture</a:t>
            </a:r>
            <a:endParaRPr lang="en-GB" dirty="0"/>
          </a:p>
        </p:txBody>
      </p:sp>
      <p:sp>
        <p:nvSpPr>
          <p:cNvPr id="3" name="Text Placeholder 2">
            <a:extLst>
              <a:ext uri="{FF2B5EF4-FFF2-40B4-BE49-F238E27FC236}">
                <a16:creationId xmlns:a16="http://schemas.microsoft.com/office/drawing/2014/main" id="{3A3CBAA8-9119-D906-B3C3-7C47EC30F8A0}"/>
              </a:ext>
            </a:extLst>
          </p:cNvPr>
          <p:cNvSpPr>
            <a:spLocks noGrp="1"/>
          </p:cNvSpPr>
          <p:nvPr>
            <p:ph type="body" idx="1"/>
          </p:nvPr>
        </p:nvSpPr>
        <p:spPr/>
        <p:txBody>
          <a:bodyPr/>
          <a:lstStyle/>
          <a:p>
            <a:endParaRPr lang="en-GB"/>
          </a:p>
        </p:txBody>
      </p:sp>
      <p:pic>
        <p:nvPicPr>
          <p:cNvPr id="5" name="Picture 4" descr="A diagram of a quality of data&#10;&#10;Description automatically generated with medium confidence">
            <a:extLst>
              <a:ext uri="{FF2B5EF4-FFF2-40B4-BE49-F238E27FC236}">
                <a16:creationId xmlns:a16="http://schemas.microsoft.com/office/drawing/2014/main" id="{1AE76C50-1FD3-0F9A-1504-76D4007E05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8192" y="1546844"/>
            <a:ext cx="11675616" cy="5075547"/>
          </a:xfrm>
          <a:prstGeom prst="rect">
            <a:avLst/>
          </a:prstGeom>
        </p:spPr>
      </p:pic>
    </p:spTree>
    <p:extLst>
      <p:ext uri="{BB962C8B-B14F-4D97-AF65-F5344CB8AC3E}">
        <p14:creationId xmlns:p14="http://schemas.microsoft.com/office/powerpoint/2010/main" val="257416358"/>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 name="Title 15"/>
          <p:cNvSpPr txBox="1"/>
          <p:nvPr/>
        </p:nvSpPr>
        <p:spPr>
          <a:xfrm>
            <a:off x="1135972" y="3188935"/>
            <a:ext cx="9920056" cy="48013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lgn="ctr">
              <a:lnSpc>
                <a:spcPct val="90000"/>
              </a:lnSpc>
              <a:defRPr sz="2800">
                <a:solidFill>
                  <a:srgbClr val="766C62"/>
                </a:solidFill>
                <a:latin typeface="Segoe UI"/>
                <a:ea typeface="Segoe UI"/>
                <a:cs typeface="Segoe UI"/>
                <a:sym typeface="Segoe UI"/>
              </a:defRPr>
            </a:lvl1pPr>
          </a:lstStyle>
          <a:p>
            <a:r>
              <a:rPr dirty="0" err="1"/>
              <a:t>Qu’est</a:t>
            </a:r>
            <a:r>
              <a:rPr dirty="0"/>
              <a:t> </a:t>
            </a:r>
            <a:r>
              <a:rPr dirty="0" err="1"/>
              <a:t>ce</a:t>
            </a:r>
            <a:r>
              <a:rPr dirty="0"/>
              <a:t> </a:t>
            </a:r>
            <a:r>
              <a:rPr dirty="0" err="1"/>
              <a:t>qu’un</a:t>
            </a:r>
            <a:r>
              <a:rPr dirty="0"/>
              <a:t> Data </a:t>
            </a:r>
            <a:r>
              <a:rPr lang="fr-BE" dirty="0"/>
              <a:t>Lake</a:t>
            </a:r>
            <a:r>
              <a:rPr dirty="0"/>
              <a:t>?</a:t>
            </a:r>
          </a:p>
        </p:txBody>
      </p:sp>
    </p:spTree>
    <p:extLst>
      <p:ext uri="{BB962C8B-B14F-4D97-AF65-F5344CB8AC3E}">
        <p14:creationId xmlns:p14="http://schemas.microsoft.com/office/powerpoint/2010/main" val="3624089756"/>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511CD-2360-F3B0-C551-805FC33EC43C}"/>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4C9A59D0-5B83-365A-8D49-6EEE6D5F1C21}"/>
              </a:ext>
            </a:extLst>
          </p:cNvPr>
          <p:cNvSpPr>
            <a:spLocks noGrp="1"/>
          </p:cNvSpPr>
          <p:nvPr>
            <p:ph type="body" idx="1"/>
          </p:nvPr>
        </p:nvSpPr>
        <p:spPr/>
        <p:txBody>
          <a:bodyPr/>
          <a:lstStyle/>
          <a:p>
            <a:endParaRPr lang="en-GB" dirty="0"/>
          </a:p>
        </p:txBody>
      </p:sp>
      <p:sp>
        <p:nvSpPr>
          <p:cNvPr id="4" name="Rectangle">
            <a:extLst>
              <a:ext uri="{FF2B5EF4-FFF2-40B4-BE49-F238E27FC236}">
                <a16:creationId xmlns:a16="http://schemas.microsoft.com/office/drawing/2014/main" id="{A13B56EB-5712-4DA4-6F34-86F72E8E421E}"/>
              </a:ext>
            </a:extLst>
          </p:cNvPr>
          <p:cNvSpPr/>
          <p:nvPr/>
        </p:nvSpPr>
        <p:spPr>
          <a:xfrm>
            <a:off x="-130536" y="2810107"/>
            <a:ext cx="12453072" cy="2932771"/>
          </a:xfrm>
          <a:prstGeom prst="rect">
            <a:avLst/>
          </a:prstGeom>
          <a:solidFill>
            <a:srgbClr val="44546A">
              <a:alpha val="71010"/>
            </a:srgbClr>
          </a:solidFill>
          <a:ln w="12700">
            <a:miter lim="400000"/>
          </a:ln>
        </p:spPr>
        <p:txBody>
          <a:bodyPr lIns="45719" rIns="45719" anchor="ctr"/>
          <a:lstStyle/>
          <a:p>
            <a:endParaRPr/>
          </a:p>
        </p:txBody>
      </p:sp>
      <p:sp>
        <p:nvSpPr>
          <p:cNvPr id="5" name="TextBox 4">
            <a:extLst>
              <a:ext uri="{FF2B5EF4-FFF2-40B4-BE49-F238E27FC236}">
                <a16:creationId xmlns:a16="http://schemas.microsoft.com/office/drawing/2014/main" id="{DF636692-2C0B-D7BF-E7E4-DA8F81B02F04}"/>
              </a:ext>
            </a:extLst>
          </p:cNvPr>
          <p:cNvSpPr txBox="1"/>
          <p:nvPr/>
        </p:nvSpPr>
        <p:spPr>
          <a:xfrm>
            <a:off x="102637" y="2898483"/>
            <a:ext cx="11986725" cy="267765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fr-FR" sz="2800" dirty="0"/>
              <a:t>Un </a:t>
            </a:r>
            <a:r>
              <a:rPr lang="fr-FR" sz="2800" dirty="0" err="1"/>
              <a:t>datalake</a:t>
            </a:r>
            <a:r>
              <a:rPr lang="fr-FR" sz="2800" dirty="0"/>
              <a:t> est une </a:t>
            </a:r>
            <a:r>
              <a:rPr lang="fr-FR" sz="2800" b="1" dirty="0"/>
              <a:t>architecture de stockage </a:t>
            </a:r>
            <a:r>
              <a:rPr lang="fr-FR" sz="2800" dirty="0"/>
              <a:t>de données qui permet de </a:t>
            </a:r>
            <a:r>
              <a:rPr lang="fr-FR" sz="2800" b="1" dirty="0"/>
              <a:t>collecter</a:t>
            </a:r>
            <a:r>
              <a:rPr lang="fr-FR" sz="2800" dirty="0"/>
              <a:t>, </a:t>
            </a:r>
            <a:r>
              <a:rPr lang="fr-FR" sz="2800" b="1" dirty="0"/>
              <a:t>stocker</a:t>
            </a:r>
            <a:r>
              <a:rPr lang="fr-FR" sz="2800" dirty="0"/>
              <a:t> et </a:t>
            </a:r>
            <a:r>
              <a:rPr lang="fr-FR" sz="2800" b="1" dirty="0"/>
              <a:t>gérer</a:t>
            </a:r>
            <a:r>
              <a:rPr lang="fr-FR" sz="2800" dirty="0"/>
              <a:t> de grandes quantités de données </a:t>
            </a:r>
            <a:r>
              <a:rPr lang="fr-FR" sz="2800" b="1" dirty="0"/>
              <a:t>brutes et variées, sans nécessiter une structure préalable</a:t>
            </a:r>
            <a:r>
              <a:rPr lang="fr-FR" sz="2800" dirty="0"/>
              <a:t>.</a:t>
            </a:r>
          </a:p>
          <a:p>
            <a:r>
              <a:rPr lang="fr-FR" sz="2800" dirty="0"/>
              <a:t>Contrairement aux entrepôts de données traditionnels, un </a:t>
            </a:r>
            <a:r>
              <a:rPr lang="fr-FR" sz="2800" dirty="0" err="1"/>
              <a:t>datalake</a:t>
            </a:r>
            <a:r>
              <a:rPr lang="fr-FR" sz="2800" dirty="0"/>
              <a:t> conserve les données dans leur format d'origine, ce qui offre une flexibilité pour l'analyse ultérieure.</a:t>
            </a:r>
          </a:p>
        </p:txBody>
      </p:sp>
      <p:pic>
        <p:nvPicPr>
          <p:cNvPr id="9" name="Picture 8" descr="A logo of a computer server&#10;&#10;Description automatically generated">
            <a:extLst>
              <a:ext uri="{FF2B5EF4-FFF2-40B4-BE49-F238E27FC236}">
                <a16:creationId xmlns:a16="http://schemas.microsoft.com/office/drawing/2014/main" id="{8831BF48-D8EB-766E-0724-AFBC742885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14416" y="345132"/>
            <a:ext cx="4763165" cy="1905266"/>
          </a:xfrm>
          <a:prstGeom prst="rect">
            <a:avLst/>
          </a:prstGeom>
        </p:spPr>
      </p:pic>
    </p:spTree>
    <p:extLst>
      <p:ext uri="{BB962C8B-B14F-4D97-AF65-F5344CB8AC3E}">
        <p14:creationId xmlns:p14="http://schemas.microsoft.com/office/powerpoint/2010/main" val="3699129904"/>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 name="Title 15"/>
          <p:cNvSpPr txBox="1"/>
          <p:nvPr/>
        </p:nvSpPr>
        <p:spPr>
          <a:xfrm>
            <a:off x="1135972" y="3167380"/>
            <a:ext cx="9920056" cy="5232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lgn="ctr">
              <a:lnSpc>
                <a:spcPct val="90000"/>
              </a:lnSpc>
              <a:defRPr sz="2800">
                <a:solidFill>
                  <a:srgbClr val="766C62"/>
                </a:solidFill>
                <a:latin typeface="Segoe UI"/>
                <a:ea typeface="Segoe UI"/>
                <a:cs typeface="Segoe UI"/>
                <a:sym typeface="Segoe UI"/>
              </a:defRPr>
            </a:lvl1pPr>
          </a:lstStyle>
          <a:p>
            <a:r>
              <a:t>Qu’est ce qu’un Data Warehouse?</a:t>
            </a:r>
          </a:p>
        </p:txBody>
      </p:sp>
    </p:spTree>
    <p:extLst>
      <p:ext uri="{BB962C8B-B14F-4D97-AF65-F5344CB8AC3E}">
        <p14:creationId xmlns:p14="http://schemas.microsoft.com/office/powerpoint/2010/main" val="1559467512"/>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 name="Title 1"/>
          <p:cNvSpPr txBox="1">
            <a:spLocks noGrp="1"/>
          </p:cNvSpPr>
          <p:nvPr>
            <p:ph type="title"/>
          </p:nvPr>
        </p:nvSpPr>
        <p:spPr>
          <a:xfrm>
            <a:off x="324332" y="340391"/>
            <a:ext cx="11419610" cy="523410"/>
          </a:xfrm>
          <a:prstGeom prst="rect">
            <a:avLst/>
          </a:prstGeom>
        </p:spPr>
        <p:txBody>
          <a:bodyPr/>
          <a:lstStyle/>
          <a:p>
            <a:pPr defTabSz="877823">
              <a:defRPr sz="2784"/>
            </a:pPr>
            <a:endParaRPr/>
          </a:p>
        </p:txBody>
      </p:sp>
      <p:sp>
        <p:nvSpPr>
          <p:cNvPr id="242" name="Text Placeholder 2"/>
          <p:cNvSpPr txBox="1">
            <a:spLocks noGrp="1"/>
          </p:cNvSpPr>
          <p:nvPr>
            <p:ph type="body" idx="1"/>
          </p:nvPr>
        </p:nvSpPr>
        <p:spPr>
          <a:xfrm>
            <a:off x="320748" y="1176187"/>
            <a:ext cx="11439409" cy="4888486"/>
          </a:xfrm>
          <a:prstGeom prst="rect">
            <a:avLst/>
          </a:prstGeom>
        </p:spPr>
        <p:txBody>
          <a:bodyPr/>
          <a:lstStyle/>
          <a:p>
            <a:endParaRPr/>
          </a:p>
        </p:txBody>
      </p:sp>
      <p:pic>
        <p:nvPicPr>
          <p:cNvPr id="243" name="Picture 2" descr="Picture 2"/>
          <p:cNvPicPr>
            <a:picLocks noChangeAspect="1"/>
          </p:cNvPicPr>
          <p:nvPr/>
        </p:nvPicPr>
        <p:blipFill>
          <a:blip r:embed="rId2"/>
          <a:stretch>
            <a:fillRect/>
          </a:stretch>
        </p:blipFill>
        <p:spPr>
          <a:xfrm>
            <a:off x="1" y="1"/>
            <a:ext cx="12191998" cy="6858000"/>
          </a:xfrm>
          <a:prstGeom prst="rect">
            <a:avLst/>
          </a:prstGeom>
          <a:ln w="12700">
            <a:miter lim="400000"/>
          </a:ln>
        </p:spPr>
      </p:pic>
      <p:sp>
        <p:nvSpPr>
          <p:cNvPr id="244" name="Rectangle"/>
          <p:cNvSpPr/>
          <p:nvPr/>
        </p:nvSpPr>
        <p:spPr>
          <a:xfrm>
            <a:off x="-130536" y="4102113"/>
            <a:ext cx="12453072" cy="2151457"/>
          </a:xfrm>
          <a:prstGeom prst="rect">
            <a:avLst/>
          </a:prstGeom>
          <a:solidFill>
            <a:srgbClr val="44546A">
              <a:alpha val="71010"/>
            </a:srgbClr>
          </a:solidFill>
          <a:ln w="12700">
            <a:miter lim="400000"/>
          </a:ln>
        </p:spPr>
        <p:txBody>
          <a:bodyPr lIns="45719" rIns="45719" anchor="ctr"/>
          <a:lstStyle/>
          <a:p>
            <a:endParaRPr/>
          </a:p>
        </p:txBody>
      </p:sp>
      <p:sp>
        <p:nvSpPr>
          <p:cNvPr id="2" name="TextBox 1">
            <a:extLst>
              <a:ext uri="{FF2B5EF4-FFF2-40B4-BE49-F238E27FC236}">
                <a16:creationId xmlns:a16="http://schemas.microsoft.com/office/drawing/2014/main" id="{DB6576AB-2CBA-0884-6A57-F829987521E4}"/>
              </a:ext>
            </a:extLst>
          </p:cNvPr>
          <p:cNvSpPr txBox="1"/>
          <p:nvPr/>
        </p:nvSpPr>
        <p:spPr>
          <a:xfrm>
            <a:off x="78894" y="4069361"/>
            <a:ext cx="11986725" cy="224676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fr-FR" sz="2800" dirty="0"/>
              <a:t>Un entrepôt de données, ou data Warehouse, est un regroupement d'informations structurées, historiées et provenant de différentes sources de données.</a:t>
            </a:r>
          </a:p>
          <a:p>
            <a:r>
              <a:rPr lang="fr-FR" sz="2800" dirty="0"/>
              <a:t>Il sert à avoir une vision centralisée et universelle des informations de l’entreprise afin de pouvoir effectuer des analyses et créer des systèmes d’aide à la décision</a:t>
            </a: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 name="Title 15"/>
          <p:cNvSpPr txBox="1"/>
          <p:nvPr/>
        </p:nvSpPr>
        <p:spPr>
          <a:xfrm>
            <a:off x="1135972" y="3167380"/>
            <a:ext cx="9920056" cy="5232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lgn="ctr">
              <a:lnSpc>
                <a:spcPct val="90000"/>
              </a:lnSpc>
              <a:defRPr sz="2800">
                <a:solidFill>
                  <a:srgbClr val="766C62"/>
                </a:solidFill>
                <a:latin typeface="Segoe UI"/>
                <a:ea typeface="Segoe UI"/>
                <a:cs typeface="Segoe UI"/>
                <a:sym typeface="Segoe UI"/>
              </a:defRPr>
            </a:lvl1pPr>
          </a:lstStyle>
          <a:p>
            <a:r>
              <a:t>Pourquoi un Data WareHouse est important ?</a:t>
            </a: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a14="http://schemas.microsoft.com/office/drawing/2010/main" xmlns:m="http://schemas.openxmlformats.org/officeDocument/2006/math"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 name="Title 15"/>
          <p:cNvSpPr txBox="1"/>
          <p:nvPr/>
        </p:nvSpPr>
        <p:spPr>
          <a:xfrm>
            <a:off x="278723" y="286929"/>
            <a:ext cx="9920055" cy="4597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lnSpc>
                <a:spcPct val="90000"/>
              </a:lnSpc>
              <a:defRPr sz="2400">
                <a:solidFill>
                  <a:srgbClr val="766C62"/>
                </a:solidFill>
                <a:latin typeface="Segoe UI"/>
                <a:ea typeface="Segoe UI"/>
                <a:cs typeface="Segoe UI"/>
                <a:sym typeface="Segoe UI"/>
              </a:defRPr>
            </a:lvl1pPr>
          </a:lstStyle>
          <a:p>
            <a:r>
              <a:t>Aux UK </a:t>
            </a:r>
          </a:p>
        </p:txBody>
      </p:sp>
      <p:pic>
        <p:nvPicPr>
          <p:cNvPr id="250" name="pasted-image.png" descr="pasted-image.png"/>
          <p:cNvPicPr>
            <a:picLocks noChangeAspect="1"/>
          </p:cNvPicPr>
          <p:nvPr/>
        </p:nvPicPr>
        <p:blipFill>
          <a:blip r:embed="rId2"/>
          <a:stretch>
            <a:fillRect/>
          </a:stretch>
        </p:blipFill>
        <p:spPr>
          <a:xfrm>
            <a:off x="411842" y="983342"/>
            <a:ext cx="11798301" cy="2082801"/>
          </a:xfrm>
          <a:prstGeom prst="rect">
            <a:avLst/>
          </a:prstGeom>
          <a:ln w="12700">
            <a:miter lim="400000"/>
          </a:ln>
        </p:spPr>
      </p:pic>
      <p:pic>
        <p:nvPicPr>
          <p:cNvPr id="251" name="a.png" descr="a.png"/>
          <p:cNvPicPr>
            <a:picLocks noChangeAspect="1"/>
          </p:cNvPicPr>
          <p:nvPr/>
        </p:nvPicPr>
        <p:blipFill>
          <a:blip r:embed="rId3"/>
          <a:stretch>
            <a:fillRect/>
          </a:stretch>
        </p:blipFill>
        <p:spPr>
          <a:xfrm>
            <a:off x="1388024" y="3111150"/>
            <a:ext cx="3365594" cy="3619106"/>
          </a:xfrm>
          <a:prstGeom prst="rect">
            <a:avLst/>
          </a:prstGeom>
          <a:ln w="12700">
            <a:miter lim="400000"/>
          </a:ln>
        </p:spPr>
      </p:pic>
      <p:pic>
        <p:nvPicPr>
          <p:cNvPr id="252" name="a.png" descr="a.png"/>
          <p:cNvPicPr>
            <a:picLocks noChangeAspect="1"/>
          </p:cNvPicPr>
          <p:nvPr/>
        </p:nvPicPr>
        <p:blipFill>
          <a:blip r:embed="rId4"/>
          <a:stretch>
            <a:fillRect/>
          </a:stretch>
        </p:blipFill>
        <p:spPr>
          <a:xfrm>
            <a:off x="5604321" y="3218902"/>
            <a:ext cx="6350001" cy="3403601"/>
          </a:xfrm>
          <a:prstGeom prst="rect">
            <a:avLst/>
          </a:prstGeom>
          <a:ln w="12700">
            <a:miter lim="400000"/>
          </a:ln>
        </p:spPr>
      </p:pic>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 name="Sur son site, le gouvernement britannique indique qu’une solution de contournement est d’ores et déjà en place. Elle consiste à fractionner les fichiers volumineux en unités que la version d’Excel utilisée est capable de prendre en charge. De plus, un ex"/>
          <p:cNvSpPr txBox="1"/>
          <p:nvPr/>
        </p:nvSpPr>
        <p:spPr>
          <a:xfrm>
            <a:off x="704422" y="1268730"/>
            <a:ext cx="10783155" cy="43205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defTabSz="457200">
              <a:defRPr sz="3000">
                <a:ln w="0" cap="flat">
                  <a:solidFill>
                    <a:srgbClr val="000000"/>
                  </a:solidFill>
                  <a:prstDash val="solid"/>
                  <a:miter lim="400000"/>
                </a:ln>
                <a:latin typeface="Times Roman"/>
                <a:ea typeface="Times Roman"/>
                <a:cs typeface="Times Roman"/>
                <a:sym typeface="Times Roman"/>
              </a:defRPr>
            </a:lvl1pPr>
          </a:lstStyle>
          <a:p>
            <a:r>
              <a:t>Sur son site, le gouvernement britannique indique qu’une solution de contournement est d’ores et déjà en place. Elle consiste à fractionner les fichiers volumineux en unités que la version d’Excel utilisée est capable de prendre en charge. De plus, un examen complet de bout en bout de tous les systèmes a fait l’objet d’instauration pour éviter que des erreurs similaires ne se reproduisent. Les observateurs restent néanmoins d’avis que l’utilisation d’un véritable système de gestion de base de données (SGBD) reste plus indiquée pour des cas de figure de ce type.</a:t>
            </a: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Title 15"/>
          <p:cNvSpPr txBox="1"/>
          <p:nvPr/>
        </p:nvSpPr>
        <p:spPr>
          <a:xfrm>
            <a:off x="1135972" y="3167380"/>
            <a:ext cx="9920056" cy="5232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lgn="ctr">
              <a:lnSpc>
                <a:spcPct val="90000"/>
              </a:lnSpc>
              <a:defRPr sz="2800">
                <a:solidFill>
                  <a:srgbClr val="766C62"/>
                </a:solidFill>
                <a:latin typeface="Segoe UI"/>
                <a:ea typeface="Segoe UI"/>
                <a:cs typeface="Segoe UI"/>
                <a:sym typeface="Segoe UI"/>
              </a:defRPr>
            </a:lvl1pPr>
          </a:lstStyle>
          <a:p>
            <a:r>
              <a:t>Décomposition d’un Data WareHouse</a:t>
            </a: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Les Data Warehouses contiennent généralement de gros volumes de données et sont très complexes à concevoir. Pour faciliter la création et la gestion de ces derniers, ces derniers sont divisés en de plus petits modules appelés Data Marts. Ces modules peuv"/>
          <p:cNvSpPr txBox="1"/>
          <p:nvPr/>
        </p:nvSpPr>
        <p:spPr>
          <a:xfrm>
            <a:off x="416597" y="852272"/>
            <a:ext cx="11543217" cy="19329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defTabSz="457200">
              <a:lnSpc>
                <a:spcPts val="4200"/>
              </a:lnSpc>
              <a:defRPr sz="2400">
                <a:ln w="0" cap="flat">
                  <a:solidFill>
                    <a:srgbClr val="000000"/>
                  </a:solidFill>
                  <a:prstDash val="solid"/>
                  <a:miter lim="400000"/>
                </a:ln>
                <a:latin typeface="Times Roman"/>
                <a:ea typeface="Times Roman"/>
                <a:cs typeface="Times Roman"/>
                <a:sym typeface="Times Roman"/>
              </a:defRPr>
            </a:lvl1pPr>
          </a:lstStyle>
          <a:p>
            <a:pPr>
              <a:lnSpc>
                <a:spcPct val="100000"/>
              </a:lnSpc>
            </a:pPr>
            <a:r>
              <a:rPr lang="fr-BE" dirty="0"/>
              <a:t>Les </a:t>
            </a:r>
            <a:r>
              <a:rPr lang="fr-BE" b="1" dirty="0"/>
              <a:t>Data </a:t>
            </a:r>
            <a:r>
              <a:rPr lang="fr-BE" b="1" dirty="0" err="1"/>
              <a:t>Warehouses</a:t>
            </a:r>
            <a:r>
              <a:rPr lang="fr-BE" b="1" dirty="0"/>
              <a:t> </a:t>
            </a:r>
            <a:r>
              <a:rPr lang="fr-BE" dirty="0"/>
              <a:t>contiennent généralement de gros volumes de données et sont très complexes à concevoir. Pour faciliter la création et la gestion de ces derniers, ils sont divisés en de plus petits modules appelés Data </a:t>
            </a:r>
            <a:r>
              <a:rPr lang="fr-BE" dirty="0" err="1"/>
              <a:t>Marts</a:t>
            </a:r>
            <a:r>
              <a:rPr lang="fr-BE" dirty="0"/>
              <a:t>. Ces modules peuvent être regroupé par fonctions (un data </a:t>
            </a:r>
            <a:r>
              <a:rPr lang="fr-BE" dirty="0" err="1"/>
              <a:t>mart</a:t>
            </a:r>
            <a:r>
              <a:rPr lang="fr-BE" dirty="0"/>
              <a:t> pour les ventes, pour les commandes, pour les ressources humaines) ou par une structure organisationnelle de la société.</a:t>
            </a:r>
          </a:p>
        </p:txBody>
      </p:sp>
      <p:sp>
        <p:nvSpPr>
          <p:cNvPr id="259" name="Title 15"/>
          <p:cNvSpPr txBox="1"/>
          <p:nvPr/>
        </p:nvSpPr>
        <p:spPr>
          <a:xfrm>
            <a:off x="278723" y="220035"/>
            <a:ext cx="9920055" cy="4597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lnSpc>
                <a:spcPct val="90000"/>
              </a:lnSpc>
              <a:defRPr sz="2400">
                <a:solidFill>
                  <a:srgbClr val="766C62"/>
                </a:solidFill>
                <a:latin typeface="Segoe UI"/>
                <a:ea typeface="Segoe UI"/>
                <a:cs typeface="Segoe UI"/>
                <a:sym typeface="Segoe UI"/>
              </a:defRPr>
            </a:lvl1pPr>
          </a:lstStyle>
          <a:p>
            <a:r>
              <a:rPr dirty="0" err="1"/>
              <a:t>Décomposition</a:t>
            </a:r>
            <a:r>
              <a:rPr dirty="0"/>
              <a:t> d’un Data Warehouse</a:t>
            </a:r>
          </a:p>
        </p:txBody>
      </p:sp>
      <p:sp>
        <p:nvSpPr>
          <p:cNvPr id="260" name="Rectangle aux angles arrondis"/>
          <p:cNvSpPr/>
          <p:nvPr/>
        </p:nvSpPr>
        <p:spPr>
          <a:xfrm>
            <a:off x="467122" y="3003031"/>
            <a:ext cx="7696327" cy="3721089"/>
          </a:xfrm>
          <a:prstGeom prst="roundRect">
            <a:avLst>
              <a:gd name="adj" fmla="val 14676"/>
            </a:avLst>
          </a:prstGeom>
          <a:solidFill>
            <a:srgbClr val="FFFFFF"/>
          </a:solidFill>
          <a:ln w="38100">
            <a:solidFill>
              <a:srgbClr val="FF2600"/>
            </a:solidFill>
            <a:miter/>
          </a:ln>
        </p:spPr>
        <p:txBody>
          <a:bodyPr lIns="45719" rIns="45719"/>
          <a:lstStyle/>
          <a:p>
            <a:pPr algn="ctr">
              <a:defRPr>
                <a:solidFill>
                  <a:srgbClr val="FF2600"/>
                </a:solidFill>
              </a:defRPr>
            </a:pPr>
            <a:endParaRPr/>
          </a:p>
        </p:txBody>
      </p:sp>
      <p:sp>
        <p:nvSpPr>
          <p:cNvPr id="261" name="Utilisateurs"/>
          <p:cNvSpPr/>
          <p:nvPr/>
        </p:nvSpPr>
        <p:spPr>
          <a:xfrm>
            <a:off x="8766316" y="3041041"/>
            <a:ext cx="2944038" cy="3645069"/>
          </a:xfrm>
          <a:prstGeom prst="roundRect">
            <a:avLst>
              <a:gd name="adj" fmla="val 7942"/>
            </a:avLst>
          </a:prstGeom>
          <a:solidFill>
            <a:srgbClr val="FFFFFF"/>
          </a:solidFill>
          <a:ln w="38100">
            <a:solidFill>
              <a:srgbClr val="000000"/>
            </a:solidFill>
            <a:miter/>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lstStyle>
            <a:lvl1pPr algn="ctr"/>
          </a:lstStyle>
          <a:p>
            <a:r>
              <a:t>Utilisateurs</a:t>
            </a:r>
          </a:p>
        </p:txBody>
      </p:sp>
      <p:sp>
        <p:nvSpPr>
          <p:cNvPr id="262" name="Ligne"/>
          <p:cNvSpPr/>
          <p:nvPr/>
        </p:nvSpPr>
        <p:spPr>
          <a:xfrm>
            <a:off x="8882546" y="3663294"/>
            <a:ext cx="2711578" cy="1"/>
          </a:xfrm>
          <a:prstGeom prst="line">
            <a:avLst/>
          </a:prstGeom>
          <a:ln w="50800">
            <a:solidFill>
              <a:srgbClr val="000000"/>
            </a:solidFill>
            <a:miter/>
          </a:ln>
        </p:spPr>
        <p:txBody>
          <a:bodyPr lIns="45719" rIns="45719"/>
          <a:lstStyle/>
          <a:p>
            <a:endParaRPr/>
          </a:p>
        </p:txBody>
      </p:sp>
      <p:sp>
        <p:nvSpPr>
          <p:cNvPr id="263" name="Rectangle aux angles arrondis"/>
          <p:cNvSpPr/>
          <p:nvPr/>
        </p:nvSpPr>
        <p:spPr>
          <a:xfrm>
            <a:off x="757636" y="3333934"/>
            <a:ext cx="2931338" cy="3059283"/>
          </a:xfrm>
          <a:prstGeom prst="roundRect">
            <a:avLst>
              <a:gd name="adj" fmla="val 6499"/>
            </a:avLst>
          </a:prstGeom>
          <a:solidFill>
            <a:srgbClr val="FFFFFF"/>
          </a:solidFill>
          <a:ln w="50800">
            <a:solidFill>
              <a:schemeClr val="accent1"/>
            </a:solidFill>
            <a:miter/>
          </a:ln>
        </p:spPr>
        <p:txBody>
          <a:bodyPr lIns="45719" rIns="45719" anchor="ctr"/>
          <a:lstStyle/>
          <a:p>
            <a:endParaRPr/>
          </a:p>
        </p:txBody>
      </p:sp>
      <p:sp>
        <p:nvSpPr>
          <p:cNvPr id="264" name="DataMart RH"/>
          <p:cNvSpPr/>
          <p:nvPr/>
        </p:nvSpPr>
        <p:spPr>
          <a:xfrm>
            <a:off x="4445633" y="5576950"/>
            <a:ext cx="2931338" cy="768631"/>
          </a:xfrm>
          <a:prstGeom prst="roundRect">
            <a:avLst>
              <a:gd name="adj" fmla="val 24784"/>
            </a:avLst>
          </a:prstGeom>
          <a:solidFill>
            <a:srgbClr val="FFFFFF"/>
          </a:solidFill>
          <a:ln w="50800">
            <a:solidFill>
              <a:schemeClr val="accent1"/>
            </a:solidFill>
            <a:miter/>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lstStyle/>
          <a:p>
            <a:r>
              <a:t>DataMart RH </a:t>
            </a:r>
          </a:p>
        </p:txBody>
      </p:sp>
      <p:sp>
        <p:nvSpPr>
          <p:cNvPr id="265" name="DataMart Ventes"/>
          <p:cNvSpPr/>
          <p:nvPr/>
        </p:nvSpPr>
        <p:spPr>
          <a:xfrm>
            <a:off x="4445633" y="4427964"/>
            <a:ext cx="2931338" cy="768632"/>
          </a:xfrm>
          <a:prstGeom prst="roundRect">
            <a:avLst>
              <a:gd name="adj" fmla="val 24784"/>
            </a:avLst>
          </a:prstGeom>
          <a:solidFill>
            <a:srgbClr val="FFFFFF"/>
          </a:solidFill>
          <a:ln w="50800">
            <a:solidFill>
              <a:schemeClr val="accent1"/>
            </a:solidFill>
            <a:miter/>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lstStyle/>
          <a:p>
            <a:r>
              <a:t>DataMart Ventes</a:t>
            </a:r>
          </a:p>
        </p:txBody>
      </p:sp>
      <p:sp>
        <p:nvSpPr>
          <p:cNvPr id="266" name="DataMart Inventaire"/>
          <p:cNvSpPr/>
          <p:nvPr/>
        </p:nvSpPr>
        <p:spPr>
          <a:xfrm>
            <a:off x="4445633" y="3278979"/>
            <a:ext cx="2931338" cy="768631"/>
          </a:xfrm>
          <a:prstGeom prst="roundRect">
            <a:avLst>
              <a:gd name="adj" fmla="val 24784"/>
            </a:avLst>
          </a:prstGeom>
          <a:solidFill>
            <a:srgbClr val="FFFFFF"/>
          </a:solidFill>
          <a:ln w="50800">
            <a:solidFill>
              <a:schemeClr val="accent1"/>
            </a:solidFill>
            <a:miter/>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lstStyle/>
          <a:p>
            <a:r>
              <a:t>DataMart Inventaire</a:t>
            </a:r>
          </a:p>
        </p:txBody>
      </p:sp>
      <p:sp>
        <p:nvSpPr>
          <p:cNvPr id="267" name="Data Warehouse"/>
          <p:cNvSpPr txBox="1"/>
          <p:nvPr/>
        </p:nvSpPr>
        <p:spPr>
          <a:xfrm>
            <a:off x="1325902" y="3446421"/>
            <a:ext cx="1749436" cy="3581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r>
              <a:rPr dirty="0"/>
              <a:t>Data Warehouse</a:t>
            </a:r>
          </a:p>
        </p:txBody>
      </p:sp>
      <p:sp>
        <p:nvSpPr>
          <p:cNvPr id="268" name="Méta Data"/>
          <p:cNvSpPr/>
          <p:nvPr/>
        </p:nvSpPr>
        <p:spPr>
          <a:xfrm>
            <a:off x="1000758" y="3987300"/>
            <a:ext cx="2445094" cy="609424"/>
          </a:xfrm>
          <a:prstGeom prst="roundRect">
            <a:avLst>
              <a:gd name="adj" fmla="val 31259"/>
            </a:avLst>
          </a:prstGeom>
          <a:solidFill>
            <a:srgbClr val="FFFFFF"/>
          </a:solidFill>
          <a:ln w="50800">
            <a:solidFill>
              <a:schemeClr val="accent1"/>
            </a:solidFill>
            <a:miter/>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lstStyle/>
          <a:p>
            <a:r>
              <a:t>Méta Data</a:t>
            </a:r>
          </a:p>
        </p:txBody>
      </p:sp>
      <p:sp>
        <p:nvSpPr>
          <p:cNvPr id="269" name="Raw Data"/>
          <p:cNvSpPr/>
          <p:nvPr/>
        </p:nvSpPr>
        <p:spPr>
          <a:xfrm>
            <a:off x="1000758" y="4804863"/>
            <a:ext cx="2445094" cy="609423"/>
          </a:xfrm>
          <a:prstGeom prst="roundRect">
            <a:avLst>
              <a:gd name="adj" fmla="val 31259"/>
            </a:avLst>
          </a:prstGeom>
          <a:solidFill>
            <a:srgbClr val="FFFFFF"/>
          </a:solidFill>
          <a:ln w="50800">
            <a:solidFill>
              <a:schemeClr val="accent1"/>
            </a:solidFill>
            <a:miter/>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lstStyle/>
          <a:p>
            <a:r>
              <a:t>Raw Data</a:t>
            </a:r>
          </a:p>
        </p:txBody>
      </p:sp>
      <p:sp>
        <p:nvSpPr>
          <p:cNvPr id="270" name="Summary Data"/>
          <p:cNvSpPr/>
          <p:nvPr/>
        </p:nvSpPr>
        <p:spPr>
          <a:xfrm>
            <a:off x="1000758" y="5576950"/>
            <a:ext cx="2445094" cy="609423"/>
          </a:xfrm>
          <a:prstGeom prst="roundRect">
            <a:avLst>
              <a:gd name="adj" fmla="val 31259"/>
            </a:avLst>
          </a:prstGeom>
          <a:solidFill>
            <a:srgbClr val="FFFFFF"/>
          </a:solidFill>
          <a:ln w="50800">
            <a:solidFill>
              <a:schemeClr val="accent1"/>
            </a:solidFill>
            <a:miter/>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lstStyle/>
          <a:p>
            <a:r>
              <a:t>Summary Data</a:t>
            </a:r>
          </a:p>
        </p:txBody>
      </p:sp>
      <p:sp>
        <p:nvSpPr>
          <p:cNvPr id="271" name="AN"/>
          <p:cNvSpPr/>
          <p:nvPr/>
        </p:nvSpPr>
        <p:spPr>
          <a:xfrm>
            <a:off x="9484250" y="3869601"/>
            <a:ext cx="1508170" cy="844823"/>
          </a:xfrm>
          <a:custGeom>
            <a:avLst/>
            <a:gdLst/>
            <a:ahLst/>
            <a:cxnLst>
              <a:cxn ang="0">
                <a:pos x="wd2" y="hd2"/>
              </a:cxn>
              <a:cxn ang="5400000">
                <a:pos x="wd2" y="hd2"/>
              </a:cxn>
              <a:cxn ang="10800000">
                <a:pos x="wd2" y="hd2"/>
              </a:cxn>
              <a:cxn ang="16200000">
                <a:pos x="wd2" y="hd2"/>
              </a:cxn>
            </a:cxnLst>
            <a:rect l="0" t="0" r="r" b="b"/>
            <a:pathLst>
              <a:path w="21600" h="21599" extrusionOk="0">
                <a:moveTo>
                  <a:pt x="1952" y="0"/>
                </a:moveTo>
                <a:cubicBezTo>
                  <a:pt x="1421" y="0"/>
                  <a:pt x="1439" y="771"/>
                  <a:pt x="1439" y="1718"/>
                </a:cubicBezTo>
                <a:lnTo>
                  <a:pt x="1439" y="19328"/>
                </a:lnTo>
                <a:lnTo>
                  <a:pt x="0" y="19328"/>
                </a:lnTo>
                <a:cubicBezTo>
                  <a:pt x="0" y="19328"/>
                  <a:pt x="0" y="19890"/>
                  <a:pt x="0" y="20529"/>
                </a:cubicBezTo>
                <a:cubicBezTo>
                  <a:pt x="0" y="21600"/>
                  <a:pt x="190" y="21599"/>
                  <a:pt x="896" y="21599"/>
                </a:cubicBezTo>
                <a:lnTo>
                  <a:pt x="10332" y="21599"/>
                </a:lnTo>
                <a:lnTo>
                  <a:pt x="11268" y="21599"/>
                </a:lnTo>
                <a:lnTo>
                  <a:pt x="20704" y="21599"/>
                </a:lnTo>
                <a:cubicBezTo>
                  <a:pt x="21367" y="21599"/>
                  <a:pt x="21600" y="21600"/>
                  <a:pt x="21600" y="20529"/>
                </a:cubicBezTo>
                <a:cubicBezTo>
                  <a:pt x="21600" y="19890"/>
                  <a:pt x="21600" y="19328"/>
                  <a:pt x="21600" y="19328"/>
                </a:cubicBezTo>
                <a:lnTo>
                  <a:pt x="20161" y="19328"/>
                </a:lnTo>
                <a:lnTo>
                  <a:pt x="20161" y="1718"/>
                </a:lnTo>
                <a:cubicBezTo>
                  <a:pt x="20161" y="771"/>
                  <a:pt x="20196" y="0"/>
                  <a:pt x="19665" y="0"/>
                </a:cubicBezTo>
                <a:lnTo>
                  <a:pt x="1952" y="0"/>
                </a:lnTo>
                <a:close/>
                <a:moveTo>
                  <a:pt x="2475" y="1849"/>
                </a:moveTo>
                <a:lnTo>
                  <a:pt x="19125" y="1849"/>
                </a:lnTo>
                <a:lnTo>
                  <a:pt x="19125" y="19328"/>
                </a:lnTo>
                <a:lnTo>
                  <a:pt x="11268" y="19328"/>
                </a:lnTo>
                <a:lnTo>
                  <a:pt x="10332" y="19328"/>
                </a:lnTo>
                <a:lnTo>
                  <a:pt x="2475" y="19328"/>
                </a:lnTo>
                <a:lnTo>
                  <a:pt x="2475" y="1849"/>
                </a:lnTo>
                <a:close/>
              </a:path>
            </a:pathLst>
          </a:custGeom>
          <a:solidFill>
            <a:srgbClr val="FFFFFF"/>
          </a:solidFill>
          <a:ln w="12700">
            <a:solidFill>
              <a:srgbClr val="000000"/>
            </a:solidFill>
            <a:miter/>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lstStyle/>
          <a:p>
            <a:endParaRPr dirty="0"/>
          </a:p>
        </p:txBody>
      </p:sp>
      <p:sp>
        <p:nvSpPr>
          <p:cNvPr id="272" name="Ordinateur portable"/>
          <p:cNvSpPr/>
          <p:nvPr/>
        </p:nvSpPr>
        <p:spPr>
          <a:xfrm>
            <a:off x="9484250" y="5155027"/>
            <a:ext cx="1508170" cy="844823"/>
          </a:xfrm>
          <a:custGeom>
            <a:avLst/>
            <a:gdLst/>
            <a:ahLst/>
            <a:cxnLst>
              <a:cxn ang="0">
                <a:pos x="wd2" y="hd2"/>
              </a:cxn>
              <a:cxn ang="5400000">
                <a:pos x="wd2" y="hd2"/>
              </a:cxn>
              <a:cxn ang="10800000">
                <a:pos x="wd2" y="hd2"/>
              </a:cxn>
              <a:cxn ang="16200000">
                <a:pos x="wd2" y="hd2"/>
              </a:cxn>
            </a:cxnLst>
            <a:rect l="0" t="0" r="r" b="b"/>
            <a:pathLst>
              <a:path w="21600" h="21599" extrusionOk="0">
                <a:moveTo>
                  <a:pt x="1952" y="0"/>
                </a:moveTo>
                <a:cubicBezTo>
                  <a:pt x="1421" y="0"/>
                  <a:pt x="1439" y="771"/>
                  <a:pt x="1439" y="1718"/>
                </a:cubicBezTo>
                <a:lnTo>
                  <a:pt x="1439" y="19328"/>
                </a:lnTo>
                <a:lnTo>
                  <a:pt x="0" y="19328"/>
                </a:lnTo>
                <a:cubicBezTo>
                  <a:pt x="0" y="19328"/>
                  <a:pt x="0" y="19890"/>
                  <a:pt x="0" y="20529"/>
                </a:cubicBezTo>
                <a:cubicBezTo>
                  <a:pt x="0" y="21600"/>
                  <a:pt x="190" y="21599"/>
                  <a:pt x="896" y="21599"/>
                </a:cubicBezTo>
                <a:lnTo>
                  <a:pt x="10332" y="21599"/>
                </a:lnTo>
                <a:lnTo>
                  <a:pt x="11268" y="21599"/>
                </a:lnTo>
                <a:lnTo>
                  <a:pt x="20704" y="21599"/>
                </a:lnTo>
                <a:cubicBezTo>
                  <a:pt x="21367" y="21599"/>
                  <a:pt x="21600" y="21600"/>
                  <a:pt x="21600" y="20529"/>
                </a:cubicBezTo>
                <a:cubicBezTo>
                  <a:pt x="21600" y="19890"/>
                  <a:pt x="21600" y="19328"/>
                  <a:pt x="21600" y="19328"/>
                </a:cubicBezTo>
                <a:lnTo>
                  <a:pt x="20161" y="19328"/>
                </a:lnTo>
                <a:lnTo>
                  <a:pt x="20161" y="1718"/>
                </a:lnTo>
                <a:cubicBezTo>
                  <a:pt x="20161" y="771"/>
                  <a:pt x="20196" y="0"/>
                  <a:pt x="19665" y="0"/>
                </a:cubicBezTo>
                <a:lnTo>
                  <a:pt x="1952" y="0"/>
                </a:lnTo>
                <a:close/>
                <a:moveTo>
                  <a:pt x="2475" y="1849"/>
                </a:moveTo>
                <a:lnTo>
                  <a:pt x="19125" y="1849"/>
                </a:lnTo>
                <a:lnTo>
                  <a:pt x="19125" y="19328"/>
                </a:lnTo>
                <a:lnTo>
                  <a:pt x="11268" y="19328"/>
                </a:lnTo>
                <a:lnTo>
                  <a:pt x="10332" y="19328"/>
                </a:lnTo>
                <a:lnTo>
                  <a:pt x="2475" y="19328"/>
                </a:lnTo>
                <a:lnTo>
                  <a:pt x="2475" y="1849"/>
                </a:lnTo>
                <a:close/>
              </a:path>
            </a:pathLst>
          </a:custGeom>
          <a:solidFill>
            <a:srgbClr val="FFFFFF"/>
          </a:solidFill>
          <a:ln w="12700">
            <a:solidFill>
              <a:srgbClr val="000000"/>
            </a:solidFill>
            <a:miter/>
          </a:ln>
        </p:spPr>
        <p:txBody>
          <a:bodyPr lIns="45719" rIns="45719" anchor="ctr"/>
          <a:lstStyle/>
          <a:p>
            <a:endParaRPr/>
          </a:p>
        </p:txBody>
      </p:sp>
      <p:sp>
        <p:nvSpPr>
          <p:cNvPr id="273" name="Analyse"/>
          <p:cNvSpPr txBox="1"/>
          <p:nvPr/>
        </p:nvSpPr>
        <p:spPr>
          <a:xfrm>
            <a:off x="9797656" y="4112942"/>
            <a:ext cx="881358" cy="3581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r>
              <a:rPr dirty="0" err="1"/>
              <a:t>Analyse</a:t>
            </a:r>
            <a:endParaRPr dirty="0"/>
          </a:p>
        </p:txBody>
      </p:sp>
      <p:sp>
        <p:nvSpPr>
          <p:cNvPr id="274" name="Rapport"/>
          <p:cNvSpPr txBox="1"/>
          <p:nvPr/>
        </p:nvSpPr>
        <p:spPr>
          <a:xfrm>
            <a:off x="9797656" y="5398368"/>
            <a:ext cx="914175" cy="3581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r>
              <a:t>Rapport</a:t>
            </a:r>
          </a:p>
        </p:txBody>
      </p:sp>
      <p:sp>
        <p:nvSpPr>
          <p:cNvPr id="275" name="Ligne"/>
          <p:cNvSpPr/>
          <p:nvPr/>
        </p:nvSpPr>
        <p:spPr>
          <a:xfrm flipV="1">
            <a:off x="3770607" y="3848043"/>
            <a:ext cx="602408" cy="341359"/>
          </a:xfrm>
          <a:prstGeom prst="line">
            <a:avLst/>
          </a:prstGeom>
          <a:ln w="38100">
            <a:solidFill>
              <a:srgbClr val="000000"/>
            </a:solidFill>
            <a:miter/>
            <a:tailEnd type="triangle"/>
          </a:ln>
        </p:spPr>
        <p:txBody>
          <a:bodyPr lIns="45719" rIns="45719"/>
          <a:lstStyle/>
          <a:p>
            <a:endParaRPr/>
          </a:p>
        </p:txBody>
      </p:sp>
      <p:sp>
        <p:nvSpPr>
          <p:cNvPr id="276" name="Ligne"/>
          <p:cNvSpPr/>
          <p:nvPr/>
        </p:nvSpPr>
        <p:spPr>
          <a:xfrm>
            <a:off x="3761215" y="4768938"/>
            <a:ext cx="607617" cy="1"/>
          </a:xfrm>
          <a:prstGeom prst="line">
            <a:avLst/>
          </a:prstGeom>
          <a:ln w="38100">
            <a:solidFill>
              <a:srgbClr val="000000"/>
            </a:solidFill>
            <a:miter/>
            <a:tailEnd type="triangle"/>
          </a:ln>
        </p:spPr>
        <p:txBody>
          <a:bodyPr lIns="45719" rIns="45719"/>
          <a:lstStyle/>
          <a:p>
            <a:endParaRPr/>
          </a:p>
        </p:txBody>
      </p:sp>
      <p:sp>
        <p:nvSpPr>
          <p:cNvPr id="277" name="Ligne"/>
          <p:cNvSpPr/>
          <p:nvPr/>
        </p:nvSpPr>
        <p:spPr>
          <a:xfrm>
            <a:off x="3761592" y="5296932"/>
            <a:ext cx="620408" cy="341550"/>
          </a:xfrm>
          <a:prstGeom prst="line">
            <a:avLst/>
          </a:prstGeom>
          <a:ln w="38100">
            <a:solidFill>
              <a:srgbClr val="000000"/>
            </a:solidFill>
            <a:miter/>
            <a:tailEnd type="triangle"/>
          </a:ln>
        </p:spPr>
        <p:txBody>
          <a:bodyPr lIns="45719" rIns="45719"/>
          <a:lstStyle/>
          <a:p>
            <a:endParaRPr/>
          </a:p>
        </p:txBody>
      </p:sp>
      <p:sp>
        <p:nvSpPr>
          <p:cNvPr id="278" name="Ligne"/>
          <p:cNvSpPr/>
          <p:nvPr/>
        </p:nvSpPr>
        <p:spPr>
          <a:xfrm flipH="1">
            <a:off x="7603600" y="4220207"/>
            <a:ext cx="1758956" cy="624858"/>
          </a:xfrm>
          <a:prstGeom prst="line">
            <a:avLst/>
          </a:prstGeom>
          <a:ln w="38100">
            <a:solidFill>
              <a:srgbClr val="000000"/>
            </a:solidFill>
            <a:miter/>
            <a:tailEnd type="triangle"/>
          </a:ln>
        </p:spPr>
        <p:txBody>
          <a:bodyPr lIns="45719" rIns="45719"/>
          <a:lstStyle/>
          <a:p>
            <a:endParaRPr/>
          </a:p>
        </p:txBody>
      </p:sp>
      <p:sp>
        <p:nvSpPr>
          <p:cNvPr id="279" name="Ligne"/>
          <p:cNvSpPr/>
          <p:nvPr/>
        </p:nvSpPr>
        <p:spPr>
          <a:xfrm flipH="1" flipV="1">
            <a:off x="7496746" y="3680819"/>
            <a:ext cx="1883397" cy="391709"/>
          </a:xfrm>
          <a:prstGeom prst="line">
            <a:avLst/>
          </a:prstGeom>
          <a:ln w="38100">
            <a:solidFill>
              <a:srgbClr val="000000"/>
            </a:solidFill>
            <a:miter/>
            <a:tailEnd type="triangle"/>
          </a:ln>
        </p:spPr>
        <p:txBody>
          <a:bodyPr lIns="45719" rIns="45719"/>
          <a:lstStyle/>
          <a:p>
            <a:endParaRPr/>
          </a:p>
        </p:txBody>
      </p:sp>
      <p:sp>
        <p:nvSpPr>
          <p:cNvPr id="280" name="Ligne"/>
          <p:cNvSpPr/>
          <p:nvPr/>
        </p:nvSpPr>
        <p:spPr>
          <a:xfrm flipH="1">
            <a:off x="7557469" y="5614979"/>
            <a:ext cx="1762701" cy="279417"/>
          </a:xfrm>
          <a:prstGeom prst="line">
            <a:avLst/>
          </a:prstGeom>
          <a:ln w="38100">
            <a:solidFill>
              <a:srgbClr val="000000"/>
            </a:solidFill>
            <a:miter/>
            <a:tailEnd type="triangle"/>
          </a:ln>
        </p:spPr>
        <p:txBody>
          <a:bodyPr lIns="45719" rIns="45719"/>
          <a:lstStyle/>
          <a:p>
            <a:endParaRP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5" name="Picture 4" descr="Picture 4"/>
          <p:cNvPicPr>
            <a:picLocks noChangeAspect="1"/>
          </p:cNvPicPr>
          <p:nvPr/>
        </p:nvPicPr>
        <p:blipFill>
          <a:blip r:embed="rId2"/>
          <a:stretch>
            <a:fillRect/>
          </a:stretch>
        </p:blipFill>
        <p:spPr>
          <a:xfrm>
            <a:off x="1044736" y="2199855"/>
            <a:ext cx="1446585" cy="1194751"/>
          </a:xfrm>
          <a:prstGeom prst="rect">
            <a:avLst/>
          </a:prstGeom>
          <a:ln w="12700">
            <a:miter lim="400000"/>
          </a:ln>
        </p:spPr>
      </p:pic>
      <p:sp>
        <p:nvSpPr>
          <p:cNvPr id="176" name="Title 1"/>
          <p:cNvSpPr txBox="1"/>
          <p:nvPr/>
        </p:nvSpPr>
        <p:spPr>
          <a:xfrm>
            <a:off x="2839189" y="1877758"/>
            <a:ext cx="8404538" cy="22923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b">
            <a:spAutoFit/>
          </a:bodyPr>
          <a:lstStyle/>
          <a:p>
            <a:pPr>
              <a:lnSpc>
                <a:spcPct val="90000"/>
              </a:lnSpc>
              <a:defRPr sz="5200" b="1">
                <a:solidFill>
                  <a:srgbClr val="002060"/>
                </a:solidFill>
                <a:latin typeface="Arial"/>
                <a:ea typeface="Arial"/>
                <a:cs typeface="Arial"/>
                <a:sym typeface="Arial"/>
              </a:defRPr>
            </a:pPr>
            <a:r>
              <a:rPr dirty="0"/>
              <a:t>Business Intelligence</a:t>
            </a:r>
            <a:r>
              <a:rPr dirty="0">
                <a:latin typeface="Calibri Light"/>
                <a:ea typeface="Calibri Light"/>
                <a:cs typeface="Calibri Light"/>
                <a:sym typeface="Calibri Light"/>
              </a:rPr>
              <a:t> </a:t>
            </a:r>
          </a:p>
          <a:p>
            <a:pPr>
              <a:lnSpc>
                <a:spcPct val="90000"/>
              </a:lnSpc>
              <a:defRPr sz="5200" b="1">
                <a:solidFill>
                  <a:srgbClr val="002060"/>
                </a:solidFill>
                <a:latin typeface="Arial"/>
                <a:ea typeface="Arial"/>
                <a:cs typeface="Arial"/>
                <a:sym typeface="Arial"/>
              </a:defRPr>
            </a:pPr>
            <a:r>
              <a:rPr dirty="0">
                <a:latin typeface="Calibri Light"/>
                <a:ea typeface="Calibri Light"/>
                <a:cs typeface="Calibri Light"/>
                <a:sym typeface="Calibri Light"/>
              </a:rPr>
              <a:t>5</a:t>
            </a:r>
            <a:r>
              <a:rPr dirty="0"/>
              <a:t>. Architecture BI et Data</a:t>
            </a:r>
            <a:r>
              <a:rPr lang="fr-BE" dirty="0"/>
              <a:t>Lake/Data</a:t>
            </a:r>
            <a:r>
              <a:rPr dirty="0"/>
              <a:t>Warehouse</a:t>
            </a:r>
          </a:p>
        </p:txBody>
      </p:sp>
      <p:sp>
        <p:nvSpPr>
          <p:cNvPr id="177" name="Text Placeholder 3"/>
          <p:cNvSpPr txBox="1"/>
          <p:nvPr/>
        </p:nvSpPr>
        <p:spPr>
          <a:xfrm>
            <a:off x="2926125" y="5616162"/>
            <a:ext cx="3009905" cy="2819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lnSpc>
                <a:spcPct val="90000"/>
              </a:lnSpc>
              <a:spcBef>
                <a:spcPts val="1000"/>
              </a:spcBef>
              <a:defRPr sz="1300">
                <a:solidFill>
                  <a:srgbClr val="002060"/>
                </a:solidFill>
              </a:defRPr>
            </a:lvl1pPr>
          </a:lstStyle>
          <a:p>
            <a:r>
              <a:rPr dirty="0"/>
              <a:t>202</a:t>
            </a:r>
            <a:r>
              <a:rPr lang="en-GB" dirty="0"/>
              <a:t>3</a:t>
            </a:r>
            <a:r>
              <a:rPr dirty="0"/>
              <a:t>-202</a:t>
            </a:r>
            <a:r>
              <a:rPr lang="en-GB" dirty="0"/>
              <a:t>4</a:t>
            </a:r>
            <a:endParaRPr dirty="0"/>
          </a:p>
        </p:txBody>
      </p:sp>
      <p:sp>
        <p:nvSpPr>
          <p:cNvPr id="178" name="Text Placeholder 4"/>
          <p:cNvSpPr txBox="1"/>
          <p:nvPr/>
        </p:nvSpPr>
        <p:spPr>
          <a:xfrm>
            <a:off x="2926124" y="4309078"/>
            <a:ext cx="7967889" cy="3835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nSpc>
                <a:spcPct val="90000"/>
              </a:lnSpc>
              <a:spcBef>
                <a:spcPts val="1000"/>
              </a:spcBef>
              <a:defRPr sz="2000">
                <a:solidFill>
                  <a:srgbClr val="002060"/>
                </a:solidFill>
              </a:defRPr>
            </a:lvl1pPr>
          </a:lstStyle>
          <a:p>
            <a:r>
              <a:rPr lang="en-GB" dirty="0"/>
              <a:t>Kevin JULLIEN</a:t>
            </a:r>
            <a:endParaRPr dirty="0"/>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0CA25-FB0B-5434-5B21-F627E5847607}"/>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FDC7684C-2F41-C0A6-7BDC-0F3F071E42B9}"/>
              </a:ext>
            </a:extLst>
          </p:cNvPr>
          <p:cNvSpPr>
            <a:spLocks noGrp="1"/>
          </p:cNvSpPr>
          <p:nvPr>
            <p:ph type="body" idx="1"/>
          </p:nvPr>
        </p:nvSpPr>
        <p:spPr/>
        <p:txBody>
          <a:bodyPr/>
          <a:lstStyle/>
          <a:p>
            <a:endParaRPr lang="en-GB"/>
          </a:p>
        </p:txBody>
      </p:sp>
      <p:pic>
        <p:nvPicPr>
          <p:cNvPr id="5" name="Picture 4">
            <a:extLst>
              <a:ext uri="{FF2B5EF4-FFF2-40B4-BE49-F238E27FC236}">
                <a16:creationId xmlns:a16="http://schemas.microsoft.com/office/drawing/2014/main" id="{2B48E5D2-DCF9-9B02-8214-9FD266B618B6}"/>
              </a:ext>
            </a:extLst>
          </p:cNvPr>
          <p:cNvPicPr>
            <a:picLocks noChangeAspect="1"/>
          </p:cNvPicPr>
          <p:nvPr/>
        </p:nvPicPr>
        <p:blipFill>
          <a:blip r:embed="rId2"/>
          <a:stretch>
            <a:fillRect/>
          </a:stretch>
        </p:blipFill>
        <p:spPr>
          <a:xfrm>
            <a:off x="0" y="1470385"/>
            <a:ext cx="12192000" cy="3917230"/>
          </a:xfrm>
          <a:prstGeom prst="rect">
            <a:avLst/>
          </a:prstGeom>
        </p:spPr>
      </p:pic>
      <p:sp>
        <p:nvSpPr>
          <p:cNvPr id="6" name="Title 15">
            <a:extLst>
              <a:ext uri="{FF2B5EF4-FFF2-40B4-BE49-F238E27FC236}">
                <a16:creationId xmlns:a16="http://schemas.microsoft.com/office/drawing/2014/main" id="{62B5FF7F-3530-2770-3A5D-3B2D5366D934}"/>
              </a:ext>
            </a:extLst>
          </p:cNvPr>
          <p:cNvSpPr txBox="1"/>
          <p:nvPr/>
        </p:nvSpPr>
        <p:spPr>
          <a:xfrm>
            <a:off x="278723" y="256305"/>
            <a:ext cx="9920055" cy="4247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lnSpc>
                <a:spcPct val="90000"/>
              </a:lnSpc>
              <a:defRPr sz="2400">
                <a:solidFill>
                  <a:srgbClr val="766C62"/>
                </a:solidFill>
                <a:latin typeface="Segoe UI"/>
                <a:ea typeface="Segoe UI"/>
                <a:cs typeface="Segoe UI"/>
                <a:sym typeface="Segoe UI"/>
              </a:defRPr>
            </a:lvl1pPr>
          </a:lstStyle>
          <a:p>
            <a:r>
              <a:rPr lang="fr-BE" dirty="0"/>
              <a:t>Data Lake vs </a:t>
            </a:r>
            <a:r>
              <a:rPr dirty="0"/>
              <a:t>Data Warehouse</a:t>
            </a:r>
          </a:p>
        </p:txBody>
      </p:sp>
    </p:spTree>
    <p:extLst>
      <p:ext uri="{BB962C8B-B14F-4D97-AF65-F5344CB8AC3E}">
        <p14:creationId xmlns:p14="http://schemas.microsoft.com/office/powerpoint/2010/main" val="840543689"/>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 name="Title 15"/>
          <p:cNvSpPr txBox="1"/>
          <p:nvPr/>
        </p:nvSpPr>
        <p:spPr>
          <a:xfrm>
            <a:off x="1135972" y="3167380"/>
            <a:ext cx="9920056" cy="5232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lgn="ctr">
              <a:lnSpc>
                <a:spcPct val="90000"/>
              </a:lnSpc>
              <a:defRPr sz="2800">
                <a:solidFill>
                  <a:srgbClr val="766C62"/>
                </a:solidFill>
                <a:latin typeface="Segoe UI"/>
                <a:ea typeface="Segoe UI"/>
                <a:cs typeface="Segoe UI"/>
                <a:sym typeface="Segoe UI"/>
              </a:defRPr>
            </a:lvl1pPr>
          </a:lstStyle>
          <a:p>
            <a:r>
              <a:t>Qu’est ce qu’une base de données?</a:t>
            </a:r>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 name="Title 15"/>
          <p:cNvSpPr txBox="1"/>
          <p:nvPr/>
        </p:nvSpPr>
        <p:spPr>
          <a:xfrm>
            <a:off x="278723" y="286929"/>
            <a:ext cx="9920055" cy="4597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lnSpc>
                <a:spcPct val="90000"/>
              </a:lnSpc>
              <a:defRPr sz="2400">
                <a:solidFill>
                  <a:srgbClr val="766C62"/>
                </a:solidFill>
                <a:latin typeface="Segoe UI"/>
                <a:ea typeface="Segoe UI"/>
                <a:cs typeface="Segoe UI"/>
                <a:sym typeface="Segoe UI"/>
              </a:defRPr>
            </a:lvl1pPr>
          </a:lstStyle>
          <a:p>
            <a:r>
              <a:t>OLTP - Online Transaction Processing </a:t>
            </a:r>
          </a:p>
        </p:txBody>
      </p:sp>
      <p:sp>
        <p:nvSpPr>
          <p:cNvPr id="285" name="Rectangle"/>
          <p:cNvSpPr/>
          <p:nvPr/>
        </p:nvSpPr>
        <p:spPr>
          <a:xfrm>
            <a:off x="-241119" y="982401"/>
            <a:ext cx="12815842" cy="2892166"/>
          </a:xfrm>
          <a:prstGeom prst="rect">
            <a:avLst/>
          </a:prstGeom>
          <a:solidFill>
            <a:srgbClr val="000000">
              <a:alpha val="30670"/>
            </a:srgbClr>
          </a:solidFill>
          <a:ln w="12700">
            <a:miter lim="400000"/>
          </a:ln>
        </p:spPr>
        <p:txBody>
          <a:bodyPr lIns="45719" rIns="45719" anchor="ctr"/>
          <a:lstStyle/>
          <a:p>
            <a:endParaRPr/>
          </a:p>
        </p:txBody>
      </p:sp>
      <p:sp>
        <p:nvSpPr>
          <p:cNvPr id="286" name="Système transactionnel: rapide, performant, de production…"/>
          <p:cNvSpPr txBox="1">
            <a:spLocks noGrp="1"/>
          </p:cNvSpPr>
          <p:nvPr>
            <p:ph type="body" sz="half" idx="1"/>
          </p:nvPr>
        </p:nvSpPr>
        <p:spPr>
          <a:xfrm>
            <a:off x="296252" y="1171116"/>
            <a:ext cx="11741099" cy="2514737"/>
          </a:xfrm>
          <a:prstGeom prst="rect">
            <a:avLst/>
          </a:prstGeom>
        </p:spPr>
        <p:txBody>
          <a:bodyPr>
            <a:normAutofit lnSpcReduction="10000"/>
          </a:bodyPr>
          <a:lstStyle/>
          <a:p>
            <a:pPr marL="171249" indent="-171249" defTabSz="557784">
              <a:spcBef>
                <a:spcPts val="600"/>
              </a:spcBef>
              <a:buFontTx/>
              <a:defRPr sz="2257">
                <a:solidFill>
                  <a:srgbClr val="FFFFFF"/>
                </a:solidFill>
              </a:defRPr>
            </a:pPr>
            <a:r>
              <a:t>Système transactionnel: rapide, performant, de production </a:t>
            </a:r>
          </a:p>
          <a:p>
            <a:pPr marL="171249" indent="-171249" defTabSz="557784">
              <a:spcBef>
                <a:spcPts val="600"/>
              </a:spcBef>
              <a:buFontTx/>
              <a:defRPr sz="2257">
                <a:solidFill>
                  <a:srgbClr val="FFFFFF"/>
                </a:solidFill>
              </a:defRPr>
            </a:pPr>
            <a:r>
              <a:t>Données normalisées ( 3 NF ) </a:t>
            </a:r>
          </a:p>
          <a:p>
            <a:pPr marL="171249" indent="-171249" defTabSz="557784">
              <a:spcBef>
                <a:spcPts val="600"/>
              </a:spcBef>
              <a:buFontTx/>
              <a:defRPr sz="2257">
                <a:solidFill>
                  <a:srgbClr val="FFFFFF"/>
                </a:solidFill>
              </a:defRPr>
            </a:pPr>
            <a:r>
              <a:t>Les transactions OLTP sont spécifiques: elles impliquent généralement un seul enregistrement ou une petite sélection d’enregistrements. Ex un client envoie une transaction a un autre: ca ne concerne que ces 2 personnes. </a:t>
            </a:r>
          </a:p>
          <a:p>
            <a:pPr marL="171249" indent="-171249" defTabSz="557784">
              <a:spcBef>
                <a:spcPts val="600"/>
              </a:spcBef>
              <a:buFontTx/>
              <a:defRPr sz="2257">
                <a:solidFill>
                  <a:srgbClr val="FFFFFF"/>
                </a:solidFill>
              </a:defRPr>
            </a:pPr>
            <a:endParaRPr/>
          </a:p>
          <a:p>
            <a:pPr marL="0" indent="0" defTabSz="557784">
              <a:spcBef>
                <a:spcPts val="600"/>
              </a:spcBef>
              <a:buSzTx/>
              <a:buFontTx/>
              <a:buNone/>
              <a:defRPr sz="2257">
                <a:solidFill>
                  <a:srgbClr val="FFFFFF"/>
                </a:solidFill>
              </a:defRPr>
            </a:pPr>
            <a:r>
              <a:t>=&gt; Pas adapté pour des systèmes d’analyses </a:t>
            </a:r>
          </a:p>
        </p:txBody>
      </p:sp>
      <p:grpSp>
        <p:nvGrpSpPr>
          <p:cNvPr id="289" name="Application"/>
          <p:cNvGrpSpPr/>
          <p:nvPr/>
        </p:nvGrpSpPr>
        <p:grpSpPr>
          <a:xfrm>
            <a:off x="1706754" y="4110299"/>
            <a:ext cx="1659928" cy="1346201"/>
            <a:chOff x="0" y="0"/>
            <a:chExt cx="1659927" cy="1346200"/>
          </a:xfrm>
        </p:grpSpPr>
        <p:sp>
          <p:nvSpPr>
            <p:cNvPr id="288" name="Application"/>
            <p:cNvSpPr/>
            <p:nvPr/>
          </p:nvSpPr>
          <p:spPr>
            <a:xfrm>
              <a:off x="38100" y="38100"/>
              <a:ext cx="1583728" cy="1270000"/>
            </a:xfrm>
            <a:prstGeom prst="rect">
              <a:avLst/>
            </a:prstGeom>
            <a:solidFill>
              <a:srgbClr val="FFFFFF"/>
            </a:solidFill>
            <a:ln>
              <a:noFill/>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noAutofit/>
            </a:bodyPr>
            <a:lstStyle>
              <a:lvl1pPr algn="ctr"/>
            </a:lstStyle>
            <a:p>
              <a:r>
                <a:t>Application</a:t>
              </a:r>
            </a:p>
          </p:txBody>
        </p:sp>
        <p:pic>
          <p:nvPicPr>
            <p:cNvPr id="287" name="Application Application" descr="Application Application"/>
            <p:cNvPicPr>
              <a:picLocks/>
            </p:cNvPicPr>
            <p:nvPr/>
          </p:nvPicPr>
          <p:blipFill>
            <a:blip r:embed="rId2"/>
            <a:stretch>
              <a:fillRect/>
            </a:stretch>
          </p:blipFill>
          <p:spPr>
            <a:xfrm>
              <a:off x="-1" y="0"/>
              <a:ext cx="1659929" cy="1346200"/>
            </a:xfrm>
            <a:prstGeom prst="rect">
              <a:avLst/>
            </a:prstGeom>
            <a:effectLst/>
          </p:spPr>
        </p:pic>
      </p:grpSp>
      <p:grpSp>
        <p:nvGrpSpPr>
          <p:cNvPr id="292" name="Système décisionnel"/>
          <p:cNvGrpSpPr/>
          <p:nvPr/>
        </p:nvGrpSpPr>
        <p:grpSpPr>
          <a:xfrm>
            <a:off x="8966921" y="4110299"/>
            <a:ext cx="1659928" cy="1346201"/>
            <a:chOff x="0" y="0"/>
            <a:chExt cx="1659927" cy="1346200"/>
          </a:xfrm>
        </p:grpSpPr>
        <p:sp>
          <p:nvSpPr>
            <p:cNvPr id="291" name="Système décisionnel"/>
            <p:cNvSpPr/>
            <p:nvPr/>
          </p:nvSpPr>
          <p:spPr>
            <a:xfrm>
              <a:off x="38100" y="38100"/>
              <a:ext cx="1583728" cy="1270000"/>
            </a:xfrm>
            <a:prstGeom prst="rect">
              <a:avLst/>
            </a:prstGeom>
            <a:solidFill>
              <a:srgbClr val="FFFFFF"/>
            </a:solidFill>
            <a:ln>
              <a:noFill/>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noAutofit/>
            </a:bodyPr>
            <a:lstStyle>
              <a:lvl1pPr algn="ctr"/>
            </a:lstStyle>
            <a:p>
              <a:r>
                <a:t>Système décisionnel </a:t>
              </a:r>
            </a:p>
          </p:txBody>
        </p:sp>
        <p:pic>
          <p:nvPicPr>
            <p:cNvPr id="290" name="Système décisionnel Système décisionnel " descr="Système décisionnel Système décisionnel "/>
            <p:cNvPicPr>
              <a:picLocks/>
            </p:cNvPicPr>
            <p:nvPr/>
          </p:nvPicPr>
          <p:blipFill>
            <a:blip r:embed="rId2"/>
            <a:stretch>
              <a:fillRect/>
            </a:stretch>
          </p:blipFill>
          <p:spPr>
            <a:xfrm>
              <a:off x="-1" y="0"/>
              <a:ext cx="1659929" cy="1346200"/>
            </a:xfrm>
            <a:prstGeom prst="rect">
              <a:avLst/>
            </a:prstGeom>
            <a:effectLst/>
          </p:spPr>
        </p:pic>
      </p:grpSp>
      <p:grpSp>
        <p:nvGrpSpPr>
          <p:cNvPr id="295" name="OLTP"/>
          <p:cNvGrpSpPr/>
          <p:nvPr/>
        </p:nvGrpSpPr>
        <p:grpSpPr>
          <a:xfrm>
            <a:off x="4033761" y="5511038"/>
            <a:ext cx="1346201" cy="1346201"/>
            <a:chOff x="0" y="0"/>
            <a:chExt cx="1346200" cy="1346200"/>
          </a:xfrm>
        </p:grpSpPr>
        <p:sp>
          <p:nvSpPr>
            <p:cNvPr id="294" name="OLTP"/>
            <p:cNvSpPr/>
            <p:nvPr/>
          </p:nvSpPr>
          <p:spPr>
            <a:xfrm>
              <a:off x="38100" y="38100"/>
              <a:ext cx="1270000" cy="1270000"/>
            </a:xfrm>
            <a:prstGeom prst="ellipse">
              <a:avLst/>
            </a:prstGeom>
            <a:solidFill>
              <a:srgbClr val="FFFFFF"/>
            </a:solidFill>
            <a:ln>
              <a:noFill/>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noAutofit/>
            </a:bodyPr>
            <a:lstStyle>
              <a:lvl1pPr algn="ctr"/>
            </a:lstStyle>
            <a:p>
              <a:r>
                <a:t>OLTP</a:t>
              </a:r>
            </a:p>
          </p:txBody>
        </p:sp>
        <p:pic>
          <p:nvPicPr>
            <p:cNvPr id="293" name="OLTP OLTP" descr="OLTP OLTP"/>
            <p:cNvPicPr>
              <a:picLocks/>
            </p:cNvPicPr>
            <p:nvPr/>
          </p:nvPicPr>
          <p:blipFill>
            <a:blip r:embed="rId3"/>
            <a:stretch>
              <a:fillRect/>
            </a:stretch>
          </p:blipFill>
          <p:spPr>
            <a:xfrm>
              <a:off x="0" y="0"/>
              <a:ext cx="1346200" cy="1346200"/>
            </a:xfrm>
            <a:prstGeom prst="rect">
              <a:avLst/>
            </a:prstGeom>
            <a:effectLst/>
          </p:spPr>
        </p:pic>
      </p:grpSp>
      <p:grpSp>
        <p:nvGrpSpPr>
          <p:cNvPr id="298" name="OLAP"/>
          <p:cNvGrpSpPr/>
          <p:nvPr/>
        </p:nvGrpSpPr>
        <p:grpSpPr>
          <a:xfrm>
            <a:off x="6632837" y="5511038"/>
            <a:ext cx="1346201" cy="1346201"/>
            <a:chOff x="0" y="0"/>
            <a:chExt cx="1346200" cy="1346200"/>
          </a:xfrm>
        </p:grpSpPr>
        <p:sp>
          <p:nvSpPr>
            <p:cNvPr id="297" name="OLAP"/>
            <p:cNvSpPr/>
            <p:nvPr/>
          </p:nvSpPr>
          <p:spPr>
            <a:xfrm>
              <a:off x="38100" y="38100"/>
              <a:ext cx="1270000" cy="1270000"/>
            </a:xfrm>
            <a:prstGeom prst="ellipse">
              <a:avLst/>
            </a:prstGeom>
            <a:solidFill>
              <a:srgbClr val="FFFFFF"/>
            </a:solidFill>
            <a:ln>
              <a:noFill/>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noAutofit/>
            </a:bodyPr>
            <a:lstStyle>
              <a:lvl1pPr algn="ctr"/>
            </a:lstStyle>
            <a:p>
              <a:r>
                <a:t>OLAP</a:t>
              </a:r>
            </a:p>
          </p:txBody>
        </p:sp>
        <p:pic>
          <p:nvPicPr>
            <p:cNvPr id="296" name="OLAP OLAP" descr="OLAP OLAP"/>
            <p:cNvPicPr>
              <a:picLocks/>
            </p:cNvPicPr>
            <p:nvPr/>
          </p:nvPicPr>
          <p:blipFill>
            <a:blip r:embed="rId3"/>
            <a:stretch>
              <a:fillRect/>
            </a:stretch>
          </p:blipFill>
          <p:spPr>
            <a:xfrm>
              <a:off x="0" y="0"/>
              <a:ext cx="1346200" cy="1346200"/>
            </a:xfrm>
            <a:prstGeom prst="rect">
              <a:avLst/>
            </a:prstGeom>
            <a:effectLst/>
          </p:spPr>
        </p:pic>
      </p:grpSp>
      <p:pic>
        <p:nvPicPr>
          <p:cNvPr id="299" name="Ligne Ligne" descr="Ligne Ligne"/>
          <p:cNvPicPr>
            <a:picLocks/>
          </p:cNvPicPr>
          <p:nvPr/>
        </p:nvPicPr>
        <p:blipFill>
          <a:blip r:embed="rId4"/>
          <a:stretch>
            <a:fillRect/>
          </a:stretch>
        </p:blipFill>
        <p:spPr>
          <a:xfrm>
            <a:off x="5468001" y="6003869"/>
            <a:ext cx="1076798" cy="401378"/>
          </a:xfrm>
          <a:prstGeom prst="rect">
            <a:avLst/>
          </a:prstGeom>
        </p:spPr>
      </p:pic>
      <p:sp>
        <p:nvSpPr>
          <p:cNvPr id="301" name="Transforme"/>
          <p:cNvSpPr txBox="1"/>
          <p:nvPr/>
        </p:nvSpPr>
        <p:spPr>
          <a:xfrm>
            <a:off x="5356509" y="5552169"/>
            <a:ext cx="1248592" cy="3581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r>
              <a:t>Transforme</a:t>
            </a:r>
          </a:p>
        </p:txBody>
      </p:sp>
      <p:pic>
        <p:nvPicPr>
          <p:cNvPr id="302" name="Ligne Ligne" descr="Ligne Ligne"/>
          <p:cNvPicPr>
            <a:picLocks/>
          </p:cNvPicPr>
          <p:nvPr/>
        </p:nvPicPr>
        <p:blipFill>
          <a:blip r:embed="rId5"/>
          <a:stretch>
            <a:fillRect/>
          </a:stretch>
        </p:blipFill>
        <p:spPr>
          <a:xfrm rot="20420065">
            <a:off x="8026689" y="5678662"/>
            <a:ext cx="1432640" cy="442216"/>
          </a:xfrm>
          <a:prstGeom prst="rect">
            <a:avLst/>
          </a:prstGeom>
        </p:spPr>
      </p:pic>
      <p:pic>
        <p:nvPicPr>
          <p:cNvPr id="304" name="Ligne Ligne" descr="Ligne Ligne"/>
          <p:cNvPicPr>
            <a:picLocks/>
          </p:cNvPicPr>
          <p:nvPr/>
        </p:nvPicPr>
        <p:blipFill>
          <a:blip r:embed="rId6"/>
          <a:stretch>
            <a:fillRect/>
          </a:stretch>
        </p:blipFill>
        <p:spPr>
          <a:xfrm rot="1394086">
            <a:off x="2597403" y="5678662"/>
            <a:ext cx="1453666" cy="442216"/>
          </a:xfrm>
          <a:prstGeom prst="rect">
            <a:avLst/>
          </a:prstGeom>
        </p:spPr>
      </p:pic>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 name="Title 15"/>
          <p:cNvSpPr txBox="1"/>
          <p:nvPr/>
        </p:nvSpPr>
        <p:spPr>
          <a:xfrm>
            <a:off x="278723" y="286929"/>
            <a:ext cx="9920055" cy="4597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lnSpc>
                <a:spcPct val="90000"/>
              </a:lnSpc>
              <a:defRPr sz="2400">
                <a:solidFill>
                  <a:srgbClr val="766C62"/>
                </a:solidFill>
                <a:latin typeface="Segoe UI"/>
                <a:ea typeface="Segoe UI"/>
                <a:cs typeface="Segoe UI"/>
                <a:sym typeface="Segoe UI"/>
              </a:defRPr>
            </a:lvl1pPr>
          </a:lstStyle>
          <a:p>
            <a:r>
              <a:t>OLTP: exemple de tables </a:t>
            </a:r>
          </a:p>
        </p:txBody>
      </p:sp>
      <p:graphicFrame>
        <p:nvGraphicFramePr>
          <p:cNvPr id="308" name="Tableau 1"/>
          <p:cNvGraphicFramePr/>
          <p:nvPr/>
        </p:nvGraphicFramePr>
        <p:xfrm>
          <a:off x="7876681" y="1310845"/>
          <a:ext cx="2452158" cy="1653733"/>
        </p:xfrm>
        <a:graphic>
          <a:graphicData uri="http://schemas.openxmlformats.org/drawingml/2006/table">
            <a:tbl>
              <a:tblPr>
                <a:tableStyleId>{4C3C2611-4C71-4FC5-86AE-919BDF0F9419}</a:tableStyleId>
              </a:tblPr>
              <a:tblGrid>
                <a:gridCol w="2452158">
                  <a:extLst>
                    <a:ext uri="{9D8B030D-6E8A-4147-A177-3AD203B41FA5}">
                      <a16:colId xmlns:a16="http://schemas.microsoft.com/office/drawing/2014/main" val="20000"/>
                    </a:ext>
                  </a:extLst>
                </a:gridCol>
              </a:tblGrid>
              <a:tr h="556453">
                <a:tc>
                  <a:txBody>
                    <a:bodyPr/>
                    <a:lstStyle/>
                    <a:p>
                      <a:pPr algn="ctr">
                        <a:defRPr sz="1800"/>
                      </a:pPr>
                      <a:r>
                        <a:t>PK: AddressID</a:t>
                      </a:r>
                    </a:p>
                  </a:txBody>
                  <a:tcPr marL="0" marR="0" marT="0" marB="0" anchor="ctr" horzOverflow="overflow">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extLst>
                  <a:ext uri="{0D108BD9-81ED-4DB2-BD59-A6C34878D82A}">
                    <a16:rowId xmlns:a16="http://schemas.microsoft.com/office/drawing/2014/main" val="10000"/>
                  </a:ext>
                </a:extLst>
              </a:tr>
              <a:tr h="556453">
                <a:tc>
                  <a:txBody>
                    <a:bodyPr/>
                    <a:lstStyle/>
                    <a:p>
                      <a:pPr algn="l">
                        <a:defRPr sz="1800"/>
                      </a:pPr>
                      <a:r>
                        <a:t>Rue
Numero
Ville 
Pays</a:t>
                      </a:r>
                    </a:p>
                  </a:txBody>
                  <a:tcPr marL="0" marR="0" marT="0" marB="0" horzOverflow="overflow">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extLst>
                  <a:ext uri="{0D108BD9-81ED-4DB2-BD59-A6C34878D82A}">
                    <a16:rowId xmlns:a16="http://schemas.microsoft.com/office/drawing/2014/main" val="10001"/>
                  </a:ext>
                </a:extLst>
              </a:tr>
            </a:tbl>
          </a:graphicData>
        </a:graphic>
      </p:graphicFrame>
      <p:graphicFrame>
        <p:nvGraphicFramePr>
          <p:cNvPr id="309" name="Tableau 1-1"/>
          <p:cNvGraphicFramePr/>
          <p:nvPr/>
        </p:nvGraphicFramePr>
        <p:xfrm>
          <a:off x="4614368" y="1369031"/>
          <a:ext cx="2452158" cy="1112906"/>
        </p:xfrm>
        <a:graphic>
          <a:graphicData uri="http://schemas.openxmlformats.org/drawingml/2006/table">
            <a:tbl>
              <a:tblPr>
                <a:tableStyleId>{4C3C2611-4C71-4FC5-86AE-919BDF0F9419}</a:tableStyleId>
              </a:tblPr>
              <a:tblGrid>
                <a:gridCol w="2452158">
                  <a:extLst>
                    <a:ext uri="{9D8B030D-6E8A-4147-A177-3AD203B41FA5}">
                      <a16:colId xmlns:a16="http://schemas.microsoft.com/office/drawing/2014/main" val="20000"/>
                    </a:ext>
                  </a:extLst>
                </a:gridCol>
              </a:tblGrid>
              <a:tr h="556453">
                <a:tc>
                  <a:txBody>
                    <a:bodyPr/>
                    <a:lstStyle/>
                    <a:p>
                      <a:pPr algn="ctr">
                        <a:defRPr sz="1800"/>
                      </a:pPr>
                      <a:r>
                        <a:t>PK: CustomerID
PK: AddressID</a:t>
                      </a:r>
                    </a:p>
                  </a:txBody>
                  <a:tcPr marL="0" marR="0" marT="0" marB="0" anchor="ctr" horzOverflow="overflow">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extLst>
                  <a:ext uri="{0D108BD9-81ED-4DB2-BD59-A6C34878D82A}">
                    <a16:rowId xmlns:a16="http://schemas.microsoft.com/office/drawing/2014/main" val="10000"/>
                  </a:ext>
                </a:extLst>
              </a:tr>
              <a:tr h="556453">
                <a:tc>
                  <a:txBody>
                    <a:bodyPr/>
                    <a:lstStyle/>
                    <a:p>
                      <a:pPr algn="l">
                        <a:defRPr sz="1800"/>
                      </a:pPr>
                      <a:endParaRPr/>
                    </a:p>
                  </a:txBody>
                  <a:tcPr marL="0" marR="0" marT="0" marB="0" horzOverflow="overflow">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extLst>
                  <a:ext uri="{0D108BD9-81ED-4DB2-BD59-A6C34878D82A}">
                    <a16:rowId xmlns:a16="http://schemas.microsoft.com/office/drawing/2014/main" val="10001"/>
                  </a:ext>
                </a:extLst>
              </a:tr>
            </a:tbl>
          </a:graphicData>
        </a:graphic>
      </p:graphicFrame>
      <p:graphicFrame>
        <p:nvGraphicFramePr>
          <p:cNvPr id="310" name="Tableau 1-2"/>
          <p:cNvGraphicFramePr/>
          <p:nvPr/>
        </p:nvGraphicFramePr>
        <p:xfrm>
          <a:off x="1358405" y="1310845"/>
          <a:ext cx="2452158" cy="1379413"/>
        </p:xfrm>
        <a:graphic>
          <a:graphicData uri="http://schemas.openxmlformats.org/drawingml/2006/table">
            <a:tbl>
              <a:tblPr>
                <a:tableStyleId>{4C3C2611-4C71-4FC5-86AE-919BDF0F9419}</a:tableStyleId>
              </a:tblPr>
              <a:tblGrid>
                <a:gridCol w="2452158">
                  <a:extLst>
                    <a:ext uri="{9D8B030D-6E8A-4147-A177-3AD203B41FA5}">
                      <a16:colId xmlns:a16="http://schemas.microsoft.com/office/drawing/2014/main" val="20000"/>
                    </a:ext>
                  </a:extLst>
                </a:gridCol>
              </a:tblGrid>
              <a:tr h="556453">
                <a:tc>
                  <a:txBody>
                    <a:bodyPr/>
                    <a:lstStyle/>
                    <a:p>
                      <a:pPr algn="ctr">
                        <a:defRPr sz="1800"/>
                      </a:pPr>
                      <a:r>
                        <a:t>PK: ClientID</a:t>
                      </a:r>
                    </a:p>
                  </a:txBody>
                  <a:tcPr marL="0" marR="0" marT="0" marB="0" anchor="ctr" horzOverflow="overflow">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extLst>
                  <a:ext uri="{0D108BD9-81ED-4DB2-BD59-A6C34878D82A}">
                    <a16:rowId xmlns:a16="http://schemas.microsoft.com/office/drawing/2014/main" val="10000"/>
                  </a:ext>
                </a:extLst>
              </a:tr>
              <a:tr h="556453">
                <a:tc>
                  <a:txBody>
                    <a:bodyPr/>
                    <a:lstStyle/>
                    <a:p>
                      <a:pPr algn="l">
                        <a:defRPr sz="1800"/>
                      </a:pPr>
                      <a:r>
                        <a:t>Nom 
Prenom
Email</a:t>
                      </a:r>
                    </a:p>
                  </a:txBody>
                  <a:tcPr marL="0" marR="0" marT="0" marB="0" horzOverflow="overflow">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extLst>
                  <a:ext uri="{0D108BD9-81ED-4DB2-BD59-A6C34878D82A}">
                    <a16:rowId xmlns:a16="http://schemas.microsoft.com/office/drawing/2014/main" val="10001"/>
                  </a:ext>
                </a:extLst>
              </a:tr>
            </a:tbl>
          </a:graphicData>
        </a:graphic>
      </p:graphicFrame>
      <p:graphicFrame>
        <p:nvGraphicFramePr>
          <p:cNvPr id="311" name="Tableau 1-2-1"/>
          <p:cNvGraphicFramePr/>
          <p:nvPr/>
        </p:nvGraphicFramePr>
        <p:xfrm>
          <a:off x="7876681" y="3881642"/>
          <a:ext cx="2452158" cy="2202373"/>
        </p:xfrm>
        <a:graphic>
          <a:graphicData uri="http://schemas.openxmlformats.org/drawingml/2006/table">
            <a:tbl>
              <a:tblPr>
                <a:tableStyleId>{4C3C2611-4C71-4FC5-86AE-919BDF0F9419}</a:tableStyleId>
              </a:tblPr>
              <a:tblGrid>
                <a:gridCol w="2452158">
                  <a:extLst>
                    <a:ext uri="{9D8B030D-6E8A-4147-A177-3AD203B41FA5}">
                      <a16:colId xmlns:a16="http://schemas.microsoft.com/office/drawing/2014/main" val="20000"/>
                    </a:ext>
                  </a:extLst>
                </a:gridCol>
              </a:tblGrid>
              <a:tr h="556453">
                <a:tc>
                  <a:txBody>
                    <a:bodyPr/>
                    <a:lstStyle/>
                    <a:p>
                      <a:pPr algn="ctr">
                        <a:defRPr sz="1800"/>
                      </a:pPr>
                      <a:r>
                        <a:t>PK: SalesOrderID</a:t>
                      </a:r>
                    </a:p>
                  </a:txBody>
                  <a:tcPr marL="0" marR="0" marT="0" marB="0" anchor="ctr" horzOverflow="overflow">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extLst>
                  <a:ext uri="{0D108BD9-81ED-4DB2-BD59-A6C34878D82A}">
                    <a16:rowId xmlns:a16="http://schemas.microsoft.com/office/drawing/2014/main" val="10000"/>
                  </a:ext>
                </a:extLst>
              </a:tr>
              <a:tr h="556453">
                <a:tc>
                  <a:txBody>
                    <a:bodyPr/>
                    <a:lstStyle/>
                    <a:p>
                      <a:pPr algn="l">
                        <a:defRPr sz="1800"/>
                      </a:pPr>
                      <a:r>
                        <a:t>Numero
Date
Status
Client
Adresse Facturation
Adresse Livraison</a:t>
                      </a:r>
                    </a:p>
                  </a:txBody>
                  <a:tcPr marL="0" marR="0" marT="0" marB="0" horzOverflow="overflow">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extLst>
                  <a:ext uri="{0D108BD9-81ED-4DB2-BD59-A6C34878D82A}">
                    <a16:rowId xmlns:a16="http://schemas.microsoft.com/office/drawing/2014/main" val="10001"/>
                  </a:ext>
                </a:extLst>
              </a:tr>
            </a:tbl>
          </a:graphicData>
        </a:graphic>
      </p:graphicFrame>
      <p:graphicFrame>
        <p:nvGraphicFramePr>
          <p:cNvPr id="312" name="Tableau 1-2-1-1"/>
          <p:cNvGraphicFramePr/>
          <p:nvPr/>
        </p:nvGraphicFramePr>
        <p:xfrm>
          <a:off x="4483450" y="3881642"/>
          <a:ext cx="2864999" cy="2191102"/>
        </p:xfrm>
        <a:graphic>
          <a:graphicData uri="http://schemas.openxmlformats.org/drawingml/2006/table">
            <a:tbl>
              <a:tblPr>
                <a:tableStyleId>{4C3C2611-4C71-4FC5-86AE-919BDF0F9419}</a:tableStyleId>
              </a:tblPr>
              <a:tblGrid>
                <a:gridCol w="2864999">
                  <a:extLst>
                    <a:ext uri="{9D8B030D-6E8A-4147-A177-3AD203B41FA5}">
                      <a16:colId xmlns:a16="http://schemas.microsoft.com/office/drawing/2014/main" val="20000"/>
                    </a:ext>
                  </a:extLst>
                </a:gridCol>
              </a:tblGrid>
              <a:tr h="819502">
                <a:tc>
                  <a:txBody>
                    <a:bodyPr/>
                    <a:lstStyle/>
                    <a:p>
                      <a:pPr algn="ctr">
                        <a:defRPr sz="1800"/>
                      </a:pPr>
                      <a:r>
                        <a:t>PK: SalesOrderID
PK:SalesOrderDetailID</a:t>
                      </a:r>
                    </a:p>
                  </a:txBody>
                  <a:tcPr marL="0" marR="0" marT="0" marB="0" anchor="ctr" horzOverflow="overflow">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extLst>
                  <a:ext uri="{0D108BD9-81ED-4DB2-BD59-A6C34878D82A}">
                    <a16:rowId xmlns:a16="http://schemas.microsoft.com/office/drawing/2014/main" val="10000"/>
                  </a:ext>
                </a:extLst>
              </a:tr>
              <a:tr h="1362551">
                <a:tc>
                  <a:txBody>
                    <a:bodyPr/>
                    <a:lstStyle/>
                    <a:p>
                      <a:pPr algn="l">
                        <a:defRPr sz="1800"/>
                      </a:pPr>
                      <a:r>
                        <a:t>Quantité 
ProduitID
Prix
Ristourne
Date</a:t>
                      </a:r>
                    </a:p>
                  </a:txBody>
                  <a:tcPr marL="0" marR="0" marT="0" marB="0" horzOverflow="overflow">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extLst>
                  <a:ext uri="{0D108BD9-81ED-4DB2-BD59-A6C34878D82A}">
                    <a16:rowId xmlns:a16="http://schemas.microsoft.com/office/drawing/2014/main" val="10001"/>
                  </a:ext>
                </a:extLst>
              </a:tr>
            </a:tbl>
          </a:graphicData>
        </a:graphic>
      </p:graphicFrame>
      <p:graphicFrame>
        <p:nvGraphicFramePr>
          <p:cNvPr id="313" name="Tableau 1-2-1-1-1"/>
          <p:cNvGraphicFramePr/>
          <p:nvPr/>
        </p:nvGraphicFramePr>
        <p:xfrm>
          <a:off x="1358405" y="3881642"/>
          <a:ext cx="2452158" cy="2202373"/>
        </p:xfrm>
        <a:graphic>
          <a:graphicData uri="http://schemas.openxmlformats.org/drawingml/2006/table">
            <a:tbl>
              <a:tblPr>
                <a:tableStyleId>{4C3C2611-4C71-4FC5-86AE-919BDF0F9419}</a:tableStyleId>
              </a:tblPr>
              <a:tblGrid>
                <a:gridCol w="2452158">
                  <a:extLst>
                    <a:ext uri="{9D8B030D-6E8A-4147-A177-3AD203B41FA5}">
                      <a16:colId xmlns:a16="http://schemas.microsoft.com/office/drawing/2014/main" val="20000"/>
                    </a:ext>
                  </a:extLst>
                </a:gridCol>
              </a:tblGrid>
              <a:tr h="556453">
                <a:tc>
                  <a:txBody>
                    <a:bodyPr/>
                    <a:lstStyle/>
                    <a:p>
                      <a:pPr algn="ctr">
                        <a:defRPr sz="1800"/>
                      </a:pPr>
                      <a:r>
                        <a:t>PK: ProductID</a:t>
                      </a:r>
                    </a:p>
                  </a:txBody>
                  <a:tcPr marL="0" marR="0" marT="0" marB="0" anchor="ctr" horzOverflow="overflow">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extLst>
                  <a:ext uri="{0D108BD9-81ED-4DB2-BD59-A6C34878D82A}">
                    <a16:rowId xmlns:a16="http://schemas.microsoft.com/office/drawing/2014/main" val="10000"/>
                  </a:ext>
                </a:extLst>
              </a:tr>
              <a:tr h="556453">
                <a:tc>
                  <a:txBody>
                    <a:bodyPr/>
                    <a:lstStyle/>
                    <a:p>
                      <a:pPr algn="l">
                        <a:defRPr sz="1800"/>
                      </a:pPr>
                      <a:r>
                        <a:t>Nom
Code
Prix 
Taille
Poid
Date</a:t>
                      </a:r>
                    </a:p>
                  </a:txBody>
                  <a:tcPr marL="0" marR="0" marT="0" marB="0" horzOverflow="overflow">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extLst>
                  <a:ext uri="{0D108BD9-81ED-4DB2-BD59-A6C34878D82A}">
                    <a16:rowId xmlns:a16="http://schemas.microsoft.com/office/drawing/2014/main" val="10001"/>
                  </a:ext>
                </a:extLst>
              </a:tr>
            </a:tbl>
          </a:graphicData>
        </a:graphic>
      </p:graphicFrame>
      <p:pic>
        <p:nvPicPr>
          <p:cNvPr id="314" name="Ligne Ligne" descr="Ligne Ligne"/>
          <p:cNvPicPr>
            <a:picLocks/>
          </p:cNvPicPr>
          <p:nvPr/>
        </p:nvPicPr>
        <p:blipFill>
          <a:blip r:embed="rId2"/>
          <a:stretch>
            <a:fillRect/>
          </a:stretch>
        </p:blipFill>
        <p:spPr>
          <a:xfrm>
            <a:off x="3736716" y="1751811"/>
            <a:ext cx="944693" cy="357050"/>
          </a:xfrm>
          <a:prstGeom prst="rect">
            <a:avLst/>
          </a:prstGeom>
        </p:spPr>
      </p:pic>
      <p:pic>
        <p:nvPicPr>
          <p:cNvPr id="316" name="Ligne Ligne" descr="Ligne Ligne"/>
          <p:cNvPicPr>
            <a:picLocks/>
          </p:cNvPicPr>
          <p:nvPr/>
        </p:nvPicPr>
        <p:blipFill>
          <a:blip r:embed="rId2"/>
          <a:stretch>
            <a:fillRect/>
          </a:stretch>
        </p:blipFill>
        <p:spPr>
          <a:xfrm rot="10800000">
            <a:off x="6988324" y="1746960"/>
            <a:ext cx="944692" cy="357050"/>
          </a:xfrm>
          <a:prstGeom prst="rect">
            <a:avLst/>
          </a:prstGeom>
        </p:spPr>
      </p:pic>
      <p:sp>
        <p:nvSpPr>
          <p:cNvPr id="318" name="Ligne"/>
          <p:cNvSpPr/>
          <p:nvPr/>
        </p:nvSpPr>
        <p:spPr>
          <a:xfrm flipV="1">
            <a:off x="9097909" y="2950852"/>
            <a:ext cx="1" cy="884454"/>
          </a:xfrm>
          <a:prstGeom prst="line">
            <a:avLst/>
          </a:prstGeom>
          <a:ln w="76200">
            <a:solidFill>
              <a:srgbClr val="000000"/>
            </a:solidFill>
            <a:custDash>
              <a:ds d="200000" sp="200000"/>
            </a:custDash>
            <a:miter lim="400000"/>
            <a:headEnd type="triangle" len="sm"/>
            <a:tailEnd type="triangle" len="sm"/>
          </a:ln>
        </p:spPr>
        <p:txBody>
          <a:bodyPr lIns="45719" rIns="45719"/>
          <a:lstStyle/>
          <a:p>
            <a:endParaRPr/>
          </a:p>
        </p:txBody>
      </p:sp>
      <p:pic>
        <p:nvPicPr>
          <p:cNvPr id="319" name="Ligne Ligne" descr="Ligne Ligne"/>
          <p:cNvPicPr>
            <a:picLocks/>
          </p:cNvPicPr>
          <p:nvPr/>
        </p:nvPicPr>
        <p:blipFill>
          <a:blip r:embed="rId3"/>
          <a:stretch>
            <a:fillRect/>
          </a:stretch>
        </p:blipFill>
        <p:spPr>
          <a:xfrm rot="10800000">
            <a:off x="7260788" y="4928705"/>
            <a:ext cx="660356" cy="357050"/>
          </a:xfrm>
          <a:prstGeom prst="rect">
            <a:avLst/>
          </a:prstGeom>
        </p:spPr>
      </p:pic>
      <p:sp>
        <p:nvSpPr>
          <p:cNvPr id="321" name="Ligne"/>
          <p:cNvSpPr/>
          <p:nvPr/>
        </p:nvSpPr>
        <p:spPr>
          <a:xfrm flipH="1" flipV="1">
            <a:off x="3872961" y="2740215"/>
            <a:ext cx="4042532" cy="1236803"/>
          </a:xfrm>
          <a:prstGeom prst="line">
            <a:avLst/>
          </a:prstGeom>
          <a:ln w="101600">
            <a:solidFill>
              <a:srgbClr val="000000"/>
            </a:solidFill>
            <a:custDash>
              <a:ds d="200000" sp="200000"/>
            </a:custDash>
            <a:miter lim="400000"/>
            <a:headEnd type="triangle" len="sm"/>
          </a:ln>
        </p:spPr>
        <p:txBody>
          <a:bodyPr lIns="45719" rIns="45719"/>
          <a:lstStyle/>
          <a:p>
            <a:endParaRPr/>
          </a:p>
        </p:txBody>
      </p:sp>
      <p:sp>
        <p:nvSpPr>
          <p:cNvPr id="322" name="Ligne"/>
          <p:cNvSpPr/>
          <p:nvPr/>
        </p:nvSpPr>
        <p:spPr>
          <a:xfrm flipH="1">
            <a:off x="3826616" y="5234230"/>
            <a:ext cx="640782" cy="1"/>
          </a:xfrm>
          <a:prstGeom prst="line">
            <a:avLst/>
          </a:prstGeom>
          <a:ln w="76200">
            <a:solidFill>
              <a:srgbClr val="000000"/>
            </a:solidFill>
            <a:custDash>
              <a:ds d="200000" sp="200000"/>
            </a:custDash>
            <a:miter lim="400000"/>
            <a:headEnd type="triangle" len="sm"/>
          </a:ln>
        </p:spPr>
        <p:txBody>
          <a:bodyPr lIns="45719" rIns="45719"/>
          <a:lstStyle/>
          <a:p>
            <a:endParaRPr/>
          </a:p>
        </p:txBody>
      </p:sp>
      <p:sp>
        <p:nvSpPr>
          <p:cNvPr id="323" name="Title 15"/>
          <p:cNvSpPr txBox="1"/>
          <p:nvPr/>
        </p:nvSpPr>
        <p:spPr>
          <a:xfrm>
            <a:off x="1689021" y="813216"/>
            <a:ext cx="1787926" cy="4247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lnSpc>
                <a:spcPct val="90000"/>
              </a:lnSpc>
              <a:defRPr sz="2400">
                <a:solidFill>
                  <a:srgbClr val="766C62"/>
                </a:solidFill>
                <a:latin typeface="Segoe UI"/>
                <a:ea typeface="Segoe UI"/>
                <a:cs typeface="Segoe UI"/>
                <a:sym typeface="Segoe UI"/>
              </a:defRPr>
            </a:lvl1pPr>
          </a:lstStyle>
          <a:p>
            <a:pPr algn="ctr"/>
            <a:r>
              <a:rPr dirty="0"/>
              <a:t>Client</a:t>
            </a:r>
          </a:p>
        </p:txBody>
      </p:sp>
      <p:sp>
        <p:nvSpPr>
          <p:cNvPr id="324" name="Title 15"/>
          <p:cNvSpPr txBox="1"/>
          <p:nvPr/>
        </p:nvSpPr>
        <p:spPr>
          <a:xfrm>
            <a:off x="4570866" y="813216"/>
            <a:ext cx="2539161" cy="4247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lnSpc>
                <a:spcPct val="90000"/>
              </a:lnSpc>
              <a:defRPr sz="2400">
                <a:solidFill>
                  <a:srgbClr val="766C62"/>
                </a:solidFill>
                <a:latin typeface="Segoe UI"/>
                <a:ea typeface="Segoe UI"/>
                <a:cs typeface="Segoe UI"/>
                <a:sym typeface="Segoe UI"/>
              </a:defRPr>
            </a:lvl1pPr>
          </a:lstStyle>
          <a:p>
            <a:pPr algn="ctr"/>
            <a:r>
              <a:rPr dirty="0" err="1"/>
              <a:t>Adresse</a:t>
            </a:r>
            <a:r>
              <a:rPr dirty="0"/>
              <a:t> Clients</a:t>
            </a:r>
          </a:p>
        </p:txBody>
      </p:sp>
      <p:sp>
        <p:nvSpPr>
          <p:cNvPr id="325" name="Title 15"/>
          <p:cNvSpPr txBox="1"/>
          <p:nvPr/>
        </p:nvSpPr>
        <p:spPr>
          <a:xfrm>
            <a:off x="8203946" y="813216"/>
            <a:ext cx="1787926" cy="4247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lnSpc>
                <a:spcPct val="90000"/>
              </a:lnSpc>
              <a:defRPr sz="2400">
                <a:solidFill>
                  <a:srgbClr val="766C62"/>
                </a:solidFill>
                <a:latin typeface="Segoe UI"/>
                <a:ea typeface="Segoe UI"/>
                <a:cs typeface="Segoe UI"/>
                <a:sym typeface="Segoe UI"/>
              </a:defRPr>
            </a:lvl1pPr>
          </a:lstStyle>
          <a:p>
            <a:pPr algn="ctr"/>
            <a:r>
              <a:rPr dirty="0" err="1"/>
              <a:t>Adresse</a:t>
            </a:r>
            <a:endParaRPr dirty="0"/>
          </a:p>
        </p:txBody>
      </p:sp>
      <p:sp>
        <p:nvSpPr>
          <p:cNvPr id="326" name="Title 15"/>
          <p:cNvSpPr txBox="1"/>
          <p:nvPr/>
        </p:nvSpPr>
        <p:spPr>
          <a:xfrm>
            <a:off x="1314904" y="6146339"/>
            <a:ext cx="2539160" cy="4247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lnSpc>
                <a:spcPct val="90000"/>
              </a:lnSpc>
              <a:defRPr sz="2400">
                <a:solidFill>
                  <a:srgbClr val="766C62"/>
                </a:solidFill>
                <a:latin typeface="Segoe UI"/>
                <a:ea typeface="Segoe UI"/>
                <a:cs typeface="Segoe UI"/>
                <a:sym typeface="Segoe UI"/>
              </a:defRPr>
            </a:lvl1pPr>
          </a:lstStyle>
          <a:p>
            <a:pPr algn="ctr"/>
            <a:r>
              <a:rPr dirty="0" err="1"/>
              <a:t>Produits</a:t>
            </a:r>
            <a:endParaRPr dirty="0"/>
          </a:p>
        </p:txBody>
      </p:sp>
      <p:sp>
        <p:nvSpPr>
          <p:cNvPr id="327" name="Title 15"/>
          <p:cNvSpPr txBox="1"/>
          <p:nvPr/>
        </p:nvSpPr>
        <p:spPr>
          <a:xfrm>
            <a:off x="4188100" y="6136592"/>
            <a:ext cx="3455698" cy="4247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lnSpc>
                <a:spcPct val="90000"/>
              </a:lnSpc>
              <a:defRPr sz="2400">
                <a:solidFill>
                  <a:srgbClr val="766C62"/>
                </a:solidFill>
                <a:latin typeface="Segoe UI"/>
                <a:ea typeface="Segoe UI"/>
                <a:cs typeface="Segoe UI"/>
                <a:sym typeface="Segoe UI"/>
              </a:defRPr>
            </a:lvl1pPr>
          </a:lstStyle>
          <a:p>
            <a:pPr algn="ctr"/>
            <a:r>
              <a:rPr dirty="0" err="1"/>
              <a:t>Commandes</a:t>
            </a:r>
            <a:r>
              <a:rPr dirty="0"/>
              <a:t> </a:t>
            </a:r>
            <a:r>
              <a:rPr dirty="0" err="1"/>
              <a:t>détaillés</a:t>
            </a:r>
            <a:endParaRPr dirty="0"/>
          </a:p>
        </p:txBody>
      </p:sp>
      <p:sp>
        <p:nvSpPr>
          <p:cNvPr id="328" name="Title 15"/>
          <p:cNvSpPr txBox="1"/>
          <p:nvPr/>
        </p:nvSpPr>
        <p:spPr>
          <a:xfrm>
            <a:off x="7828329" y="6136592"/>
            <a:ext cx="2539160" cy="4247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lnSpc>
                <a:spcPct val="90000"/>
              </a:lnSpc>
              <a:defRPr sz="2400">
                <a:solidFill>
                  <a:srgbClr val="766C62"/>
                </a:solidFill>
                <a:latin typeface="Segoe UI"/>
                <a:ea typeface="Segoe UI"/>
                <a:cs typeface="Segoe UI"/>
                <a:sym typeface="Segoe UI"/>
              </a:defRPr>
            </a:lvl1pPr>
          </a:lstStyle>
          <a:p>
            <a:pPr algn="ctr"/>
            <a:r>
              <a:rPr dirty="0" err="1"/>
              <a:t>Commandes</a:t>
            </a:r>
            <a:endParaRPr dirty="0"/>
          </a:p>
        </p:txBody>
      </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 name="Title 15"/>
          <p:cNvSpPr txBox="1"/>
          <p:nvPr/>
        </p:nvSpPr>
        <p:spPr>
          <a:xfrm>
            <a:off x="278723" y="286929"/>
            <a:ext cx="9920055" cy="4597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lnSpc>
                <a:spcPct val="90000"/>
              </a:lnSpc>
              <a:defRPr sz="2400">
                <a:solidFill>
                  <a:srgbClr val="766C62"/>
                </a:solidFill>
                <a:latin typeface="Segoe UI"/>
                <a:ea typeface="Segoe UI"/>
                <a:cs typeface="Segoe UI"/>
                <a:sym typeface="Segoe UI"/>
              </a:defRPr>
            </a:lvl1pPr>
          </a:lstStyle>
          <a:p>
            <a:r>
              <a:t>OLTP: exemple d’analyse</a:t>
            </a:r>
          </a:p>
        </p:txBody>
      </p:sp>
      <p:sp>
        <p:nvSpPr>
          <p:cNvPr id="331" name="Title 15"/>
          <p:cNvSpPr txBox="1"/>
          <p:nvPr/>
        </p:nvSpPr>
        <p:spPr>
          <a:xfrm>
            <a:off x="480690" y="925044"/>
            <a:ext cx="10928687" cy="4597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lnSpc>
                <a:spcPct val="90000"/>
              </a:lnSpc>
              <a:defRPr sz="2400">
                <a:solidFill>
                  <a:srgbClr val="766C62"/>
                </a:solidFill>
                <a:latin typeface="Segoe UI"/>
                <a:ea typeface="Segoe UI"/>
                <a:cs typeface="Segoe UI"/>
                <a:sym typeface="Segoe UI"/>
              </a:defRPr>
            </a:lvl1pPr>
          </a:lstStyle>
          <a:p>
            <a:r>
              <a:t>Pourquoi les profits ont diminué ?</a:t>
            </a:r>
          </a:p>
        </p:txBody>
      </p:sp>
      <p:sp>
        <p:nvSpPr>
          <p:cNvPr id="332" name="Title 15"/>
          <p:cNvSpPr txBox="1"/>
          <p:nvPr/>
        </p:nvSpPr>
        <p:spPr>
          <a:xfrm>
            <a:off x="1438006" y="2403223"/>
            <a:ext cx="4917596" cy="459741"/>
          </a:xfrm>
          <a:prstGeom prst="rect">
            <a:avLst/>
          </a:prstGeom>
          <a:ln w="12700">
            <a:miter lim="400000"/>
          </a:ln>
        </p:spPr>
        <p:txBody>
          <a:bodyPr lIns="45719" rIns="45719" anchor="ctr">
            <a:spAutoFit/>
          </a:bodyPr>
          <a:lstStyle/>
          <a:p>
            <a:pPr>
              <a:lnSpc>
                <a:spcPct val="90000"/>
              </a:lnSpc>
              <a:defRPr sz="2400">
                <a:solidFill>
                  <a:srgbClr val="766C62"/>
                </a:solidFill>
                <a:latin typeface="Segoe UI"/>
                <a:ea typeface="Segoe UI"/>
                <a:cs typeface="Segoe UI"/>
                <a:sym typeface="Segoe UI"/>
              </a:defRPr>
            </a:pPr>
            <a:endParaRPr/>
          </a:p>
        </p:txBody>
      </p:sp>
      <p:grpSp>
        <p:nvGrpSpPr>
          <p:cNvPr id="335" name="Vérifier les profits sur l’année"/>
          <p:cNvGrpSpPr/>
          <p:nvPr/>
        </p:nvGrpSpPr>
        <p:grpSpPr>
          <a:xfrm>
            <a:off x="750752" y="1563159"/>
            <a:ext cx="5054241" cy="1346201"/>
            <a:chOff x="0" y="0"/>
            <a:chExt cx="5054240" cy="1346200"/>
          </a:xfrm>
        </p:grpSpPr>
        <p:sp>
          <p:nvSpPr>
            <p:cNvPr id="334" name="Vérifier les profits sur l’année"/>
            <p:cNvSpPr/>
            <p:nvPr/>
          </p:nvSpPr>
          <p:spPr>
            <a:xfrm>
              <a:off x="38100" y="38100"/>
              <a:ext cx="4978041" cy="1270000"/>
            </a:xfrm>
            <a:prstGeom prst="roundRect">
              <a:avLst>
                <a:gd name="adj" fmla="val 15000"/>
              </a:avLst>
            </a:prstGeom>
            <a:solidFill>
              <a:srgbClr val="FFFFFF"/>
            </a:solidFill>
            <a:ln>
              <a:noFill/>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noAutofit/>
            </a:bodyPr>
            <a:lstStyle>
              <a:lvl1pPr>
                <a:lnSpc>
                  <a:spcPct val="90000"/>
                </a:lnSpc>
                <a:defRPr sz="2400">
                  <a:solidFill>
                    <a:srgbClr val="766C62"/>
                  </a:solidFill>
                  <a:latin typeface="Segoe UI"/>
                  <a:ea typeface="Segoe UI"/>
                  <a:cs typeface="Segoe UI"/>
                  <a:sym typeface="Segoe UI"/>
                </a:defRPr>
              </a:lvl1pPr>
            </a:lstStyle>
            <a:p>
              <a:r>
                <a:t>Vérifier les profits sur l’année</a:t>
              </a:r>
            </a:p>
          </p:txBody>
        </p:sp>
        <p:pic>
          <p:nvPicPr>
            <p:cNvPr id="333" name="Vérifier les profits sur l’année Vérifier les profits sur l’année" descr="Vérifier les profits sur l’année Vérifier les profits sur l’année"/>
            <p:cNvPicPr>
              <a:picLocks/>
            </p:cNvPicPr>
            <p:nvPr/>
          </p:nvPicPr>
          <p:blipFill>
            <a:blip r:embed="rId2"/>
            <a:stretch>
              <a:fillRect/>
            </a:stretch>
          </p:blipFill>
          <p:spPr>
            <a:xfrm>
              <a:off x="0" y="0"/>
              <a:ext cx="5054241" cy="1346200"/>
            </a:xfrm>
            <a:prstGeom prst="rect">
              <a:avLst/>
            </a:prstGeom>
            <a:effectLst/>
          </p:spPr>
        </p:pic>
      </p:grpSp>
      <p:grpSp>
        <p:nvGrpSpPr>
          <p:cNvPr id="338" name="Checker les ventes sur les 4 derniers mois: ventes ont augmentées"/>
          <p:cNvGrpSpPr/>
          <p:nvPr/>
        </p:nvGrpSpPr>
        <p:grpSpPr>
          <a:xfrm>
            <a:off x="6910589" y="1563159"/>
            <a:ext cx="5054241" cy="1346201"/>
            <a:chOff x="0" y="0"/>
            <a:chExt cx="5054240" cy="1346200"/>
          </a:xfrm>
        </p:grpSpPr>
        <p:sp>
          <p:nvSpPr>
            <p:cNvPr id="337" name="Checker les ventes sur les 4 derniers mois: ventes ont augmentées"/>
            <p:cNvSpPr/>
            <p:nvPr/>
          </p:nvSpPr>
          <p:spPr>
            <a:xfrm>
              <a:off x="38100" y="38100"/>
              <a:ext cx="4978041" cy="1270000"/>
            </a:xfrm>
            <a:prstGeom prst="roundRect">
              <a:avLst>
                <a:gd name="adj" fmla="val 15000"/>
              </a:avLst>
            </a:prstGeom>
            <a:solidFill>
              <a:srgbClr val="FFFFFF"/>
            </a:solidFill>
            <a:ln>
              <a:noFill/>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noAutofit/>
            </a:bodyPr>
            <a:lstStyle>
              <a:lvl1pPr>
                <a:lnSpc>
                  <a:spcPct val="90000"/>
                </a:lnSpc>
                <a:defRPr sz="2400">
                  <a:solidFill>
                    <a:srgbClr val="766C62"/>
                  </a:solidFill>
                  <a:latin typeface="Segoe UI"/>
                  <a:ea typeface="Segoe UI"/>
                  <a:cs typeface="Segoe UI"/>
                  <a:sym typeface="Segoe UI"/>
                </a:defRPr>
              </a:lvl1pPr>
            </a:lstStyle>
            <a:p>
              <a:r>
                <a:t>Checker les ventes sur les 4 derniers mois: ventes ont augmentées </a:t>
              </a:r>
            </a:p>
          </p:txBody>
        </p:sp>
        <p:pic>
          <p:nvPicPr>
            <p:cNvPr id="336" name="Checker les ventes sur les 4 derniers mois: ventes ont augmentées Checker les ventes sur les 4 derniers mois: ventes ont augmentées " descr="Checker les ventes sur les 4 derniers mois: ventes ont augmentées Checker les ventes sur les 4 derniers mois: ventes ont augmentées "/>
            <p:cNvPicPr>
              <a:picLocks/>
            </p:cNvPicPr>
            <p:nvPr/>
          </p:nvPicPr>
          <p:blipFill>
            <a:blip r:embed="rId2"/>
            <a:stretch>
              <a:fillRect/>
            </a:stretch>
          </p:blipFill>
          <p:spPr>
            <a:xfrm>
              <a:off x="0" y="0"/>
              <a:ext cx="5054241" cy="1346200"/>
            </a:xfrm>
            <a:prstGeom prst="rect">
              <a:avLst/>
            </a:prstGeom>
            <a:effectLst/>
          </p:spPr>
        </p:pic>
      </p:grpSp>
      <p:pic>
        <p:nvPicPr>
          <p:cNvPr id="339" name="Ligne Ligne" descr="Ligne Ligne"/>
          <p:cNvPicPr>
            <a:picLocks/>
          </p:cNvPicPr>
          <p:nvPr/>
        </p:nvPicPr>
        <p:blipFill>
          <a:blip r:embed="rId3"/>
          <a:stretch>
            <a:fillRect/>
          </a:stretch>
        </p:blipFill>
        <p:spPr>
          <a:xfrm>
            <a:off x="5831489" y="2035571"/>
            <a:ext cx="1103794" cy="401377"/>
          </a:xfrm>
          <a:prstGeom prst="rect">
            <a:avLst/>
          </a:prstGeom>
        </p:spPr>
      </p:pic>
      <p:pic>
        <p:nvPicPr>
          <p:cNvPr id="341" name="Ligne Ligne" descr="Ligne Ligne"/>
          <p:cNvPicPr>
            <a:picLocks/>
          </p:cNvPicPr>
          <p:nvPr/>
        </p:nvPicPr>
        <p:blipFill>
          <a:blip r:embed="rId4"/>
          <a:stretch>
            <a:fillRect/>
          </a:stretch>
        </p:blipFill>
        <p:spPr>
          <a:xfrm rot="5400000">
            <a:off x="9059053" y="3066769"/>
            <a:ext cx="757312" cy="401377"/>
          </a:xfrm>
          <a:prstGeom prst="rect">
            <a:avLst/>
          </a:prstGeom>
        </p:spPr>
      </p:pic>
      <p:grpSp>
        <p:nvGrpSpPr>
          <p:cNvPr id="345" name="Vérifier le coût de reviens des produits: ils ont augmentés dans certaines régions"/>
          <p:cNvGrpSpPr/>
          <p:nvPr/>
        </p:nvGrpSpPr>
        <p:grpSpPr>
          <a:xfrm>
            <a:off x="6910589" y="3574365"/>
            <a:ext cx="5054241" cy="1346201"/>
            <a:chOff x="0" y="0"/>
            <a:chExt cx="5054240" cy="1346200"/>
          </a:xfrm>
        </p:grpSpPr>
        <p:sp>
          <p:nvSpPr>
            <p:cNvPr id="344" name="Vérifier le coût de reviens des produits: ils ont augmentés dans certaines régions"/>
            <p:cNvSpPr/>
            <p:nvPr/>
          </p:nvSpPr>
          <p:spPr>
            <a:xfrm>
              <a:off x="38100" y="38100"/>
              <a:ext cx="4978041" cy="1270000"/>
            </a:xfrm>
            <a:prstGeom prst="roundRect">
              <a:avLst>
                <a:gd name="adj" fmla="val 15000"/>
              </a:avLst>
            </a:prstGeom>
            <a:solidFill>
              <a:srgbClr val="FFFFFF"/>
            </a:solidFill>
            <a:ln>
              <a:noFill/>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noAutofit/>
            </a:bodyPr>
            <a:lstStyle>
              <a:lvl1pPr>
                <a:lnSpc>
                  <a:spcPct val="90000"/>
                </a:lnSpc>
                <a:defRPr sz="2400">
                  <a:solidFill>
                    <a:srgbClr val="766C62"/>
                  </a:solidFill>
                  <a:latin typeface="Segoe UI"/>
                  <a:ea typeface="Segoe UI"/>
                  <a:cs typeface="Segoe UI"/>
                  <a:sym typeface="Segoe UI"/>
                </a:defRPr>
              </a:lvl1pPr>
            </a:lstStyle>
            <a:p>
              <a:r>
                <a:t>Vérifier le coût de reviens des produits: ils ont augmentés dans certaines régions</a:t>
              </a:r>
            </a:p>
          </p:txBody>
        </p:sp>
        <p:pic>
          <p:nvPicPr>
            <p:cNvPr id="343" name="Vérifier le coût de reviens des produits: ils ont augmentés dans certaines régions Vérifier le coût de reviens des produits: ils ont augmentés dans certaines régions" descr="Vérifier le coût de reviens des produits: ils ont augmentés dans certaines régions Vérifier le coût de reviens des produits: ils ont augmentés dans certaines régions"/>
            <p:cNvPicPr>
              <a:picLocks/>
            </p:cNvPicPr>
            <p:nvPr/>
          </p:nvPicPr>
          <p:blipFill>
            <a:blip r:embed="rId2"/>
            <a:stretch>
              <a:fillRect/>
            </a:stretch>
          </p:blipFill>
          <p:spPr>
            <a:xfrm>
              <a:off x="0" y="0"/>
              <a:ext cx="5054241" cy="1346200"/>
            </a:xfrm>
            <a:prstGeom prst="rect">
              <a:avLst/>
            </a:prstGeom>
            <a:effectLst/>
          </p:spPr>
        </p:pic>
      </p:grpSp>
      <p:pic>
        <p:nvPicPr>
          <p:cNvPr id="346" name="Ligne Ligne" descr="Ligne Ligne"/>
          <p:cNvPicPr>
            <a:picLocks/>
          </p:cNvPicPr>
          <p:nvPr/>
        </p:nvPicPr>
        <p:blipFill>
          <a:blip r:embed="rId3"/>
          <a:stretch>
            <a:fillRect/>
          </a:stretch>
        </p:blipFill>
        <p:spPr>
          <a:xfrm rot="10800000">
            <a:off x="5780299" y="4200618"/>
            <a:ext cx="1103794" cy="401378"/>
          </a:xfrm>
          <a:prstGeom prst="rect">
            <a:avLst/>
          </a:prstGeom>
        </p:spPr>
      </p:pic>
      <p:grpSp>
        <p:nvGrpSpPr>
          <p:cNvPr id="350" name="Quel est le coût de reviens par zone de productions: les produits qui ont augmentés leur coûts proviennent des USA"/>
          <p:cNvGrpSpPr/>
          <p:nvPr/>
        </p:nvGrpSpPr>
        <p:grpSpPr>
          <a:xfrm>
            <a:off x="642770" y="3087734"/>
            <a:ext cx="5162223" cy="1744963"/>
            <a:chOff x="0" y="0"/>
            <a:chExt cx="5162222" cy="1744962"/>
          </a:xfrm>
        </p:grpSpPr>
        <p:sp>
          <p:nvSpPr>
            <p:cNvPr id="349" name="Quel est le coût de reviens par zone de productions: les produits qui ont augmentés leur coûts proviennent des USA"/>
            <p:cNvSpPr/>
            <p:nvPr/>
          </p:nvSpPr>
          <p:spPr>
            <a:xfrm>
              <a:off x="38100" y="38100"/>
              <a:ext cx="5086023" cy="1668763"/>
            </a:xfrm>
            <a:prstGeom prst="roundRect">
              <a:avLst>
                <a:gd name="adj" fmla="val 11416"/>
              </a:avLst>
            </a:prstGeom>
            <a:solidFill>
              <a:srgbClr val="FFFFFF"/>
            </a:solidFill>
            <a:ln>
              <a:noFill/>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noAutofit/>
            </a:bodyPr>
            <a:lstStyle>
              <a:lvl1pPr>
                <a:lnSpc>
                  <a:spcPct val="90000"/>
                </a:lnSpc>
                <a:defRPr sz="2400">
                  <a:solidFill>
                    <a:srgbClr val="766C62"/>
                  </a:solidFill>
                  <a:latin typeface="Segoe UI"/>
                  <a:ea typeface="Segoe UI"/>
                  <a:cs typeface="Segoe UI"/>
                  <a:sym typeface="Segoe UI"/>
                </a:defRPr>
              </a:lvl1pPr>
            </a:lstStyle>
            <a:p>
              <a:r>
                <a:t>Quel est le coût de reviens par zone de productions: les produits qui ont augmentés leur coûts proviennent des USA</a:t>
              </a:r>
            </a:p>
          </p:txBody>
        </p:sp>
        <p:pic>
          <p:nvPicPr>
            <p:cNvPr id="348" name="Quel est le coût de reviens par zone de productions: les produits qui ont augmentés leur coûts proviennent des USA Quel est le coût de reviens par zone de productions: les produits qui ont augmentés leur coûts proviennent des USA" descr="Quel est le coût de reviens par zone de productions: les produits qui ont augmentés leur coûts proviennent des USA Quel est le coût de reviens par zone de productions: les produits qui ont augmentés leur coûts proviennent des USA"/>
            <p:cNvPicPr>
              <a:picLocks/>
            </p:cNvPicPr>
            <p:nvPr/>
          </p:nvPicPr>
          <p:blipFill>
            <a:blip r:embed="rId5"/>
            <a:stretch>
              <a:fillRect/>
            </a:stretch>
          </p:blipFill>
          <p:spPr>
            <a:xfrm>
              <a:off x="0" y="0"/>
              <a:ext cx="5162223" cy="1744963"/>
            </a:xfrm>
            <a:prstGeom prst="rect">
              <a:avLst/>
            </a:prstGeom>
            <a:effectLst/>
          </p:spPr>
        </p:pic>
      </p:grpSp>
      <p:pic>
        <p:nvPicPr>
          <p:cNvPr id="351" name="Ligne Ligne" descr="Ligne Ligne"/>
          <p:cNvPicPr>
            <a:picLocks/>
          </p:cNvPicPr>
          <p:nvPr/>
        </p:nvPicPr>
        <p:blipFill>
          <a:blip r:embed="rId4"/>
          <a:stretch>
            <a:fillRect/>
          </a:stretch>
        </p:blipFill>
        <p:spPr>
          <a:xfrm rot="5400000">
            <a:off x="2713365" y="4925896"/>
            <a:ext cx="757312" cy="401377"/>
          </a:xfrm>
          <a:prstGeom prst="rect">
            <a:avLst/>
          </a:prstGeom>
        </p:spPr>
      </p:pic>
      <p:pic>
        <p:nvPicPr>
          <p:cNvPr id="353" name="Ligne Ligne" descr="Ligne Ligne"/>
          <p:cNvPicPr>
            <a:picLocks/>
          </p:cNvPicPr>
          <p:nvPr/>
        </p:nvPicPr>
        <p:blipFill>
          <a:blip r:embed="rId3"/>
          <a:stretch>
            <a:fillRect/>
          </a:stretch>
        </p:blipFill>
        <p:spPr>
          <a:xfrm>
            <a:off x="5831489" y="5804638"/>
            <a:ext cx="1103794" cy="401377"/>
          </a:xfrm>
          <a:prstGeom prst="rect">
            <a:avLst/>
          </a:prstGeom>
        </p:spPr>
      </p:pic>
      <p:grpSp>
        <p:nvGrpSpPr>
          <p:cNvPr id="357" name="Vérifier le prix des matières premières: ils ont augmentés à cause des taxes avec la Chine -&gt; problème trouvé"/>
          <p:cNvGrpSpPr/>
          <p:nvPr/>
        </p:nvGrpSpPr>
        <p:grpSpPr>
          <a:xfrm>
            <a:off x="6910589" y="5098941"/>
            <a:ext cx="5054241" cy="1683860"/>
            <a:chOff x="0" y="0"/>
            <a:chExt cx="5054240" cy="1683859"/>
          </a:xfrm>
        </p:grpSpPr>
        <p:sp>
          <p:nvSpPr>
            <p:cNvPr id="356" name="Vérifier le prix des matières premières: ils ont augmentés à cause des taxes avec la Chine -&gt; problème trouvé"/>
            <p:cNvSpPr/>
            <p:nvPr/>
          </p:nvSpPr>
          <p:spPr>
            <a:xfrm>
              <a:off x="38100" y="38100"/>
              <a:ext cx="4978041" cy="1607660"/>
            </a:xfrm>
            <a:prstGeom prst="roundRect">
              <a:avLst>
                <a:gd name="adj" fmla="val 11850"/>
              </a:avLst>
            </a:prstGeom>
            <a:solidFill>
              <a:srgbClr val="FFFFFF"/>
            </a:solidFill>
            <a:ln>
              <a:noFill/>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noAutofit/>
            </a:bodyPr>
            <a:lstStyle>
              <a:lvl1pPr>
                <a:lnSpc>
                  <a:spcPct val="90000"/>
                </a:lnSpc>
                <a:defRPr sz="2400">
                  <a:solidFill>
                    <a:srgbClr val="766C62"/>
                  </a:solidFill>
                  <a:latin typeface="Segoe UI"/>
                  <a:ea typeface="Segoe UI"/>
                  <a:cs typeface="Segoe UI"/>
                  <a:sym typeface="Segoe UI"/>
                </a:defRPr>
              </a:lvl1pPr>
            </a:lstStyle>
            <a:p>
              <a:r>
                <a:t>Vérifier le prix des matières premières: ils ont augmentés à cause des taxes avec la Chine -&gt; problème trouvé</a:t>
              </a:r>
            </a:p>
          </p:txBody>
        </p:sp>
        <p:pic>
          <p:nvPicPr>
            <p:cNvPr id="355" name="Vérifier le prix des matières premières: ils ont augmentés à cause des taxes avec la Chine -&gt; problème trouvé Vérifier le prix des matières premières: ils ont augmentés à cause des taxes avec la Chine -&gt; problème trouvé" descr="Vérifier le prix des matières premières: ils ont augmentés à cause des taxes avec la Chine -&gt; problème trouvé Vérifier le prix des matières premières: ils ont augmentés à cause des taxes avec la Chine -&gt; problème trouvé"/>
            <p:cNvPicPr>
              <a:picLocks/>
            </p:cNvPicPr>
            <p:nvPr/>
          </p:nvPicPr>
          <p:blipFill>
            <a:blip r:embed="rId6"/>
            <a:stretch>
              <a:fillRect/>
            </a:stretch>
          </p:blipFill>
          <p:spPr>
            <a:xfrm>
              <a:off x="0" y="0"/>
              <a:ext cx="5054241" cy="1683860"/>
            </a:xfrm>
            <a:prstGeom prst="rect">
              <a:avLst/>
            </a:prstGeom>
            <a:effectLst/>
          </p:spPr>
        </p:pic>
      </p:grpSp>
      <p:grpSp>
        <p:nvGrpSpPr>
          <p:cNvPr id="360" name="Coût de l’usines: coût de la main d’oeuvre et de productions non changés"/>
          <p:cNvGrpSpPr/>
          <p:nvPr/>
        </p:nvGrpSpPr>
        <p:grpSpPr>
          <a:xfrm>
            <a:off x="739601" y="5550990"/>
            <a:ext cx="5054242" cy="1346201"/>
            <a:chOff x="0" y="-1"/>
            <a:chExt cx="5054241" cy="1346200"/>
          </a:xfrm>
        </p:grpSpPr>
        <p:sp>
          <p:nvSpPr>
            <p:cNvPr id="359" name="Coût de l’usines: coût de la main d’oeuvre et de productions non changés"/>
            <p:cNvSpPr/>
            <p:nvPr/>
          </p:nvSpPr>
          <p:spPr>
            <a:xfrm>
              <a:off x="38100" y="38100"/>
              <a:ext cx="4978041" cy="1270000"/>
            </a:xfrm>
            <a:prstGeom prst="roundRect">
              <a:avLst>
                <a:gd name="adj" fmla="val 15000"/>
              </a:avLst>
            </a:prstGeom>
            <a:solidFill>
              <a:srgbClr val="FFFFFF"/>
            </a:solidFill>
            <a:ln>
              <a:noFill/>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noAutofit/>
            </a:bodyPr>
            <a:lstStyle>
              <a:lvl1pPr>
                <a:lnSpc>
                  <a:spcPct val="90000"/>
                </a:lnSpc>
                <a:defRPr sz="2400">
                  <a:solidFill>
                    <a:srgbClr val="766C62"/>
                  </a:solidFill>
                  <a:latin typeface="Segoe UI"/>
                  <a:ea typeface="Segoe UI"/>
                  <a:cs typeface="Segoe UI"/>
                  <a:sym typeface="Segoe UI"/>
                </a:defRPr>
              </a:lvl1pPr>
            </a:lstStyle>
            <a:p>
              <a:r>
                <a:t>Coût de l’usines: coût de la main d’oeuvre et de productions non changés </a:t>
              </a:r>
            </a:p>
          </p:txBody>
        </p:sp>
        <p:pic>
          <p:nvPicPr>
            <p:cNvPr id="358" name="Coût de l’usines: coût de la main d’oeuvre et de productions non changés Coût de l’usines: coût de la main d’oeuvre et de productions non changés " descr="Coût de l’usines: coût de la main d’oeuvre et de productions non changés Coût de l’usines: coût de la main d’oeuvre et de productions non changés "/>
            <p:cNvPicPr>
              <a:picLocks/>
            </p:cNvPicPr>
            <p:nvPr/>
          </p:nvPicPr>
          <p:blipFill>
            <a:blip r:embed="rId2"/>
            <a:stretch>
              <a:fillRect/>
            </a:stretch>
          </p:blipFill>
          <p:spPr>
            <a:xfrm>
              <a:off x="0" y="-1"/>
              <a:ext cx="5054241" cy="1346200"/>
            </a:xfrm>
            <a:prstGeom prst="rect">
              <a:avLst/>
            </a:prstGeom>
            <a:effectLst/>
          </p:spPr>
        </p:pic>
      </p:gr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339"/>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2" nodeType="afterEffect">
                                  <p:stCondLst>
                                    <p:cond delay="0"/>
                                  </p:stCondLst>
                                  <p:iterate>
                                    <p:tmAbs val="0"/>
                                  </p:iterate>
                                  <p:childTnLst>
                                    <p:set>
                                      <p:cBhvr>
                                        <p:cTn id="9" fill="hold"/>
                                        <p:tgtEl>
                                          <p:spTgt spid="338"/>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3" nodeType="clickEffect">
                                  <p:stCondLst>
                                    <p:cond delay="0"/>
                                  </p:stCondLst>
                                  <p:iterate>
                                    <p:tmAbs val="0"/>
                                  </p:iterate>
                                  <p:childTnLst>
                                    <p:set>
                                      <p:cBhvr>
                                        <p:cTn id="13" fill="hold"/>
                                        <p:tgtEl>
                                          <p:spTgt spid="341"/>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grpId="4" nodeType="afterEffect">
                                  <p:stCondLst>
                                    <p:cond delay="0"/>
                                  </p:stCondLst>
                                  <p:iterate>
                                    <p:tmAbs val="0"/>
                                  </p:iterate>
                                  <p:childTnLst>
                                    <p:set>
                                      <p:cBhvr>
                                        <p:cTn id="16" fill="hold"/>
                                        <p:tgtEl>
                                          <p:spTgt spid="34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5" nodeType="clickEffect">
                                  <p:stCondLst>
                                    <p:cond delay="0"/>
                                  </p:stCondLst>
                                  <p:iterate>
                                    <p:tmAbs val="0"/>
                                  </p:iterate>
                                  <p:childTnLst>
                                    <p:set>
                                      <p:cBhvr>
                                        <p:cTn id="20" fill="hold"/>
                                        <p:tgtEl>
                                          <p:spTgt spid="346"/>
                                        </p:tgtEl>
                                        <p:attrNameLst>
                                          <p:attrName>style.visibility</p:attrName>
                                        </p:attrNameLst>
                                      </p:cBhvr>
                                      <p:to>
                                        <p:strVal val="visible"/>
                                      </p:to>
                                    </p:set>
                                  </p:childTnLst>
                                </p:cTn>
                              </p:par>
                            </p:childTnLst>
                          </p:cTn>
                        </p:par>
                        <p:par>
                          <p:cTn id="21" fill="hold">
                            <p:stCondLst>
                              <p:cond delay="0"/>
                            </p:stCondLst>
                            <p:childTnLst>
                              <p:par>
                                <p:cTn id="22" presetID="1" presetClass="entr" presetSubtype="0" fill="hold" grpId="6" nodeType="afterEffect">
                                  <p:stCondLst>
                                    <p:cond delay="0"/>
                                  </p:stCondLst>
                                  <p:iterate>
                                    <p:tmAbs val="0"/>
                                  </p:iterate>
                                  <p:childTnLst>
                                    <p:set>
                                      <p:cBhvr>
                                        <p:cTn id="23" fill="hold"/>
                                        <p:tgtEl>
                                          <p:spTgt spid="350"/>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7" nodeType="clickEffect">
                                  <p:stCondLst>
                                    <p:cond delay="0"/>
                                  </p:stCondLst>
                                  <p:iterate>
                                    <p:tmAbs val="0"/>
                                  </p:iterate>
                                  <p:childTnLst>
                                    <p:set>
                                      <p:cBhvr>
                                        <p:cTn id="27" fill="hold"/>
                                        <p:tgtEl>
                                          <p:spTgt spid="351"/>
                                        </p:tgtEl>
                                        <p:attrNameLst>
                                          <p:attrName>style.visibility</p:attrName>
                                        </p:attrNameLst>
                                      </p:cBhvr>
                                      <p:to>
                                        <p:strVal val="visible"/>
                                      </p:to>
                                    </p:set>
                                  </p:childTnLst>
                                </p:cTn>
                              </p:par>
                            </p:childTnLst>
                          </p:cTn>
                        </p:par>
                        <p:par>
                          <p:cTn id="28" fill="hold">
                            <p:stCondLst>
                              <p:cond delay="0"/>
                            </p:stCondLst>
                            <p:childTnLst>
                              <p:par>
                                <p:cTn id="29" presetID="1" presetClass="entr" presetSubtype="0" fill="hold" grpId="8" nodeType="afterEffect">
                                  <p:stCondLst>
                                    <p:cond delay="0"/>
                                  </p:stCondLst>
                                  <p:iterate>
                                    <p:tmAbs val="0"/>
                                  </p:iterate>
                                  <p:childTnLst>
                                    <p:set>
                                      <p:cBhvr>
                                        <p:cTn id="30" fill="hold"/>
                                        <p:tgtEl>
                                          <p:spTgt spid="36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9" nodeType="clickEffect">
                                  <p:stCondLst>
                                    <p:cond delay="0"/>
                                  </p:stCondLst>
                                  <p:iterate>
                                    <p:tmAbs val="0"/>
                                  </p:iterate>
                                  <p:childTnLst>
                                    <p:set>
                                      <p:cBhvr>
                                        <p:cTn id="34" fill="hold"/>
                                        <p:tgtEl>
                                          <p:spTgt spid="353"/>
                                        </p:tgtEl>
                                        <p:attrNameLst>
                                          <p:attrName>style.visibility</p:attrName>
                                        </p:attrNameLst>
                                      </p:cBhvr>
                                      <p:to>
                                        <p:strVal val="visible"/>
                                      </p:to>
                                    </p:set>
                                  </p:childTnLst>
                                </p:cTn>
                              </p:par>
                            </p:childTnLst>
                          </p:cTn>
                        </p:par>
                        <p:par>
                          <p:cTn id="35" fill="hold">
                            <p:stCondLst>
                              <p:cond delay="0"/>
                            </p:stCondLst>
                            <p:childTnLst>
                              <p:par>
                                <p:cTn id="36" presetID="1" presetClass="entr" presetSubtype="0" fill="hold" grpId="10" nodeType="afterEffect">
                                  <p:stCondLst>
                                    <p:cond delay="0"/>
                                  </p:stCondLst>
                                  <p:iterate>
                                    <p:tmAbs val="0"/>
                                  </p:iterate>
                                  <p:childTnLst>
                                    <p:set>
                                      <p:cBhvr>
                                        <p:cTn id="37" fill="hold"/>
                                        <p:tgtEl>
                                          <p:spTgt spid="3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8" grpId="2" animBg="1" advAuto="0"/>
      <p:bldP spid="339" grpId="1" animBg="1" advAuto="0"/>
      <p:bldP spid="341" grpId="3" animBg="1" advAuto="0"/>
      <p:bldP spid="345" grpId="4" animBg="1" advAuto="0"/>
      <p:bldP spid="346" grpId="5" animBg="1" advAuto="0"/>
      <p:bldP spid="350" grpId="6" animBg="1" advAuto="0"/>
      <p:bldP spid="351" grpId="7" animBg="1" advAuto="0"/>
      <p:bldP spid="353" grpId="9" animBg="1" advAuto="0"/>
      <p:bldP spid="357" grpId="10" animBg="1" advAuto="0"/>
      <p:bldP spid="360" grpId="8" animBg="1" advAuto="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2" name="space-2638126.jpg" descr="space-2638126.jpg"/>
          <p:cNvPicPr>
            <a:picLocks noChangeAspect="1"/>
          </p:cNvPicPr>
          <p:nvPr/>
        </p:nvPicPr>
        <p:blipFill>
          <a:blip r:embed="rId2"/>
          <a:stretch>
            <a:fillRect/>
          </a:stretch>
        </p:blipFill>
        <p:spPr>
          <a:xfrm>
            <a:off x="0" y="0"/>
            <a:ext cx="12192000" cy="6858000"/>
          </a:xfrm>
          <a:prstGeom prst="rect">
            <a:avLst/>
          </a:prstGeom>
          <a:ln w="12700">
            <a:miter lim="400000"/>
          </a:ln>
        </p:spPr>
      </p:pic>
      <p:sp>
        <p:nvSpPr>
          <p:cNvPr id="363" name="Title 15"/>
          <p:cNvSpPr txBox="1"/>
          <p:nvPr/>
        </p:nvSpPr>
        <p:spPr>
          <a:xfrm>
            <a:off x="2885453" y="3173729"/>
            <a:ext cx="9920056" cy="5105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lnSpc>
                <a:spcPct val="90000"/>
              </a:lnSpc>
              <a:defRPr sz="2700">
                <a:solidFill>
                  <a:srgbClr val="FFFFFF"/>
                </a:solidFill>
                <a:latin typeface="Segoe UI"/>
                <a:ea typeface="Segoe UI"/>
                <a:cs typeface="Segoe UI"/>
                <a:sym typeface="Segoe UI"/>
              </a:defRPr>
            </a:lvl1pPr>
          </a:lstStyle>
          <a:p>
            <a:r>
              <a:t>Modélisation en étoile et en constellation </a:t>
            </a:r>
          </a:p>
        </p:txBody>
      </p:sp>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 name="Title 15"/>
          <p:cNvSpPr txBox="1"/>
          <p:nvPr/>
        </p:nvSpPr>
        <p:spPr>
          <a:xfrm>
            <a:off x="278723" y="286929"/>
            <a:ext cx="9920055" cy="4597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lnSpc>
                <a:spcPct val="90000"/>
              </a:lnSpc>
              <a:defRPr sz="2400">
                <a:solidFill>
                  <a:srgbClr val="766C62"/>
                </a:solidFill>
                <a:latin typeface="Segoe UI"/>
                <a:ea typeface="Segoe UI"/>
                <a:cs typeface="Segoe UI"/>
                <a:sym typeface="Segoe UI"/>
              </a:defRPr>
            </a:lvl1pPr>
          </a:lstStyle>
          <a:p>
            <a:r>
              <a:t>Modèle Dimensionnel </a:t>
            </a:r>
          </a:p>
        </p:txBody>
      </p:sp>
      <p:grpSp>
        <p:nvGrpSpPr>
          <p:cNvPr id="368" name="Ventes"/>
          <p:cNvGrpSpPr/>
          <p:nvPr/>
        </p:nvGrpSpPr>
        <p:grpSpPr>
          <a:xfrm>
            <a:off x="4223064" y="2784992"/>
            <a:ext cx="2031373" cy="1346201"/>
            <a:chOff x="0" y="0"/>
            <a:chExt cx="2031372" cy="1346200"/>
          </a:xfrm>
        </p:grpSpPr>
        <p:sp>
          <p:nvSpPr>
            <p:cNvPr id="367" name="Ventes"/>
            <p:cNvSpPr/>
            <p:nvPr/>
          </p:nvSpPr>
          <p:spPr>
            <a:xfrm>
              <a:off x="38100" y="38100"/>
              <a:ext cx="1955173" cy="1270000"/>
            </a:xfrm>
            <a:prstGeom prst="roundRect">
              <a:avLst>
                <a:gd name="adj" fmla="val 15000"/>
              </a:avLst>
            </a:prstGeom>
            <a:solidFill>
              <a:srgbClr val="FFFFFF"/>
            </a:solidFill>
            <a:ln>
              <a:noFill/>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noAutofit/>
            </a:bodyPr>
            <a:lstStyle>
              <a:lvl1pPr algn="ctr">
                <a:lnSpc>
                  <a:spcPct val="90000"/>
                </a:lnSpc>
                <a:defRPr sz="2400">
                  <a:solidFill>
                    <a:srgbClr val="766C62"/>
                  </a:solidFill>
                  <a:latin typeface="Segoe UI"/>
                  <a:ea typeface="Segoe UI"/>
                  <a:cs typeface="Segoe UI"/>
                  <a:sym typeface="Segoe UI"/>
                </a:defRPr>
              </a:lvl1pPr>
            </a:lstStyle>
            <a:p>
              <a:r>
                <a:t>Ventes</a:t>
              </a:r>
            </a:p>
          </p:txBody>
        </p:sp>
        <p:pic>
          <p:nvPicPr>
            <p:cNvPr id="366" name="Ventes Ventes" descr="Ventes Ventes"/>
            <p:cNvPicPr>
              <a:picLocks/>
            </p:cNvPicPr>
            <p:nvPr/>
          </p:nvPicPr>
          <p:blipFill>
            <a:blip r:embed="rId2"/>
            <a:stretch>
              <a:fillRect/>
            </a:stretch>
          </p:blipFill>
          <p:spPr>
            <a:xfrm>
              <a:off x="0" y="0"/>
              <a:ext cx="2031373" cy="1346200"/>
            </a:xfrm>
            <a:prstGeom prst="rect">
              <a:avLst/>
            </a:prstGeom>
            <a:effectLst/>
          </p:spPr>
        </p:pic>
      </p:grpSp>
      <p:pic>
        <p:nvPicPr>
          <p:cNvPr id="369" name="Ligne Ligne" descr="Ligne Ligne"/>
          <p:cNvPicPr>
            <a:picLocks/>
          </p:cNvPicPr>
          <p:nvPr/>
        </p:nvPicPr>
        <p:blipFill>
          <a:blip r:embed="rId3"/>
          <a:stretch>
            <a:fillRect/>
          </a:stretch>
        </p:blipFill>
        <p:spPr>
          <a:xfrm rot="5478131">
            <a:off x="4823500" y="2253592"/>
            <a:ext cx="847462" cy="401378"/>
          </a:xfrm>
          <a:prstGeom prst="rect">
            <a:avLst/>
          </a:prstGeom>
        </p:spPr>
      </p:pic>
      <p:pic>
        <p:nvPicPr>
          <p:cNvPr id="371" name="Ligne Ligne" descr="Ligne Ligne"/>
          <p:cNvPicPr>
            <a:picLocks/>
          </p:cNvPicPr>
          <p:nvPr/>
        </p:nvPicPr>
        <p:blipFill>
          <a:blip r:embed="rId4"/>
          <a:stretch>
            <a:fillRect/>
          </a:stretch>
        </p:blipFill>
        <p:spPr>
          <a:xfrm rot="10800000">
            <a:off x="6172648" y="3257404"/>
            <a:ext cx="1103794" cy="401378"/>
          </a:xfrm>
          <a:prstGeom prst="rect">
            <a:avLst/>
          </a:prstGeom>
        </p:spPr>
      </p:pic>
      <p:pic>
        <p:nvPicPr>
          <p:cNvPr id="373" name="Ligne Ligne" descr="Ligne Ligne"/>
          <p:cNvPicPr>
            <a:picLocks/>
          </p:cNvPicPr>
          <p:nvPr/>
        </p:nvPicPr>
        <p:blipFill>
          <a:blip r:embed="rId4"/>
          <a:stretch>
            <a:fillRect/>
          </a:stretch>
        </p:blipFill>
        <p:spPr>
          <a:xfrm>
            <a:off x="3154546" y="3375387"/>
            <a:ext cx="1103794" cy="401378"/>
          </a:xfrm>
          <a:prstGeom prst="rect">
            <a:avLst/>
          </a:prstGeom>
        </p:spPr>
      </p:pic>
      <p:pic>
        <p:nvPicPr>
          <p:cNvPr id="375" name="Ligne Ligne" descr="Ligne Ligne"/>
          <p:cNvPicPr>
            <a:picLocks/>
          </p:cNvPicPr>
          <p:nvPr/>
        </p:nvPicPr>
        <p:blipFill>
          <a:blip r:embed="rId5"/>
          <a:stretch>
            <a:fillRect/>
          </a:stretch>
        </p:blipFill>
        <p:spPr>
          <a:xfrm rot="16200000">
            <a:off x="4790516" y="4286803"/>
            <a:ext cx="911973" cy="401378"/>
          </a:xfrm>
          <a:prstGeom prst="rect">
            <a:avLst/>
          </a:prstGeom>
        </p:spPr>
      </p:pic>
      <p:grpSp>
        <p:nvGrpSpPr>
          <p:cNvPr id="379" name="Géographie"/>
          <p:cNvGrpSpPr/>
          <p:nvPr/>
        </p:nvGrpSpPr>
        <p:grpSpPr>
          <a:xfrm>
            <a:off x="1193493" y="2784992"/>
            <a:ext cx="2031373" cy="1346201"/>
            <a:chOff x="0" y="0"/>
            <a:chExt cx="2031372" cy="1346200"/>
          </a:xfrm>
        </p:grpSpPr>
        <p:sp>
          <p:nvSpPr>
            <p:cNvPr id="378" name="Géographie"/>
            <p:cNvSpPr/>
            <p:nvPr/>
          </p:nvSpPr>
          <p:spPr>
            <a:xfrm>
              <a:off x="38100" y="38100"/>
              <a:ext cx="1955173" cy="1270000"/>
            </a:xfrm>
            <a:prstGeom prst="roundRect">
              <a:avLst>
                <a:gd name="adj" fmla="val 15000"/>
              </a:avLst>
            </a:prstGeom>
            <a:solidFill>
              <a:srgbClr val="FFFFFF"/>
            </a:solidFill>
            <a:ln>
              <a:noFill/>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noAutofit/>
            </a:bodyPr>
            <a:lstStyle>
              <a:lvl1pPr algn="ctr">
                <a:lnSpc>
                  <a:spcPct val="90000"/>
                </a:lnSpc>
                <a:defRPr sz="2400">
                  <a:solidFill>
                    <a:srgbClr val="766C62"/>
                  </a:solidFill>
                  <a:latin typeface="Segoe UI"/>
                  <a:ea typeface="Segoe UI"/>
                  <a:cs typeface="Segoe UI"/>
                  <a:sym typeface="Segoe UI"/>
                </a:defRPr>
              </a:lvl1pPr>
            </a:lstStyle>
            <a:p>
              <a:r>
                <a:t>Géographie</a:t>
              </a:r>
            </a:p>
          </p:txBody>
        </p:sp>
        <p:pic>
          <p:nvPicPr>
            <p:cNvPr id="377" name="Géographie Géographie" descr="Géographie Géographie"/>
            <p:cNvPicPr>
              <a:picLocks/>
            </p:cNvPicPr>
            <p:nvPr/>
          </p:nvPicPr>
          <p:blipFill>
            <a:blip r:embed="rId2"/>
            <a:stretch>
              <a:fillRect/>
            </a:stretch>
          </p:blipFill>
          <p:spPr>
            <a:xfrm>
              <a:off x="0" y="0"/>
              <a:ext cx="2031373" cy="1346200"/>
            </a:xfrm>
            <a:prstGeom prst="rect">
              <a:avLst/>
            </a:prstGeom>
            <a:effectLst/>
          </p:spPr>
        </p:pic>
      </p:grpSp>
      <p:grpSp>
        <p:nvGrpSpPr>
          <p:cNvPr id="382" name="Client"/>
          <p:cNvGrpSpPr/>
          <p:nvPr/>
        </p:nvGrpSpPr>
        <p:grpSpPr>
          <a:xfrm>
            <a:off x="4223064" y="730031"/>
            <a:ext cx="2031373" cy="1346201"/>
            <a:chOff x="0" y="0"/>
            <a:chExt cx="2031372" cy="1346200"/>
          </a:xfrm>
        </p:grpSpPr>
        <p:sp>
          <p:nvSpPr>
            <p:cNvPr id="381" name="Client"/>
            <p:cNvSpPr/>
            <p:nvPr/>
          </p:nvSpPr>
          <p:spPr>
            <a:xfrm>
              <a:off x="38100" y="38100"/>
              <a:ext cx="1955173" cy="1270000"/>
            </a:xfrm>
            <a:prstGeom prst="roundRect">
              <a:avLst>
                <a:gd name="adj" fmla="val 15000"/>
              </a:avLst>
            </a:prstGeom>
            <a:solidFill>
              <a:srgbClr val="FFFFFF"/>
            </a:solidFill>
            <a:ln>
              <a:noFill/>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noAutofit/>
            </a:bodyPr>
            <a:lstStyle>
              <a:lvl1pPr algn="ctr">
                <a:lnSpc>
                  <a:spcPct val="90000"/>
                </a:lnSpc>
                <a:defRPr sz="2400">
                  <a:solidFill>
                    <a:srgbClr val="766C62"/>
                  </a:solidFill>
                  <a:latin typeface="Segoe UI"/>
                  <a:ea typeface="Segoe UI"/>
                  <a:cs typeface="Segoe UI"/>
                  <a:sym typeface="Segoe UI"/>
                </a:defRPr>
              </a:lvl1pPr>
            </a:lstStyle>
            <a:p>
              <a:r>
                <a:t>Client</a:t>
              </a:r>
            </a:p>
          </p:txBody>
        </p:sp>
        <p:pic>
          <p:nvPicPr>
            <p:cNvPr id="380" name="Client Client" descr="Client Client"/>
            <p:cNvPicPr>
              <a:picLocks/>
            </p:cNvPicPr>
            <p:nvPr/>
          </p:nvPicPr>
          <p:blipFill>
            <a:blip r:embed="rId2"/>
            <a:stretch>
              <a:fillRect/>
            </a:stretch>
          </p:blipFill>
          <p:spPr>
            <a:xfrm>
              <a:off x="0" y="0"/>
              <a:ext cx="2031373" cy="1346200"/>
            </a:xfrm>
            <a:prstGeom prst="rect">
              <a:avLst/>
            </a:prstGeom>
            <a:effectLst/>
          </p:spPr>
        </p:pic>
      </p:grpSp>
      <p:grpSp>
        <p:nvGrpSpPr>
          <p:cNvPr id="385" name="Produit"/>
          <p:cNvGrpSpPr/>
          <p:nvPr/>
        </p:nvGrpSpPr>
        <p:grpSpPr>
          <a:xfrm>
            <a:off x="7252634" y="2782226"/>
            <a:ext cx="2031373" cy="1346201"/>
            <a:chOff x="0" y="0"/>
            <a:chExt cx="2031372" cy="1346200"/>
          </a:xfrm>
        </p:grpSpPr>
        <p:sp>
          <p:nvSpPr>
            <p:cNvPr id="384" name="Produit"/>
            <p:cNvSpPr/>
            <p:nvPr/>
          </p:nvSpPr>
          <p:spPr>
            <a:xfrm>
              <a:off x="38100" y="38100"/>
              <a:ext cx="1955173" cy="1270000"/>
            </a:xfrm>
            <a:prstGeom prst="roundRect">
              <a:avLst>
                <a:gd name="adj" fmla="val 15000"/>
              </a:avLst>
            </a:prstGeom>
            <a:solidFill>
              <a:srgbClr val="FFFFFF"/>
            </a:solidFill>
            <a:ln>
              <a:noFill/>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noAutofit/>
            </a:bodyPr>
            <a:lstStyle>
              <a:lvl1pPr algn="ctr">
                <a:lnSpc>
                  <a:spcPct val="90000"/>
                </a:lnSpc>
                <a:defRPr sz="2400">
                  <a:solidFill>
                    <a:srgbClr val="766C62"/>
                  </a:solidFill>
                  <a:latin typeface="Segoe UI"/>
                  <a:ea typeface="Segoe UI"/>
                  <a:cs typeface="Segoe UI"/>
                  <a:sym typeface="Segoe UI"/>
                </a:defRPr>
              </a:lvl1pPr>
            </a:lstStyle>
            <a:p>
              <a:r>
                <a:t>Produit</a:t>
              </a:r>
            </a:p>
          </p:txBody>
        </p:sp>
        <p:pic>
          <p:nvPicPr>
            <p:cNvPr id="383" name="Produit Produit" descr="Produit Produit"/>
            <p:cNvPicPr>
              <a:picLocks/>
            </p:cNvPicPr>
            <p:nvPr/>
          </p:nvPicPr>
          <p:blipFill>
            <a:blip r:embed="rId2"/>
            <a:stretch>
              <a:fillRect/>
            </a:stretch>
          </p:blipFill>
          <p:spPr>
            <a:xfrm>
              <a:off x="0" y="0"/>
              <a:ext cx="2031373" cy="1346200"/>
            </a:xfrm>
            <a:prstGeom prst="rect">
              <a:avLst/>
            </a:prstGeom>
            <a:effectLst/>
          </p:spPr>
        </p:pic>
      </p:grpSp>
      <p:grpSp>
        <p:nvGrpSpPr>
          <p:cNvPr id="388" name="Temps"/>
          <p:cNvGrpSpPr/>
          <p:nvPr/>
        </p:nvGrpSpPr>
        <p:grpSpPr>
          <a:xfrm>
            <a:off x="4223064" y="4839953"/>
            <a:ext cx="2031373" cy="1346201"/>
            <a:chOff x="0" y="0"/>
            <a:chExt cx="2031372" cy="1346200"/>
          </a:xfrm>
        </p:grpSpPr>
        <p:sp>
          <p:nvSpPr>
            <p:cNvPr id="387" name="Temps"/>
            <p:cNvSpPr/>
            <p:nvPr/>
          </p:nvSpPr>
          <p:spPr>
            <a:xfrm>
              <a:off x="38100" y="38100"/>
              <a:ext cx="1955173" cy="1270000"/>
            </a:xfrm>
            <a:prstGeom prst="roundRect">
              <a:avLst>
                <a:gd name="adj" fmla="val 15000"/>
              </a:avLst>
            </a:prstGeom>
            <a:solidFill>
              <a:srgbClr val="FFFFFF"/>
            </a:solidFill>
            <a:ln>
              <a:noFill/>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noAutofit/>
            </a:bodyPr>
            <a:lstStyle>
              <a:lvl1pPr algn="ctr">
                <a:lnSpc>
                  <a:spcPct val="90000"/>
                </a:lnSpc>
                <a:defRPr sz="2400">
                  <a:solidFill>
                    <a:srgbClr val="766C62"/>
                  </a:solidFill>
                  <a:latin typeface="Segoe UI"/>
                  <a:ea typeface="Segoe UI"/>
                  <a:cs typeface="Segoe UI"/>
                  <a:sym typeface="Segoe UI"/>
                </a:defRPr>
              </a:lvl1pPr>
            </a:lstStyle>
            <a:p>
              <a:r>
                <a:t>Temps</a:t>
              </a:r>
            </a:p>
          </p:txBody>
        </p:sp>
        <p:pic>
          <p:nvPicPr>
            <p:cNvPr id="386" name="Temps Temps" descr="Temps Temps"/>
            <p:cNvPicPr>
              <a:picLocks/>
            </p:cNvPicPr>
            <p:nvPr/>
          </p:nvPicPr>
          <p:blipFill>
            <a:blip r:embed="rId2"/>
            <a:stretch>
              <a:fillRect/>
            </a:stretch>
          </p:blipFill>
          <p:spPr>
            <a:xfrm>
              <a:off x="0" y="0"/>
              <a:ext cx="2031373" cy="1346200"/>
            </a:xfrm>
            <a:prstGeom prst="rect">
              <a:avLst/>
            </a:prstGeom>
            <a:effectLst/>
          </p:spPr>
        </p:pic>
      </p:grpSp>
      <p:sp>
        <p:nvSpPr>
          <p:cNvPr id="389" name="Title 15"/>
          <p:cNvSpPr txBox="1"/>
          <p:nvPr/>
        </p:nvSpPr>
        <p:spPr>
          <a:xfrm>
            <a:off x="1230631" y="4229939"/>
            <a:ext cx="1787926" cy="145415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p>
            <a:pPr>
              <a:lnSpc>
                <a:spcPct val="90000"/>
              </a:lnSpc>
              <a:defRPr sz="2400">
                <a:solidFill>
                  <a:srgbClr val="766C62"/>
                </a:solidFill>
                <a:latin typeface="Segoe UI"/>
                <a:ea typeface="Segoe UI"/>
                <a:cs typeface="Segoe UI"/>
                <a:sym typeface="Segoe UI"/>
              </a:defRPr>
            </a:pPr>
            <a:r>
              <a:t>Ville</a:t>
            </a:r>
          </a:p>
          <a:p>
            <a:pPr>
              <a:lnSpc>
                <a:spcPct val="90000"/>
              </a:lnSpc>
              <a:defRPr sz="2400">
                <a:solidFill>
                  <a:srgbClr val="766C62"/>
                </a:solidFill>
                <a:latin typeface="Segoe UI"/>
                <a:ea typeface="Segoe UI"/>
                <a:cs typeface="Segoe UI"/>
                <a:sym typeface="Segoe UI"/>
              </a:defRPr>
            </a:pPr>
            <a:r>
              <a:t>Région</a:t>
            </a:r>
          </a:p>
          <a:p>
            <a:pPr>
              <a:lnSpc>
                <a:spcPct val="90000"/>
              </a:lnSpc>
              <a:defRPr sz="2400">
                <a:solidFill>
                  <a:srgbClr val="766C62"/>
                </a:solidFill>
                <a:latin typeface="Segoe UI"/>
                <a:ea typeface="Segoe UI"/>
                <a:cs typeface="Segoe UI"/>
                <a:sym typeface="Segoe UI"/>
              </a:defRPr>
            </a:pPr>
            <a:r>
              <a:t>Pays</a:t>
            </a:r>
          </a:p>
          <a:p>
            <a:pPr>
              <a:lnSpc>
                <a:spcPct val="90000"/>
              </a:lnSpc>
              <a:defRPr sz="2400">
                <a:solidFill>
                  <a:srgbClr val="766C62"/>
                </a:solidFill>
                <a:latin typeface="Segoe UI"/>
                <a:ea typeface="Segoe UI"/>
                <a:cs typeface="Segoe UI"/>
                <a:sym typeface="Segoe UI"/>
              </a:defRPr>
            </a:pPr>
            <a:r>
              <a:t>Continent</a:t>
            </a:r>
          </a:p>
        </p:txBody>
      </p:sp>
      <p:sp>
        <p:nvSpPr>
          <p:cNvPr id="390" name="Title 15"/>
          <p:cNvSpPr txBox="1"/>
          <p:nvPr/>
        </p:nvSpPr>
        <p:spPr>
          <a:xfrm>
            <a:off x="6332503" y="4785978"/>
            <a:ext cx="2431832" cy="145415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p>
            <a:pPr>
              <a:lnSpc>
                <a:spcPct val="90000"/>
              </a:lnSpc>
              <a:defRPr sz="2400">
                <a:solidFill>
                  <a:srgbClr val="766C62"/>
                </a:solidFill>
                <a:latin typeface="Segoe UI"/>
                <a:ea typeface="Segoe UI"/>
                <a:cs typeface="Segoe UI"/>
                <a:sym typeface="Segoe UI"/>
              </a:defRPr>
            </a:pPr>
            <a:r>
              <a:t>Jour</a:t>
            </a:r>
          </a:p>
          <a:p>
            <a:pPr>
              <a:lnSpc>
                <a:spcPct val="90000"/>
              </a:lnSpc>
              <a:defRPr sz="2400">
                <a:solidFill>
                  <a:srgbClr val="766C62"/>
                </a:solidFill>
                <a:latin typeface="Segoe UI"/>
                <a:ea typeface="Segoe UI"/>
                <a:cs typeface="Segoe UI"/>
                <a:sym typeface="Segoe UI"/>
              </a:defRPr>
            </a:pPr>
            <a:r>
              <a:t>Mois</a:t>
            </a:r>
          </a:p>
          <a:p>
            <a:pPr>
              <a:lnSpc>
                <a:spcPct val="90000"/>
              </a:lnSpc>
              <a:defRPr sz="2400">
                <a:solidFill>
                  <a:srgbClr val="766C62"/>
                </a:solidFill>
                <a:latin typeface="Segoe UI"/>
                <a:ea typeface="Segoe UI"/>
                <a:cs typeface="Segoe UI"/>
                <a:sym typeface="Segoe UI"/>
              </a:defRPr>
            </a:pPr>
            <a:r>
              <a:t>Trimestre</a:t>
            </a:r>
          </a:p>
          <a:p>
            <a:pPr>
              <a:lnSpc>
                <a:spcPct val="90000"/>
              </a:lnSpc>
              <a:defRPr sz="2400">
                <a:solidFill>
                  <a:srgbClr val="766C62"/>
                </a:solidFill>
                <a:latin typeface="Segoe UI"/>
                <a:ea typeface="Segoe UI"/>
                <a:cs typeface="Segoe UI"/>
                <a:sym typeface="Segoe UI"/>
              </a:defRPr>
            </a:pPr>
            <a:r>
              <a:t>Année</a:t>
            </a:r>
          </a:p>
        </p:txBody>
      </p:sp>
      <p:sp>
        <p:nvSpPr>
          <p:cNvPr id="391" name="Title 15"/>
          <p:cNvSpPr txBox="1"/>
          <p:nvPr/>
        </p:nvSpPr>
        <p:spPr>
          <a:xfrm>
            <a:off x="9494453" y="2896752"/>
            <a:ext cx="2431831" cy="11226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p>
            <a:pPr>
              <a:lnSpc>
                <a:spcPct val="90000"/>
              </a:lnSpc>
              <a:defRPr sz="2400">
                <a:solidFill>
                  <a:srgbClr val="766C62"/>
                </a:solidFill>
                <a:latin typeface="Segoe UI"/>
                <a:ea typeface="Segoe UI"/>
                <a:cs typeface="Segoe UI"/>
                <a:sym typeface="Segoe UI"/>
              </a:defRPr>
            </a:pPr>
            <a:r>
              <a:t>Produit</a:t>
            </a:r>
          </a:p>
          <a:p>
            <a:pPr>
              <a:lnSpc>
                <a:spcPct val="90000"/>
              </a:lnSpc>
              <a:defRPr sz="2400">
                <a:solidFill>
                  <a:srgbClr val="766C62"/>
                </a:solidFill>
                <a:latin typeface="Segoe UI"/>
                <a:ea typeface="Segoe UI"/>
                <a:cs typeface="Segoe UI"/>
                <a:sym typeface="Segoe UI"/>
              </a:defRPr>
            </a:pPr>
            <a:r>
              <a:t>Sous Catégorie</a:t>
            </a:r>
          </a:p>
          <a:p>
            <a:pPr>
              <a:lnSpc>
                <a:spcPct val="90000"/>
              </a:lnSpc>
              <a:defRPr sz="2400">
                <a:solidFill>
                  <a:srgbClr val="766C62"/>
                </a:solidFill>
                <a:latin typeface="Segoe UI"/>
                <a:ea typeface="Segoe UI"/>
                <a:cs typeface="Segoe UI"/>
                <a:sym typeface="Segoe UI"/>
              </a:defRPr>
            </a:pPr>
            <a:r>
              <a:t>Catégorie</a:t>
            </a:r>
          </a:p>
        </p:txBody>
      </p:sp>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 name="Title 15"/>
          <p:cNvSpPr txBox="1"/>
          <p:nvPr/>
        </p:nvSpPr>
        <p:spPr>
          <a:xfrm>
            <a:off x="278723" y="286929"/>
            <a:ext cx="9920055" cy="4597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lnSpc>
                <a:spcPct val="90000"/>
              </a:lnSpc>
              <a:defRPr sz="2400">
                <a:solidFill>
                  <a:srgbClr val="766C62"/>
                </a:solidFill>
                <a:latin typeface="Segoe UI"/>
                <a:ea typeface="Segoe UI"/>
                <a:cs typeface="Segoe UI"/>
                <a:sym typeface="Segoe UI"/>
              </a:defRPr>
            </a:lvl1pPr>
          </a:lstStyle>
          <a:p>
            <a:r>
              <a:t>OLAP - table de faits et multi-dimension </a:t>
            </a:r>
          </a:p>
        </p:txBody>
      </p:sp>
      <p:sp>
        <p:nvSpPr>
          <p:cNvPr id="394" name="OLAP( On-Line Analytical Processing) représente les technologies qui permettent une prise de décision stratégique rapide et fiable sur des données modélisées de manière multi dimensionnelles. Les données sont regroupées selon des catégories qui ont un se"/>
          <p:cNvSpPr/>
          <p:nvPr/>
        </p:nvSpPr>
        <p:spPr>
          <a:xfrm>
            <a:off x="-13748" y="885421"/>
            <a:ext cx="12219496" cy="2024952"/>
          </a:xfrm>
          <a:prstGeom prst="rect">
            <a:avLst/>
          </a:prstGeom>
          <a:solidFill>
            <a:srgbClr val="000000">
              <a:alpha val="3067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lstStyle>
            <a:lvl1pPr>
              <a:defRPr sz="2600">
                <a:solidFill>
                  <a:srgbClr val="FFFFFF"/>
                </a:solidFill>
              </a:defRPr>
            </a:lvl1pPr>
          </a:lstStyle>
          <a:p>
            <a:r>
              <a:t>OLAP( On-Line Analytical Processing) représente les technologies qui permettent une prise de décision stratégique rapide et fiable sur des données modélisées de manière multi dimensionnelles. Les données sont regroupées selon des catégories qui ont un sens pour les utilisateurs business. </a:t>
            </a:r>
          </a:p>
        </p:txBody>
      </p:sp>
      <p:pic>
        <p:nvPicPr>
          <p:cNvPr id="395" name="rubik-cube-7x7x7-puzzle-educational-toy-500x500.jpg" descr="rubik-cube-7x7x7-puzzle-educational-toy-500x500.jpg"/>
          <p:cNvPicPr>
            <a:picLocks noChangeAspect="1"/>
          </p:cNvPicPr>
          <p:nvPr/>
        </p:nvPicPr>
        <p:blipFill>
          <a:blip r:embed="rId2"/>
          <a:stretch>
            <a:fillRect/>
          </a:stretch>
        </p:blipFill>
        <p:spPr>
          <a:xfrm>
            <a:off x="4645313" y="3799581"/>
            <a:ext cx="2612423" cy="2570624"/>
          </a:xfrm>
          <a:prstGeom prst="rect">
            <a:avLst/>
          </a:prstGeom>
          <a:ln w="12700">
            <a:miter lim="400000"/>
          </a:ln>
        </p:spPr>
      </p:pic>
      <p:pic>
        <p:nvPicPr>
          <p:cNvPr id="396" name="Ligne Ligne" descr="Ligne Ligne"/>
          <p:cNvPicPr>
            <a:picLocks/>
          </p:cNvPicPr>
          <p:nvPr/>
        </p:nvPicPr>
        <p:blipFill>
          <a:blip r:embed="rId3"/>
          <a:stretch>
            <a:fillRect/>
          </a:stretch>
        </p:blipFill>
        <p:spPr>
          <a:xfrm rot="16200000">
            <a:off x="3539617" y="4749351"/>
            <a:ext cx="1860353" cy="401377"/>
          </a:xfrm>
          <a:prstGeom prst="rect">
            <a:avLst/>
          </a:prstGeom>
        </p:spPr>
      </p:pic>
      <p:pic>
        <p:nvPicPr>
          <p:cNvPr id="398" name="Ligne Ligne" descr="Ligne Ligne"/>
          <p:cNvPicPr>
            <a:picLocks/>
          </p:cNvPicPr>
          <p:nvPr/>
        </p:nvPicPr>
        <p:blipFill>
          <a:blip r:embed="rId4"/>
          <a:stretch>
            <a:fillRect/>
          </a:stretch>
        </p:blipFill>
        <p:spPr>
          <a:xfrm rot="20980045">
            <a:off x="4579311" y="3507216"/>
            <a:ext cx="1711448" cy="401377"/>
          </a:xfrm>
          <a:prstGeom prst="rect">
            <a:avLst/>
          </a:prstGeom>
        </p:spPr>
      </p:pic>
      <p:pic>
        <p:nvPicPr>
          <p:cNvPr id="400" name="Ligne Ligne" descr="Ligne Ligne"/>
          <p:cNvPicPr>
            <a:picLocks/>
          </p:cNvPicPr>
          <p:nvPr/>
        </p:nvPicPr>
        <p:blipFill>
          <a:blip r:embed="rId5"/>
          <a:stretch>
            <a:fillRect/>
          </a:stretch>
        </p:blipFill>
        <p:spPr>
          <a:xfrm rot="20980045">
            <a:off x="5622735" y="6107105"/>
            <a:ext cx="1711448" cy="401378"/>
          </a:xfrm>
          <a:prstGeom prst="rect">
            <a:avLst/>
          </a:prstGeom>
        </p:spPr>
      </p:pic>
      <p:sp>
        <p:nvSpPr>
          <p:cNvPr id="402" name="Title 15"/>
          <p:cNvSpPr txBox="1"/>
          <p:nvPr/>
        </p:nvSpPr>
        <p:spPr>
          <a:xfrm>
            <a:off x="2292519" y="4745764"/>
            <a:ext cx="1787926" cy="4597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lnSpc>
                <a:spcPct val="90000"/>
              </a:lnSpc>
              <a:defRPr sz="2400">
                <a:solidFill>
                  <a:srgbClr val="FF2600"/>
                </a:solidFill>
                <a:latin typeface="Segoe UI"/>
                <a:ea typeface="Segoe UI"/>
                <a:cs typeface="Segoe UI"/>
                <a:sym typeface="Segoe UI"/>
              </a:defRPr>
            </a:lvl1pPr>
          </a:lstStyle>
          <a:p>
            <a:r>
              <a:t>Produit</a:t>
            </a:r>
          </a:p>
        </p:txBody>
      </p:sp>
      <p:sp>
        <p:nvSpPr>
          <p:cNvPr id="403" name="Title 15"/>
          <p:cNvSpPr txBox="1"/>
          <p:nvPr/>
        </p:nvSpPr>
        <p:spPr>
          <a:xfrm>
            <a:off x="7379844" y="5879110"/>
            <a:ext cx="1787926" cy="4597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lnSpc>
                <a:spcPct val="90000"/>
              </a:lnSpc>
              <a:defRPr sz="2400">
                <a:latin typeface="Segoe UI"/>
                <a:ea typeface="Segoe UI"/>
                <a:cs typeface="Segoe UI"/>
                <a:sym typeface="Segoe UI"/>
              </a:defRPr>
            </a:lvl1pPr>
          </a:lstStyle>
          <a:p>
            <a:r>
              <a:t>Temps</a:t>
            </a:r>
          </a:p>
        </p:txBody>
      </p:sp>
      <p:sp>
        <p:nvSpPr>
          <p:cNvPr id="404" name="Title 15"/>
          <p:cNvSpPr txBox="1"/>
          <p:nvPr/>
        </p:nvSpPr>
        <p:spPr>
          <a:xfrm>
            <a:off x="6463420" y="3247261"/>
            <a:ext cx="2150620" cy="4597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lnSpc>
                <a:spcPct val="90000"/>
              </a:lnSpc>
              <a:defRPr sz="2400">
                <a:solidFill>
                  <a:srgbClr val="00F900"/>
                </a:solidFill>
                <a:latin typeface="Segoe UI"/>
                <a:ea typeface="Segoe UI"/>
                <a:cs typeface="Segoe UI"/>
                <a:sym typeface="Segoe UI"/>
              </a:defRPr>
            </a:lvl1pPr>
          </a:lstStyle>
          <a:p>
            <a:r>
              <a:t>Géographie</a:t>
            </a:r>
          </a:p>
        </p:txBody>
      </p:sp>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 name="Title 15"/>
          <p:cNvSpPr txBox="1"/>
          <p:nvPr/>
        </p:nvSpPr>
        <p:spPr>
          <a:xfrm>
            <a:off x="278723" y="286929"/>
            <a:ext cx="9920055" cy="4597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lnSpc>
                <a:spcPct val="90000"/>
              </a:lnSpc>
              <a:defRPr sz="2400">
                <a:solidFill>
                  <a:srgbClr val="766C62"/>
                </a:solidFill>
                <a:latin typeface="Segoe UI"/>
                <a:ea typeface="Segoe UI"/>
                <a:cs typeface="Segoe UI"/>
                <a:sym typeface="Segoe UI"/>
              </a:defRPr>
            </a:lvl1pPr>
          </a:lstStyle>
          <a:p>
            <a:r>
              <a:t>OLAP: Tables de faits  et dimensions</a:t>
            </a:r>
          </a:p>
        </p:txBody>
      </p:sp>
      <p:graphicFrame>
        <p:nvGraphicFramePr>
          <p:cNvPr id="407" name="Tableau 1-2"/>
          <p:cNvGraphicFramePr/>
          <p:nvPr>
            <p:extLst>
              <p:ext uri="{D42A27DB-BD31-4B8C-83A1-F6EECF244321}">
                <p14:modId xmlns:p14="http://schemas.microsoft.com/office/powerpoint/2010/main" val="3871559480"/>
              </p:ext>
            </p:extLst>
          </p:nvPr>
        </p:nvGraphicFramePr>
        <p:xfrm>
          <a:off x="5408138" y="4267613"/>
          <a:ext cx="2173347" cy="2397107"/>
        </p:xfrm>
        <a:graphic>
          <a:graphicData uri="http://schemas.openxmlformats.org/drawingml/2006/table">
            <a:tbl>
              <a:tblPr>
                <a:tableStyleId>{4C3C2611-4C71-4FC5-86AE-919BDF0F9419}</a:tableStyleId>
              </a:tblPr>
              <a:tblGrid>
                <a:gridCol w="2173347">
                  <a:extLst>
                    <a:ext uri="{9D8B030D-6E8A-4147-A177-3AD203B41FA5}">
                      <a16:colId xmlns:a16="http://schemas.microsoft.com/office/drawing/2014/main" val="20000"/>
                    </a:ext>
                  </a:extLst>
                </a:gridCol>
              </a:tblGrid>
              <a:tr h="1205239">
                <a:tc>
                  <a:txBody>
                    <a:bodyPr/>
                    <a:lstStyle/>
                    <a:p>
                      <a:pPr algn="l" defTabSz="457200">
                        <a:defRPr sz="1800"/>
                      </a:pPr>
                      <a:r>
                        <a:rPr sz="1733">
                          <a:latin typeface="Times Roman"/>
                          <a:ea typeface="Times Roman"/>
                          <a:cs typeface="Times Roman"/>
                          <a:sym typeface="Times Roman"/>
                        </a:rPr>
                        <a:t>PK: idDate
PK: idProduit 
PK: idClient 
PK: idVendeur
DD: noCommande</a:t>
                      </a:r>
                    </a:p>
                  </a:txBody>
                  <a:tcPr marL="0" marR="0" marT="0" marB="0" anchor="ctr" horzOverflow="overflow">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extLst>
                  <a:ext uri="{0D108BD9-81ED-4DB2-BD59-A6C34878D82A}">
                    <a16:rowId xmlns:a16="http://schemas.microsoft.com/office/drawing/2014/main" val="10000"/>
                  </a:ext>
                </a:extLst>
              </a:tr>
              <a:tr h="1076624">
                <a:tc>
                  <a:txBody>
                    <a:bodyPr/>
                    <a:lstStyle/>
                    <a:p>
                      <a:pPr algn="l" defTabSz="457200">
                        <a:lnSpc>
                          <a:spcPct val="100000"/>
                        </a:lnSpc>
                        <a:defRPr sz="1800"/>
                      </a:pPr>
                      <a:r>
                        <a:rPr sz="1733" dirty="0" err="1">
                          <a:latin typeface="Times Roman"/>
                          <a:ea typeface="Times Roman"/>
                          <a:cs typeface="Times Roman"/>
                          <a:sym typeface="Times Roman"/>
                        </a:rPr>
                        <a:t>quantitéCommandée</a:t>
                      </a:r>
                      <a:r>
                        <a:rPr sz="1733" dirty="0">
                          <a:latin typeface="Times Roman"/>
                          <a:ea typeface="Times Roman"/>
                          <a:cs typeface="Times Roman"/>
                          <a:sym typeface="Times Roman"/>
                        </a:rPr>
                        <a:t> 
</a:t>
                      </a:r>
                      <a:r>
                        <a:rPr sz="1733" dirty="0" err="1">
                          <a:latin typeface="Times Roman"/>
                          <a:ea typeface="Times Roman"/>
                          <a:cs typeface="Times Roman"/>
                          <a:sym typeface="Times Roman"/>
                        </a:rPr>
                        <a:t>totalBrut</a:t>
                      </a:r>
                      <a:endParaRPr lang="en-GB" sz="1733" dirty="0">
                        <a:latin typeface="Times Roman"/>
                        <a:ea typeface="Times Roman"/>
                        <a:cs typeface="Times Roman"/>
                        <a:sym typeface="Times Roman"/>
                      </a:endParaRPr>
                    </a:p>
                    <a:p>
                      <a:pPr algn="l" defTabSz="457200">
                        <a:lnSpc>
                          <a:spcPct val="100000"/>
                        </a:lnSpc>
                        <a:defRPr sz="1800"/>
                      </a:pPr>
                      <a:r>
                        <a:rPr sz="1733" dirty="0" err="1">
                          <a:latin typeface="Times Roman"/>
                          <a:ea typeface="Times Roman"/>
                          <a:cs typeface="Times Roman"/>
                          <a:sym typeface="Times Roman"/>
                        </a:rPr>
                        <a:t>totalNet</a:t>
                      </a:r>
                      <a:r>
                        <a:rPr sz="1733" dirty="0">
                          <a:latin typeface="Times Roman"/>
                          <a:ea typeface="Times Roman"/>
                          <a:cs typeface="Times Roman"/>
                          <a:sym typeface="Times Roman"/>
                        </a:rPr>
                        <a:t> </a:t>
                      </a:r>
                    </a:p>
                  </a:txBody>
                  <a:tcPr marL="0" marR="0" marT="0" marB="0" horzOverflow="overflow">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extLst>
                  <a:ext uri="{0D108BD9-81ED-4DB2-BD59-A6C34878D82A}">
                    <a16:rowId xmlns:a16="http://schemas.microsoft.com/office/drawing/2014/main" val="10001"/>
                  </a:ext>
                </a:extLst>
              </a:tr>
            </a:tbl>
          </a:graphicData>
        </a:graphic>
      </p:graphicFrame>
      <p:sp>
        <p:nvSpPr>
          <p:cNvPr id="408" name="Une table de fait est une table qui contient les données observables (les faits) que l’on a sur un sujet que l’on veut étudier, selon divers axes d’analyse (les dimensions)."/>
          <p:cNvSpPr/>
          <p:nvPr/>
        </p:nvSpPr>
        <p:spPr>
          <a:xfrm>
            <a:off x="-13748" y="907183"/>
            <a:ext cx="12219496" cy="1858635"/>
          </a:xfrm>
          <a:prstGeom prst="rect">
            <a:avLst/>
          </a:prstGeom>
          <a:solidFill>
            <a:srgbClr val="000000">
              <a:alpha val="3067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lstStyle>
            <a:lvl1pPr>
              <a:defRPr sz="3000">
                <a:solidFill>
                  <a:srgbClr val="FFFFFF"/>
                </a:solidFill>
              </a:defRPr>
            </a:lvl1pPr>
          </a:lstStyle>
          <a:p>
            <a:r>
              <a:rPr lang="fr-BE"/>
              <a:t>Une table de fait est une table qui contient les données observables (les faits) que l’on a sur un sujet que l’on veut étudier, selon divers axes d’analyse (les dimensions).</a:t>
            </a:r>
          </a:p>
        </p:txBody>
      </p:sp>
      <p:sp>
        <p:nvSpPr>
          <p:cNvPr id="409" name="Title 15"/>
          <p:cNvSpPr txBox="1"/>
          <p:nvPr/>
        </p:nvSpPr>
        <p:spPr>
          <a:xfrm>
            <a:off x="5431976" y="3653361"/>
            <a:ext cx="2173349" cy="4597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lnSpc>
                <a:spcPct val="90000"/>
              </a:lnSpc>
              <a:defRPr sz="2400">
                <a:solidFill>
                  <a:srgbClr val="766C62"/>
                </a:solidFill>
                <a:latin typeface="Segoe UI"/>
                <a:ea typeface="Segoe UI"/>
                <a:cs typeface="Segoe UI"/>
                <a:sym typeface="Segoe UI"/>
              </a:defRPr>
            </a:lvl1pPr>
          </a:lstStyle>
          <a:p>
            <a:r>
              <a:t>Commande</a:t>
            </a:r>
          </a:p>
        </p:txBody>
      </p:sp>
      <p:graphicFrame>
        <p:nvGraphicFramePr>
          <p:cNvPr id="410" name="Tableau 1-2-1"/>
          <p:cNvGraphicFramePr/>
          <p:nvPr/>
        </p:nvGraphicFramePr>
        <p:xfrm>
          <a:off x="1372952" y="4100958"/>
          <a:ext cx="2452158" cy="556453"/>
        </p:xfrm>
        <a:graphic>
          <a:graphicData uri="http://schemas.openxmlformats.org/drawingml/2006/table">
            <a:tbl>
              <a:tblPr>
                <a:tableStyleId>{4C3C2611-4C71-4FC5-86AE-919BDF0F9419}</a:tableStyleId>
              </a:tblPr>
              <a:tblGrid>
                <a:gridCol w="2452158">
                  <a:extLst>
                    <a:ext uri="{9D8B030D-6E8A-4147-A177-3AD203B41FA5}">
                      <a16:colId xmlns:a16="http://schemas.microsoft.com/office/drawing/2014/main" val="20000"/>
                    </a:ext>
                  </a:extLst>
                </a:gridCol>
              </a:tblGrid>
              <a:tr h="556453">
                <a:tc>
                  <a:txBody>
                    <a:bodyPr/>
                    <a:lstStyle/>
                    <a:p>
                      <a:pPr algn="ctr">
                        <a:defRPr sz="1800"/>
                      </a:pPr>
                      <a:r>
                        <a:t>PK: idDate</a:t>
                      </a:r>
                    </a:p>
                  </a:txBody>
                  <a:tcPr marL="0" marR="0" marT="0" marB="0" anchor="ctr" horzOverflow="overflow">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extLst>
                  <a:ext uri="{0D108BD9-81ED-4DB2-BD59-A6C34878D82A}">
                    <a16:rowId xmlns:a16="http://schemas.microsoft.com/office/drawing/2014/main" val="10000"/>
                  </a:ext>
                </a:extLst>
              </a:tr>
            </a:tbl>
          </a:graphicData>
        </a:graphic>
      </p:graphicFrame>
      <p:pic>
        <p:nvPicPr>
          <p:cNvPr id="411" name="Ligne Ligne" descr="Ligne Ligne"/>
          <p:cNvPicPr>
            <a:picLocks/>
          </p:cNvPicPr>
          <p:nvPr/>
        </p:nvPicPr>
        <p:blipFill>
          <a:blip r:embed="rId2"/>
          <a:stretch>
            <a:fillRect/>
          </a:stretch>
        </p:blipFill>
        <p:spPr>
          <a:xfrm>
            <a:off x="3795440" y="4300362"/>
            <a:ext cx="1686021" cy="357050"/>
          </a:xfrm>
          <a:prstGeom prst="rect">
            <a:avLst/>
          </a:prstGeom>
        </p:spPr>
      </p:pic>
      <p:sp>
        <p:nvSpPr>
          <p:cNvPr id="413" name="Title 15"/>
          <p:cNvSpPr txBox="1"/>
          <p:nvPr/>
        </p:nvSpPr>
        <p:spPr>
          <a:xfrm>
            <a:off x="2189464" y="3653361"/>
            <a:ext cx="819135" cy="4597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lnSpc>
                <a:spcPct val="90000"/>
              </a:lnSpc>
              <a:defRPr sz="2400">
                <a:solidFill>
                  <a:srgbClr val="766C62"/>
                </a:solidFill>
                <a:latin typeface="Segoe UI"/>
                <a:ea typeface="Segoe UI"/>
                <a:cs typeface="Segoe UI"/>
                <a:sym typeface="Segoe UI"/>
              </a:defRPr>
            </a:lvl1pPr>
          </a:lstStyle>
          <a:p>
            <a:r>
              <a:t>Date</a:t>
            </a:r>
          </a:p>
        </p:txBody>
      </p:sp>
      <p:graphicFrame>
        <p:nvGraphicFramePr>
          <p:cNvPr id="414" name="Tableau 1-2-1-1"/>
          <p:cNvGraphicFramePr/>
          <p:nvPr/>
        </p:nvGraphicFramePr>
        <p:xfrm>
          <a:off x="1372952" y="5143658"/>
          <a:ext cx="2452158" cy="556453"/>
        </p:xfrm>
        <a:graphic>
          <a:graphicData uri="http://schemas.openxmlformats.org/drawingml/2006/table">
            <a:tbl>
              <a:tblPr>
                <a:tableStyleId>{4C3C2611-4C71-4FC5-86AE-919BDF0F9419}</a:tableStyleId>
              </a:tblPr>
              <a:tblGrid>
                <a:gridCol w="2452158">
                  <a:extLst>
                    <a:ext uri="{9D8B030D-6E8A-4147-A177-3AD203B41FA5}">
                      <a16:colId xmlns:a16="http://schemas.microsoft.com/office/drawing/2014/main" val="20000"/>
                    </a:ext>
                  </a:extLst>
                </a:gridCol>
              </a:tblGrid>
              <a:tr h="556453">
                <a:tc>
                  <a:txBody>
                    <a:bodyPr/>
                    <a:lstStyle/>
                    <a:p>
                      <a:pPr algn="ctr">
                        <a:defRPr sz="1800"/>
                      </a:pPr>
                      <a:r>
                        <a:t>PK: idProduit</a:t>
                      </a:r>
                    </a:p>
                  </a:txBody>
                  <a:tcPr marL="0" marR="0" marT="0" marB="0" anchor="ctr" horzOverflow="overflow">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extLst>
                  <a:ext uri="{0D108BD9-81ED-4DB2-BD59-A6C34878D82A}">
                    <a16:rowId xmlns:a16="http://schemas.microsoft.com/office/drawing/2014/main" val="10000"/>
                  </a:ext>
                </a:extLst>
              </a:tr>
            </a:tbl>
          </a:graphicData>
        </a:graphic>
      </p:graphicFrame>
      <p:pic>
        <p:nvPicPr>
          <p:cNvPr id="415" name="Ligne Ligne" descr="Ligne Ligne"/>
          <p:cNvPicPr>
            <a:picLocks/>
          </p:cNvPicPr>
          <p:nvPr/>
        </p:nvPicPr>
        <p:blipFill>
          <a:blip r:embed="rId2"/>
          <a:stretch>
            <a:fillRect/>
          </a:stretch>
        </p:blipFill>
        <p:spPr>
          <a:xfrm>
            <a:off x="3795440" y="5343062"/>
            <a:ext cx="1686021" cy="357050"/>
          </a:xfrm>
          <a:prstGeom prst="rect">
            <a:avLst/>
          </a:prstGeom>
        </p:spPr>
      </p:pic>
      <p:sp>
        <p:nvSpPr>
          <p:cNvPr id="417" name="Title 15"/>
          <p:cNvSpPr txBox="1"/>
          <p:nvPr/>
        </p:nvSpPr>
        <p:spPr>
          <a:xfrm>
            <a:off x="1947182" y="4707935"/>
            <a:ext cx="1614180" cy="4597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lnSpc>
                <a:spcPct val="90000"/>
              </a:lnSpc>
              <a:defRPr sz="2400">
                <a:solidFill>
                  <a:srgbClr val="766C62"/>
                </a:solidFill>
                <a:latin typeface="Segoe UI"/>
                <a:ea typeface="Segoe UI"/>
                <a:cs typeface="Segoe UI"/>
                <a:sym typeface="Segoe UI"/>
              </a:defRPr>
            </a:lvl1pPr>
          </a:lstStyle>
          <a:p>
            <a:r>
              <a:t>Produit</a:t>
            </a:r>
          </a:p>
        </p:txBody>
      </p:sp>
      <p:sp>
        <p:nvSpPr>
          <p:cNvPr id="418" name="Title 15"/>
          <p:cNvSpPr txBox="1"/>
          <p:nvPr/>
        </p:nvSpPr>
        <p:spPr>
          <a:xfrm>
            <a:off x="9525861" y="3653361"/>
            <a:ext cx="1614179" cy="4597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lnSpc>
                <a:spcPct val="90000"/>
              </a:lnSpc>
              <a:defRPr sz="2400">
                <a:solidFill>
                  <a:srgbClr val="766C62"/>
                </a:solidFill>
                <a:latin typeface="Segoe UI"/>
                <a:ea typeface="Segoe UI"/>
                <a:cs typeface="Segoe UI"/>
                <a:sym typeface="Segoe UI"/>
              </a:defRPr>
            </a:lvl1pPr>
          </a:lstStyle>
          <a:p>
            <a:r>
              <a:t>Client</a:t>
            </a:r>
          </a:p>
        </p:txBody>
      </p:sp>
      <p:graphicFrame>
        <p:nvGraphicFramePr>
          <p:cNvPr id="419" name="Tableau 1-2-1-1-1"/>
          <p:cNvGraphicFramePr/>
          <p:nvPr/>
        </p:nvGraphicFramePr>
        <p:xfrm>
          <a:off x="8939967" y="4100958"/>
          <a:ext cx="2452158" cy="556453"/>
        </p:xfrm>
        <a:graphic>
          <a:graphicData uri="http://schemas.openxmlformats.org/drawingml/2006/table">
            <a:tbl>
              <a:tblPr>
                <a:tableStyleId>{4C3C2611-4C71-4FC5-86AE-919BDF0F9419}</a:tableStyleId>
              </a:tblPr>
              <a:tblGrid>
                <a:gridCol w="2452158">
                  <a:extLst>
                    <a:ext uri="{9D8B030D-6E8A-4147-A177-3AD203B41FA5}">
                      <a16:colId xmlns:a16="http://schemas.microsoft.com/office/drawing/2014/main" val="20000"/>
                    </a:ext>
                  </a:extLst>
                </a:gridCol>
              </a:tblGrid>
              <a:tr h="556453">
                <a:tc>
                  <a:txBody>
                    <a:bodyPr/>
                    <a:lstStyle/>
                    <a:p>
                      <a:pPr algn="ctr">
                        <a:defRPr sz="1800"/>
                      </a:pPr>
                      <a:r>
                        <a:t>PK: idClient</a:t>
                      </a:r>
                    </a:p>
                  </a:txBody>
                  <a:tcPr marL="0" marR="0" marT="0" marB="0" anchor="ctr" horzOverflow="overflow">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extLst>
                  <a:ext uri="{0D108BD9-81ED-4DB2-BD59-A6C34878D82A}">
                    <a16:rowId xmlns:a16="http://schemas.microsoft.com/office/drawing/2014/main" val="10000"/>
                  </a:ext>
                </a:extLst>
              </a:tr>
            </a:tbl>
          </a:graphicData>
        </a:graphic>
      </p:graphicFrame>
      <p:sp>
        <p:nvSpPr>
          <p:cNvPr id="420" name="Title 15"/>
          <p:cNvSpPr txBox="1"/>
          <p:nvPr/>
        </p:nvSpPr>
        <p:spPr>
          <a:xfrm>
            <a:off x="838779" y="2870145"/>
            <a:ext cx="3520505" cy="4597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lnSpc>
                <a:spcPct val="90000"/>
              </a:lnSpc>
              <a:defRPr sz="2400">
                <a:latin typeface="Segoe UI"/>
                <a:ea typeface="Segoe UI"/>
                <a:cs typeface="Segoe UI"/>
                <a:sym typeface="Segoe UI"/>
              </a:defRPr>
            </a:lvl1pPr>
          </a:lstStyle>
          <a:p>
            <a:r>
              <a:t>Tables de dimensions</a:t>
            </a:r>
          </a:p>
        </p:txBody>
      </p:sp>
      <p:pic>
        <p:nvPicPr>
          <p:cNvPr id="421" name="Ligne Ligne" descr="Ligne Ligne"/>
          <p:cNvPicPr>
            <a:picLocks/>
          </p:cNvPicPr>
          <p:nvPr/>
        </p:nvPicPr>
        <p:blipFill>
          <a:blip r:embed="rId3"/>
          <a:stretch>
            <a:fillRect/>
          </a:stretch>
        </p:blipFill>
        <p:spPr>
          <a:xfrm rot="10800000">
            <a:off x="8405793" y="3352800"/>
            <a:ext cx="3520506" cy="152400"/>
          </a:xfrm>
          <a:prstGeom prst="rect">
            <a:avLst/>
          </a:prstGeom>
        </p:spPr>
      </p:pic>
      <p:pic>
        <p:nvPicPr>
          <p:cNvPr id="423" name="Ligne Ligne" descr="Ligne Ligne"/>
          <p:cNvPicPr>
            <a:picLocks/>
          </p:cNvPicPr>
          <p:nvPr/>
        </p:nvPicPr>
        <p:blipFill>
          <a:blip r:embed="rId3"/>
          <a:stretch>
            <a:fillRect/>
          </a:stretch>
        </p:blipFill>
        <p:spPr>
          <a:xfrm rot="10800000">
            <a:off x="4734559" y="3352800"/>
            <a:ext cx="3520505" cy="152400"/>
          </a:xfrm>
          <a:prstGeom prst="rect">
            <a:avLst/>
          </a:prstGeom>
        </p:spPr>
      </p:pic>
      <p:sp>
        <p:nvSpPr>
          <p:cNvPr id="425" name="Title 15"/>
          <p:cNvSpPr txBox="1"/>
          <p:nvPr/>
        </p:nvSpPr>
        <p:spPr>
          <a:xfrm>
            <a:off x="5446072" y="2926331"/>
            <a:ext cx="3520505" cy="4597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lnSpc>
                <a:spcPct val="90000"/>
              </a:lnSpc>
              <a:defRPr sz="2400">
                <a:latin typeface="Segoe UI"/>
                <a:ea typeface="Segoe UI"/>
                <a:cs typeface="Segoe UI"/>
                <a:sym typeface="Segoe UI"/>
              </a:defRPr>
            </a:lvl1pPr>
          </a:lstStyle>
          <a:p>
            <a:r>
              <a:t>Table de Faits</a:t>
            </a:r>
          </a:p>
        </p:txBody>
      </p:sp>
      <p:pic>
        <p:nvPicPr>
          <p:cNvPr id="426" name="Ligne Ligne" descr="Ligne Ligne"/>
          <p:cNvPicPr>
            <a:picLocks/>
          </p:cNvPicPr>
          <p:nvPr/>
        </p:nvPicPr>
        <p:blipFill>
          <a:blip r:embed="rId4"/>
          <a:stretch>
            <a:fillRect/>
          </a:stretch>
        </p:blipFill>
        <p:spPr>
          <a:xfrm rot="10800000">
            <a:off x="7515820" y="4290660"/>
            <a:ext cx="1442034" cy="357050"/>
          </a:xfrm>
          <a:prstGeom prst="rect">
            <a:avLst/>
          </a:prstGeom>
        </p:spPr>
      </p:pic>
      <p:sp>
        <p:nvSpPr>
          <p:cNvPr id="428" name="Title 15"/>
          <p:cNvSpPr txBox="1"/>
          <p:nvPr/>
        </p:nvSpPr>
        <p:spPr>
          <a:xfrm>
            <a:off x="8572698" y="2926331"/>
            <a:ext cx="3520505" cy="4597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lnSpc>
                <a:spcPct val="90000"/>
              </a:lnSpc>
              <a:defRPr sz="2400">
                <a:latin typeface="Segoe UI"/>
                <a:ea typeface="Segoe UI"/>
                <a:cs typeface="Segoe UI"/>
                <a:sym typeface="Segoe UI"/>
              </a:defRPr>
            </a:lvl1pPr>
          </a:lstStyle>
          <a:p>
            <a:r>
              <a:t>Tables de dimensions</a:t>
            </a:r>
          </a:p>
        </p:txBody>
      </p:sp>
      <p:pic>
        <p:nvPicPr>
          <p:cNvPr id="429" name="Ligne Ligne" descr="Ligne Ligne"/>
          <p:cNvPicPr>
            <a:picLocks/>
          </p:cNvPicPr>
          <p:nvPr/>
        </p:nvPicPr>
        <p:blipFill>
          <a:blip r:embed="rId5"/>
          <a:stretch>
            <a:fillRect/>
          </a:stretch>
        </p:blipFill>
        <p:spPr>
          <a:xfrm rot="10800000">
            <a:off x="4335707" y="5992553"/>
            <a:ext cx="979244" cy="152401"/>
          </a:xfrm>
          <a:prstGeom prst="rect">
            <a:avLst/>
          </a:prstGeom>
        </p:spPr>
      </p:pic>
      <p:sp>
        <p:nvSpPr>
          <p:cNvPr id="431" name="Title 15"/>
          <p:cNvSpPr txBox="1"/>
          <p:nvPr/>
        </p:nvSpPr>
        <p:spPr>
          <a:xfrm>
            <a:off x="9492850" y="4711331"/>
            <a:ext cx="1614180" cy="4597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lnSpc>
                <a:spcPct val="90000"/>
              </a:lnSpc>
              <a:defRPr sz="2400">
                <a:solidFill>
                  <a:srgbClr val="766C62"/>
                </a:solidFill>
                <a:latin typeface="Segoe UI"/>
                <a:ea typeface="Segoe UI"/>
                <a:cs typeface="Segoe UI"/>
                <a:sym typeface="Segoe UI"/>
              </a:defRPr>
            </a:lvl1pPr>
          </a:lstStyle>
          <a:p>
            <a:r>
              <a:t>Vendeur</a:t>
            </a:r>
          </a:p>
        </p:txBody>
      </p:sp>
      <p:graphicFrame>
        <p:nvGraphicFramePr>
          <p:cNvPr id="432" name="Tableau 1-2-1-1-1-1"/>
          <p:cNvGraphicFramePr/>
          <p:nvPr/>
        </p:nvGraphicFramePr>
        <p:xfrm>
          <a:off x="8906957" y="5158928"/>
          <a:ext cx="2452158" cy="556453"/>
        </p:xfrm>
        <a:graphic>
          <a:graphicData uri="http://schemas.openxmlformats.org/drawingml/2006/table">
            <a:tbl>
              <a:tblPr>
                <a:tableStyleId>{4C3C2611-4C71-4FC5-86AE-919BDF0F9419}</a:tableStyleId>
              </a:tblPr>
              <a:tblGrid>
                <a:gridCol w="2452158">
                  <a:extLst>
                    <a:ext uri="{9D8B030D-6E8A-4147-A177-3AD203B41FA5}">
                      <a16:colId xmlns:a16="http://schemas.microsoft.com/office/drawing/2014/main" val="20000"/>
                    </a:ext>
                  </a:extLst>
                </a:gridCol>
              </a:tblGrid>
              <a:tr h="556453">
                <a:tc>
                  <a:txBody>
                    <a:bodyPr/>
                    <a:lstStyle/>
                    <a:p>
                      <a:pPr algn="ctr">
                        <a:defRPr sz="1800"/>
                      </a:pPr>
                      <a:r>
                        <a:t>PK: idVendeur</a:t>
                      </a:r>
                    </a:p>
                  </a:txBody>
                  <a:tcPr marL="0" marR="0" marT="0" marB="0" anchor="ctr" horzOverflow="overflow">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extLst>
                  <a:ext uri="{0D108BD9-81ED-4DB2-BD59-A6C34878D82A}">
                    <a16:rowId xmlns:a16="http://schemas.microsoft.com/office/drawing/2014/main" val="10000"/>
                  </a:ext>
                </a:extLst>
              </a:tr>
            </a:tbl>
          </a:graphicData>
        </a:graphic>
      </p:graphicFrame>
      <p:pic>
        <p:nvPicPr>
          <p:cNvPr id="433" name="Ligne Ligne" descr="Ligne Ligne"/>
          <p:cNvPicPr>
            <a:picLocks/>
          </p:cNvPicPr>
          <p:nvPr/>
        </p:nvPicPr>
        <p:blipFill>
          <a:blip r:embed="rId4"/>
          <a:stretch>
            <a:fillRect/>
          </a:stretch>
        </p:blipFill>
        <p:spPr>
          <a:xfrm rot="10800000">
            <a:off x="7482810" y="5348630"/>
            <a:ext cx="1442034" cy="357050"/>
          </a:xfrm>
          <a:prstGeom prst="rect">
            <a:avLst/>
          </a:prstGeom>
        </p:spPr>
      </p:pic>
      <p:pic>
        <p:nvPicPr>
          <p:cNvPr id="435" name="Ligne Ligne" descr="Ligne Ligne"/>
          <p:cNvPicPr>
            <a:picLocks/>
          </p:cNvPicPr>
          <p:nvPr/>
        </p:nvPicPr>
        <p:blipFill>
          <a:blip r:embed="rId6"/>
          <a:stretch>
            <a:fillRect/>
          </a:stretch>
        </p:blipFill>
        <p:spPr>
          <a:xfrm rot="16200000">
            <a:off x="4805433" y="5985006"/>
            <a:ext cx="866635" cy="152401"/>
          </a:xfrm>
          <a:prstGeom prst="rect">
            <a:avLst/>
          </a:prstGeom>
        </p:spPr>
      </p:pic>
      <p:pic>
        <p:nvPicPr>
          <p:cNvPr id="437" name="Ligne Ligne" descr="Ligne Ligne"/>
          <p:cNvPicPr>
            <a:picLocks/>
          </p:cNvPicPr>
          <p:nvPr/>
        </p:nvPicPr>
        <p:blipFill>
          <a:blip r:embed="rId3"/>
          <a:stretch>
            <a:fillRect/>
          </a:stretch>
        </p:blipFill>
        <p:spPr>
          <a:xfrm rot="10800000">
            <a:off x="994020" y="3352800"/>
            <a:ext cx="3520505" cy="152400"/>
          </a:xfrm>
          <a:prstGeom prst="rect">
            <a:avLst/>
          </a:prstGeom>
        </p:spPr>
      </p:pic>
      <p:sp>
        <p:nvSpPr>
          <p:cNvPr id="439" name="Title 15"/>
          <p:cNvSpPr txBox="1"/>
          <p:nvPr/>
        </p:nvSpPr>
        <p:spPr>
          <a:xfrm>
            <a:off x="3065076" y="5838883"/>
            <a:ext cx="1370193" cy="4597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lnSpc>
                <a:spcPct val="90000"/>
              </a:lnSpc>
              <a:defRPr sz="2400">
                <a:latin typeface="Segoe UI"/>
                <a:ea typeface="Segoe UI"/>
                <a:cs typeface="Segoe UI"/>
                <a:sym typeface="Segoe UI"/>
              </a:defRPr>
            </a:lvl1pPr>
          </a:lstStyle>
          <a:p>
            <a:r>
              <a:t>Mesures</a:t>
            </a:r>
          </a:p>
        </p:txBody>
      </p:sp>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1" name="Les « faits » sont majoritairement numériques, puisque d’ordre quantitatif. Il peut s’agir des ventes, des dépenses, du niveau d’un inventaire,… Ils représentent en moyenne 90/100 des données…"/>
          <p:cNvSpPr txBox="1"/>
          <p:nvPr/>
        </p:nvSpPr>
        <p:spPr>
          <a:xfrm>
            <a:off x="544343" y="452822"/>
            <a:ext cx="11261082" cy="44550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defTabSz="457200">
              <a:defRPr sz="3250">
                <a:ln w="0" cap="flat">
                  <a:solidFill>
                    <a:srgbClr val="000000"/>
                  </a:solidFill>
                  <a:prstDash val="solid"/>
                  <a:miter lim="400000"/>
                </a:ln>
                <a:latin typeface="+mj-lt"/>
                <a:ea typeface="+mj-ea"/>
                <a:cs typeface="+mj-cs"/>
                <a:sym typeface="Helvetica"/>
              </a:defRPr>
            </a:pPr>
            <a:endParaRPr lang="fr-BE" sz="3500"/>
          </a:p>
          <a:p>
            <a:pPr defTabSz="457200">
              <a:defRPr sz="2700">
                <a:ln w="0" cap="flat">
                  <a:solidFill>
                    <a:srgbClr val="000000"/>
                  </a:solidFill>
                  <a:prstDash val="solid"/>
                  <a:miter lim="400000"/>
                </a:ln>
                <a:latin typeface="+mj-lt"/>
                <a:ea typeface="+mj-ea"/>
                <a:cs typeface="+mj-cs"/>
                <a:sym typeface="Helvetica"/>
              </a:defRPr>
            </a:pPr>
            <a:r>
              <a:rPr lang="fr-BE" dirty="0"/>
              <a:t>Les « faits » sont majoritairement numériques, puisque d’ordre quantitatif. Il peut s’agir des ventes, des dépenses, du niveau d’un inventaire,…</a:t>
            </a:r>
            <a:br>
              <a:rPr lang="fr-BE" dirty="0"/>
            </a:br>
            <a:r>
              <a:rPr lang="fr-BE" dirty="0"/>
              <a:t>Ils représentent en moyenne 90% des données.</a:t>
            </a:r>
          </a:p>
          <a:p>
            <a:pPr defTabSz="457200">
              <a:defRPr sz="3250">
                <a:ln w="0" cap="flat">
                  <a:solidFill>
                    <a:srgbClr val="000000"/>
                  </a:solidFill>
                  <a:prstDash val="solid"/>
                  <a:miter lim="400000"/>
                </a:ln>
                <a:latin typeface="+mj-lt"/>
                <a:ea typeface="+mj-ea"/>
                <a:cs typeface="+mj-cs"/>
                <a:sym typeface="Helvetica"/>
              </a:defRPr>
            </a:pPr>
            <a:endParaRPr lang="fr-BE" dirty="0"/>
          </a:p>
          <a:p>
            <a:pPr defTabSz="457200">
              <a:defRPr sz="2700">
                <a:ln w="0" cap="flat">
                  <a:solidFill>
                    <a:srgbClr val="000000"/>
                  </a:solidFill>
                  <a:prstDash val="solid"/>
                  <a:miter lim="400000"/>
                </a:ln>
                <a:latin typeface="+mj-lt"/>
                <a:ea typeface="+mj-ea"/>
                <a:cs typeface="+mj-cs"/>
                <a:sym typeface="Helvetica"/>
              </a:defRPr>
            </a:pPr>
            <a:r>
              <a:rPr lang="fr-BE" dirty="0"/>
              <a:t>Les dimensions fournissent le </a:t>
            </a:r>
            <a:r>
              <a:rPr lang="fr-BE" b="1" dirty="0"/>
              <a:t>contexte</a:t>
            </a:r>
            <a:r>
              <a:rPr lang="fr-BE" dirty="0"/>
              <a:t>: qui, quoi, quand, où, pourquoi et comment des faits.</a:t>
            </a:r>
          </a:p>
          <a:p>
            <a:pPr defTabSz="457200">
              <a:defRPr sz="2700">
                <a:ln w="0" cap="flat">
                  <a:solidFill>
                    <a:srgbClr val="000000"/>
                  </a:solidFill>
                  <a:prstDash val="solid"/>
                  <a:miter lim="400000"/>
                </a:ln>
                <a:latin typeface="+mj-lt"/>
                <a:ea typeface="+mj-ea"/>
                <a:cs typeface="+mj-cs"/>
                <a:sym typeface="Helvetica"/>
              </a:defRPr>
            </a:pPr>
            <a:endParaRPr lang="fr-BE" dirty="0"/>
          </a:p>
          <a:p>
            <a:pPr defTabSz="457200">
              <a:defRPr sz="2700">
                <a:ln w="0" cap="flat">
                  <a:solidFill>
                    <a:srgbClr val="000000"/>
                  </a:solidFill>
                  <a:prstDash val="solid"/>
                  <a:miter lim="400000"/>
                </a:ln>
                <a:latin typeface="+mj-lt"/>
                <a:ea typeface="+mj-ea"/>
                <a:cs typeface="+mj-cs"/>
                <a:sym typeface="Helvetica"/>
              </a:defRPr>
            </a:pPr>
            <a:r>
              <a:rPr lang="fr-BE" dirty="0"/>
              <a:t>Une table de faits suit généralement un schéma en étoile et est entourée de plusieurs tables de dimensions.</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itle 15"/>
          <p:cNvSpPr txBox="1"/>
          <p:nvPr/>
        </p:nvSpPr>
        <p:spPr>
          <a:xfrm>
            <a:off x="1135972" y="3167380"/>
            <a:ext cx="9920056" cy="5232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lgn="ctr">
              <a:lnSpc>
                <a:spcPct val="90000"/>
              </a:lnSpc>
              <a:defRPr sz="2800">
                <a:solidFill>
                  <a:srgbClr val="766C62"/>
                </a:solidFill>
                <a:latin typeface="Segoe UI"/>
                <a:ea typeface="Segoe UI"/>
                <a:cs typeface="Segoe UI"/>
                <a:sym typeface="Segoe UI"/>
              </a:defRPr>
            </a:lvl1pPr>
          </a:lstStyle>
          <a:p>
            <a:r>
              <a:t>Qu’est ce qu’un ETL ?</a:t>
            </a: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a14="http://schemas.microsoft.com/office/drawing/2010/main" xmlns:m="http://schemas.openxmlformats.org/officeDocument/2006/math"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3" name="Title 15"/>
          <p:cNvSpPr txBox="1"/>
          <p:nvPr/>
        </p:nvSpPr>
        <p:spPr>
          <a:xfrm>
            <a:off x="278723" y="286929"/>
            <a:ext cx="9920055" cy="4597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lnSpc>
                <a:spcPct val="90000"/>
              </a:lnSpc>
              <a:defRPr sz="2400">
                <a:solidFill>
                  <a:srgbClr val="766C62"/>
                </a:solidFill>
                <a:latin typeface="Segoe UI"/>
                <a:ea typeface="Segoe UI"/>
                <a:cs typeface="Segoe UI"/>
                <a:sym typeface="Segoe UI"/>
              </a:defRPr>
            </a:lvl1pPr>
          </a:lstStyle>
          <a:p>
            <a:r>
              <a:t>Table de faits: types de mesures</a:t>
            </a:r>
          </a:p>
        </p:txBody>
      </p:sp>
      <p:graphicFrame>
        <p:nvGraphicFramePr>
          <p:cNvPr id="444" name="Tableau 1-2"/>
          <p:cNvGraphicFramePr/>
          <p:nvPr>
            <p:extLst>
              <p:ext uri="{D42A27DB-BD31-4B8C-83A1-F6EECF244321}">
                <p14:modId xmlns:p14="http://schemas.microsoft.com/office/powerpoint/2010/main" val="1219513397"/>
              </p:ext>
            </p:extLst>
          </p:nvPr>
        </p:nvGraphicFramePr>
        <p:xfrm>
          <a:off x="1365194" y="1226662"/>
          <a:ext cx="10014374" cy="5150306"/>
        </p:xfrm>
        <a:graphic>
          <a:graphicData uri="http://schemas.openxmlformats.org/drawingml/2006/table">
            <a:tbl>
              <a:tblPr>
                <a:tableStyleId>{4C3C2611-4C71-4FC5-86AE-919BDF0F9419}</a:tableStyleId>
              </a:tblPr>
              <a:tblGrid>
                <a:gridCol w="2927278">
                  <a:extLst>
                    <a:ext uri="{9D8B030D-6E8A-4147-A177-3AD203B41FA5}">
                      <a16:colId xmlns:a16="http://schemas.microsoft.com/office/drawing/2014/main" val="20000"/>
                    </a:ext>
                  </a:extLst>
                </a:gridCol>
                <a:gridCol w="7087096">
                  <a:extLst>
                    <a:ext uri="{9D8B030D-6E8A-4147-A177-3AD203B41FA5}">
                      <a16:colId xmlns:a16="http://schemas.microsoft.com/office/drawing/2014/main" val="20001"/>
                    </a:ext>
                  </a:extLst>
                </a:gridCol>
              </a:tblGrid>
              <a:tr h="1760677">
                <a:tc>
                  <a:txBody>
                    <a:bodyPr/>
                    <a:lstStyle/>
                    <a:p>
                      <a:pPr algn="l">
                        <a:defRPr sz="1800"/>
                      </a:pPr>
                      <a:r>
                        <a:rPr sz="2000" b="1" dirty="0" err="1"/>
                        <a:t>Mesures</a:t>
                      </a:r>
                      <a:r>
                        <a:rPr sz="2000" b="1" dirty="0"/>
                        <a:t> additives</a:t>
                      </a:r>
                    </a:p>
                  </a:txBody>
                  <a:tcPr marL="0" marR="0" marT="0" marB="0" anchor="ctr" horzOverflow="overflow">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pPr algn="l" defTabSz="457200">
                        <a:defRPr sz="1800"/>
                      </a:pPr>
                      <a:r>
                        <a:rPr sz="1700">
                          <a:ln w="0" cap="flat">
                            <a:solidFill>
                              <a:srgbClr val="000000"/>
                            </a:solidFill>
                            <a:prstDash val="solid"/>
                            <a:miter lim="400000"/>
                          </a:ln>
                          <a:latin typeface="+mj-lt"/>
                          <a:ea typeface="+mj-ea"/>
                          <a:cs typeface="+mj-cs"/>
                          <a:sym typeface="Helvetica"/>
                        </a:rPr>
                        <a:t>Ce sont des mesures qui peuvent être additionnées à travers toutes les dimensions. Ex: le nombre d’articles acheté en ligne, …
Ce type de donnée peuvent être agrégée par date, clients, produits, vendeurs, … </a:t>
                      </a:r>
                    </a:p>
                  </a:txBody>
                  <a:tcPr marL="0" marR="0" marT="0" marB="0" anchor="ctr" horzOverflow="overflow">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extLst>
                  <a:ext uri="{0D108BD9-81ED-4DB2-BD59-A6C34878D82A}">
                    <a16:rowId xmlns:a16="http://schemas.microsoft.com/office/drawing/2014/main" val="10000"/>
                  </a:ext>
                </a:extLst>
              </a:tr>
              <a:tr h="2063687">
                <a:tc>
                  <a:txBody>
                    <a:bodyPr/>
                    <a:lstStyle/>
                    <a:p>
                      <a:pPr algn="l">
                        <a:defRPr sz="1800"/>
                      </a:pPr>
                      <a:r>
                        <a:rPr sz="2000" b="1" dirty="0" err="1"/>
                        <a:t>Mesures</a:t>
                      </a:r>
                      <a:r>
                        <a:rPr sz="2000" b="1" dirty="0"/>
                        <a:t> semi additives</a:t>
                      </a:r>
                    </a:p>
                  </a:txBody>
                  <a:tcPr marL="0" marR="0" marT="0" marB="0" anchor="ctr" horzOverflow="overflow">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pPr algn="l" defTabSz="457200">
                        <a:defRPr sz="1800"/>
                      </a:pPr>
                      <a:r>
                        <a:rPr sz="1700">
                          <a:ln w="0" cap="flat">
                            <a:solidFill>
                              <a:srgbClr val="000000"/>
                            </a:solidFill>
                            <a:prstDash val="solid"/>
                            <a:miter lim="400000"/>
                          </a:ln>
                          <a:latin typeface="+mj-lt"/>
                          <a:ea typeface="+mj-ea"/>
                          <a:cs typeface="+mj-cs"/>
                          <a:sym typeface="Helvetica"/>
                        </a:rPr>
                        <a:t>Ce sont des mesures qui peuvent être additionnées à travers certaines dimensions mais pas toutes. Ex: Solde de compte en banque, nombre d’étudiants en classe, niveau d’inventaire, …
On ne peut pas additionner 12 mois de valeur d’un compte bancaire pour avoir le total sur le compte. Mais on peut à un moment donné dans le temps T voir le total d’argent sur le compte en additionnant les valeurs à cet instant T</a:t>
                      </a:r>
                    </a:p>
                  </a:txBody>
                  <a:tcPr marL="0" marR="0" marT="0" marB="0" anchor="ctr" horzOverflow="overflow">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extLst>
                  <a:ext uri="{0D108BD9-81ED-4DB2-BD59-A6C34878D82A}">
                    <a16:rowId xmlns:a16="http://schemas.microsoft.com/office/drawing/2014/main" val="10001"/>
                  </a:ext>
                </a:extLst>
              </a:tr>
              <a:tr h="1325942">
                <a:tc>
                  <a:txBody>
                    <a:bodyPr/>
                    <a:lstStyle/>
                    <a:p>
                      <a:pPr algn="l" defTabSz="457200">
                        <a:defRPr sz="1800"/>
                      </a:pPr>
                      <a:r>
                        <a:rPr sz="2000" b="0" dirty="0" err="1">
                          <a:ln w="0" cap="flat">
                            <a:solidFill>
                              <a:srgbClr val="000000"/>
                            </a:solidFill>
                            <a:prstDash val="solid"/>
                            <a:miter lim="400000"/>
                          </a:ln>
                          <a:latin typeface="+mn-lt"/>
                          <a:ea typeface="+mj-ea"/>
                          <a:cs typeface="+mj-cs"/>
                          <a:sym typeface="Helvetica"/>
                        </a:rPr>
                        <a:t>Mesures</a:t>
                      </a:r>
                      <a:r>
                        <a:rPr sz="2000" b="0" dirty="0">
                          <a:ln w="0" cap="flat">
                            <a:solidFill>
                              <a:srgbClr val="000000"/>
                            </a:solidFill>
                            <a:prstDash val="solid"/>
                            <a:miter lim="400000"/>
                          </a:ln>
                          <a:latin typeface="+mn-lt"/>
                          <a:ea typeface="+mj-ea"/>
                          <a:cs typeface="+mj-cs"/>
                          <a:sym typeface="Helvetica"/>
                        </a:rPr>
                        <a:t> non-additives</a:t>
                      </a:r>
                    </a:p>
                  </a:txBody>
                  <a:tcPr marL="0" marR="0" marT="0" marB="0" anchor="ctr" horzOverflow="overflow">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pPr algn="l" defTabSz="457200">
                        <a:defRPr sz="1800"/>
                      </a:pPr>
                      <a:r>
                        <a:rPr sz="1700" dirty="0">
                          <a:ln w="0" cap="flat">
                            <a:solidFill>
                              <a:srgbClr val="000000"/>
                            </a:solidFill>
                            <a:prstDash val="solid"/>
                            <a:miter lim="400000"/>
                          </a:ln>
                          <a:latin typeface="+mj-lt"/>
                          <a:ea typeface="+mj-ea"/>
                          <a:cs typeface="+mj-cs"/>
                          <a:sym typeface="Helvetica"/>
                        </a:rPr>
                        <a:t>Ce </a:t>
                      </a:r>
                      <a:r>
                        <a:rPr sz="1700" dirty="0" err="1">
                          <a:ln w="0" cap="flat">
                            <a:solidFill>
                              <a:srgbClr val="000000"/>
                            </a:solidFill>
                            <a:prstDash val="solid"/>
                            <a:miter lim="400000"/>
                          </a:ln>
                          <a:latin typeface="+mj-lt"/>
                          <a:ea typeface="+mj-ea"/>
                          <a:cs typeface="+mj-cs"/>
                          <a:sym typeface="Helvetica"/>
                        </a:rPr>
                        <a:t>sont</a:t>
                      </a:r>
                      <a:r>
                        <a:rPr sz="1700" dirty="0">
                          <a:ln w="0" cap="flat">
                            <a:solidFill>
                              <a:srgbClr val="000000"/>
                            </a:solidFill>
                            <a:prstDash val="solid"/>
                            <a:miter lim="400000"/>
                          </a:ln>
                          <a:latin typeface="+mj-lt"/>
                          <a:ea typeface="+mj-ea"/>
                          <a:cs typeface="+mj-cs"/>
                          <a:sym typeface="Helvetica"/>
                        </a:rPr>
                        <a:t> des </a:t>
                      </a:r>
                      <a:r>
                        <a:rPr sz="1700" dirty="0" err="1">
                          <a:ln w="0" cap="flat">
                            <a:solidFill>
                              <a:srgbClr val="000000"/>
                            </a:solidFill>
                            <a:prstDash val="solid"/>
                            <a:miter lim="400000"/>
                          </a:ln>
                          <a:latin typeface="+mj-lt"/>
                          <a:ea typeface="+mj-ea"/>
                          <a:cs typeface="+mj-cs"/>
                          <a:sym typeface="Helvetica"/>
                        </a:rPr>
                        <a:t>mesures</a:t>
                      </a:r>
                      <a:r>
                        <a:rPr sz="1700" dirty="0">
                          <a:ln w="0" cap="flat">
                            <a:solidFill>
                              <a:srgbClr val="000000"/>
                            </a:solidFill>
                            <a:prstDash val="solid"/>
                            <a:miter lim="400000"/>
                          </a:ln>
                          <a:latin typeface="+mj-lt"/>
                          <a:ea typeface="+mj-ea"/>
                          <a:cs typeface="+mj-cs"/>
                          <a:sym typeface="Helvetica"/>
                        </a:rPr>
                        <a:t> de tables de faits qui ne </a:t>
                      </a:r>
                      <a:r>
                        <a:rPr sz="1700" dirty="0" err="1">
                          <a:ln w="0" cap="flat">
                            <a:solidFill>
                              <a:srgbClr val="000000"/>
                            </a:solidFill>
                            <a:prstDash val="solid"/>
                            <a:miter lim="400000"/>
                          </a:ln>
                          <a:latin typeface="+mj-lt"/>
                          <a:ea typeface="+mj-ea"/>
                          <a:cs typeface="+mj-cs"/>
                          <a:sym typeface="Helvetica"/>
                        </a:rPr>
                        <a:t>peuvent</a:t>
                      </a:r>
                      <a:r>
                        <a:rPr sz="1700" dirty="0">
                          <a:ln w="0" cap="flat">
                            <a:solidFill>
                              <a:srgbClr val="000000"/>
                            </a:solidFill>
                            <a:prstDash val="solid"/>
                            <a:miter lim="400000"/>
                          </a:ln>
                          <a:latin typeface="+mj-lt"/>
                          <a:ea typeface="+mj-ea"/>
                          <a:cs typeface="+mj-cs"/>
                          <a:sym typeface="Helvetica"/>
                        </a:rPr>
                        <a:t> </a:t>
                      </a:r>
                      <a:r>
                        <a:rPr sz="1700" dirty="0" err="1">
                          <a:ln w="0" cap="flat">
                            <a:solidFill>
                              <a:srgbClr val="000000"/>
                            </a:solidFill>
                            <a:prstDash val="solid"/>
                            <a:miter lim="400000"/>
                          </a:ln>
                          <a:latin typeface="+mj-lt"/>
                          <a:ea typeface="+mj-ea"/>
                          <a:cs typeface="+mj-cs"/>
                          <a:sym typeface="Helvetica"/>
                        </a:rPr>
                        <a:t>être</a:t>
                      </a:r>
                      <a:r>
                        <a:rPr sz="1700" dirty="0">
                          <a:ln w="0" cap="flat">
                            <a:solidFill>
                              <a:srgbClr val="000000"/>
                            </a:solidFill>
                            <a:prstDash val="solid"/>
                            <a:miter lim="400000"/>
                          </a:ln>
                          <a:latin typeface="+mj-lt"/>
                          <a:ea typeface="+mj-ea"/>
                          <a:cs typeface="+mj-cs"/>
                          <a:sym typeface="Helvetica"/>
                        </a:rPr>
                        <a:t> </a:t>
                      </a:r>
                      <a:r>
                        <a:rPr sz="1700" dirty="0" err="1">
                          <a:ln w="0" cap="flat">
                            <a:solidFill>
                              <a:srgbClr val="000000"/>
                            </a:solidFill>
                            <a:prstDash val="solid"/>
                            <a:miter lim="400000"/>
                          </a:ln>
                          <a:latin typeface="+mj-lt"/>
                          <a:ea typeface="+mj-ea"/>
                          <a:cs typeface="+mj-cs"/>
                          <a:sym typeface="Helvetica"/>
                        </a:rPr>
                        <a:t>additionnées</a:t>
                      </a:r>
                      <a:r>
                        <a:rPr sz="1700" dirty="0">
                          <a:ln w="0" cap="flat">
                            <a:solidFill>
                              <a:srgbClr val="000000"/>
                            </a:solidFill>
                            <a:prstDash val="solid"/>
                            <a:miter lim="400000"/>
                          </a:ln>
                          <a:latin typeface="+mj-lt"/>
                          <a:ea typeface="+mj-ea"/>
                          <a:cs typeface="+mj-cs"/>
                          <a:sym typeface="Helvetica"/>
                        </a:rPr>
                        <a:t> à travers </a:t>
                      </a:r>
                      <a:r>
                        <a:rPr sz="1700" dirty="0" err="1">
                          <a:ln w="0" cap="flat">
                            <a:solidFill>
                              <a:srgbClr val="000000"/>
                            </a:solidFill>
                            <a:prstDash val="solid"/>
                            <a:miter lim="400000"/>
                          </a:ln>
                          <a:latin typeface="+mj-lt"/>
                          <a:ea typeface="+mj-ea"/>
                          <a:cs typeface="+mj-cs"/>
                          <a:sym typeface="Helvetica"/>
                        </a:rPr>
                        <a:t>aucune</a:t>
                      </a:r>
                      <a:r>
                        <a:rPr sz="1700" dirty="0">
                          <a:ln w="0" cap="flat">
                            <a:solidFill>
                              <a:srgbClr val="000000"/>
                            </a:solidFill>
                            <a:prstDash val="solid"/>
                            <a:miter lim="400000"/>
                          </a:ln>
                          <a:latin typeface="+mj-lt"/>
                          <a:ea typeface="+mj-ea"/>
                          <a:cs typeface="+mj-cs"/>
                          <a:sym typeface="Helvetica"/>
                        </a:rPr>
                        <a:t> dimension. Ex: Les prix </a:t>
                      </a:r>
                      <a:r>
                        <a:rPr sz="1700" dirty="0" err="1">
                          <a:ln w="0" cap="flat">
                            <a:solidFill>
                              <a:srgbClr val="000000"/>
                            </a:solidFill>
                            <a:prstDash val="solid"/>
                            <a:miter lim="400000"/>
                          </a:ln>
                          <a:latin typeface="+mj-lt"/>
                          <a:ea typeface="+mj-ea"/>
                          <a:cs typeface="+mj-cs"/>
                          <a:sym typeface="Helvetica"/>
                        </a:rPr>
                        <a:t>unitaires</a:t>
                      </a:r>
                      <a:r>
                        <a:rPr sz="1700" dirty="0">
                          <a:ln w="0" cap="flat">
                            <a:solidFill>
                              <a:srgbClr val="000000"/>
                            </a:solidFill>
                            <a:prstDash val="solid"/>
                            <a:miter lim="400000"/>
                          </a:ln>
                          <a:latin typeface="+mj-lt"/>
                          <a:ea typeface="+mj-ea"/>
                          <a:cs typeface="+mj-cs"/>
                          <a:sym typeface="Helvetica"/>
                        </a:rPr>
                        <a:t>, les </a:t>
                      </a:r>
                      <a:r>
                        <a:rPr sz="1700" dirty="0" err="1">
                          <a:ln w="0" cap="flat">
                            <a:solidFill>
                              <a:srgbClr val="000000"/>
                            </a:solidFill>
                            <a:prstDash val="solid"/>
                            <a:miter lim="400000"/>
                          </a:ln>
                          <a:latin typeface="+mj-lt"/>
                          <a:ea typeface="+mj-ea"/>
                          <a:cs typeface="+mj-cs"/>
                          <a:sym typeface="Helvetica"/>
                        </a:rPr>
                        <a:t>températures</a:t>
                      </a:r>
                      <a:r>
                        <a:rPr sz="1700" dirty="0">
                          <a:ln w="0" cap="flat">
                            <a:solidFill>
                              <a:srgbClr val="000000"/>
                            </a:solidFill>
                            <a:prstDash val="solid"/>
                            <a:miter lim="400000"/>
                          </a:ln>
                          <a:latin typeface="+mj-lt"/>
                          <a:ea typeface="+mj-ea"/>
                          <a:cs typeface="+mj-cs"/>
                          <a:sym typeface="Helvetica"/>
                        </a:rPr>
                        <a:t>, les ratios, …</a:t>
                      </a:r>
                    </a:p>
                  </a:txBody>
                  <a:tcPr marL="0" marR="0" marT="0" marB="0" anchor="ctr" horzOverflow="overflow">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extLst>
                  <a:ext uri="{0D108BD9-81ED-4DB2-BD59-A6C34878D82A}">
                    <a16:rowId xmlns:a16="http://schemas.microsoft.com/office/drawing/2014/main" val="10002"/>
                  </a:ext>
                </a:extLst>
              </a:tr>
            </a:tbl>
          </a:graphicData>
        </a:graphic>
      </p:graphicFrame>
    </p:spTree>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6" name="Title 15"/>
          <p:cNvSpPr txBox="1"/>
          <p:nvPr/>
        </p:nvSpPr>
        <p:spPr>
          <a:xfrm>
            <a:off x="278723" y="286929"/>
            <a:ext cx="9920055" cy="4597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lnSpc>
                <a:spcPct val="90000"/>
              </a:lnSpc>
              <a:defRPr sz="2400">
                <a:solidFill>
                  <a:srgbClr val="766C62"/>
                </a:solidFill>
                <a:latin typeface="Segoe UI"/>
                <a:ea typeface="Segoe UI"/>
                <a:cs typeface="Segoe UI"/>
                <a:sym typeface="Segoe UI"/>
              </a:defRPr>
            </a:lvl1pPr>
          </a:lstStyle>
          <a:p>
            <a:r>
              <a:t>Quels types de mesures est ce ?</a:t>
            </a:r>
          </a:p>
        </p:txBody>
      </p:sp>
      <p:sp>
        <p:nvSpPr>
          <p:cNvPr id="447" name="Stock de blés dans un hangar…"/>
          <p:cNvSpPr txBox="1"/>
          <p:nvPr/>
        </p:nvSpPr>
        <p:spPr>
          <a:xfrm>
            <a:off x="776876" y="1312625"/>
            <a:ext cx="10638248" cy="46634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defTabSz="457200">
              <a:defRPr sz="3284">
                <a:ln w="0" cap="flat">
                  <a:solidFill>
                    <a:srgbClr val="000000"/>
                  </a:solidFill>
                  <a:prstDash val="solid"/>
                  <a:miter lim="400000"/>
                </a:ln>
                <a:solidFill>
                  <a:srgbClr val="535353"/>
                </a:solidFill>
                <a:latin typeface="+mj-lt"/>
                <a:ea typeface="+mj-ea"/>
                <a:cs typeface="+mj-cs"/>
                <a:sym typeface="Helvetica"/>
              </a:defRPr>
            </a:pPr>
            <a:r>
              <a:rPr dirty="0"/>
              <a:t>Stock de </a:t>
            </a:r>
            <a:r>
              <a:rPr dirty="0" err="1"/>
              <a:t>blés</a:t>
            </a:r>
            <a:r>
              <a:rPr dirty="0"/>
              <a:t> dans un hangar </a:t>
            </a:r>
          </a:p>
          <a:p>
            <a:pPr defTabSz="457200">
              <a:defRPr sz="3284">
                <a:ln w="0" cap="flat">
                  <a:solidFill>
                    <a:srgbClr val="000000"/>
                  </a:solidFill>
                  <a:prstDash val="solid"/>
                  <a:miter lim="400000"/>
                </a:ln>
                <a:solidFill>
                  <a:srgbClr val="535353"/>
                </a:solidFill>
                <a:latin typeface="+mj-lt"/>
                <a:ea typeface="+mj-ea"/>
                <a:cs typeface="+mj-cs"/>
                <a:sym typeface="Helvetica"/>
              </a:defRPr>
            </a:pPr>
            <a:endParaRPr dirty="0"/>
          </a:p>
          <a:p>
            <a:pPr defTabSz="457200">
              <a:defRPr sz="3284">
                <a:ln w="0" cap="flat">
                  <a:solidFill>
                    <a:srgbClr val="000000"/>
                  </a:solidFill>
                  <a:prstDash val="solid"/>
                  <a:miter lim="400000"/>
                </a:ln>
                <a:solidFill>
                  <a:srgbClr val="535353"/>
                </a:solidFill>
                <a:latin typeface="+mj-lt"/>
                <a:ea typeface="+mj-ea"/>
                <a:cs typeface="+mj-cs"/>
                <a:sym typeface="Helvetica"/>
              </a:defRPr>
            </a:pPr>
            <a:r>
              <a:rPr dirty="0" err="1"/>
              <a:t>Pourcentage</a:t>
            </a:r>
            <a:r>
              <a:rPr dirty="0"/>
              <a:t> de profit </a:t>
            </a:r>
          </a:p>
          <a:p>
            <a:pPr defTabSz="457200">
              <a:defRPr sz="3284">
                <a:ln w="0" cap="flat">
                  <a:solidFill>
                    <a:srgbClr val="000000"/>
                  </a:solidFill>
                  <a:prstDash val="solid"/>
                  <a:miter lim="400000"/>
                </a:ln>
                <a:solidFill>
                  <a:srgbClr val="535353"/>
                </a:solidFill>
                <a:latin typeface="+mj-lt"/>
                <a:ea typeface="+mj-ea"/>
                <a:cs typeface="+mj-cs"/>
                <a:sym typeface="Helvetica"/>
              </a:defRPr>
            </a:pPr>
            <a:endParaRPr dirty="0"/>
          </a:p>
          <a:p>
            <a:pPr defTabSz="457200">
              <a:defRPr sz="3284">
                <a:ln w="0" cap="flat">
                  <a:solidFill>
                    <a:srgbClr val="000000"/>
                  </a:solidFill>
                  <a:prstDash val="solid"/>
                  <a:miter lim="400000"/>
                </a:ln>
                <a:solidFill>
                  <a:srgbClr val="535353"/>
                </a:solidFill>
                <a:latin typeface="+mj-lt"/>
                <a:ea typeface="+mj-ea"/>
                <a:cs typeface="+mj-cs"/>
                <a:sym typeface="Helvetica"/>
              </a:defRPr>
            </a:pPr>
            <a:r>
              <a:rPr dirty="0" err="1"/>
              <a:t>Nombre</a:t>
            </a:r>
            <a:r>
              <a:rPr dirty="0"/>
              <a:t> de jeux  </a:t>
            </a:r>
            <a:r>
              <a:rPr dirty="0" err="1"/>
              <a:t>vendus</a:t>
            </a:r>
            <a:endParaRPr dirty="0"/>
          </a:p>
          <a:p>
            <a:pPr defTabSz="457200">
              <a:defRPr sz="3284">
                <a:ln w="0" cap="flat">
                  <a:solidFill>
                    <a:srgbClr val="000000"/>
                  </a:solidFill>
                  <a:prstDash val="solid"/>
                  <a:miter lim="400000"/>
                </a:ln>
                <a:solidFill>
                  <a:srgbClr val="535353"/>
                </a:solidFill>
                <a:latin typeface="+mj-lt"/>
                <a:ea typeface="+mj-ea"/>
                <a:cs typeface="+mj-cs"/>
                <a:sym typeface="Helvetica"/>
              </a:defRPr>
            </a:pPr>
            <a:endParaRPr dirty="0"/>
          </a:p>
          <a:p>
            <a:pPr defTabSz="457200">
              <a:defRPr sz="3284">
                <a:ln w="0" cap="flat">
                  <a:solidFill>
                    <a:srgbClr val="000000"/>
                  </a:solidFill>
                  <a:prstDash val="solid"/>
                  <a:miter lim="400000"/>
                </a:ln>
                <a:solidFill>
                  <a:srgbClr val="535353"/>
                </a:solidFill>
                <a:latin typeface="+mj-lt"/>
                <a:ea typeface="+mj-ea"/>
                <a:cs typeface="+mj-cs"/>
                <a:sym typeface="Helvetica"/>
              </a:defRPr>
            </a:pPr>
            <a:r>
              <a:rPr dirty="0"/>
              <a:t>Prix de ventes d’un </a:t>
            </a:r>
            <a:r>
              <a:rPr dirty="0" err="1"/>
              <a:t>produit</a:t>
            </a:r>
            <a:endParaRPr dirty="0"/>
          </a:p>
          <a:p>
            <a:pPr defTabSz="457200">
              <a:defRPr sz="3284">
                <a:ln w="0" cap="flat">
                  <a:solidFill>
                    <a:srgbClr val="000000"/>
                  </a:solidFill>
                  <a:prstDash val="solid"/>
                  <a:miter lim="400000"/>
                </a:ln>
                <a:solidFill>
                  <a:srgbClr val="535353"/>
                </a:solidFill>
                <a:latin typeface="+mj-lt"/>
                <a:ea typeface="+mj-ea"/>
                <a:cs typeface="+mj-cs"/>
                <a:sym typeface="Helvetica"/>
              </a:defRPr>
            </a:pPr>
            <a:endParaRPr dirty="0"/>
          </a:p>
          <a:p>
            <a:pPr defTabSz="457200">
              <a:defRPr sz="3284">
                <a:ln w="0" cap="flat">
                  <a:solidFill>
                    <a:srgbClr val="000000"/>
                  </a:solidFill>
                  <a:prstDash val="solid"/>
                  <a:miter lim="400000"/>
                </a:ln>
                <a:solidFill>
                  <a:srgbClr val="535353"/>
                </a:solidFill>
                <a:latin typeface="+mj-lt"/>
                <a:ea typeface="+mj-ea"/>
                <a:cs typeface="+mj-cs"/>
                <a:sym typeface="Helvetica"/>
              </a:defRPr>
            </a:pPr>
            <a:r>
              <a:rPr dirty="0" err="1"/>
              <a:t>Bénéfice</a:t>
            </a:r>
            <a:r>
              <a:rPr dirty="0"/>
              <a:t> d’un </a:t>
            </a:r>
            <a:r>
              <a:rPr dirty="0" err="1"/>
              <a:t>produit</a:t>
            </a:r>
            <a:r>
              <a:rPr dirty="0"/>
              <a:t> = </a:t>
            </a:r>
            <a:r>
              <a:rPr dirty="0" err="1"/>
              <a:t>montent</a:t>
            </a:r>
            <a:r>
              <a:rPr dirty="0"/>
              <a:t> vente - </a:t>
            </a:r>
            <a:r>
              <a:rPr dirty="0" err="1"/>
              <a:t>coût</a:t>
            </a:r>
            <a:r>
              <a:rPr dirty="0"/>
              <a:t> </a:t>
            </a:r>
          </a:p>
        </p:txBody>
      </p:sp>
    </p:spTree>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 name="Title 15"/>
          <p:cNvSpPr txBox="1"/>
          <p:nvPr/>
        </p:nvSpPr>
        <p:spPr>
          <a:xfrm>
            <a:off x="278723" y="286929"/>
            <a:ext cx="9920055" cy="4597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lnSpc>
                <a:spcPct val="90000"/>
              </a:lnSpc>
              <a:defRPr sz="2400">
                <a:solidFill>
                  <a:srgbClr val="766C62"/>
                </a:solidFill>
                <a:latin typeface="Segoe UI"/>
                <a:ea typeface="Segoe UI"/>
                <a:cs typeface="Segoe UI"/>
                <a:sym typeface="Segoe UI"/>
              </a:defRPr>
            </a:lvl1pPr>
          </a:lstStyle>
          <a:p>
            <a:r>
              <a:t>Quels types de mesures est ce ?</a:t>
            </a:r>
          </a:p>
        </p:txBody>
      </p:sp>
      <p:sp>
        <p:nvSpPr>
          <p:cNvPr id="450" name="Stock de blés dans un hangar   : semi-additives…"/>
          <p:cNvSpPr txBox="1"/>
          <p:nvPr/>
        </p:nvSpPr>
        <p:spPr>
          <a:xfrm>
            <a:off x="776876" y="1312625"/>
            <a:ext cx="10638248" cy="46634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defTabSz="457200">
              <a:defRPr sz="3284">
                <a:ln w="0" cap="flat">
                  <a:solidFill>
                    <a:srgbClr val="000000"/>
                  </a:solidFill>
                  <a:prstDash val="solid"/>
                  <a:miter lim="400000"/>
                </a:ln>
                <a:solidFill>
                  <a:srgbClr val="535353"/>
                </a:solidFill>
                <a:latin typeface="+mj-lt"/>
                <a:ea typeface="+mj-ea"/>
                <a:cs typeface="+mj-cs"/>
                <a:sym typeface="Helvetica"/>
              </a:defRPr>
            </a:pPr>
            <a:r>
              <a:rPr dirty="0"/>
              <a:t>Stock de </a:t>
            </a:r>
            <a:r>
              <a:rPr dirty="0" err="1"/>
              <a:t>blés</a:t>
            </a:r>
            <a:r>
              <a:rPr dirty="0"/>
              <a:t> dans un hangar   : semi-additives</a:t>
            </a:r>
          </a:p>
          <a:p>
            <a:pPr defTabSz="457200">
              <a:defRPr sz="3284">
                <a:ln w="0" cap="flat">
                  <a:solidFill>
                    <a:srgbClr val="000000"/>
                  </a:solidFill>
                  <a:prstDash val="solid"/>
                  <a:miter lim="400000"/>
                </a:ln>
                <a:solidFill>
                  <a:srgbClr val="535353"/>
                </a:solidFill>
                <a:latin typeface="+mj-lt"/>
                <a:ea typeface="+mj-ea"/>
                <a:cs typeface="+mj-cs"/>
                <a:sym typeface="Helvetica"/>
              </a:defRPr>
            </a:pPr>
            <a:endParaRPr dirty="0"/>
          </a:p>
          <a:p>
            <a:pPr defTabSz="457200">
              <a:defRPr sz="3284">
                <a:ln w="0" cap="flat">
                  <a:solidFill>
                    <a:srgbClr val="000000"/>
                  </a:solidFill>
                  <a:prstDash val="solid"/>
                  <a:miter lim="400000"/>
                </a:ln>
                <a:solidFill>
                  <a:srgbClr val="535353"/>
                </a:solidFill>
                <a:latin typeface="+mj-lt"/>
                <a:ea typeface="+mj-ea"/>
                <a:cs typeface="+mj-cs"/>
                <a:sym typeface="Helvetica"/>
              </a:defRPr>
            </a:pPr>
            <a:r>
              <a:rPr dirty="0" err="1"/>
              <a:t>Pourcentage</a:t>
            </a:r>
            <a:r>
              <a:rPr dirty="0"/>
              <a:t> de profit                 : non-additives </a:t>
            </a:r>
          </a:p>
          <a:p>
            <a:pPr defTabSz="457200">
              <a:defRPr sz="3284">
                <a:ln w="0" cap="flat">
                  <a:solidFill>
                    <a:srgbClr val="000000"/>
                  </a:solidFill>
                  <a:prstDash val="solid"/>
                  <a:miter lim="400000"/>
                </a:ln>
                <a:solidFill>
                  <a:srgbClr val="535353"/>
                </a:solidFill>
                <a:latin typeface="+mj-lt"/>
                <a:ea typeface="+mj-ea"/>
                <a:cs typeface="+mj-cs"/>
                <a:sym typeface="Helvetica"/>
              </a:defRPr>
            </a:pPr>
            <a:endParaRPr dirty="0"/>
          </a:p>
          <a:p>
            <a:pPr defTabSz="457200">
              <a:defRPr sz="3284">
                <a:ln w="0" cap="flat">
                  <a:solidFill>
                    <a:srgbClr val="000000"/>
                  </a:solidFill>
                  <a:prstDash val="solid"/>
                  <a:miter lim="400000"/>
                </a:ln>
                <a:solidFill>
                  <a:srgbClr val="535353"/>
                </a:solidFill>
                <a:latin typeface="+mj-lt"/>
                <a:ea typeface="+mj-ea"/>
                <a:cs typeface="+mj-cs"/>
                <a:sym typeface="Helvetica"/>
              </a:defRPr>
            </a:pPr>
            <a:r>
              <a:rPr dirty="0" err="1"/>
              <a:t>Nombre</a:t>
            </a:r>
            <a:r>
              <a:rPr dirty="0"/>
              <a:t> de jeux  </a:t>
            </a:r>
            <a:r>
              <a:rPr dirty="0" err="1"/>
              <a:t>vendus</a:t>
            </a:r>
            <a:r>
              <a:rPr dirty="0"/>
              <a:t>            : additives</a:t>
            </a:r>
          </a:p>
          <a:p>
            <a:pPr defTabSz="457200">
              <a:defRPr sz="3284">
                <a:ln w="0" cap="flat">
                  <a:solidFill>
                    <a:srgbClr val="000000"/>
                  </a:solidFill>
                  <a:prstDash val="solid"/>
                  <a:miter lim="400000"/>
                </a:ln>
                <a:solidFill>
                  <a:srgbClr val="535353"/>
                </a:solidFill>
                <a:latin typeface="+mj-lt"/>
                <a:ea typeface="+mj-ea"/>
                <a:cs typeface="+mj-cs"/>
                <a:sym typeface="Helvetica"/>
              </a:defRPr>
            </a:pPr>
            <a:endParaRPr dirty="0"/>
          </a:p>
          <a:p>
            <a:pPr defTabSz="457200">
              <a:defRPr sz="3284">
                <a:ln w="0" cap="flat">
                  <a:solidFill>
                    <a:srgbClr val="000000"/>
                  </a:solidFill>
                  <a:prstDash val="solid"/>
                  <a:miter lim="400000"/>
                </a:ln>
                <a:solidFill>
                  <a:srgbClr val="535353"/>
                </a:solidFill>
                <a:latin typeface="+mj-lt"/>
                <a:ea typeface="+mj-ea"/>
                <a:cs typeface="+mj-cs"/>
                <a:sym typeface="Helvetica"/>
              </a:defRPr>
            </a:pPr>
            <a:r>
              <a:rPr dirty="0"/>
              <a:t>Prix de ventes d’un </a:t>
            </a:r>
            <a:r>
              <a:rPr dirty="0" err="1"/>
              <a:t>produit</a:t>
            </a:r>
            <a:r>
              <a:rPr dirty="0"/>
              <a:t>.       : non-additives </a:t>
            </a:r>
          </a:p>
          <a:p>
            <a:pPr defTabSz="457200">
              <a:defRPr sz="3284">
                <a:ln w="0" cap="flat">
                  <a:solidFill>
                    <a:srgbClr val="000000"/>
                  </a:solidFill>
                  <a:prstDash val="solid"/>
                  <a:miter lim="400000"/>
                </a:ln>
                <a:solidFill>
                  <a:srgbClr val="535353"/>
                </a:solidFill>
                <a:latin typeface="+mj-lt"/>
                <a:ea typeface="+mj-ea"/>
                <a:cs typeface="+mj-cs"/>
                <a:sym typeface="Helvetica"/>
              </a:defRPr>
            </a:pPr>
            <a:endParaRPr dirty="0"/>
          </a:p>
          <a:p>
            <a:pPr defTabSz="457200">
              <a:defRPr sz="3284">
                <a:ln w="0" cap="flat">
                  <a:solidFill>
                    <a:srgbClr val="000000"/>
                  </a:solidFill>
                  <a:prstDash val="solid"/>
                  <a:miter lim="400000"/>
                </a:ln>
                <a:solidFill>
                  <a:srgbClr val="535353"/>
                </a:solidFill>
                <a:latin typeface="+mj-lt"/>
                <a:ea typeface="+mj-ea"/>
                <a:cs typeface="+mj-cs"/>
                <a:sym typeface="Helvetica"/>
              </a:defRPr>
            </a:pPr>
            <a:r>
              <a:rPr dirty="0" err="1"/>
              <a:t>Bénéfice</a:t>
            </a:r>
            <a:r>
              <a:rPr dirty="0"/>
              <a:t> d’un </a:t>
            </a:r>
            <a:r>
              <a:rPr dirty="0" err="1"/>
              <a:t>produit</a:t>
            </a:r>
            <a:r>
              <a:rPr dirty="0"/>
              <a:t> = </a:t>
            </a:r>
            <a:r>
              <a:rPr dirty="0" err="1"/>
              <a:t>montent</a:t>
            </a:r>
            <a:r>
              <a:rPr dirty="0"/>
              <a:t> vente - </a:t>
            </a:r>
            <a:r>
              <a:rPr dirty="0" err="1"/>
              <a:t>coût</a:t>
            </a:r>
            <a:r>
              <a:rPr dirty="0"/>
              <a:t> : additives</a:t>
            </a:r>
          </a:p>
        </p:txBody>
      </p:sp>
    </p:spTree>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2" name="Title 15"/>
          <p:cNvSpPr txBox="1"/>
          <p:nvPr/>
        </p:nvSpPr>
        <p:spPr>
          <a:xfrm>
            <a:off x="278723" y="286929"/>
            <a:ext cx="9920055" cy="4597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lnSpc>
                <a:spcPct val="90000"/>
              </a:lnSpc>
              <a:defRPr sz="2400">
                <a:solidFill>
                  <a:srgbClr val="766C62"/>
                </a:solidFill>
                <a:latin typeface="Segoe UI"/>
                <a:ea typeface="Segoe UI"/>
                <a:cs typeface="Segoe UI"/>
                <a:sym typeface="Segoe UI"/>
              </a:defRPr>
            </a:lvl1pPr>
          </a:lstStyle>
          <a:p>
            <a:r>
              <a:t>Table de Dimension</a:t>
            </a:r>
          </a:p>
        </p:txBody>
      </p:sp>
      <p:sp>
        <p:nvSpPr>
          <p:cNvPr id="453" name="Une table dimension est une entité qui définit le contexte business pour les faits utilisés dans une entreprise.…"/>
          <p:cNvSpPr/>
          <p:nvPr/>
        </p:nvSpPr>
        <p:spPr>
          <a:xfrm>
            <a:off x="-13748" y="907183"/>
            <a:ext cx="12219496" cy="1858635"/>
          </a:xfrm>
          <a:prstGeom prst="rect">
            <a:avLst/>
          </a:prstGeom>
          <a:solidFill>
            <a:srgbClr val="000000">
              <a:alpha val="3067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lstStyle/>
          <a:p>
            <a:pPr>
              <a:defRPr sz="2300">
                <a:solidFill>
                  <a:srgbClr val="FFFFFF"/>
                </a:solidFill>
              </a:defRPr>
            </a:pPr>
            <a:r>
              <a:t>Une table dimension est une entité qui définit le contexte business pour les faits utilisés dans une entreprise.</a:t>
            </a:r>
          </a:p>
          <a:p>
            <a:pPr>
              <a:defRPr sz="2300">
                <a:solidFill>
                  <a:srgbClr val="FFFFFF"/>
                </a:solidFill>
              </a:defRPr>
            </a:pPr>
            <a:r>
              <a:t>Elle permet à la base de donnée de ne pas être surchargée de données redondante. D’un point de vue business, le but principal d'une dimension est d’utilisé ses attributs pour filtrer et analyser les données. </a:t>
            </a:r>
          </a:p>
        </p:txBody>
      </p:sp>
      <p:graphicFrame>
        <p:nvGraphicFramePr>
          <p:cNvPr id="454" name="Tableau 1-2-1-1"/>
          <p:cNvGraphicFramePr/>
          <p:nvPr/>
        </p:nvGraphicFramePr>
        <p:xfrm>
          <a:off x="1836850" y="4139955"/>
          <a:ext cx="2452158" cy="2202373"/>
        </p:xfrm>
        <a:graphic>
          <a:graphicData uri="http://schemas.openxmlformats.org/drawingml/2006/table">
            <a:tbl>
              <a:tblPr>
                <a:tableStyleId>{4C3C2611-4C71-4FC5-86AE-919BDF0F9419}</a:tableStyleId>
              </a:tblPr>
              <a:tblGrid>
                <a:gridCol w="2452158">
                  <a:extLst>
                    <a:ext uri="{9D8B030D-6E8A-4147-A177-3AD203B41FA5}">
                      <a16:colId xmlns:a16="http://schemas.microsoft.com/office/drawing/2014/main" val="20000"/>
                    </a:ext>
                  </a:extLst>
                </a:gridCol>
              </a:tblGrid>
              <a:tr h="556453">
                <a:tc>
                  <a:txBody>
                    <a:bodyPr/>
                    <a:lstStyle/>
                    <a:p>
                      <a:pPr algn="ctr">
                        <a:defRPr sz="1800"/>
                      </a:pPr>
                      <a:r>
                        <a:t>PK: idProduit</a:t>
                      </a:r>
                    </a:p>
                  </a:txBody>
                  <a:tcPr marL="0" marR="0" marT="0" marB="0" anchor="ctr" horzOverflow="overflow">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extLst>
                  <a:ext uri="{0D108BD9-81ED-4DB2-BD59-A6C34878D82A}">
                    <a16:rowId xmlns:a16="http://schemas.microsoft.com/office/drawing/2014/main" val="10000"/>
                  </a:ext>
                </a:extLst>
              </a:tr>
              <a:tr h="556453">
                <a:tc>
                  <a:txBody>
                    <a:bodyPr/>
                    <a:lstStyle/>
                    <a:p>
                      <a:pPr algn="l">
                        <a:defRPr sz="1800"/>
                      </a:pPr>
                      <a:r>
                        <a:t>Nom
Couleur
Taille
Prix
</a:t>
                      </a:r>
                    </a:p>
                  </a:txBody>
                  <a:tcPr marL="0" marR="0" marT="0" marB="0" horzOverflow="overflow">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extLst>
                  <a:ext uri="{0D108BD9-81ED-4DB2-BD59-A6C34878D82A}">
                    <a16:rowId xmlns:a16="http://schemas.microsoft.com/office/drawing/2014/main" val="10001"/>
                  </a:ext>
                </a:extLst>
              </a:tr>
            </a:tbl>
          </a:graphicData>
        </a:graphic>
      </p:graphicFrame>
      <p:sp>
        <p:nvSpPr>
          <p:cNvPr id="455" name="Title 15"/>
          <p:cNvSpPr txBox="1"/>
          <p:nvPr/>
        </p:nvSpPr>
        <p:spPr>
          <a:xfrm>
            <a:off x="2411081" y="3704232"/>
            <a:ext cx="1614180" cy="4597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lnSpc>
                <a:spcPct val="90000"/>
              </a:lnSpc>
              <a:defRPr sz="2400">
                <a:solidFill>
                  <a:srgbClr val="766C62"/>
                </a:solidFill>
                <a:latin typeface="Segoe UI"/>
                <a:ea typeface="Segoe UI"/>
                <a:cs typeface="Segoe UI"/>
                <a:sym typeface="Segoe UI"/>
              </a:defRPr>
            </a:lvl1pPr>
          </a:lstStyle>
          <a:p>
            <a:r>
              <a:t>Produit</a:t>
            </a:r>
          </a:p>
        </p:txBody>
      </p:sp>
      <p:sp>
        <p:nvSpPr>
          <p:cNvPr id="456" name="Title 15"/>
          <p:cNvSpPr txBox="1"/>
          <p:nvPr/>
        </p:nvSpPr>
        <p:spPr>
          <a:xfrm>
            <a:off x="489665" y="2926331"/>
            <a:ext cx="6177043" cy="4597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lnSpc>
                <a:spcPct val="90000"/>
              </a:lnSpc>
              <a:defRPr sz="2400">
                <a:latin typeface="Segoe UI"/>
                <a:ea typeface="Segoe UI"/>
                <a:cs typeface="Segoe UI"/>
                <a:sym typeface="Segoe UI"/>
              </a:defRPr>
            </a:lvl1pPr>
          </a:lstStyle>
          <a:p>
            <a:r>
              <a:t>Exemple de Table de dimensions</a:t>
            </a:r>
          </a:p>
        </p:txBody>
      </p:sp>
      <p:pic>
        <p:nvPicPr>
          <p:cNvPr id="457" name="Ligne Ligne" descr="Ligne Ligne"/>
          <p:cNvPicPr>
            <a:picLocks/>
          </p:cNvPicPr>
          <p:nvPr/>
        </p:nvPicPr>
        <p:blipFill>
          <a:blip r:embed="rId2"/>
          <a:stretch>
            <a:fillRect/>
          </a:stretch>
        </p:blipFill>
        <p:spPr>
          <a:xfrm rot="10800000">
            <a:off x="4473754" y="5061583"/>
            <a:ext cx="1035417" cy="152401"/>
          </a:xfrm>
          <a:prstGeom prst="rect">
            <a:avLst/>
          </a:prstGeom>
        </p:spPr>
      </p:pic>
      <p:pic>
        <p:nvPicPr>
          <p:cNvPr id="459" name="Ligne Ligne" descr="Ligne Ligne"/>
          <p:cNvPicPr>
            <a:picLocks/>
          </p:cNvPicPr>
          <p:nvPr/>
        </p:nvPicPr>
        <p:blipFill>
          <a:blip r:embed="rId3"/>
          <a:stretch>
            <a:fillRect/>
          </a:stretch>
        </p:blipFill>
        <p:spPr>
          <a:xfrm rot="16200000">
            <a:off x="3306854" y="5148432"/>
            <a:ext cx="2539782" cy="152401"/>
          </a:xfrm>
          <a:prstGeom prst="rect">
            <a:avLst/>
          </a:prstGeom>
        </p:spPr>
      </p:pic>
      <p:sp>
        <p:nvSpPr>
          <p:cNvPr id="461" name="Les attributs d’une dimension doivent être:…"/>
          <p:cNvSpPr txBox="1"/>
          <p:nvPr/>
        </p:nvSpPr>
        <p:spPr>
          <a:xfrm>
            <a:off x="5461300" y="3681159"/>
            <a:ext cx="6623347" cy="28346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defTabSz="457200">
              <a:defRPr sz="2000" b="1">
                <a:ln w="0" cap="flat">
                  <a:solidFill>
                    <a:srgbClr val="000000"/>
                  </a:solidFill>
                  <a:prstDash val="solid"/>
                  <a:miter lim="400000"/>
                </a:ln>
                <a:solidFill>
                  <a:schemeClr val="accent3">
                    <a:lumOff val="-12941"/>
                  </a:schemeClr>
                </a:solidFill>
                <a:latin typeface="+mj-lt"/>
                <a:ea typeface="+mj-ea"/>
                <a:cs typeface="+mj-cs"/>
                <a:sym typeface="Helvetica"/>
              </a:defRPr>
            </a:pPr>
            <a:r>
              <a:rPr dirty="0">
                <a:ln w="0"/>
                <a:solidFill>
                  <a:schemeClr val="tx1"/>
                </a:solidFill>
                <a:effectLst>
                  <a:outerShdw blurRad="38100" dist="19050" dir="2700000" algn="tl" rotWithShape="0">
                    <a:schemeClr val="dk1">
                      <a:alpha val="40000"/>
                    </a:schemeClr>
                  </a:outerShdw>
                </a:effectLst>
              </a:rPr>
              <a:t>Les </a:t>
            </a:r>
            <a:r>
              <a:rPr dirty="0" err="1">
                <a:ln w="0"/>
                <a:solidFill>
                  <a:schemeClr val="tx1"/>
                </a:solidFill>
                <a:effectLst>
                  <a:outerShdw blurRad="38100" dist="19050" dir="2700000" algn="tl" rotWithShape="0">
                    <a:schemeClr val="dk1">
                      <a:alpha val="40000"/>
                    </a:schemeClr>
                  </a:outerShdw>
                </a:effectLst>
              </a:rPr>
              <a:t>attributs</a:t>
            </a:r>
            <a:r>
              <a:rPr dirty="0">
                <a:ln w="0"/>
                <a:solidFill>
                  <a:schemeClr val="tx1"/>
                </a:solidFill>
                <a:effectLst>
                  <a:outerShdw blurRad="38100" dist="19050" dir="2700000" algn="tl" rotWithShape="0">
                    <a:schemeClr val="dk1">
                      <a:alpha val="40000"/>
                    </a:schemeClr>
                  </a:outerShdw>
                </a:effectLst>
              </a:rPr>
              <a:t> </a:t>
            </a:r>
            <a:r>
              <a:rPr dirty="0" err="1">
                <a:ln w="0"/>
                <a:solidFill>
                  <a:schemeClr val="tx1"/>
                </a:solidFill>
                <a:effectLst>
                  <a:outerShdw blurRad="38100" dist="19050" dir="2700000" algn="tl" rotWithShape="0">
                    <a:schemeClr val="dk1">
                      <a:alpha val="40000"/>
                    </a:schemeClr>
                  </a:outerShdw>
                </a:effectLst>
              </a:rPr>
              <a:t>d’une</a:t>
            </a:r>
            <a:r>
              <a:rPr dirty="0">
                <a:ln w="0"/>
                <a:solidFill>
                  <a:schemeClr val="tx1"/>
                </a:solidFill>
                <a:effectLst>
                  <a:outerShdw blurRad="38100" dist="19050" dir="2700000" algn="tl" rotWithShape="0">
                    <a:schemeClr val="dk1">
                      <a:alpha val="40000"/>
                    </a:schemeClr>
                  </a:outerShdw>
                </a:effectLst>
              </a:rPr>
              <a:t> dimension </a:t>
            </a:r>
            <a:r>
              <a:rPr dirty="0" err="1">
                <a:ln w="0"/>
                <a:solidFill>
                  <a:schemeClr val="tx1"/>
                </a:solidFill>
                <a:effectLst>
                  <a:outerShdw blurRad="38100" dist="19050" dir="2700000" algn="tl" rotWithShape="0">
                    <a:schemeClr val="dk1">
                      <a:alpha val="40000"/>
                    </a:schemeClr>
                  </a:outerShdw>
                </a:effectLst>
              </a:rPr>
              <a:t>doivent</a:t>
            </a:r>
            <a:r>
              <a:rPr dirty="0">
                <a:ln w="0"/>
                <a:solidFill>
                  <a:schemeClr val="tx1"/>
                </a:solidFill>
                <a:effectLst>
                  <a:outerShdw blurRad="38100" dist="19050" dir="2700000" algn="tl" rotWithShape="0">
                    <a:schemeClr val="dk1">
                      <a:alpha val="40000"/>
                    </a:schemeClr>
                  </a:outerShdw>
                </a:effectLst>
              </a:rPr>
              <a:t> </a:t>
            </a:r>
            <a:r>
              <a:rPr dirty="0" err="1">
                <a:ln w="0"/>
                <a:solidFill>
                  <a:schemeClr val="tx1"/>
                </a:solidFill>
                <a:effectLst>
                  <a:outerShdw blurRad="38100" dist="19050" dir="2700000" algn="tl" rotWithShape="0">
                    <a:schemeClr val="dk1">
                      <a:alpha val="40000"/>
                    </a:schemeClr>
                  </a:outerShdw>
                </a:effectLst>
              </a:rPr>
              <a:t>être</a:t>
            </a:r>
            <a:r>
              <a:rPr dirty="0">
                <a:ln w="0"/>
                <a:solidFill>
                  <a:schemeClr val="tx1"/>
                </a:solidFill>
                <a:effectLst>
                  <a:outerShdw blurRad="38100" dist="19050" dir="2700000" algn="tl" rotWithShape="0">
                    <a:schemeClr val="dk1">
                      <a:alpha val="40000"/>
                    </a:schemeClr>
                  </a:outerShdw>
                </a:effectLst>
              </a:rPr>
              <a:t>:</a:t>
            </a:r>
          </a:p>
          <a:p>
            <a:pPr marL="180473" indent="-180473" defTabSz="457200">
              <a:buSzPct val="100000"/>
              <a:buChar char="•"/>
              <a:defRPr sz="2000">
                <a:ln w="0" cap="flat">
                  <a:solidFill>
                    <a:srgbClr val="000000"/>
                  </a:solidFill>
                  <a:prstDash val="solid"/>
                  <a:miter lim="400000"/>
                </a:ln>
                <a:solidFill>
                  <a:schemeClr val="accent3">
                    <a:lumOff val="-12941"/>
                  </a:schemeClr>
                </a:solidFill>
                <a:latin typeface="+mj-lt"/>
                <a:ea typeface="+mj-ea"/>
                <a:cs typeface="+mj-cs"/>
                <a:sym typeface="Helvetica"/>
              </a:defRPr>
            </a:pPr>
            <a:r>
              <a:rPr dirty="0" err="1">
                <a:ln w="0"/>
                <a:solidFill>
                  <a:schemeClr val="tx1"/>
                </a:solidFill>
                <a:effectLst>
                  <a:outerShdw blurRad="38100" dist="19050" dir="2700000" algn="tl" rotWithShape="0">
                    <a:schemeClr val="dk1">
                      <a:alpha val="40000"/>
                    </a:schemeClr>
                  </a:outerShdw>
                </a:effectLst>
              </a:rPr>
              <a:t>Descriptif</a:t>
            </a:r>
            <a:r>
              <a:rPr dirty="0">
                <a:ln w="0"/>
                <a:solidFill>
                  <a:schemeClr val="tx1"/>
                </a:solidFill>
                <a:effectLst>
                  <a:outerShdw blurRad="38100" dist="19050" dir="2700000" algn="tl" rotWithShape="0">
                    <a:schemeClr val="dk1">
                      <a:alpha val="40000"/>
                    </a:schemeClr>
                  </a:outerShdw>
                </a:effectLst>
              </a:rPr>
              <a:t> pour que les </a:t>
            </a:r>
            <a:r>
              <a:rPr dirty="0" err="1">
                <a:ln w="0"/>
                <a:solidFill>
                  <a:schemeClr val="tx1"/>
                </a:solidFill>
                <a:effectLst>
                  <a:outerShdw blurRad="38100" dist="19050" dir="2700000" algn="tl" rotWithShape="0">
                    <a:schemeClr val="dk1">
                      <a:alpha val="40000"/>
                    </a:schemeClr>
                  </a:outerShdw>
                </a:effectLst>
              </a:rPr>
              <a:t>personnes</a:t>
            </a:r>
            <a:r>
              <a:rPr dirty="0">
                <a:ln w="0"/>
                <a:solidFill>
                  <a:schemeClr val="tx1"/>
                </a:solidFill>
                <a:effectLst>
                  <a:outerShdw blurRad="38100" dist="19050" dir="2700000" algn="tl" rotWithShape="0">
                    <a:schemeClr val="dk1">
                      <a:alpha val="40000"/>
                    </a:schemeClr>
                  </a:outerShdw>
                </a:effectLst>
              </a:rPr>
              <a:t> business </a:t>
            </a:r>
            <a:r>
              <a:rPr dirty="0" err="1">
                <a:ln w="0"/>
                <a:solidFill>
                  <a:schemeClr val="tx1"/>
                </a:solidFill>
                <a:effectLst>
                  <a:outerShdw blurRad="38100" dist="19050" dir="2700000" algn="tl" rotWithShape="0">
                    <a:schemeClr val="dk1">
                      <a:alpha val="40000"/>
                    </a:schemeClr>
                  </a:outerShdw>
                </a:effectLst>
              </a:rPr>
              <a:t>puissent</a:t>
            </a:r>
            <a:r>
              <a:rPr dirty="0">
                <a:ln w="0"/>
                <a:solidFill>
                  <a:schemeClr val="tx1"/>
                </a:solidFill>
                <a:effectLst>
                  <a:outerShdw blurRad="38100" dist="19050" dir="2700000" algn="tl" rotWithShape="0">
                    <a:schemeClr val="dk1">
                      <a:alpha val="40000"/>
                    </a:schemeClr>
                  </a:outerShdw>
                </a:effectLst>
              </a:rPr>
              <a:t> les </a:t>
            </a:r>
            <a:r>
              <a:rPr dirty="0" err="1">
                <a:ln w="0"/>
                <a:solidFill>
                  <a:schemeClr val="tx1"/>
                </a:solidFill>
                <a:effectLst>
                  <a:outerShdw blurRad="38100" dist="19050" dir="2700000" algn="tl" rotWithShape="0">
                    <a:schemeClr val="dk1">
                      <a:alpha val="40000"/>
                    </a:schemeClr>
                  </a:outerShdw>
                </a:effectLst>
              </a:rPr>
              <a:t>comprendre</a:t>
            </a:r>
            <a:endParaRPr dirty="0">
              <a:ln w="0"/>
              <a:solidFill>
                <a:schemeClr val="tx1"/>
              </a:solidFill>
              <a:effectLst>
                <a:outerShdw blurRad="38100" dist="19050" dir="2700000" algn="tl" rotWithShape="0">
                  <a:schemeClr val="dk1">
                    <a:alpha val="40000"/>
                  </a:schemeClr>
                </a:outerShdw>
              </a:effectLst>
            </a:endParaRPr>
          </a:p>
          <a:p>
            <a:pPr marL="180473" indent="-180473" defTabSz="457200">
              <a:buSzPct val="100000"/>
              <a:buChar char="•"/>
              <a:defRPr sz="2000">
                <a:ln w="0" cap="flat">
                  <a:solidFill>
                    <a:srgbClr val="000000"/>
                  </a:solidFill>
                  <a:prstDash val="solid"/>
                  <a:miter lim="400000"/>
                </a:ln>
                <a:solidFill>
                  <a:schemeClr val="accent3">
                    <a:lumOff val="-12941"/>
                  </a:schemeClr>
                </a:solidFill>
                <a:latin typeface="+mj-lt"/>
                <a:ea typeface="+mj-ea"/>
                <a:cs typeface="+mj-cs"/>
                <a:sym typeface="Helvetica"/>
              </a:defRPr>
            </a:pPr>
            <a:r>
              <a:rPr dirty="0">
                <a:ln w="0"/>
                <a:solidFill>
                  <a:schemeClr val="tx1"/>
                </a:solidFill>
                <a:effectLst>
                  <a:outerShdw blurRad="38100" dist="19050" dir="2700000" algn="tl" rotWithShape="0">
                    <a:schemeClr val="dk1">
                      <a:alpha val="40000"/>
                    </a:schemeClr>
                  </a:outerShdw>
                </a:effectLst>
              </a:rPr>
              <a:t>De </a:t>
            </a:r>
            <a:r>
              <a:rPr dirty="0" err="1">
                <a:ln w="0"/>
                <a:solidFill>
                  <a:schemeClr val="tx1"/>
                </a:solidFill>
                <a:effectLst>
                  <a:outerShdw blurRad="38100" dist="19050" dir="2700000" algn="tl" rotWithShape="0">
                    <a:schemeClr val="dk1">
                      <a:alpha val="40000"/>
                    </a:schemeClr>
                  </a:outerShdw>
                </a:effectLst>
              </a:rPr>
              <a:t>qualité</a:t>
            </a:r>
            <a:r>
              <a:rPr dirty="0">
                <a:ln w="0"/>
                <a:solidFill>
                  <a:schemeClr val="tx1"/>
                </a:solidFill>
                <a:effectLst>
                  <a:outerShdw blurRad="38100" dist="19050" dir="2700000" algn="tl" rotWithShape="0">
                    <a:schemeClr val="dk1">
                      <a:alpha val="40000"/>
                    </a:schemeClr>
                  </a:outerShdw>
                </a:effectLst>
              </a:rPr>
              <a:t>: pas de </a:t>
            </a:r>
            <a:r>
              <a:rPr dirty="0" err="1">
                <a:ln w="0"/>
                <a:solidFill>
                  <a:schemeClr val="tx1"/>
                </a:solidFill>
                <a:effectLst>
                  <a:outerShdw blurRad="38100" dist="19050" dir="2700000" algn="tl" rotWithShape="0">
                    <a:schemeClr val="dk1">
                      <a:alpha val="40000"/>
                    </a:schemeClr>
                  </a:outerShdw>
                </a:effectLst>
              </a:rPr>
              <a:t>valeur</a:t>
            </a:r>
            <a:r>
              <a:rPr dirty="0">
                <a:ln w="0"/>
                <a:solidFill>
                  <a:schemeClr val="tx1"/>
                </a:solidFill>
                <a:effectLst>
                  <a:outerShdw blurRad="38100" dist="19050" dir="2700000" algn="tl" rotWithShape="0">
                    <a:schemeClr val="dk1">
                      <a:alpha val="40000"/>
                    </a:schemeClr>
                  </a:outerShdw>
                </a:effectLst>
              </a:rPr>
              <a:t> </a:t>
            </a:r>
            <a:r>
              <a:rPr dirty="0" err="1">
                <a:ln w="0"/>
                <a:solidFill>
                  <a:schemeClr val="tx1"/>
                </a:solidFill>
                <a:effectLst>
                  <a:outerShdw blurRad="38100" dist="19050" dir="2700000" algn="tl" rotWithShape="0">
                    <a:schemeClr val="dk1">
                      <a:alpha val="40000"/>
                    </a:schemeClr>
                  </a:outerShdw>
                </a:effectLst>
              </a:rPr>
              <a:t>manquante</a:t>
            </a:r>
            <a:r>
              <a:rPr dirty="0">
                <a:ln w="0"/>
                <a:solidFill>
                  <a:schemeClr val="tx1"/>
                </a:solidFill>
                <a:effectLst>
                  <a:outerShdw blurRad="38100" dist="19050" dir="2700000" algn="tl" rotWithShape="0">
                    <a:schemeClr val="dk1">
                      <a:alpha val="40000"/>
                    </a:schemeClr>
                  </a:outerShdw>
                </a:effectLst>
              </a:rPr>
              <a:t>, </a:t>
            </a:r>
            <a:r>
              <a:rPr dirty="0" err="1">
                <a:ln w="0"/>
                <a:solidFill>
                  <a:schemeClr val="tx1"/>
                </a:solidFill>
                <a:effectLst>
                  <a:outerShdw blurRad="38100" dist="19050" dir="2700000" algn="tl" rotWithShape="0">
                    <a:schemeClr val="dk1">
                      <a:alpha val="40000"/>
                    </a:schemeClr>
                  </a:outerShdw>
                </a:effectLst>
              </a:rPr>
              <a:t>obsolète</a:t>
            </a:r>
            <a:r>
              <a:rPr dirty="0">
                <a:ln w="0"/>
                <a:solidFill>
                  <a:schemeClr val="tx1"/>
                </a:solidFill>
                <a:effectLst>
                  <a:outerShdw blurRad="38100" dist="19050" dir="2700000" algn="tl" rotWithShape="0">
                    <a:schemeClr val="dk1">
                      <a:alpha val="40000"/>
                    </a:schemeClr>
                  </a:outerShdw>
                </a:effectLst>
              </a:rPr>
              <a:t>, </a:t>
            </a:r>
            <a:r>
              <a:rPr dirty="0" err="1">
                <a:ln w="0"/>
                <a:solidFill>
                  <a:schemeClr val="tx1"/>
                </a:solidFill>
                <a:effectLst>
                  <a:outerShdw blurRad="38100" dist="19050" dir="2700000" algn="tl" rotWithShape="0">
                    <a:schemeClr val="dk1">
                      <a:alpha val="40000"/>
                    </a:schemeClr>
                  </a:outerShdw>
                </a:effectLst>
              </a:rPr>
              <a:t>erronée</a:t>
            </a:r>
            <a:r>
              <a:rPr dirty="0">
                <a:ln w="0"/>
                <a:solidFill>
                  <a:schemeClr val="tx1"/>
                </a:solidFill>
                <a:effectLst>
                  <a:outerShdw blurRad="38100" dist="19050" dir="2700000" algn="tl" rotWithShape="0">
                    <a:schemeClr val="dk1">
                      <a:alpha val="40000"/>
                    </a:schemeClr>
                  </a:outerShdw>
                </a:effectLst>
              </a:rPr>
              <a:t> </a:t>
            </a:r>
          </a:p>
          <a:p>
            <a:pPr marL="180473" indent="-180473" defTabSz="457200">
              <a:buSzPct val="100000"/>
              <a:buChar char="•"/>
              <a:defRPr sz="2000">
                <a:ln w="0" cap="flat">
                  <a:solidFill>
                    <a:srgbClr val="000000"/>
                  </a:solidFill>
                  <a:prstDash val="solid"/>
                  <a:miter lim="400000"/>
                </a:ln>
                <a:solidFill>
                  <a:schemeClr val="accent3">
                    <a:lumOff val="-12941"/>
                  </a:schemeClr>
                </a:solidFill>
                <a:latin typeface="+mj-lt"/>
                <a:ea typeface="+mj-ea"/>
                <a:cs typeface="+mj-cs"/>
                <a:sym typeface="Helvetica"/>
              </a:defRPr>
            </a:pPr>
            <a:r>
              <a:rPr dirty="0">
                <a:ln w="0"/>
                <a:solidFill>
                  <a:schemeClr val="tx1"/>
                </a:solidFill>
                <a:effectLst>
                  <a:outerShdw blurRad="38100" dist="19050" dir="2700000" algn="tl" rotWithShape="0">
                    <a:schemeClr val="dk1">
                      <a:alpha val="40000"/>
                    </a:schemeClr>
                  </a:outerShdw>
                </a:effectLst>
              </a:rPr>
              <a:t>Unique: les </a:t>
            </a:r>
            <a:r>
              <a:rPr dirty="0" err="1">
                <a:ln w="0"/>
                <a:solidFill>
                  <a:schemeClr val="tx1"/>
                </a:solidFill>
                <a:effectLst>
                  <a:outerShdw blurRad="38100" dist="19050" dir="2700000" algn="tl" rotWithShape="0">
                    <a:schemeClr val="dk1">
                      <a:alpha val="40000"/>
                    </a:schemeClr>
                  </a:outerShdw>
                </a:effectLst>
              </a:rPr>
              <a:t>valeurs</a:t>
            </a:r>
            <a:r>
              <a:rPr dirty="0">
                <a:ln w="0"/>
                <a:solidFill>
                  <a:schemeClr val="tx1"/>
                </a:solidFill>
                <a:effectLst>
                  <a:outerShdw blurRad="38100" dist="19050" dir="2700000" algn="tl" rotWithShape="0">
                    <a:schemeClr val="dk1">
                      <a:alpha val="40000"/>
                    </a:schemeClr>
                  </a:outerShdw>
                </a:effectLst>
              </a:rPr>
              <a:t> </a:t>
            </a:r>
            <a:r>
              <a:rPr dirty="0" err="1">
                <a:ln w="0"/>
                <a:solidFill>
                  <a:schemeClr val="tx1"/>
                </a:solidFill>
                <a:effectLst>
                  <a:outerShdw blurRad="38100" dist="19050" dir="2700000" algn="tl" rotWithShape="0">
                    <a:schemeClr val="dk1">
                      <a:alpha val="40000"/>
                    </a:schemeClr>
                  </a:outerShdw>
                </a:effectLst>
              </a:rPr>
              <a:t>doivent</a:t>
            </a:r>
            <a:r>
              <a:rPr dirty="0">
                <a:ln w="0"/>
                <a:solidFill>
                  <a:schemeClr val="tx1"/>
                </a:solidFill>
                <a:effectLst>
                  <a:outerShdw blurRad="38100" dist="19050" dir="2700000" algn="tl" rotWithShape="0">
                    <a:schemeClr val="dk1">
                      <a:alpha val="40000"/>
                    </a:schemeClr>
                  </a:outerShdw>
                </a:effectLst>
              </a:rPr>
              <a:t> </a:t>
            </a:r>
            <a:r>
              <a:rPr dirty="0" err="1">
                <a:ln w="0"/>
                <a:solidFill>
                  <a:schemeClr val="tx1"/>
                </a:solidFill>
                <a:effectLst>
                  <a:outerShdw blurRad="38100" dist="19050" dir="2700000" algn="tl" rotWithShape="0">
                    <a:schemeClr val="dk1">
                      <a:alpha val="40000"/>
                    </a:schemeClr>
                  </a:outerShdw>
                </a:effectLst>
              </a:rPr>
              <a:t>être</a:t>
            </a:r>
            <a:r>
              <a:rPr dirty="0">
                <a:ln w="0"/>
                <a:solidFill>
                  <a:schemeClr val="tx1"/>
                </a:solidFill>
                <a:effectLst>
                  <a:outerShdw blurRad="38100" dist="19050" dir="2700000" algn="tl" rotWithShape="0">
                    <a:schemeClr val="dk1">
                      <a:alpha val="40000"/>
                    </a:schemeClr>
                  </a:outerShdw>
                </a:effectLst>
              </a:rPr>
              <a:t> identifiable </a:t>
            </a:r>
            <a:r>
              <a:rPr dirty="0" err="1">
                <a:ln w="0"/>
                <a:solidFill>
                  <a:schemeClr val="tx1"/>
                </a:solidFill>
                <a:effectLst>
                  <a:outerShdw blurRad="38100" dist="19050" dir="2700000" algn="tl" rotWithShape="0">
                    <a:schemeClr val="dk1">
                      <a:alpha val="40000"/>
                    </a:schemeClr>
                  </a:outerShdw>
                </a:effectLst>
              </a:rPr>
              <a:t>uniquement</a:t>
            </a:r>
            <a:r>
              <a:rPr dirty="0">
                <a:ln w="0"/>
                <a:solidFill>
                  <a:schemeClr val="tx1"/>
                </a:solidFill>
                <a:effectLst>
                  <a:outerShdw blurRad="38100" dist="19050" dir="2700000" algn="tl" rotWithShape="0">
                    <a:schemeClr val="dk1">
                      <a:alpha val="40000"/>
                    </a:schemeClr>
                  </a:outerShdw>
                </a:effectLst>
              </a:rPr>
              <a:t>`</a:t>
            </a:r>
          </a:p>
          <a:p>
            <a:pPr marL="180473" indent="-180473" defTabSz="457200">
              <a:buSzPct val="100000"/>
              <a:buChar char="•"/>
              <a:defRPr sz="2000">
                <a:ln w="0" cap="flat">
                  <a:solidFill>
                    <a:srgbClr val="000000"/>
                  </a:solidFill>
                  <a:prstDash val="solid"/>
                  <a:miter lim="400000"/>
                </a:ln>
                <a:solidFill>
                  <a:schemeClr val="accent3">
                    <a:lumOff val="-12941"/>
                  </a:schemeClr>
                </a:solidFill>
                <a:latin typeface="+mj-lt"/>
                <a:ea typeface="+mj-ea"/>
                <a:cs typeface="+mj-cs"/>
                <a:sym typeface="Helvetica"/>
              </a:defRPr>
            </a:pPr>
            <a:r>
              <a:rPr dirty="0" err="1">
                <a:ln w="0"/>
                <a:solidFill>
                  <a:schemeClr val="tx1"/>
                </a:solidFill>
                <a:effectLst>
                  <a:outerShdw blurRad="38100" dist="19050" dir="2700000" algn="tl" rotWithShape="0">
                    <a:schemeClr val="dk1">
                      <a:alpha val="40000"/>
                    </a:schemeClr>
                  </a:outerShdw>
                </a:effectLst>
              </a:rPr>
              <a:t>Valide</a:t>
            </a:r>
            <a:r>
              <a:rPr dirty="0">
                <a:ln w="0"/>
                <a:solidFill>
                  <a:schemeClr val="tx1"/>
                </a:solidFill>
                <a:effectLst>
                  <a:outerShdw blurRad="38100" dist="19050" dir="2700000" algn="tl" rotWithShape="0">
                    <a:schemeClr val="dk1">
                      <a:alpha val="40000"/>
                    </a:schemeClr>
                  </a:outerShdw>
                </a:effectLst>
              </a:rPr>
              <a:t>: les </a:t>
            </a:r>
            <a:r>
              <a:rPr dirty="0" err="1">
                <a:ln w="0"/>
                <a:solidFill>
                  <a:schemeClr val="tx1"/>
                </a:solidFill>
                <a:effectLst>
                  <a:outerShdw blurRad="38100" dist="19050" dir="2700000" algn="tl" rotWithShape="0">
                    <a:schemeClr val="dk1">
                      <a:alpha val="40000"/>
                    </a:schemeClr>
                  </a:outerShdw>
                </a:effectLst>
              </a:rPr>
              <a:t>données</a:t>
            </a:r>
            <a:r>
              <a:rPr dirty="0">
                <a:ln w="0"/>
                <a:solidFill>
                  <a:schemeClr val="tx1"/>
                </a:solidFill>
                <a:effectLst>
                  <a:outerShdw blurRad="38100" dist="19050" dir="2700000" algn="tl" rotWithShape="0">
                    <a:schemeClr val="dk1">
                      <a:alpha val="40000"/>
                    </a:schemeClr>
                  </a:outerShdw>
                </a:effectLst>
              </a:rPr>
              <a:t> </a:t>
            </a:r>
            <a:r>
              <a:rPr dirty="0" err="1">
                <a:ln w="0"/>
                <a:solidFill>
                  <a:schemeClr val="tx1"/>
                </a:solidFill>
                <a:effectLst>
                  <a:outerShdw blurRad="38100" dist="19050" dir="2700000" algn="tl" rotWithShape="0">
                    <a:schemeClr val="dk1">
                      <a:alpha val="40000"/>
                    </a:schemeClr>
                  </a:outerShdw>
                </a:effectLst>
              </a:rPr>
              <a:t>doivent</a:t>
            </a:r>
            <a:r>
              <a:rPr dirty="0">
                <a:ln w="0"/>
                <a:solidFill>
                  <a:schemeClr val="tx1"/>
                </a:solidFill>
                <a:effectLst>
                  <a:outerShdw blurRad="38100" dist="19050" dir="2700000" algn="tl" rotWithShape="0">
                    <a:schemeClr val="dk1">
                      <a:alpha val="40000"/>
                    </a:schemeClr>
                  </a:outerShdw>
                </a:effectLst>
              </a:rPr>
              <a:t> </a:t>
            </a:r>
            <a:r>
              <a:rPr dirty="0" err="1">
                <a:ln w="0"/>
                <a:solidFill>
                  <a:schemeClr val="tx1"/>
                </a:solidFill>
                <a:effectLst>
                  <a:outerShdw blurRad="38100" dist="19050" dir="2700000" algn="tl" rotWithShape="0">
                    <a:schemeClr val="dk1">
                      <a:alpha val="40000"/>
                    </a:schemeClr>
                  </a:outerShdw>
                </a:effectLst>
              </a:rPr>
              <a:t>être</a:t>
            </a:r>
            <a:r>
              <a:rPr dirty="0">
                <a:ln w="0"/>
                <a:solidFill>
                  <a:schemeClr val="tx1"/>
                </a:solidFill>
                <a:effectLst>
                  <a:outerShdw blurRad="38100" dist="19050" dir="2700000" algn="tl" rotWithShape="0">
                    <a:schemeClr val="dk1">
                      <a:alpha val="40000"/>
                    </a:schemeClr>
                  </a:outerShdw>
                </a:effectLst>
              </a:rPr>
              <a:t> utile au business</a:t>
            </a:r>
          </a:p>
          <a:p>
            <a:pPr defTabSz="457200">
              <a:defRPr sz="2000" b="1">
                <a:ln w="0" cap="flat">
                  <a:solidFill>
                    <a:srgbClr val="000000"/>
                  </a:solidFill>
                  <a:prstDash val="solid"/>
                  <a:miter lim="400000"/>
                </a:ln>
                <a:solidFill>
                  <a:schemeClr val="accent3">
                    <a:lumOff val="-12941"/>
                  </a:schemeClr>
                </a:solidFill>
                <a:latin typeface="+mj-lt"/>
                <a:ea typeface="+mj-ea"/>
                <a:cs typeface="+mj-cs"/>
                <a:sym typeface="Helvetica"/>
              </a:defRPr>
            </a:pPr>
            <a:r>
              <a:rPr dirty="0">
                <a:ln w="0"/>
                <a:solidFill>
                  <a:schemeClr val="tx1"/>
                </a:solidFill>
                <a:effectLst>
                  <a:outerShdw blurRad="38100" dist="19050" dir="2700000" algn="tl" rotWithShape="0">
                    <a:schemeClr val="dk1">
                      <a:alpha val="40000"/>
                    </a:schemeClr>
                  </a:outerShdw>
                </a:effectLst>
              </a:rPr>
              <a:t>Les </a:t>
            </a:r>
            <a:r>
              <a:rPr dirty="0" err="1">
                <a:ln w="0"/>
                <a:solidFill>
                  <a:schemeClr val="tx1"/>
                </a:solidFill>
                <a:effectLst>
                  <a:outerShdw blurRad="38100" dist="19050" dir="2700000" algn="tl" rotWithShape="0">
                    <a:schemeClr val="dk1">
                      <a:alpha val="40000"/>
                    </a:schemeClr>
                  </a:outerShdw>
                </a:effectLst>
              </a:rPr>
              <a:t>attributs</a:t>
            </a:r>
            <a:r>
              <a:rPr dirty="0">
                <a:ln w="0"/>
                <a:solidFill>
                  <a:schemeClr val="tx1"/>
                </a:solidFill>
                <a:effectLst>
                  <a:outerShdw blurRad="38100" dist="19050" dir="2700000" algn="tl" rotWithShape="0">
                    <a:schemeClr val="dk1">
                      <a:alpha val="40000"/>
                    </a:schemeClr>
                  </a:outerShdw>
                </a:effectLst>
              </a:rPr>
              <a:t> </a:t>
            </a:r>
            <a:r>
              <a:rPr dirty="0" err="1">
                <a:ln w="0"/>
                <a:solidFill>
                  <a:schemeClr val="tx1"/>
                </a:solidFill>
                <a:effectLst>
                  <a:outerShdw blurRad="38100" dist="19050" dir="2700000" algn="tl" rotWithShape="0">
                    <a:schemeClr val="dk1">
                      <a:alpha val="40000"/>
                    </a:schemeClr>
                  </a:outerShdw>
                </a:effectLst>
              </a:rPr>
              <a:t>servent</a:t>
            </a:r>
            <a:r>
              <a:rPr dirty="0">
                <a:ln w="0"/>
                <a:solidFill>
                  <a:schemeClr val="tx1"/>
                </a:solidFill>
                <a:effectLst>
                  <a:outerShdw blurRad="38100" dist="19050" dir="2700000" algn="tl" rotWithShape="0">
                    <a:schemeClr val="dk1">
                      <a:alpha val="40000"/>
                    </a:schemeClr>
                  </a:outerShdw>
                </a:effectLst>
              </a:rPr>
              <a:t> à: </a:t>
            </a:r>
          </a:p>
          <a:p>
            <a:pPr marL="200526" indent="-200526" defTabSz="457200">
              <a:buSzPct val="100000"/>
              <a:buChar char="•"/>
              <a:defRPr sz="2000">
                <a:ln w="0" cap="flat">
                  <a:solidFill>
                    <a:srgbClr val="000000"/>
                  </a:solidFill>
                  <a:prstDash val="solid"/>
                  <a:miter lim="400000"/>
                </a:ln>
                <a:solidFill>
                  <a:schemeClr val="accent3">
                    <a:lumOff val="-12941"/>
                  </a:schemeClr>
                </a:solidFill>
                <a:latin typeface="+mj-lt"/>
                <a:ea typeface="+mj-ea"/>
                <a:cs typeface="+mj-cs"/>
                <a:sym typeface="Helvetica"/>
              </a:defRPr>
            </a:pPr>
            <a:r>
              <a:rPr dirty="0" err="1">
                <a:ln w="0"/>
                <a:solidFill>
                  <a:schemeClr val="tx1"/>
                </a:solidFill>
                <a:effectLst>
                  <a:outerShdw blurRad="38100" dist="19050" dir="2700000" algn="tl" rotWithShape="0">
                    <a:schemeClr val="dk1">
                      <a:alpha val="40000"/>
                    </a:schemeClr>
                  </a:outerShdw>
                </a:effectLst>
              </a:rPr>
              <a:t>Filtrer</a:t>
            </a:r>
            <a:r>
              <a:rPr dirty="0">
                <a:ln w="0"/>
                <a:solidFill>
                  <a:schemeClr val="tx1"/>
                </a:solidFill>
                <a:effectLst>
                  <a:outerShdw blurRad="38100" dist="19050" dir="2700000" algn="tl" rotWithShape="0">
                    <a:schemeClr val="dk1">
                      <a:alpha val="40000"/>
                    </a:schemeClr>
                  </a:outerShdw>
                </a:effectLst>
              </a:rPr>
              <a:t>/</a:t>
            </a:r>
            <a:r>
              <a:rPr dirty="0" err="1">
                <a:ln w="0"/>
                <a:solidFill>
                  <a:schemeClr val="tx1"/>
                </a:solidFill>
                <a:effectLst>
                  <a:outerShdw blurRad="38100" dist="19050" dir="2700000" algn="tl" rotWithShape="0">
                    <a:schemeClr val="dk1">
                      <a:alpha val="40000"/>
                    </a:schemeClr>
                  </a:outerShdw>
                </a:effectLst>
              </a:rPr>
              <a:t>Restreindre</a:t>
            </a:r>
            <a:r>
              <a:rPr dirty="0">
                <a:ln w="0"/>
                <a:solidFill>
                  <a:schemeClr val="tx1"/>
                </a:solidFill>
                <a:effectLst>
                  <a:outerShdw blurRad="38100" dist="19050" dir="2700000" algn="tl" rotWithShape="0">
                    <a:schemeClr val="dk1">
                      <a:alpha val="40000"/>
                    </a:schemeClr>
                  </a:outerShdw>
                </a:effectLst>
              </a:rPr>
              <a:t> les </a:t>
            </a:r>
            <a:r>
              <a:rPr dirty="0" err="1">
                <a:ln w="0"/>
                <a:solidFill>
                  <a:schemeClr val="tx1"/>
                </a:solidFill>
                <a:effectLst>
                  <a:outerShdw blurRad="38100" dist="19050" dir="2700000" algn="tl" rotWithShape="0">
                    <a:schemeClr val="dk1">
                      <a:alpha val="40000"/>
                    </a:schemeClr>
                  </a:outerShdw>
                </a:effectLst>
              </a:rPr>
              <a:t>requêtes</a:t>
            </a:r>
            <a:endParaRPr dirty="0">
              <a:ln w="0"/>
              <a:solidFill>
                <a:schemeClr val="tx1"/>
              </a:solidFill>
              <a:effectLst>
                <a:outerShdw blurRad="38100" dist="19050" dir="2700000" algn="tl" rotWithShape="0">
                  <a:schemeClr val="dk1">
                    <a:alpha val="40000"/>
                  </a:schemeClr>
                </a:outerShdw>
              </a:effectLst>
            </a:endParaRPr>
          </a:p>
          <a:p>
            <a:pPr marL="200526" indent="-200526" defTabSz="457200">
              <a:buSzPct val="100000"/>
              <a:buChar char="•"/>
              <a:defRPr sz="2000">
                <a:ln w="0" cap="flat">
                  <a:solidFill>
                    <a:srgbClr val="000000"/>
                  </a:solidFill>
                  <a:prstDash val="solid"/>
                  <a:miter lim="400000"/>
                </a:ln>
                <a:solidFill>
                  <a:schemeClr val="accent3">
                    <a:lumOff val="-12941"/>
                  </a:schemeClr>
                </a:solidFill>
                <a:latin typeface="+mj-lt"/>
                <a:ea typeface="+mj-ea"/>
                <a:cs typeface="+mj-cs"/>
                <a:sym typeface="Helvetica"/>
              </a:defRPr>
            </a:pPr>
            <a:r>
              <a:rPr dirty="0" err="1">
                <a:ln w="0"/>
                <a:solidFill>
                  <a:schemeClr val="tx1"/>
                </a:solidFill>
                <a:effectLst>
                  <a:outerShdw blurRad="38100" dist="19050" dir="2700000" algn="tl" rotWithShape="0">
                    <a:schemeClr val="dk1">
                      <a:alpha val="40000"/>
                    </a:schemeClr>
                  </a:outerShdw>
                </a:effectLst>
              </a:rPr>
              <a:t>Décrire</a:t>
            </a:r>
            <a:r>
              <a:rPr dirty="0">
                <a:ln w="0"/>
                <a:solidFill>
                  <a:schemeClr val="tx1"/>
                </a:solidFill>
                <a:effectLst>
                  <a:outerShdw blurRad="38100" dist="19050" dir="2700000" algn="tl" rotWithShape="0">
                    <a:schemeClr val="dk1">
                      <a:alpha val="40000"/>
                    </a:schemeClr>
                  </a:outerShdw>
                </a:effectLst>
              </a:rPr>
              <a:t> les </a:t>
            </a:r>
            <a:r>
              <a:rPr dirty="0" err="1">
                <a:ln w="0"/>
                <a:solidFill>
                  <a:schemeClr val="tx1"/>
                </a:solidFill>
                <a:effectLst>
                  <a:outerShdw blurRad="38100" dist="19050" dir="2700000" algn="tl" rotWithShape="0">
                    <a:schemeClr val="dk1">
                      <a:alpha val="40000"/>
                    </a:schemeClr>
                  </a:outerShdw>
                </a:effectLst>
              </a:rPr>
              <a:t>résultats</a:t>
            </a:r>
            <a:r>
              <a:rPr dirty="0">
                <a:ln w="0"/>
                <a:solidFill>
                  <a:schemeClr val="tx1"/>
                </a:solidFill>
                <a:effectLst>
                  <a:outerShdw blurRad="38100" dist="19050" dir="2700000" algn="tl" rotWithShape="0">
                    <a:schemeClr val="dk1">
                      <a:alpha val="40000"/>
                    </a:schemeClr>
                  </a:outerShdw>
                </a:effectLst>
              </a:rPr>
              <a:t> </a:t>
            </a:r>
          </a:p>
        </p:txBody>
      </p:sp>
    </p:spTree>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3" name="Title 15"/>
          <p:cNvSpPr txBox="1"/>
          <p:nvPr/>
        </p:nvSpPr>
        <p:spPr>
          <a:xfrm>
            <a:off x="278723" y="286929"/>
            <a:ext cx="9920055" cy="4597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lnSpc>
                <a:spcPct val="90000"/>
              </a:lnSpc>
              <a:defRPr sz="2400">
                <a:solidFill>
                  <a:srgbClr val="766C62"/>
                </a:solidFill>
                <a:latin typeface="Segoe UI"/>
                <a:ea typeface="Segoe UI"/>
                <a:cs typeface="Segoe UI"/>
                <a:sym typeface="Segoe UI"/>
              </a:defRPr>
            </a:lvl1pPr>
          </a:lstStyle>
          <a:p>
            <a:r>
              <a:t>Hiérarchie Dimensionnelle </a:t>
            </a:r>
          </a:p>
        </p:txBody>
      </p:sp>
      <p:sp>
        <p:nvSpPr>
          <p:cNvPr id="464" name="Les Dimensions sont souvent hiérarchisées: Elles regroupent les informations d’une manière compréhensible et utilisable par le business. Normalement tout est enregistré dans une seule table de dimension.…"/>
          <p:cNvSpPr/>
          <p:nvPr/>
        </p:nvSpPr>
        <p:spPr>
          <a:xfrm>
            <a:off x="-13748" y="727468"/>
            <a:ext cx="12219496" cy="1669513"/>
          </a:xfrm>
          <a:prstGeom prst="rect">
            <a:avLst/>
          </a:prstGeom>
          <a:solidFill>
            <a:srgbClr val="000000">
              <a:alpha val="3067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lstStyle/>
          <a:p>
            <a:pPr>
              <a:defRPr sz="2300">
                <a:solidFill>
                  <a:srgbClr val="FFFFFF"/>
                </a:solidFill>
              </a:defRPr>
            </a:pPr>
            <a:r>
              <a:t>Les Dimensions sont souvent hiérarchisées: Elles regroupent les informations d’une manière compréhensible et utilisable par le business. Normalement tout est enregistré dans une seule table de dimension.</a:t>
            </a:r>
          </a:p>
          <a:p>
            <a:pPr>
              <a:defRPr sz="2300">
                <a:solidFill>
                  <a:srgbClr val="FFFFFF"/>
                </a:solidFill>
              </a:defRPr>
            </a:pPr>
            <a:r>
              <a:t>Ces hiérarchies sont utilisées pour définir des chemins d’accès aux données</a:t>
            </a:r>
          </a:p>
        </p:txBody>
      </p:sp>
      <p:pic>
        <p:nvPicPr>
          <p:cNvPr id="465" name="Ligne Ligne" descr="Ligne Ligne"/>
          <p:cNvPicPr>
            <a:picLocks/>
          </p:cNvPicPr>
          <p:nvPr/>
        </p:nvPicPr>
        <p:blipFill>
          <a:blip r:embed="rId2"/>
          <a:stretch>
            <a:fillRect/>
          </a:stretch>
        </p:blipFill>
        <p:spPr>
          <a:xfrm rot="10800000">
            <a:off x="346612" y="4461019"/>
            <a:ext cx="11286856" cy="152401"/>
          </a:xfrm>
          <a:prstGeom prst="rect">
            <a:avLst/>
          </a:prstGeom>
        </p:spPr>
      </p:pic>
      <p:sp>
        <p:nvSpPr>
          <p:cNvPr id="467" name="Title 15"/>
          <p:cNvSpPr txBox="1"/>
          <p:nvPr/>
        </p:nvSpPr>
        <p:spPr>
          <a:xfrm>
            <a:off x="740144" y="3167380"/>
            <a:ext cx="1768533" cy="5232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lgn="ctr">
              <a:lnSpc>
                <a:spcPct val="90000"/>
              </a:lnSpc>
              <a:defRPr sz="2800">
                <a:solidFill>
                  <a:srgbClr val="766C62"/>
                </a:solidFill>
                <a:latin typeface="Segoe UI"/>
                <a:ea typeface="Segoe UI"/>
                <a:cs typeface="Segoe UI"/>
                <a:sym typeface="Segoe UI"/>
              </a:defRPr>
            </a:lvl1pPr>
          </a:lstStyle>
          <a:p>
            <a:r>
              <a:t>Simple</a:t>
            </a:r>
          </a:p>
        </p:txBody>
      </p:sp>
      <p:sp>
        <p:nvSpPr>
          <p:cNvPr id="468" name="Title 15"/>
          <p:cNvSpPr txBox="1"/>
          <p:nvPr/>
        </p:nvSpPr>
        <p:spPr>
          <a:xfrm>
            <a:off x="740144" y="5383819"/>
            <a:ext cx="1768533" cy="5232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lgn="ctr">
              <a:lnSpc>
                <a:spcPct val="90000"/>
              </a:lnSpc>
              <a:defRPr sz="2800">
                <a:solidFill>
                  <a:srgbClr val="766C62"/>
                </a:solidFill>
                <a:latin typeface="Segoe UI"/>
                <a:ea typeface="Segoe UI"/>
                <a:cs typeface="Segoe UI"/>
                <a:sym typeface="Segoe UI"/>
              </a:defRPr>
            </a:lvl1pPr>
          </a:lstStyle>
          <a:p>
            <a:r>
              <a:t>Multiple</a:t>
            </a:r>
          </a:p>
        </p:txBody>
      </p:sp>
      <p:pic>
        <p:nvPicPr>
          <p:cNvPr id="469" name="Ligne Ligne" descr="Ligne Ligne"/>
          <p:cNvPicPr>
            <a:picLocks/>
          </p:cNvPicPr>
          <p:nvPr/>
        </p:nvPicPr>
        <p:blipFill>
          <a:blip r:embed="rId3"/>
          <a:stretch>
            <a:fillRect/>
          </a:stretch>
        </p:blipFill>
        <p:spPr>
          <a:xfrm rot="16200000">
            <a:off x="2286394" y="3352800"/>
            <a:ext cx="1669513" cy="152401"/>
          </a:xfrm>
          <a:prstGeom prst="rect">
            <a:avLst/>
          </a:prstGeom>
        </p:spPr>
      </p:pic>
      <p:pic>
        <p:nvPicPr>
          <p:cNvPr id="471" name="Ligne Ligne" descr="Ligne Ligne"/>
          <p:cNvPicPr>
            <a:picLocks/>
          </p:cNvPicPr>
          <p:nvPr/>
        </p:nvPicPr>
        <p:blipFill>
          <a:blip r:embed="rId3"/>
          <a:stretch>
            <a:fillRect/>
          </a:stretch>
        </p:blipFill>
        <p:spPr>
          <a:xfrm rot="16200000">
            <a:off x="2286394" y="5569239"/>
            <a:ext cx="1669513" cy="152401"/>
          </a:xfrm>
          <a:prstGeom prst="rect">
            <a:avLst/>
          </a:prstGeom>
        </p:spPr>
      </p:pic>
      <p:sp>
        <p:nvSpPr>
          <p:cNvPr id="473" name="Title 15"/>
          <p:cNvSpPr txBox="1"/>
          <p:nvPr/>
        </p:nvSpPr>
        <p:spPr>
          <a:xfrm>
            <a:off x="3428946" y="2786635"/>
            <a:ext cx="8543228" cy="5232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p>
            <a:pPr>
              <a:lnSpc>
                <a:spcPct val="90000"/>
              </a:lnSpc>
              <a:defRPr sz="2800" b="1">
                <a:solidFill>
                  <a:srgbClr val="766C62"/>
                </a:solidFill>
                <a:latin typeface="Segoe UI"/>
                <a:ea typeface="Segoe UI"/>
                <a:cs typeface="Segoe UI"/>
                <a:sym typeface="Segoe UI"/>
              </a:defRPr>
            </a:pPr>
            <a:r>
              <a:t>Lieu : </a:t>
            </a:r>
            <a:r>
              <a:rPr b="0"/>
              <a:t>Continent - Pays - Ville - Code Postal</a:t>
            </a:r>
          </a:p>
        </p:txBody>
      </p:sp>
      <p:sp>
        <p:nvSpPr>
          <p:cNvPr id="474" name="Title 15"/>
          <p:cNvSpPr txBox="1"/>
          <p:nvPr/>
        </p:nvSpPr>
        <p:spPr>
          <a:xfrm>
            <a:off x="3428946" y="3340556"/>
            <a:ext cx="8543228" cy="5232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p>
            <a:pPr>
              <a:lnSpc>
                <a:spcPct val="90000"/>
              </a:lnSpc>
              <a:defRPr sz="2800" b="1">
                <a:solidFill>
                  <a:srgbClr val="766C62"/>
                </a:solidFill>
                <a:latin typeface="Segoe UI"/>
                <a:ea typeface="Segoe UI"/>
                <a:cs typeface="Segoe UI"/>
                <a:sym typeface="Segoe UI"/>
              </a:defRPr>
            </a:pPr>
            <a:r>
              <a:t>Temps : </a:t>
            </a:r>
            <a:r>
              <a:rPr b="0"/>
              <a:t>Année - Mois - Semaine - Jours</a:t>
            </a:r>
          </a:p>
        </p:txBody>
      </p:sp>
      <p:sp>
        <p:nvSpPr>
          <p:cNvPr id="475" name="Title 15"/>
          <p:cNvSpPr txBox="1"/>
          <p:nvPr/>
        </p:nvSpPr>
        <p:spPr>
          <a:xfrm>
            <a:off x="3428946" y="3900787"/>
            <a:ext cx="8543228" cy="5232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p>
            <a:pPr>
              <a:lnSpc>
                <a:spcPct val="90000"/>
              </a:lnSpc>
              <a:defRPr sz="2800" b="1">
                <a:solidFill>
                  <a:srgbClr val="766C62"/>
                </a:solidFill>
                <a:latin typeface="Segoe UI"/>
                <a:ea typeface="Segoe UI"/>
                <a:cs typeface="Segoe UI"/>
                <a:sym typeface="Segoe UI"/>
              </a:defRPr>
            </a:pPr>
            <a:r>
              <a:t>Poste : </a:t>
            </a:r>
            <a:r>
              <a:rPr b="0"/>
              <a:t>Département - Sous Département- …</a:t>
            </a:r>
          </a:p>
        </p:txBody>
      </p:sp>
      <p:sp>
        <p:nvSpPr>
          <p:cNvPr id="476" name="Année"/>
          <p:cNvSpPr/>
          <p:nvPr/>
        </p:nvSpPr>
        <p:spPr>
          <a:xfrm>
            <a:off x="3387843" y="5033990"/>
            <a:ext cx="1607469" cy="510541"/>
          </a:xfrm>
          <a:prstGeom prst="rect">
            <a:avLst/>
          </a:prstGeom>
          <a:solidFill>
            <a:srgbClr val="FFFFFF"/>
          </a:solidFill>
          <a:ln w="38100">
            <a:solidFill>
              <a:srgbClr val="000000"/>
            </a:solidFill>
            <a:miter/>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lstStyle>
            <a:lvl1pPr algn="ctr"/>
          </a:lstStyle>
          <a:p>
            <a:r>
              <a:t>Année</a:t>
            </a:r>
          </a:p>
        </p:txBody>
      </p:sp>
      <p:sp>
        <p:nvSpPr>
          <p:cNvPr id="477" name="Année Fiscale"/>
          <p:cNvSpPr/>
          <p:nvPr/>
        </p:nvSpPr>
        <p:spPr>
          <a:xfrm>
            <a:off x="3387843" y="5960082"/>
            <a:ext cx="1607469" cy="510541"/>
          </a:xfrm>
          <a:prstGeom prst="rect">
            <a:avLst/>
          </a:prstGeom>
          <a:solidFill>
            <a:srgbClr val="FFFFFF"/>
          </a:solidFill>
          <a:ln w="38100">
            <a:solidFill>
              <a:srgbClr val="000000"/>
            </a:solidFill>
            <a:miter/>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lstStyle>
            <a:lvl1pPr algn="ctr"/>
          </a:lstStyle>
          <a:p>
            <a:r>
              <a:t>Année Fiscale</a:t>
            </a:r>
          </a:p>
        </p:txBody>
      </p:sp>
      <p:sp>
        <p:nvSpPr>
          <p:cNvPr id="478" name="Trimestre"/>
          <p:cNvSpPr/>
          <p:nvPr/>
        </p:nvSpPr>
        <p:spPr>
          <a:xfrm>
            <a:off x="5471719" y="5046384"/>
            <a:ext cx="1862915" cy="510541"/>
          </a:xfrm>
          <a:prstGeom prst="rect">
            <a:avLst/>
          </a:prstGeom>
          <a:solidFill>
            <a:srgbClr val="FFFFFF"/>
          </a:solidFill>
          <a:ln w="38100">
            <a:solidFill>
              <a:srgbClr val="000000"/>
            </a:solidFill>
            <a:miter/>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lstStyle>
            <a:lvl1pPr algn="ctr"/>
          </a:lstStyle>
          <a:p>
            <a:r>
              <a:t>Trimestre</a:t>
            </a:r>
          </a:p>
        </p:txBody>
      </p:sp>
      <p:sp>
        <p:nvSpPr>
          <p:cNvPr id="479" name="Trimestre fiscal"/>
          <p:cNvSpPr/>
          <p:nvPr/>
        </p:nvSpPr>
        <p:spPr>
          <a:xfrm>
            <a:off x="5471719" y="5959280"/>
            <a:ext cx="1862915" cy="510541"/>
          </a:xfrm>
          <a:prstGeom prst="rect">
            <a:avLst/>
          </a:prstGeom>
          <a:solidFill>
            <a:srgbClr val="FFFFFF"/>
          </a:solidFill>
          <a:ln w="38100">
            <a:solidFill>
              <a:srgbClr val="000000"/>
            </a:solidFill>
            <a:miter/>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lstStyle>
            <a:lvl1pPr algn="ctr"/>
          </a:lstStyle>
          <a:p>
            <a:r>
              <a:t>Trimestre fiscal</a:t>
            </a:r>
          </a:p>
        </p:txBody>
      </p:sp>
      <p:sp>
        <p:nvSpPr>
          <p:cNvPr id="480" name="Mois"/>
          <p:cNvSpPr/>
          <p:nvPr/>
        </p:nvSpPr>
        <p:spPr>
          <a:xfrm>
            <a:off x="7811041" y="5033990"/>
            <a:ext cx="1862914" cy="510541"/>
          </a:xfrm>
          <a:prstGeom prst="rect">
            <a:avLst/>
          </a:prstGeom>
          <a:solidFill>
            <a:srgbClr val="FFFFFF"/>
          </a:solidFill>
          <a:ln w="38100">
            <a:solidFill>
              <a:srgbClr val="000000"/>
            </a:solidFill>
            <a:miter/>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lstStyle>
            <a:lvl1pPr algn="ctr"/>
          </a:lstStyle>
          <a:p>
            <a:r>
              <a:t>Mois</a:t>
            </a:r>
          </a:p>
        </p:txBody>
      </p:sp>
      <p:sp>
        <p:nvSpPr>
          <p:cNvPr id="481" name="Mois fiscal"/>
          <p:cNvSpPr/>
          <p:nvPr/>
        </p:nvSpPr>
        <p:spPr>
          <a:xfrm>
            <a:off x="7811041" y="5959280"/>
            <a:ext cx="1862914" cy="510541"/>
          </a:xfrm>
          <a:prstGeom prst="rect">
            <a:avLst/>
          </a:prstGeom>
          <a:solidFill>
            <a:srgbClr val="FFFFFF"/>
          </a:solidFill>
          <a:ln w="38100">
            <a:solidFill>
              <a:srgbClr val="000000"/>
            </a:solidFill>
            <a:miter/>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lstStyle>
            <a:lvl1pPr algn="ctr"/>
          </a:lstStyle>
          <a:p>
            <a:r>
              <a:t>Mois fiscal </a:t>
            </a:r>
          </a:p>
        </p:txBody>
      </p:sp>
      <p:sp>
        <p:nvSpPr>
          <p:cNvPr id="482" name="Jour"/>
          <p:cNvSpPr/>
          <p:nvPr/>
        </p:nvSpPr>
        <p:spPr>
          <a:xfrm>
            <a:off x="10150362" y="5449236"/>
            <a:ext cx="1862915" cy="510541"/>
          </a:xfrm>
          <a:prstGeom prst="rect">
            <a:avLst/>
          </a:prstGeom>
          <a:solidFill>
            <a:srgbClr val="FFFFFF"/>
          </a:solidFill>
          <a:ln w="38100">
            <a:solidFill>
              <a:srgbClr val="000000"/>
            </a:solidFill>
            <a:miter/>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lstStyle>
            <a:lvl1pPr algn="ctr"/>
          </a:lstStyle>
          <a:p>
            <a:r>
              <a:t>Jour</a:t>
            </a:r>
          </a:p>
        </p:txBody>
      </p:sp>
      <p:pic>
        <p:nvPicPr>
          <p:cNvPr id="483" name="Ligne Ligne" descr="Ligne Ligne"/>
          <p:cNvPicPr>
            <a:picLocks/>
          </p:cNvPicPr>
          <p:nvPr/>
        </p:nvPicPr>
        <p:blipFill>
          <a:blip r:embed="rId4"/>
          <a:stretch>
            <a:fillRect/>
          </a:stretch>
        </p:blipFill>
        <p:spPr>
          <a:xfrm>
            <a:off x="4987419" y="5163367"/>
            <a:ext cx="553853" cy="262439"/>
          </a:xfrm>
          <a:prstGeom prst="rect">
            <a:avLst/>
          </a:prstGeom>
        </p:spPr>
      </p:pic>
      <p:pic>
        <p:nvPicPr>
          <p:cNvPr id="485" name="Ligne Ligne" descr="Ligne Ligne"/>
          <p:cNvPicPr>
            <a:picLocks/>
          </p:cNvPicPr>
          <p:nvPr/>
        </p:nvPicPr>
        <p:blipFill>
          <a:blip r:embed="rId4"/>
          <a:stretch>
            <a:fillRect/>
          </a:stretch>
        </p:blipFill>
        <p:spPr>
          <a:xfrm>
            <a:off x="4977826" y="6084133"/>
            <a:ext cx="553853" cy="262439"/>
          </a:xfrm>
          <a:prstGeom prst="rect">
            <a:avLst/>
          </a:prstGeom>
        </p:spPr>
      </p:pic>
      <p:pic>
        <p:nvPicPr>
          <p:cNvPr id="487" name="Ligne Ligne" descr="Ligne Ligne"/>
          <p:cNvPicPr>
            <a:picLocks/>
          </p:cNvPicPr>
          <p:nvPr/>
        </p:nvPicPr>
        <p:blipFill>
          <a:blip r:embed="rId4"/>
          <a:stretch>
            <a:fillRect/>
          </a:stretch>
        </p:blipFill>
        <p:spPr>
          <a:xfrm>
            <a:off x="7299335" y="5170435"/>
            <a:ext cx="553853" cy="262439"/>
          </a:xfrm>
          <a:prstGeom prst="rect">
            <a:avLst/>
          </a:prstGeom>
        </p:spPr>
      </p:pic>
      <p:pic>
        <p:nvPicPr>
          <p:cNvPr id="489" name="Ligne Ligne" descr="Ligne Ligne"/>
          <p:cNvPicPr>
            <a:picLocks/>
          </p:cNvPicPr>
          <p:nvPr/>
        </p:nvPicPr>
        <p:blipFill>
          <a:blip r:embed="rId4"/>
          <a:stretch>
            <a:fillRect/>
          </a:stretch>
        </p:blipFill>
        <p:spPr>
          <a:xfrm>
            <a:off x="7299335" y="6084133"/>
            <a:ext cx="553853" cy="262439"/>
          </a:xfrm>
          <a:prstGeom prst="rect">
            <a:avLst/>
          </a:prstGeom>
        </p:spPr>
      </p:pic>
      <p:pic>
        <p:nvPicPr>
          <p:cNvPr id="491" name="Ligne Ligne" descr="Ligne Ligne"/>
          <p:cNvPicPr>
            <a:picLocks/>
          </p:cNvPicPr>
          <p:nvPr/>
        </p:nvPicPr>
        <p:blipFill>
          <a:blip r:embed="rId5"/>
          <a:stretch>
            <a:fillRect/>
          </a:stretch>
        </p:blipFill>
        <p:spPr>
          <a:xfrm rot="2432726">
            <a:off x="9525715" y="5415513"/>
            <a:ext cx="703685" cy="262439"/>
          </a:xfrm>
          <a:prstGeom prst="rect">
            <a:avLst/>
          </a:prstGeom>
        </p:spPr>
      </p:pic>
      <p:pic>
        <p:nvPicPr>
          <p:cNvPr id="493" name="Ligne Ligne" descr="Ligne Ligne"/>
          <p:cNvPicPr>
            <a:picLocks/>
          </p:cNvPicPr>
          <p:nvPr/>
        </p:nvPicPr>
        <p:blipFill>
          <a:blip r:embed="rId6"/>
          <a:stretch>
            <a:fillRect/>
          </a:stretch>
        </p:blipFill>
        <p:spPr>
          <a:xfrm rot="18900000">
            <a:off x="9529826" y="5926643"/>
            <a:ext cx="749470" cy="262440"/>
          </a:xfrm>
          <a:prstGeom prst="rect">
            <a:avLst/>
          </a:prstGeom>
        </p:spPr>
      </p:pic>
    </p:spTree>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6" name="Title 15"/>
          <p:cNvSpPr txBox="1"/>
          <p:nvPr/>
        </p:nvSpPr>
        <p:spPr>
          <a:xfrm>
            <a:off x="1135972" y="2973070"/>
            <a:ext cx="9920056" cy="9118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lgn="ctr">
              <a:lnSpc>
                <a:spcPct val="90000"/>
              </a:lnSpc>
              <a:defRPr sz="2800">
                <a:solidFill>
                  <a:srgbClr val="766C62"/>
                </a:solidFill>
                <a:latin typeface="Segoe UI"/>
                <a:ea typeface="Segoe UI"/>
                <a:cs typeface="Segoe UI"/>
                <a:sym typeface="Segoe UI"/>
              </a:defRPr>
            </a:lvl1pPr>
          </a:lstStyle>
          <a:p>
            <a:r>
              <a:t>Faut il y avoir de la logique dans un identifiant ou une clef primaire de la table de dimension?</a:t>
            </a:r>
          </a:p>
        </p:txBody>
      </p:sp>
    </p:spTree>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8" name="Title 15"/>
          <p:cNvSpPr txBox="1"/>
          <p:nvPr/>
        </p:nvSpPr>
        <p:spPr>
          <a:xfrm>
            <a:off x="278723" y="286929"/>
            <a:ext cx="9920055" cy="4597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lnSpc>
                <a:spcPct val="90000"/>
              </a:lnSpc>
              <a:defRPr sz="2400">
                <a:solidFill>
                  <a:srgbClr val="766C62"/>
                </a:solidFill>
                <a:latin typeface="Segoe UI"/>
                <a:ea typeface="Segoe UI"/>
                <a:cs typeface="Segoe UI"/>
                <a:sym typeface="Segoe UI"/>
              </a:defRPr>
            </a:lvl1pPr>
          </a:lstStyle>
          <a:p>
            <a:r>
              <a:t>Exemple Code BIC</a:t>
            </a:r>
          </a:p>
        </p:txBody>
      </p:sp>
      <p:sp>
        <p:nvSpPr>
          <p:cNvPr id="499" name="Le code BIC (Bank Identifier Code) est l'identifiant international d’une institution financière"/>
          <p:cNvSpPr txBox="1"/>
          <p:nvPr/>
        </p:nvSpPr>
        <p:spPr>
          <a:xfrm>
            <a:off x="1605210" y="1161978"/>
            <a:ext cx="9965920" cy="4089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defTabSz="457200">
              <a:lnSpc>
                <a:spcPts val="3900"/>
              </a:lnSpc>
              <a:defRPr sz="2100">
                <a:ln w="0" cap="flat">
                  <a:solidFill>
                    <a:srgbClr val="000000"/>
                  </a:solidFill>
                  <a:prstDash val="solid"/>
                  <a:miter lim="400000"/>
                </a:ln>
                <a:latin typeface="Times Roman"/>
                <a:ea typeface="Times Roman"/>
                <a:cs typeface="Times Roman"/>
                <a:sym typeface="Times Roman"/>
              </a:defRPr>
            </a:pPr>
            <a:r>
              <a:t>Le code </a:t>
            </a:r>
            <a:r>
              <a:rPr b="1"/>
              <a:t>BIC</a:t>
            </a:r>
            <a:r>
              <a:t> (Bank Identifier Code) est l'identifiant international d’une institution financière</a:t>
            </a:r>
          </a:p>
        </p:txBody>
      </p:sp>
      <p:sp>
        <p:nvSpPr>
          <p:cNvPr id="500" name="Title 15"/>
          <p:cNvSpPr txBox="1"/>
          <p:nvPr/>
        </p:nvSpPr>
        <p:spPr>
          <a:xfrm>
            <a:off x="3907195" y="2721393"/>
            <a:ext cx="3818002" cy="7010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lnSpc>
                <a:spcPct val="90000"/>
              </a:lnSpc>
              <a:defRPr sz="4000">
                <a:solidFill>
                  <a:srgbClr val="766C62"/>
                </a:solidFill>
                <a:latin typeface="Segoe UI"/>
                <a:ea typeface="Segoe UI"/>
                <a:cs typeface="Segoe UI"/>
                <a:sym typeface="Segoe UI"/>
              </a:defRPr>
            </a:lvl1pPr>
          </a:lstStyle>
          <a:p>
            <a:r>
              <a:t>SWHQBEBB</a:t>
            </a:r>
          </a:p>
        </p:txBody>
      </p:sp>
      <p:pic>
        <p:nvPicPr>
          <p:cNvPr id="501" name="Ligne Ligne" descr="Ligne Ligne"/>
          <p:cNvPicPr>
            <a:picLocks/>
          </p:cNvPicPr>
          <p:nvPr/>
        </p:nvPicPr>
        <p:blipFill>
          <a:blip r:embed="rId2"/>
          <a:stretch>
            <a:fillRect/>
          </a:stretch>
        </p:blipFill>
        <p:spPr>
          <a:xfrm rot="10800000">
            <a:off x="3832246" y="3434095"/>
            <a:ext cx="1738529" cy="152401"/>
          </a:xfrm>
          <a:prstGeom prst="rect">
            <a:avLst/>
          </a:prstGeom>
        </p:spPr>
      </p:pic>
      <p:pic>
        <p:nvPicPr>
          <p:cNvPr id="503" name="Ligne Ligne" descr="Ligne Ligne"/>
          <p:cNvPicPr>
            <a:picLocks/>
          </p:cNvPicPr>
          <p:nvPr/>
        </p:nvPicPr>
        <p:blipFill>
          <a:blip r:embed="rId3"/>
          <a:stretch>
            <a:fillRect/>
          </a:stretch>
        </p:blipFill>
        <p:spPr>
          <a:xfrm rot="10800000">
            <a:off x="5506653" y="2633061"/>
            <a:ext cx="771573" cy="152401"/>
          </a:xfrm>
          <a:prstGeom prst="rect">
            <a:avLst/>
          </a:prstGeom>
        </p:spPr>
      </p:pic>
      <p:pic>
        <p:nvPicPr>
          <p:cNvPr id="505" name="Ligne Ligne" descr="Ligne Ligne"/>
          <p:cNvPicPr>
            <a:picLocks/>
          </p:cNvPicPr>
          <p:nvPr/>
        </p:nvPicPr>
        <p:blipFill>
          <a:blip r:embed="rId3"/>
          <a:stretch>
            <a:fillRect/>
          </a:stretch>
        </p:blipFill>
        <p:spPr>
          <a:xfrm rot="10800000">
            <a:off x="6256708" y="3434095"/>
            <a:ext cx="771572" cy="152401"/>
          </a:xfrm>
          <a:prstGeom prst="rect">
            <a:avLst/>
          </a:prstGeom>
        </p:spPr>
      </p:pic>
      <p:pic>
        <p:nvPicPr>
          <p:cNvPr id="507" name="Ligne Ligne" descr="Ligne Ligne"/>
          <p:cNvPicPr>
            <a:picLocks/>
          </p:cNvPicPr>
          <p:nvPr/>
        </p:nvPicPr>
        <p:blipFill>
          <a:blip r:embed="rId4"/>
          <a:stretch>
            <a:fillRect/>
          </a:stretch>
        </p:blipFill>
        <p:spPr>
          <a:xfrm rot="16200000">
            <a:off x="4358944" y="3848618"/>
            <a:ext cx="818213" cy="88901"/>
          </a:xfrm>
          <a:prstGeom prst="rect">
            <a:avLst/>
          </a:prstGeom>
        </p:spPr>
      </p:pic>
      <p:pic>
        <p:nvPicPr>
          <p:cNvPr id="509" name="Ligne Ligne" descr="Ligne Ligne"/>
          <p:cNvPicPr>
            <a:picLocks/>
          </p:cNvPicPr>
          <p:nvPr/>
        </p:nvPicPr>
        <p:blipFill>
          <a:blip r:embed="rId4"/>
          <a:stretch>
            <a:fillRect/>
          </a:stretch>
        </p:blipFill>
        <p:spPr>
          <a:xfrm rot="16200000">
            <a:off x="5483332" y="2363505"/>
            <a:ext cx="818214" cy="88901"/>
          </a:xfrm>
          <a:prstGeom prst="rect">
            <a:avLst/>
          </a:prstGeom>
        </p:spPr>
      </p:pic>
      <p:pic>
        <p:nvPicPr>
          <p:cNvPr id="511" name="Ligne Ligne" descr="Ligne Ligne"/>
          <p:cNvPicPr>
            <a:picLocks/>
          </p:cNvPicPr>
          <p:nvPr/>
        </p:nvPicPr>
        <p:blipFill>
          <a:blip r:embed="rId4"/>
          <a:stretch>
            <a:fillRect/>
          </a:stretch>
        </p:blipFill>
        <p:spPr>
          <a:xfrm rot="16200000">
            <a:off x="6287828" y="3848618"/>
            <a:ext cx="818214" cy="88901"/>
          </a:xfrm>
          <a:prstGeom prst="rect">
            <a:avLst/>
          </a:prstGeom>
        </p:spPr>
      </p:pic>
      <p:sp>
        <p:nvSpPr>
          <p:cNvPr id="513" name="Code Banque"/>
          <p:cNvSpPr txBox="1"/>
          <p:nvPr/>
        </p:nvSpPr>
        <p:spPr>
          <a:xfrm>
            <a:off x="3993819" y="4363703"/>
            <a:ext cx="1548462" cy="4089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defTabSz="457200">
              <a:lnSpc>
                <a:spcPts val="3900"/>
              </a:lnSpc>
              <a:defRPr sz="2100">
                <a:ln w="0" cap="flat">
                  <a:solidFill>
                    <a:srgbClr val="000000"/>
                  </a:solidFill>
                  <a:prstDash val="solid"/>
                  <a:miter lim="400000"/>
                </a:ln>
                <a:latin typeface="Times Roman"/>
                <a:ea typeface="Times Roman"/>
                <a:cs typeface="Times Roman"/>
                <a:sym typeface="Times Roman"/>
              </a:defRPr>
            </a:lvl1pPr>
          </a:lstStyle>
          <a:p>
            <a:r>
              <a:t>Code Banque</a:t>
            </a:r>
          </a:p>
        </p:txBody>
      </p:sp>
      <p:sp>
        <p:nvSpPr>
          <p:cNvPr id="514" name="Code Pays"/>
          <p:cNvSpPr txBox="1"/>
          <p:nvPr/>
        </p:nvSpPr>
        <p:spPr>
          <a:xfrm>
            <a:off x="5273631" y="1600663"/>
            <a:ext cx="1237616" cy="4089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defTabSz="457200">
              <a:lnSpc>
                <a:spcPts val="3900"/>
              </a:lnSpc>
              <a:defRPr sz="2100">
                <a:ln w="0" cap="flat">
                  <a:solidFill>
                    <a:srgbClr val="000000"/>
                  </a:solidFill>
                  <a:prstDash val="solid"/>
                  <a:miter lim="400000"/>
                </a:ln>
                <a:latin typeface="Times Roman"/>
                <a:ea typeface="Times Roman"/>
                <a:cs typeface="Times Roman"/>
                <a:sym typeface="Times Roman"/>
              </a:defRPr>
            </a:lvl1pPr>
          </a:lstStyle>
          <a:p>
            <a:r>
              <a:t>Code Pays</a:t>
            </a:r>
          </a:p>
        </p:txBody>
      </p:sp>
      <p:sp>
        <p:nvSpPr>
          <p:cNvPr id="515" name="Code de localisation"/>
          <p:cNvSpPr txBox="1"/>
          <p:nvPr/>
        </p:nvSpPr>
        <p:spPr>
          <a:xfrm>
            <a:off x="6078127" y="4363703"/>
            <a:ext cx="2281627" cy="4089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defTabSz="457200">
              <a:lnSpc>
                <a:spcPts val="3900"/>
              </a:lnSpc>
              <a:defRPr sz="2100">
                <a:ln w="0" cap="flat">
                  <a:solidFill>
                    <a:srgbClr val="000000"/>
                  </a:solidFill>
                  <a:prstDash val="solid"/>
                  <a:miter lim="400000"/>
                </a:ln>
                <a:latin typeface="Times Roman"/>
                <a:ea typeface="Times Roman"/>
                <a:cs typeface="Times Roman"/>
                <a:sym typeface="Times Roman"/>
              </a:defRPr>
            </a:lvl1pPr>
          </a:lstStyle>
          <a:p>
            <a:r>
              <a:t>Code de localisation</a:t>
            </a:r>
          </a:p>
        </p:txBody>
      </p:sp>
      <p:pic>
        <p:nvPicPr>
          <p:cNvPr id="516" name="Ligne Ligne" descr="Ligne Ligne"/>
          <p:cNvPicPr>
            <a:picLocks/>
          </p:cNvPicPr>
          <p:nvPr/>
        </p:nvPicPr>
        <p:blipFill>
          <a:blip r:embed="rId5"/>
          <a:stretch>
            <a:fillRect/>
          </a:stretch>
        </p:blipFill>
        <p:spPr>
          <a:xfrm>
            <a:off x="522222" y="5552930"/>
            <a:ext cx="1076798" cy="401378"/>
          </a:xfrm>
          <a:prstGeom prst="rect">
            <a:avLst/>
          </a:prstGeom>
        </p:spPr>
      </p:pic>
      <p:sp>
        <p:nvSpPr>
          <p:cNvPr id="518" name="En pratique, quand une modification devait être faite, le coût était grand à cause du changement dans la clef primaire:…"/>
          <p:cNvSpPr/>
          <p:nvPr/>
        </p:nvSpPr>
        <p:spPr>
          <a:xfrm>
            <a:off x="1685970" y="5079791"/>
            <a:ext cx="10235276" cy="1347657"/>
          </a:xfrm>
          <a:prstGeom prst="rect">
            <a:avLst/>
          </a:prstGeom>
          <a:solidFill>
            <a:srgbClr val="000000">
              <a:alpha val="3067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lstStyle/>
          <a:p>
            <a:pPr>
              <a:defRPr>
                <a:solidFill>
                  <a:srgbClr val="FFFFFF"/>
                </a:solidFill>
              </a:defRPr>
            </a:pPr>
            <a:r>
              <a:t>En pratique, quand une modification devait être faite, le coût était grand à cause du changement dans la clef primaire:</a:t>
            </a:r>
          </a:p>
          <a:p>
            <a:pPr marL="180473" indent="-180473">
              <a:buSzPct val="100000"/>
              <a:buChar char="•"/>
              <a:defRPr>
                <a:solidFill>
                  <a:srgbClr val="FFFFFF"/>
                </a:solidFill>
              </a:defRPr>
            </a:pPr>
            <a:r>
              <a:t>Déménagement d’une institution financière, rachat par une autre ( exemple BNP qui a racheté fortis banque), … </a:t>
            </a:r>
          </a:p>
        </p:txBody>
      </p:sp>
      <p:sp>
        <p:nvSpPr>
          <p:cNvPr id="519" name="Title 15"/>
          <p:cNvSpPr txBox="1"/>
          <p:nvPr/>
        </p:nvSpPr>
        <p:spPr>
          <a:xfrm>
            <a:off x="7307136" y="2721393"/>
            <a:ext cx="3818002" cy="7010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lnSpc>
                <a:spcPct val="90000"/>
              </a:lnSpc>
              <a:defRPr sz="4000">
                <a:solidFill>
                  <a:srgbClr val="766C62"/>
                </a:solidFill>
                <a:latin typeface="Segoe UI"/>
                <a:ea typeface="Segoe UI"/>
                <a:cs typeface="Segoe UI"/>
                <a:sym typeface="Segoe UI"/>
              </a:defRPr>
            </a:lvl1pPr>
          </a:lstStyle>
          <a:p>
            <a:r>
              <a:t>XXX</a:t>
            </a:r>
          </a:p>
        </p:txBody>
      </p:sp>
      <p:pic>
        <p:nvPicPr>
          <p:cNvPr id="520" name="Ligne Ligne" descr="Ligne Ligne"/>
          <p:cNvPicPr>
            <a:picLocks/>
          </p:cNvPicPr>
          <p:nvPr/>
        </p:nvPicPr>
        <p:blipFill>
          <a:blip r:embed="rId3"/>
          <a:stretch>
            <a:fillRect/>
          </a:stretch>
        </p:blipFill>
        <p:spPr>
          <a:xfrm rot="10800000">
            <a:off x="7466500" y="2658236"/>
            <a:ext cx="771573" cy="152401"/>
          </a:xfrm>
          <a:prstGeom prst="rect">
            <a:avLst/>
          </a:prstGeom>
        </p:spPr>
      </p:pic>
      <p:pic>
        <p:nvPicPr>
          <p:cNvPr id="522" name="Ligne Ligne" descr="Ligne Ligne"/>
          <p:cNvPicPr>
            <a:picLocks/>
          </p:cNvPicPr>
          <p:nvPr/>
        </p:nvPicPr>
        <p:blipFill>
          <a:blip r:embed="rId4"/>
          <a:stretch>
            <a:fillRect/>
          </a:stretch>
        </p:blipFill>
        <p:spPr>
          <a:xfrm rot="16200000">
            <a:off x="7443179" y="2388680"/>
            <a:ext cx="818214" cy="88901"/>
          </a:xfrm>
          <a:prstGeom prst="rect">
            <a:avLst/>
          </a:prstGeom>
        </p:spPr>
      </p:pic>
      <p:sp>
        <p:nvSpPr>
          <p:cNvPr id="524" name="Code de la filiale"/>
          <p:cNvSpPr txBox="1"/>
          <p:nvPr/>
        </p:nvSpPr>
        <p:spPr>
          <a:xfrm>
            <a:off x="7233478" y="1600663"/>
            <a:ext cx="1918691" cy="4089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defTabSz="457200">
              <a:lnSpc>
                <a:spcPts val="3900"/>
              </a:lnSpc>
              <a:defRPr sz="2100">
                <a:ln w="0" cap="flat">
                  <a:solidFill>
                    <a:srgbClr val="000000"/>
                  </a:solidFill>
                  <a:prstDash val="solid"/>
                  <a:miter lim="400000"/>
                </a:ln>
                <a:latin typeface="Times Roman"/>
                <a:ea typeface="Times Roman"/>
                <a:cs typeface="Times Roman"/>
                <a:sym typeface="Times Roman"/>
              </a:defRPr>
            </a:lvl1pPr>
          </a:lstStyle>
          <a:p>
            <a:r>
              <a:t>Code de la filiale</a:t>
            </a:r>
          </a:p>
        </p:txBody>
      </p:sp>
    </p:spTree>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6" name="Title 15"/>
          <p:cNvSpPr txBox="1"/>
          <p:nvPr/>
        </p:nvSpPr>
        <p:spPr>
          <a:xfrm>
            <a:off x="278723" y="286929"/>
            <a:ext cx="9920055" cy="4597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lnSpc>
                <a:spcPct val="90000"/>
              </a:lnSpc>
              <a:defRPr sz="2400">
                <a:solidFill>
                  <a:srgbClr val="766C62"/>
                </a:solidFill>
                <a:latin typeface="Segoe UI"/>
                <a:ea typeface="Segoe UI"/>
                <a:cs typeface="Segoe UI"/>
                <a:sym typeface="Segoe UI"/>
              </a:defRPr>
            </a:lvl1pPr>
          </a:lstStyle>
          <a:p>
            <a:r>
              <a:t>Règle sur la clef primaire d’une table de dimension</a:t>
            </a:r>
          </a:p>
        </p:txBody>
      </p:sp>
      <p:sp>
        <p:nvSpPr>
          <p:cNvPr id="527" name="Rectangle"/>
          <p:cNvSpPr/>
          <p:nvPr/>
        </p:nvSpPr>
        <p:spPr>
          <a:xfrm>
            <a:off x="-291200" y="948164"/>
            <a:ext cx="12815842" cy="1983964"/>
          </a:xfrm>
          <a:prstGeom prst="rect">
            <a:avLst/>
          </a:prstGeom>
          <a:solidFill>
            <a:srgbClr val="000000">
              <a:alpha val="30670"/>
            </a:srgbClr>
          </a:solidFill>
          <a:ln w="12700">
            <a:miter lim="400000"/>
          </a:ln>
        </p:spPr>
        <p:txBody>
          <a:bodyPr lIns="45719" rIns="45719" anchor="ctr"/>
          <a:lstStyle/>
          <a:p>
            <a:endParaRPr/>
          </a:p>
        </p:txBody>
      </p:sp>
      <p:sp>
        <p:nvSpPr>
          <p:cNvPr id="528" name="Une règle de bonne pratique est d’utiliser une SurrogateKey comme clé primaire : c’est une clé unique, dans un seul champ et ayant une valeur sans aucune logique."/>
          <p:cNvSpPr txBox="1"/>
          <p:nvPr/>
        </p:nvSpPr>
        <p:spPr>
          <a:xfrm>
            <a:off x="159767" y="948164"/>
            <a:ext cx="11736398" cy="200054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defTabSz="457200">
              <a:lnSpc>
                <a:spcPts val="7200"/>
              </a:lnSpc>
              <a:defRPr sz="3100">
                <a:ln w="0" cap="flat">
                  <a:solidFill>
                    <a:srgbClr val="000000"/>
                  </a:solidFill>
                  <a:prstDash val="solid"/>
                  <a:miter lim="400000"/>
                </a:ln>
                <a:solidFill>
                  <a:srgbClr val="FFFFFF"/>
                </a:solidFill>
                <a:latin typeface="+mj-lt"/>
                <a:ea typeface="+mj-ea"/>
                <a:cs typeface="+mj-cs"/>
                <a:sym typeface="Helvetica"/>
              </a:defRPr>
            </a:lvl1pPr>
          </a:lstStyle>
          <a:p>
            <a:pPr>
              <a:lnSpc>
                <a:spcPct val="100000"/>
              </a:lnSpc>
            </a:pPr>
            <a:r>
              <a:rPr dirty="0">
                <a:ln w="0"/>
                <a:solidFill>
                  <a:schemeClr val="tx1"/>
                </a:solidFill>
                <a:effectLst>
                  <a:outerShdw blurRad="38100" dist="19050" dir="2700000" algn="tl" rotWithShape="0">
                    <a:schemeClr val="dk1">
                      <a:alpha val="40000"/>
                    </a:schemeClr>
                  </a:outerShdw>
                </a:effectLst>
              </a:rPr>
              <a:t>Une </a:t>
            </a:r>
            <a:r>
              <a:rPr dirty="0" err="1">
                <a:ln w="0"/>
                <a:solidFill>
                  <a:schemeClr val="tx1"/>
                </a:solidFill>
                <a:effectLst>
                  <a:outerShdw blurRad="38100" dist="19050" dir="2700000" algn="tl" rotWithShape="0">
                    <a:schemeClr val="dk1">
                      <a:alpha val="40000"/>
                    </a:schemeClr>
                  </a:outerShdw>
                </a:effectLst>
              </a:rPr>
              <a:t>règle</a:t>
            </a:r>
            <a:r>
              <a:rPr dirty="0">
                <a:ln w="0"/>
                <a:solidFill>
                  <a:schemeClr val="tx1"/>
                </a:solidFill>
                <a:effectLst>
                  <a:outerShdw blurRad="38100" dist="19050" dir="2700000" algn="tl" rotWithShape="0">
                    <a:schemeClr val="dk1">
                      <a:alpha val="40000"/>
                    </a:schemeClr>
                  </a:outerShdw>
                </a:effectLst>
              </a:rPr>
              <a:t> de bonne pratique </a:t>
            </a:r>
            <a:r>
              <a:rPr dirty="0" err="1">
                <a:ln w="0"/>
                <a:solidFill>
                  <a:schemeClr val="tx1"/>
                </a:solidFill>
                <a:effectLst>
                  <a:outerShdw blurRad="38100" dist="19050" dir="2700000" algn="tl" rotWithShape="0">
                    <a:schemeClr val="dk1">
                      <a:alpha val="40000"/>
                    </a:schemeClr>
                  </a:outerShdw>
                </a:effectLst>
              </a:rPr>
              <a:t>est</a:t>
            </a:r>
            <a:r>
              <a:rPr dirty="0">
                <a:ln w="0"/>
                <a:solidFill>
                  <a:schemeClr val="tx1"/>
                </a:solidFill>
                <a:effectLst>
                  <a:outerShdw blurRad="38100" dist="19050" dir="2700000" algn="tl" rotWithShape="0">
                    <a:schemeClr val="dk1">
                      <a:alpha val="40000"/>
                    </a:schemeClr>
                  </a:outerShdw>
                </a:effectLst>
              </a:rPr>
              <a:t> </a:t>
            </a:r>
            <a:r>
              <a:rPr dirty="0" err="1">
                <a:ln w="0"/>
                <a:solidFill>
                  <a:schemeClr val="tx1"/>
                </a:solidFill>
                <a:effectLst>
                  <a:outerShdw blurRad="38100" dist="19050" dir="2700000" algn="tl" rotWithShape="0">
                    <a:schemeClr val="dk1">
                      <a:alpha val="40000"/>
                    </a:schemeClr>
                  </a:outerShdw>
                </a:effectLst>
              </a:rPr>
              <a:t>d’utiliser</a:t>
            </a:r>
            <a:r>
              <a:rPr dirty="0">
                <a:ln w="0"/>
                <a:solidFill>
                  <a:schemeClr val="tx1"/>
                </a:solidFill>
                <a:effectLst>
                  <a:outerShdw blurRad="38100" dist="19050" dir="2700000" algn="tl" rotWithShape="0">
                    <a:schemeClr val="dk1">
                      <a:alpha val="40000"/>
                    </a:schemeClr>
                  </a:outerShdw>
                </a:effectLst>
              </a:rPr>
              <a:t> </a:t>
            </a:r>
            <a:r>
              <a:rPr dirty="0" err="1">
                <a:ln w="0"/>
                <a:solidFill>
                  <a:schemeClr val="tx1"/>
                </a:solidFill>
                <a:effectLst>
                  <a:outerShdw blurRad="38100" dist="19050" dir="2700000" algn="tl" rotWithShape="0">
                    <a:schemeClr val="dk1">
                      <a:alpha val="40000"/>
                    </a:schemeClr>
                  </a:outerShdw>
                </a:effectLst>
              </a:rPr>
              <a:t>une</a:t>
            </a:r>
            <a:r>
              <a:rPr dirty="0">
                <a:ln w="0"/>
                <a:solidFill>
                  <a:schemeClr val="tx1"/>
                </a:solidFill>
                <a:effectLst>
                  <a:outerShdw blurRad="38100" dist="19050" dir="2700000" algn="tl" rotWithShape="0">
                    <a:schemeClr val="dk1">
                      <a:alpha val="40000"/>
                    </a:schemeClr>
                  </a:outerShdw>
                </a:effectLst>
              </a:rPr>
              <a:t> </a:t>
            </a:r>
            <a:r>
              <a:rPr dirty="0" err="1">
                <a:ln w="0"/>
                <a:solidFill>
                  <a:schemeClr val="tx1"/>
                </a:solidFill>
                <a:effectLst>
                  <a:outerShdw blurRad="38100" dist="19050" dir="2700000" algn="tl" rotWithShape="0">
                    <a:schemeClr val="dk1">
                      <a:alpha val="40000"/>
                    </a:schemeClr>
                  </a:outerShdw>
                </a:effectLst>
              </a:rPr>
              <a:t>SurrogateKey</a:t>
            </a:r>
            <a:r>
              <a:rPr dirty="0">
                <a:ln w="0"/>
                <a:solidFill>
                  <a:schemeClr val="tx1"/>
                </a:solidFill>
                <a:effectLst>
                  <a:outerShdw blurRad="38100" dist="19050" dir="2700000" algn="tl" rotWithShape="0">
                    <a:schemeClr val="dk1">
                      <a:alpha val="40000"/>
                    </a:schemeClr>
                  </a:outerShdw>
                </a:effectLst>
              </a:rPr>
              <a:t> </a:t>
            </a:r>
            <a:br>
              <a:rPr lang="en-GB" dirty="0">
                <a:ln w="0"/>
                <a:solidFill>
                  <a:schemeClr val="tx1"/>
                </a:solidFill>
                <a:effectLst>
                  <a:outerShdw blurRad="38100" dist="19050" dir="2700000" algn="tl" rotWithShape="0">
                    <a:schemeClr val="dk1">
                      <a:alpha val="40000"/>
                    </a:schemeClr>
                  </a:outerShdw>
                </a:effectLst>
              </a:rPr>
            </a:br>
            <a:r>
              <a:rPr dirty="0" err="1">
                <a:ln w="0"/>
                <a:solidFill>
                  <a:schemeClr val="tx1"/>
                </a:solidFill>
                <a:effectLst>
                  <a:outerShdw blurRad="38100" dist="19050" dir="2700000" algn="tl" rotWithShape="0">
                    <a:schemeClr val="dk1">
                      <a:alpha val="40000"/>
                    </a:schemeClr>
                  </a:outerShdw>
                </a:effectLst>
              </a:rPr>
              <a:t>comme</a:t>
            </a:r>
            <a:r>
              <a:rPr dirty="0">
                <a:ln w="0"/>
                <a:solidFill>
                  <a:schemeClr val="tx1"/>
                </a:solidFill>
                <a:effectLst>
                  <a:outerShdw blurRad="38100" dist="19050" dir="2700000" algn="tl" rotWithShape="0">
                    <a:schemeClr val="dk1">
                      <a:alpha val="40000"/>
                    </a:schemeClr>
                  </a:outerShdw>
                </a:effectLst>
              </a:rPr>
              <a:t> cl</a:t>
            </a:r>
            <a:r>
              <a:rPr lang="fr-BE" dirty="0" err="1">
                <a:ln w="0"/>
                <a:solidFill>
                  <a:schemeClr val="tx1"/>
                </a:solidFill>
                <a:effectLst>
                  <a:outerShdw blurRad="38100" dist="19050" dir="2700000" algn="tl" rotWithShape="0">
                    <a:schemeClr val="dk1">
                      <a:alpha val="40000"/>
                    </a:schemeClr>
                  </a:outerShdw>
                </a:effectLst>
              </a:rPr>
              <a:t>ef</a:t>
            </a:r>
            <a:r>
              <a:rPr dirty="0">
                <a:ln w="0"/>
                <a:solidFill>
                  <a:schemeClr val="tx1"/>
                </a:solidFill>
                <a:effectLst>
                  <a:outerShdw blurRad="38100" dist="19050" dir="2700000" algn="tl" rotWithShape="0">
                    <a:schemeClr val="dk1">
                      <a:alpha val="40000"/>
                    </a:schemeClr>
                  </a:outerShdw>
                </a:effectLst>
              </a:rPr>
              <a:t> </a:t>
            </a:r>
            <a:r>
              <a:rPr dirty="0" err="1">
                <a:ln w="0"/>
                <a:solidFill>
                  <a:schemeClr val="tx1"/>
                </a:solidFill>
                <a:effectLst>
                  <a:outerShdw blurRad="38100" dist="19050" dir="2700000" algn="tl" rotWithShape="0">
                    <a:schemeClr val="dk1">
                      <a:alpha val="40000"/>
                    </a:schemeClr>
                  </a:outerShdw>
                </a:effectLst>
              </a:rPr>
              <a:t>primaire</a:t>
            </a:r>
            <a:r>
              <a:rPr dirty="0">
                <a:ln w="0"/>
                <a:solidFill>
                  <a:schemeClr val="tx1"/>
                </a:solidFill>
                <a:effectLst>
                  <a:outerShdw blurRad="38100" dist="19050" dir="2700000" algn="tl" rotWithShape="0">
                    <a:schemeClr val="dk1">
                      <a:alpha val="40000"/>
                    </a:schemeClr>
                  </a:outerShdw>
                </a:effectLst>
              </a:rPr>
              <a:t> : </a:t>
            </a:r>
            <a:br>
              <a:rPr lang="en-GB" dirty="0">
                <a:ln w="0"/>
                <a:solidFill>
                  <a:schemeClr val="tx1"/>
                </a:solidFill>
                <a:effectLst>
                  <a:outerShdw blurRad="38100" dist="19050" dir="2700000" algn="tl" rotWithShape="0">
                    <a:schemeClr val="dk1">
                      <a:alpha val="40000"/>
                    </a:schemeClr>
                  </a:outerShdw>
                </a:effectLst>
              </a:rPr>
            </a:br>
            <a:r>
              <a:rPr dirty="0" err="1">
                <a:ln w="0"/>
                <a:solidFill>
                  <a:schemeClr val="tx1"/>
                </a:solidFill>
                <a:effectLst>
                  <a:outerShdw blurRad="38100" dist="19050" dir="2700000" algn="tl" rotWithShape="0">
                    <a:schemeClr val="dk1">
                      <a:alpha val="40000"/>
                    </a:schemeClr>
                  </a:outerShdw>
                </a:effectLst>
              </a:rPr>
              <a:t>c’est</a:t>
            </a:r>
            <a:r>
              <a:rPr dirty="0">
                <a:ln w="0"/>
                <a:solidFill>
                  <a:schemeClr val="tx1"/>
                </a:solidFill>
                <a:effectLst>
                  <a:outerShdw blurRad="38100" dist="19050" dir="2700000" algn="tl" rotWithShape="0">
                    <a:schemeClr val="dk1">
                      <a:alpha val="40000"/>
                    </a:schemeClr>
                  </a:outerShdw>
                </a:effectLst>
              </a:rPr>
              <a:t> </a:t>
            </a:r>
            <a:r>
              <a:rPr dirty="0" err="1">
                <a:ln w="0"/>
                <a:solidFill>
                  <a:schemeClr val="tx1"/>
                </a:solidFill>
                <a:effectLst>
                  <a:outerShdw blurRad="38100" dist="19050" dir="2700000" algn="tl" rotWithShape="0">
                    <a:schemeClr val="dk1">
                      <a:alpha val="40000"/>
                    </a:schemeClr>
                  </a:outerShdw>
                </a:effectLst>
              </a:rPr>
              <a:t>une</a:t>
            </a:r>
            <a:r>
              <a:rPr dirty="0">
                <a:ln w="0"/>
                <a:solidFill>
                  <a:schemeClr val="tx1"/>
                </a:solidFill>
                <a:effectLst>
                  <a:outerShdw blurRad="38100" dist="19050" dir="2700000" algn="tl" rotWithShape="0">
                    <a:schemeClr val="dk1">
                      <a:alpha val="40000"/>
                    </a:schemeClr>
                  </a:outerShdw>
                </a:effectLst>
              </a:rPr>
              <a:t> cl</a:t>
            </a:r>
            <a:r>
              <a:rPr lang="fr-BE" dirty="0" err="1">
                <a:ln w="0"/>
                <a:solidFill>
                  <a:schemeClr val="tx1"/>
                </a:solidFill>
                <a:effectLst>
                  <a:outerShdw blurRad="38100" dist="19050" dir="2700000" algn="tl" rotWithShape="0">
                    <a:schemeClr val="dk1">
                      <a:alpha val="40000"/>
                    </a:schemeClr>
                  </a:outerShdw>
                </a:effectLst>
              </a:rPr>
              <a:t>ef</a:t>
            </a:r>
            <a:r>
              <a:rPr dirty="0">
                <a:ln w="0"/>
                <a:solidFill>
                  <a:schemeClr val="tx1"/>
                </a:solidFill>
                <a:effectLst>
                  <a:outerShdw blurRad="38100" dist="19050" dir="2700000" algn="tl" rotWithShape="0">
                    <a:schemeClr val="dk1">
                      <a:alpha val="40000"/>
                    </a:schemeClr>
                  </a:outerShdw>
                </a:effectLst>
              </a:rPr>
              <a:t> unique, dans un seul champ </a:t>
            </a:r>
            <a:br>
              <a:rPr lang="en-GB" dirty="0">
                <a:ln w="0"/>
                <a:solidFill>
                  <a:schemeClr val="tx1"/>
                </a:solidFill>
                <a:effectLst>
                  <a:outerShdw blurRad="38100" dist="19050" dir="2700000" algn="tl" rotWithShape="0">
                    <a:schemeClr val="dk1">
                      <a:alpha val="40000"/>
                    </a:schemeClr>
                  </a:outerShdw>
                </a:effectLst>
              </a:rPr>
            </a:br>
            <a:r>
              <a:rPr dirty="0">
                <a:ln w="0"/>
                <a:solidFill>
                  <a:schemeClr val="tx1"/>
                </a:solidFill>
                <a:effectLst>
                  <a:outerShdw blurRad="38100" dist="19050" dir="2700000" algn="tl" rotWithShape="0">
                    <a:schemeClr val="dk1">
                      <a:alpha val="40000"/>
                    </a:schemeClr>
                  </a:outerShdw>
                </a:effectLst>
              </a:rPr>
              <a:t>et </a:t>
            </a:r>
            <a:r>
              <a:rPr dirty="0" err="1">
                <a:ln w="0"/>
                <a:solidFill>
                  <a:schemeClr val="tx1"/>
                </a:solidFill>
                <a:effectLst>
                  <a:outerShdw blurRad="38100" dist="19050" dir="2700000" algn="tl" rotWithShape="0">
                    <a:schemeClr val="dk1">
                      <a:alpha val="40000"/>
                    </a:schemeClr>
                  </a:outerShdw>
                </a:effectLst>
              </a:rPr>
              <a:t>ayant</a:t>
            </a:r>
            <a:r>
              <a:rPr dirty="0">
                <a:ln w="0"/>
                <a:solidFill>
                  <a:schemeClr val="tx1"/>
                </a:solidFill>
                <a:effectLst>
                  <a:outerShdw blurRad="38100" dist="19050" dir="2700000" algn="tl" rotWithShape="0">
                    <a:schemeClr val="dk1">
                      <a:alpha val="40000"/>
                    </a:schemeClr>
                  </a:outerShdw>
                </a:effectLst>
              </a:rPr>
              <a:t> </a:t>
            </a:r>
            <a:r>
              <a:rPr dirty="0" err="1">
                <a:ln w="0"/>
                <a:solidFill>
                  <a:schemeClr val="tx1"/>
                </a:solidFill>
                <a:effectLst>
                  <a:outerShdw blurRad="38100" dist="19050" dir="2700000" algn="tl" rotWithShape="0">
                    <a:schemeClr val="dk1">
                      <a:alpha val="40000"/>
                    </a:schemeClr>
                  </a:outerShdw>
                </a:effectLst>
              </a:rPr>
              <a:t>une</a:t>
            </a:r>
            <a:r>
              <a:rPr dirty="0">
                <a:ln w="0"/>
                <a:solidFill>
                  <a:schemeClr val="tx1"/>
                </a:solidFill>
                <a:effectLst>
                  <a:outerShdw blurRad="38100" dist="19050" dir="2700000" algn="tl" rotWithShape="0">
                    <a:schemeClr val="dk1">
                      <a:alpha val="40000"/>
                    </a:schemeClr>
                  </a:outerShdw>
                </a:effectLst>
              </a:rPr>
              <a:t> </a:t>
            </a:r>
            <a:r>
              <a:rPr dirty="0" err="1">
                <a:ln w="0"/>
                <a:solidFill>
                  <a:schemeClr val="tx1"/>
                </a:solidFill>
                <a:effectLst>
                  <a:outerShdw blurRad="38100" dist="19050" dir="2700000" algn="tl" rotWithShape="0">
                    <a:schemeClr val="dk1">
                      <a:alpha val="40000"/>
                    </a:schemeClr>
                  </a:outerShdw>
                </a:effectLst>
              </a:rPr>
              <a:t>valeur</a:t>
            </a:r>
            <a:r>
              <a:rPr dirty="0">
                <a:ln w="0"/>
                <a:solidFill>
                  <a:schemeClr val="tx1"/>
                </a:solidFill>
                <a:effectLst>
                  <a:outerShdw blurRad="38100" dist="19050" dir="2700000" algn="tl" rotWithShape="0">
                    <a:schemeClr val="dk1">
                      <a:alpha val="40000"/>
                    </a:schemeClr>
                  </a:outerShdw>
                </a:effectLst>
              </a:rPr>
              <a:t> sans </a:t>
            </a:r>
            <a:r>
              <a:rPr dirty="0" err="1">
                <a:ln w="0"/>
                <a:solidFill>
                  <a:schemeClr val="tx1"/>
                </a:solidFill>
                <a:effectLst>
                  <a:outerShdw blurRad="38100" dist="19050" dir="2700000" algn="tl" rotWithShape="0">
                    <a:schemeClr val="dk1">
                      <a:alpha val="40000"/>
                    </a:schemeClr>
                  </a:outerShdw>
                </a:effectLst>
              </a:rPr>
              <a:t>aucune</a:t>
            </a:r>
            <a:r>
              <a:rPr dirty="0">
                <a:ln w="0"/>
                <a:solidFill>
                  <a:schemeClr val="tx1"/>
                </a:solidFill>
                <a:effectLst>
                  <a:outerShdw blurRad="38100" dist="19050" dir="2700000" algn="tl" rotWithShape="0">
                    <a:schemeClr val="dk1">
                      <a:alpha val="40000"/>
                    </a:schemeClr>
                  </a:outerShdw>
                </a:effectLst>
              </a:rPr>
              <a:t> </a:t>
            </a:r>
            <a:r>
              <a:rPr dirty="0" err="1">
                <a:ln w="0"/>
                <a:solidFill>
                  <a:schemeClr val="tx1"/>
                </a:solidFill>
                <a:effectLst>
                  <a:outerShdw blurRad="38100" dist="19050" dir="2700000" algn="tl" rotWithShape="0">
                    <a:schemeClr val="dk1">
                      <a:alpha val="40000"/>
                    </a:schemeClr>
                  </a:outerShdw>
                </a:effectLst>
              </a:rPr>
              <a:t>logique</a:t>
            </a:r>
            <a:r>
              <a:rPr dirty="0">
                <a:ln w="0"/>
                <a:solidFill>
                  <a:schemeClr val="tx1"/>
                </a:solidFill>
                <a:effectLst>
                  <a:outerShdw blurRad="38100" dist="19050" dir="2700000" algn="tl" rotWithShape="0">
                    <a:schemeClr val="dk1">
                      <a:alpha val="40000"/>
                    </a:schemeClr>
                  </a:outerShdw>
                </a:effectLst>
              </a:rPr>
              <a:t>.</a:t>
            </a:r>
          </a:p>
        </p:txBody>
      </p:sp>
      <p:graphicFrame>
        <p:nvGraphicFramePr>
          <p:cNvPr id="529" name="Tableau 1-2"/>
          <p:cNvGraphicFramePr/>
          <p:nvPr>
            <p:extLst>
              <p:ext uri="{D42A27DB-BD31-4B8C-83A1-F6EECF244321}">
                <p14:modId xmlns:p14="http://schemas.microsoft.com/office/powerpoint/2010/main" val="4194176887"/>
              </p:ext>
            </p:extLst>
          </p:nvPr>
        </p:nvGraphicFramePr>
        <p:xfrm>
          <a:off x="1341895" y="3646250"/>
          <a:ext cx="10014374" cy="2926466"/>
        </p:xfrm>
        <a:graphic>
          <a:graphicData uri="http://schemas.openxmlformats.org/drawingml/2006/table">
            <a:tbl>
              <a:tblPr>
                <a:tableStyleId>{4C3C2611-4C71-4FC5-86AE-919BDF0F9419}</a:tableStyleId>
              </a:tblPr>
              <a:tblGrid>
                <a:gridCol w="5007187">
                  <a:extLst>
                    <a:ext uri="{9D8B030D-6E8A-4147-A177-3AD203B41FA5}">
                      <a16:colId xmlns:a16="http://schemas.microsoft.com/office/drawing/2014/main" val="20000"/>
                    </a:ext>
                  </a:extLst>
                </a:gridCol>
                <a:gridCol w="5007187">
                  <a:extLst>
                    <a:ext uri="{9D8B030D-6E8A-4147-A177-3AD203B41FA5}">
                      <a16:colId xmlns:a16="http://schemas.microsoft.com/office/drawing/2014/main" val="20001"/>
                    </a:ext>
                  </a:extLst>
                </a:gridCol>
              </a:tblGrid>
              <a:tr h="556453">
                <a:tc>
                  <a:txBody>
                    <a:bodyPr/>
                    <a:lstStyle/>
                    <a:p>
                      <a:pPr algn="l">
                        <a:defRPr sz="1800"/>
                      </a:pPr>
                      <a:r>
                        <a:rPr sz="1700" dirty="0"/>
                        <a:t>Performance</a:t>
                      </a:r>
                    </a:p>
                  </a:txBody>
                  <a:tcPr marL="0" marR="0" marT="0" marB="0" anchor="ctr" horzOverflow="overflow">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pPr algn="l" defTabSz="457200">
                        <a:defRPr sz="1800"/>
                      </a:pPr>
                      <a:r>
                        <a:rPr sz="1700">
                          <a:ln w="0" cap="flat">
                            <a:solidFill>
                              <a:srgbClr val="000000"/>
                            </a:solidFill>
                            <a:prstDash val="solid"/>
                            <a:miter lim="400000"/>
                          </a:ln>
                          <a:latin typeface="+mj-lt"/>
                          <a:ea typeface="+mj-ea"/>
                          <a:cs typeface="+mj-cs"/>
                          <a:sym typeface="Helvetica"/>
                        </a:rPr>
                        <a:t>accès par index et jointures accélérés</a:t>
                      </a:r>
                    </a:p>
                  </a:txBody>
                  <a:tcPr marL="0" marR="0" marT="0" marB="0" anchor="ctr" horzOverflow="overflow">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extLst>
                  <a:ext uri="{0D108BD9-81ED-4DB2-BD59-A6C34878D82A}">
                    <a16:rowId xmlns:a16="http://schemas.microsoft.com/office/drawing/2014/main" val="10000"/>
                  </a:ext>
                </a:extLst>
              </a:tr>
              <a:tr h="556453">
                <a:tc>
                  <a:txBody>
                    <a:bodyPr/>
                    <a:lstStyle/>
                    <a:p>
                      <a:pPr algn="l">
                        <a:defRPr sz="1800"/>
                      </a:pPr>
                      <a:r>
                        <a:rPr sz="1700" b="0" dirty="0" err="1"/>
                        <a:t>Robustesse</a:t>
                      </a:r>
                      <a:endParaRPr sz="1700" b="0" dirty="0"/>
                    </a:p>
                  </a:txBody>
                  <a:tcPr marL="0" marR="0" marT="0" marB="0" anchor="ctr" horzOverflow="overflow">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pPr algn="l" defTabSz="457200">
                        <a:defRPr sz="1800"/>
                      </a:pPr>
                      <a:r>
                        <a:rPr sz="1700" dirty="0">
                          <a:ln w="0" cap="flat">
                            <a:solidFill>
                              <a:srgbClr val="000000"/>
                            </a:solidFill>
                            <a:prstDash val="solid"/>
                            <a:miter lim="400000"/>
                          </a:ln>
                          <a:latin typeface="+mj-lt"/>
                          <a:ea typeface="+mj-ea"/>
                          <a:cs typeface="+mj-cs"/>
                          <a:sym typeface="Helvetica"/>
                        </a:rPr>
                        <a:t>ne change jamais </a:t>
                      </a:r>
                      <a:r>
                        <a:rPr sz="1700" dirty="0" err="1">
                          <a:ln w="0" cap="flat">
                            <a:solidFill>
                              <a:srgbClr val="000000"/>
                            </a:solidFill>
                            <a:prstDash val="solid"/>
                            <a:miter lim="400000"/>
                          </a:ln>
                          <a:latin typeface="+mj-lt"/>
                          <a:ea typeface="+mj-ea"/>
                          <a:cs typeface="+mj-cs"/>
                          <a:sym typeface="Helvetica"/>
                        </a:rPr>
                        <a:t>contrairement</a:t>
                      </a:r>
                      <a:r>
                        <a:rPr sz="1700" dirty="0">
                          <a:ln w="0" cap="flat">
                            <a:solidFill>
                              <a:srgbClr val="000000"/>
                            </a:solidFill>
                            <a:prstDash val="solid"/>
                            <a:miter lim="400000"/>
                          </a:ln>
                          <a:latin typeface="+mj-lt"/>
                          <a:ea typeface="+mj-ea"/>
                          <a:cs typeface="+mj-cs"/>
                          <a:sym typeface="Helvetica"/>
                        </a:rPr>
                        <a:t> à </a:t>
                      </a:r>
                      <a:r>
                        <a:rPr sz="1700" dirty="0" err="1">
                          <a:ln w="0" cap="flat">
                            <a:solidFill>
                              <a:srgbClr val="000000"/>
                            </a:solidFill>
                            <a:prstDash val="solid"/>
                            <a:miter lim="400000"/>
                          </a:ln>
                          <a:latin typeface="+mj-lt"/>
                          <a:ea typeface="+mj-ea"/>
                          <a:cs typeface="+mj-cs"/>
                          <a:sym typeface="Helvetica"/>
                        </a:rPr>
                        <a:t>une</a:t>
                      </a:r>
                      <a:r>
                        <a:rPr sz="1700" dirty="0">
                          <a:ln w="0" cap="flat">
                            <a:solidFill>
                              <a:srgbClr val="000000"/>
                            </a:solidFill>
                            <a:prstDash val="solid"/>
                            <a:miter lim="400000"/>
                          </a:ln>
                          <a:latin typeface="+mj-lt"/>
                          <a:ea typeface="+mj-ea"/>
                          <a:cs typeface="+mj-cs"/>
                          <a:sym typeface="Helvetica"/>
                        </a:rPr>
                        <a:t> cl</a:t>
                      </a:r>
                      <a:r>
                        <a:rPr lang="fr-BE" sz="1700" dirty="0" err="1">
                          <a:ln w="0" cap="flat">
                            <a:solidFill>
                              <a:srgbClr val="000000"/>
                            </a:solidFill>
                            <a:prstDash val="solid"/>
                            <a:miter lim="400000"/>
                          </a:ln>
                          <a:latin typeface="+mj-lt"/>
                          <a:ea typeface="+mj-ea"/>
                          <a:cs typeface="+mj-cs"/>
                          <a:sym typeface="Helvetica"/>
                        </a:rPr>
                        <a:t>ef</a:t>
                      </a:r>
                      <a:r>
                        <a:rPr sz="1700" dirty="0">
                          <a:ln w="0" cap="flat">
                            <a:solidFill>
                              <a:srgbClr val="000000"/>
                            </a:solidFill>
                            <a:prstDash val="solid"/>
                            <a:miter lim="400000"/>
                          </a:ln>
                          <a:latin typeface="+mj-lt"/>
                          <a:ea typeface="+mj-ea"/>
                          <a:cs typeface="+mj-cs"/>
                          <a:sym typeface="Helvetica"/>
                        </a:rPr>
                        <a:t> naturelle</a:t>
                      </a:r>
                    </a:p>
                  </a:txBody>
                  <a:tcPr marL="0" marR="0" marT="0" marB="0" anchor="ctr" horzOverflow="overflow">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extLst>
                  <a:ext uri="{0D108BD9-81ED-4DB2-BD59-A6C34878D82A}">
                    <a16:rowId xmlns:a16="http://schemas.microsoft.com/office/drawing/2014/main" val="10001"/>
                  </a:ext>
                </a:extLst>
              </a:tr>
              <a:tr h="556453">
                <a:tc>
                  <a:txBody>
                    <a:bodyPr/>
                    <a:lstStyle/>
                    <a:p>
                      <a:pPr algn="l" defTabSz="457200">
                        <a:defRPr sz="1800"/>
                      </a:pPr>
                      <a:r>
                        <a:rPr sz="1700" b="0" dirty="0" err="1">
                          <a:ln w="0" cap="flat">
                            <a:solidFill>
                              <a:srgbClr val="000000"/>
                            </a:solidFill>
                            <a:prstDash val="solid"/>
                            <a:miter lim="400000"/>
                          </a:ln>
                          <a:latin typeface="+mn-lt"/>
                          <a:ea typeface="+mj-ea"/>
                          <a:cs typeface="+mj-cs"/>
                          <a:sym typeface="Helvetica"/>
                        </a:rPr>
                        <a:t>Cohérence</a:t>
                      </a:r>
                      <a:endParaRPr sz="1700" b="0" dirty="0">
                        <a:ln w="0" cap="flat">
                          <a:solidFill>
                            <a:srgbClr val="000000"/>
                          </a:solidFill>
                          <a:prstDash val="solid"/>
                          <a:miter lim="400000"/>
                        </a:ln>
                        <a:latin typeface="+mn-lt"/>
                        <a:ea typeface="+mj-ea"/>
                        <a:cs typeface="+mj-cs"/>
                        <a:sym typeface="Helvetica"/>
                      </a:endParaRPr>
                    </a:p>
                  </a:txBody>
                  <a:tcPr marL="0" marR="0" marT="0" marB="0" anchor="ctr" horzOverflow="overflow">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pPr algn="l" defTabSz="457200">
                        <a:defRPr sz="1800"/>
                      </a:pPr>
                      <a:r>
                        <a:rPr sz="1700" dirty="0" err="1">
                          <a:ln w="0" cap="flat">
                            <a:solidFill>
                              <a:srgbClr val="000000"/>
                            </a:solidFill>
                            <a:prstDash val="solid"/>
                            <a:miter lim="400000"/>
                          </a:ln>
                          <a:latin typeface="+mj-lt"/>
                          <a:ea typeface="+mj-ea"/>
                          <a:cs typeface="+mj-cs"/>
                          <a:sym typeface="Helvetica"/>
                        </a:rPr>
                        <a:t>Quand</a:t>
                      </a:r>
                      <a:r>
                        <a:rPr sz="1700" dirty="0">
                          <a:ln w="0" cap="flat">
                            <a:solidFill>
                              <a:srgbClr val="000000"/>
                            </a:solidFill>
                            <a:prstDash val="solid"/>
                            <a:miter lim="400000"/>
                          </a:ln>
                          <a:latin typeface="+mj-lt"/>
                          <a:ea typeface="+mj-ea"/>
                          <a:cs typeface="+mj-cs"/>
                          <a:sym typeface="Helvetica"/>
                        </a:rPr>
                        <a:t> on </a:t>
                      </a:r>
                      <a:r>
                        <a:rPr sz="1700" dirty="0" err="1">
                          <a:ln w="0" cap="flat">
                            <a:solidFill>
                              <a:srgbClr val="000000"/>
                            </a:solidFill>
                            <a:prstDash val="solid"/>
                            <a:miter lim="400000"/>
                          </a:ln>
                          <a:latin typeface="+mj-lt"/>
                          <a:ea typeface="+mj-ea"/>
                          <a:cs typeface="+mj-cs"/>
                          <a:sym typeface="Helvetica"/>
                        </a:rPr>
                        <a:t>regroupe</a:t>
                      </a:r>
                      <a:r>
                        <a:rPr sz="1700" dirty="0">
                          <a:ln w="0" cap="flat">
                            <a:solidFill>
                              <a:srgbClr val="000000"/>
                            </a:solidFill>
                            <a:prstDash val="solid"/>
                            <a:miter lim="400000"/>
                          </a:ln>
                          <a:latin typeface="+mj-lt"/>
                          <a:ea typeface="+mj-ea"/>
                          <a:cs typeface="+mj-cs"/>
                          <a:sym typeface="Helvetica"/>
                        </a:rPr>
                        <a:t> des dimensions de </a:t>
                      </a:r>
                      <a:r>
                        <a:rPr sz="1700" dirty="0" err="1">
                          <a:ln w="0" cap="flat">
                            <a:solidFill>
                              <a:srgbClr val="000000"/>
                            </a:solidFill>
                            <a:prstDash val="solid"/>
                            <a:miter lim="400000"/>
                          </a:ln>
                          <a:latin typeface="+mj-lt"/>
                          <a:ea typeface="+mj-ea"/>
                          <a:cs typeface="+mj-cs"/>
                          <a:sym typeface="Helvetica"/>
                        </a:rPr>
                        <a:t>différentes</a:t>
                      </a:r>
                      <a:r>
                        <a:rPr sz="1700" dirty="0">
                          <a:ln w="0" cap="flat">
                            <a:solidFill>
                              <a:srgbClr val="000000"/>
                            </a:solidFill>
                            <a:prstDash val="solid"/>
                            <a:miter lim="400000"/>
                          </a:ln>
                          <a:latin typeface="+mj-lt"/>
                          <a:ea typeface="+mj-ea"/>
                          <a:cs typeface="+mj-cs"/>
                          <a:sym typeface="Helvetica"/>
                        </a:rPr>
                        <a:t> sources de </a:t>
                      </a:r>
                      <a:r>
                        <a:rPr sz="1700" dirty="0" err="1">
                          <a:ln w="0" cap="flat">
                            <a:solidFill>
                              <a:srgbClr val="000000"/>
                            </a:solidFill>
                            <a:prstDash val="solid"/>
                            <a:miter lim="400000"/>
                          </a:ln>
                          <a:latin typeface="+mj-lt"/>
                          <a:ea typeface="+mj-ea"/>
                          <a:cs typeface="+mj-cs"/>
                          <a:sym typeface="Helvetica"/>
                        </a:rPr>
                        <a:t>données</a:t>
                      </a:r>
                      <a:r>
                        <a:rPr sz="1700" dirty="0">
                          <a:ln w="0" cap="flat">
                            <a:solidFill>
                              <a:srgbClr val="000000"/>
                            </a:solidFill>
                            <a:prstDash val="solid"/>
                            <a:miter lim="400000"/>
                          </a:ln>
                          <a:latin typeface="+mj-lt"/>
                          <a:ea typeface="+mj-ea"/>
                          <a:cs typeface="+mj-cs"/>
                          <a:sym typeface="Helvetica"/>
                        </a:rPr>
                        <a:t>, il y a </a:t>
                      </a:r>
                      <a:r>
                        <a:rPr sz="1700" dirty="0" err="1">
                          <a:ln w="0" cap="flat">
                            <a:solidFill>
                              <a:srgbClr val="000000"/>
                            </a:solidFill>
                            <a:prstDash val="solid"/>
                            <a:miter lim="400000"/>
                          </a:ln>
                          <a:latin typeface="+mj-lt"/>
                          <a:ea typeface="+mj-ea"/>
                          <a:cs typeface="+mj-cs"/>
                          <a:sym typeface="Helvetica"/>
                        </a:rPr>
                        <a:t>souvent</a:t>
                      </a:r>
                      <a:r>
                        <a:rPr sz="1700" dirty="0">
                          <a:ln w="0" cap="flat">
                            <a:solidFill>
                              <a:srgbClr val="000000"/>
                            </a:solidFill>
                            <a:prstDash val="solid"/>
                            <a:miter lim="400000"/>
                          </a:ln>
                          <a:latin typeface="+mj-lt"/>
                          <a:ea typeface="+mj-ea"/>
                          <a:cs typeface="+mj-cs"/>
                          <a:sym typeface="Helvetica"/>
                        </a:rPr>
                        <a:t> des </a:t>
                      </a:r>
                      <a:r>
                        <a:rPr sz="1700" dirty="0" err="1">
                          <a:ln w="0" cap="flat">
                            <a:solidFill>
                              <a:srgbClr val="000000"/>
                            </a:solidFill>
                            <a:prstDash val="solid"/>
                            <a:miter lim="400000"/>
                          </a:ln>
                          <a:latin typeface="+mj-lt"/>
                          <a:ea typeface="+mj-ea"/>
                          <a:cs typeface="+mj-cs"/>
                          <a:sym typeface="Helvetica"/>
                        </a:rPr>
                        <a:t>inconsistances</a:t>
                      </a:r>
                      <a:r>
                        <a:rPr sz="1700" dirty="0">
                          <a:ln w="0" cap="flat">
                            <a:solidFill>
                              <a:srgbClr val="000000"/>
                            </a:solidFill>
                            <a:prstDash val="solid"/>
                            <a:miter lim="400000"/>
                          </a:ln>
                          <a:latin typeface="+mj-lt"/>
                          <a:ea typeface="+mj-ea"/>
                          <a:cs typeface="+mj-cs"/>
                          <a:sym typeface="Helvetica"/>
                        </a:rPr>
                        <a:t> et des </a:t>
                      </a:r>
                      <a:r>
                        <a:rPr sz="1700" dirty="0" err="1">
                          <a:ln w="0" cap="flat">
                            <a:solidFill>
                              <a:srgbClr val="000000"/>
                            </a:solidFill>
                            <a:prstDash val="solid"/>
                            <a:miter lim="400000"/>
                          </a:ln>
                          <a:latin typeface="+mj-lt"/>
                          <a:ea typeface="+mj-ea"/>
                          <a:cs typeface="+mj-cs"/>
                          <a:sym typeface="Helvetica"/>
                        </a:rPr>
                        <a:t>incompatibilités</a:t>
                      </a:r>
                      <a:r>
                        <a:rPr sz="1700" dirty="0">
                          <a:ln w="0" cap="flat">
                            <a:solidFill>
                              <a:srgbClr val="000000"/>
                            </a:solidFill>
                            <a:prstDash val="solid"/>
                            <a:miter lim="400000"/>
                          </a:ln>
                          <a:latin typeface="+mj-lt"/>
                          <a:ea typeface="+mj-ea"/>
                          <a:cs typeface="+mj-cs"/>
                          <a:sym typeface="Helvetica"/>
                        </a:rPr>
                        <a:t> dans les </a:t>
                      </a:r>
                      <a:r>
                        <a:rPr sz="1700" dirty="0" err="1">
                          <a:ln w="0" cap="flat">
                            <a:solidFill>
                              <a:srgbClr val="000000"/>
                            </a:solidFill>
                            <a:prstDash val="solid"/>
                            <a:miter lim="400000"/>
                          </a:ln>
                          <a:latin typeface="+mj-lt"/>
                          <a:ea typeface="+mj-ea"/>
                          <a:cs typeface="+mj-cs"/>
                          <a:sym typeface="Helvetica"/>
                        </a:rPr>
                        <a:t>clés</a:t>
                      </a:r>
                      <a:r>
                        <a:rPr sz="1700" dirty="0">
                          <a:ln w="0" cap="flat">
                            <a:solidFill>
                              <a:srgbClr val="000000"/>
                            </a:solidFill>
                            <a:prstDash val="solid"/>
                            <a:miter lim="400000"/>
                          </a:ln>
                          <a:latin typeface="+mj-lt"/>
                          <a:ea typeface="+mj-ea"/>
                          <a:cs typeface="+mj-cs"/>
                          <a:sym typeface="Helvetica"/>
                        </a:rPr>
                        <a:t> </a:t>
                      </a:r>
                      <a:r>
                        <a:rPr sz="1700" dirty="0" err="1">
                          <a:ln w="0" cap="flat">
                            <a:solidFill>
                              <a:srgbClr val="000000"/>
                            </a:solidFill>
                            <a:prstDash val="solid"/>
                            <a:miter lim="400000"/>
                          </a:ln>
                          <a:latin typeface="+mj-lt"/>
                          <a:ea typeface="+mj-ea"/>
                          <a:cs typeface="+mj-cs"/>
                          <a:sym typeface="Helvetica"/>
                        </a:rPr>
                        <a:t>primaires</a:t>
                      </a:r>
                      <a:r>
                        <a:rPr sz="1700" dirty="0">
                          <a:ln w="0" cap="flat">
                            <a:solidFill>
                              <a:srgbClr val="000000"/>
                            </a:solidFill>
                            <a:prstDash val="solid"/>
                            <a:miter lim="400000"/>
                          </a:ln>
                          <a:latin typeface="+mj-lt"/>
                          <a:ea typeface="+mj-ea"/>
                          <a:cs typeface="+mj-cs"/>
                          <a:sym typeface="Helvetica"/>
                        </a:rPr>
                        <a:t> </a:t>
                      </a:r>
                      <a:r>
                        <a:rPr sz="1700" dirty="0" err="1">
                          <a:ln w="0" cap="flat">
                            <a:solidFill>
                              <a:srgbClr val="000000"/>
                            </a:solidFill>
                            <a:prstDash val="solid"/>
                            <a:miter lim="400000"/>
                          </a:ln>
                          <a:latin typeface="+mj-lt"/>
                          <a:ea typeface="+mj-ea"/>
                          <a:cs typeface="+mj-cs"/>
                          <a:sym typeface="Helvetica"/>
                        </a:rPr>
                        <a:t>utilisées</a:t>
                      </a:r>
                      <a:r>
                        <a:rPr sz="1700" dirty="0">
                          <a:ln w="0" cap="flat">
                            <a:solidFill>
                              <a:srgbClr val="000000"/>
                            </a:solidFill>
                            <a:prstDash val="solid"/>
                            <a:miter lim="400000"/>
                          </a:ln>
                          <a:latin typeface="+mj-lt"/>
                          <a:ea typeface="+mj-ea"/>
                          <a:cs typeface="+mj-cs"/>
                          <a:sym typeface="Helvetica"/>
                        </a:rPr>
                        <a:t> dans les </a:t>
                      </a:r>
                      <a:r>
                        <a:rPr sz="1700" dirty="0" err="1">
                          <a:ln w="0" cap="flat">
                            <a:solidFill>
                              <a:srgbClr val="000000"/>
                            </a:solidFill>
                            <a:prstDash val="solid"/>
                            <a:miter lim="400000"/>
                          </a:ln>
                          <a:latin typeface="+mj-lt"/>
                          <a:ea typeface="+mj-ea"/>
                          <a:cs typeface="+mj-cs"/>
                          <a:sym typeface="Helvetica"/>
                        </a:rPr>
                        <a:t>différents</a:t>
                      </a:r>
                      <a:r>
                        <a:rPr sz="1700" dirty="0">
                          <a:ln w="0" cap="flat">
                            <a:solidFill>
                              <a:srgbClr val="000000"/>
                            </a:solidFill>
                            <a:prstDash val="solid"/>
                            <a:miter lim="400000"/>
                          </a:ln>
                          <a:latin typeface="+mj-lt"/>
                          <a:ea typeface="+mj-ea"/>
                          <a:cs typeface="+mj-cs"/>
                          <a:sym typeface="Helvetica"/>
                        </a:rPr>
                        <a:t> </a:t>
                      </a:r>
                      <a:r>
                        <a:rPr sz="1700" dirty="0" err="1">
                          <a:ln w="0" cap="flat">
                            <a:solidFill>
                              <a:srgbClr val="000000"/>
                            </a:solidFill>
                            <a:prstDash val="solid"/>
                            <a:miter lim="400000"/>
                          </a:ln>
                          <a:latin typeface="+mj-lt"/>
                          <a:ea typeface="+mj-ea"/>
                          <a:cs typeface="+mj-cs"/>
                          <a:sym typeface="Helvetica"/>
                        </a:rPr>
                        <a:t>systèmes</a:t>
                      </a:r>
                      <a:endParaRPr sz="1700" dirty="0">
                        <a:ln w="0" cap="flat">
                          <a:solidFill>
                            <a:srgbClr val="000000"/>
                          </a:solidFill>
                          <a:prstDash val="solid"/>
                          <a:miter lim="400000"/>
                        </a:ln>
                        <a:latin typeface="+mj-lt"/>
                        <a:ea typeface="+mj-ea"/>
                        <a:cs typeface="+mj-cs"/>
                        <a:sym typeface="Helvetica"/>
                      </a:endParaRPr>
                    </a:p>
                  </a:txBody>
                  <a:tcPr marL="0" marR="0" marT="0" marB="0" horzOverflow="overflow">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extLst>
                  <a:ext uri="{0D108BD9-81ED-4DB2-BD59-A6C34878D82A}">
                    <a16:rowId xmlns:a16="http://schemas.microsoft.com/office/drawing/2014/main" val="10002"/>
                  </a:ext>
                </a:extLst>
              </a:tr>
              <a:tr h="556453">
                <a:tc>
                  <a:txBody>
                    <a:bodyPr/>
                    <a:lstStyle/>
                    <a:p>
                      <a:pPr algn="l" defTabSz="457200">
                        <a:defRPr sz="1800"/>
                      </a:pPr>
                      <a:r>
                        <a:rPr sz="1700" dirty="0" err="1">
                          <a:ln w="0" cap="flat">
                            <a:solidFill>
                              <a:srgbClr val="000000"/>
                            </a:solidFill>
                            <a:prstDash val="solid"/>
                            <a:miter lim="400000"/>
                          </a:ln>
                          <a:latin typeface="+mn-lt"/>
                          <a:ea typeface="+mj-ea"/>
                          <a:cs typeface="+mj-cs"/>
                          <a:sym typeface="Helvetica"/>
                        </a:rPr>
                        <a:t>Évolution</a:t>
                      </a:r>
                      <a:r>
                        <a:rPr sz="1700" dirty="0">
                          <a:ln w="0" cap="flat">
                            <a:solidFill>
                              <a:srgbClr val="000000"/>
                            </a:solidFill>
                            <a:prstDash val="solid"/>
                            <a:miter lim="400000"/>
                          </a:ln>
                          <a:latin typeface="+mj-lt"/>
                          <a:ea typeface="+mj-ea"/>
                          <a:cs typeface="+mj-cs"/>
                          <a:sym typeface="Helvetica"/>
                        </a:rPr>
                        <a:t> </a:t>
                      </a:r>
                    </a:p>
                  </a:txBody>
                  <a:tcPr marL="0" marR="0" marT="0" marB="0" anchor="ctr" horzOverflow="overflow">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pPr algn="l" defTabSz="457200">
                        <a:defRPr sz="1800"/>
                      </a:pPr>
                      <a:r>
                        <a:rPr sz="1700" dirty="0">
                          <a:ln w="0" cap="flat">
                            <a:solidFill>
                              <a:srgbClr val="000000"/>
                            </a:solidFill>
                            <a:prstDash val="solid"/>
                            <a:miter lim="400000"/>
                          </a:ln>
                          <a:latin typeface="+mj-lt"/>
                          <a:ea typeface="+mj-ea"/>
                          <a:cs typeface="+mj-cs"/>
                          <a:sym typeface="Helvetica"/>
                        </a:rPr>
                        <a:t>Les cl</a:t>
                      </a:r>
                      <a:r>
                        <a:rPr lang="fr-BE" sz="1700" dirty="0" err="1">
                          <a:ln w="0" cap="flat">
                            <a:solidFill>
                              <a:srgbClr val="000000"/>
                            </a:solidFill>
                            <a:prstDash val="solid"/>
                            <a:miter lim="400000"/>
                          </a:ln>
                          <a:latin typeface="+mj-lt"/>
                          <a:ea typeface="+mj-ea"/>
                          <a:cs typeface="+mj-cs"/>
                          <a:sym typeface="Helvetica"/>
                        </a:rPr>
                        <a:t>ef</a:t>
                      </a:r>
                      <a:r>
                        <a:rPr sz="1700" dirty="0">
                          <a:ln w="0" cap="flat">
                            <a:solidFill>
                              <a:srgbClr val="000000"/>
                            </a:solidFill>
                            <a:prstDash val="solid"/>
                            <a:miter lim="400000"/>
                          </a:ln>
                          <a:latin typeface="+mj-lt"/>
                          <a:ea typeface="+mj-ea"/>
                          <a:cs typeface="+mj-cs"/>
                          <a:sym typeface="Helvetica"/>
                        </a:rPr>
                        <a:t>s </a:t>
                      </a:r>
                      <a:r>
                        <a:rPr sz="1700" dirty="0" err="1">
                          <a:ln w="0" cap="flat">
                            <a:solidFill>
                              <a:srgbClr val="000000"/>
                            </a:solidFill>
                            <a:prstDash val="solid"/>
                            <a:miter lim="400000"/>
                          </a:ln>
                          <a:latin typeface="+mj-lt"/>
                          <a:ea typeface="+mj-ea"/>
                          <a:cs typeface="+mj-cs"/>
                          <a:sym typeface="Helvetica"/>
                        </a:rPr>
                        <a:t>primaires</a:t>
                      </a:r>
                      <a:r>
                        <a:rPr sz="1700" dirty="0">
                          <a:ln w="0" cap="flat">
                            <a:solidFill>
                              <a:srgbClr val="000000"/>
                            </a:solidFill>
                            <a:prstDash val="solid"/>
                            <a:miter lim="400000"/>
                          </a:ln>
                          <a:latin typeface="+mj-lt"/>
                          <a:ea typeface="+mj-ea"/>
                          <a:cs typeface="+mj-cs"/>
                          <a:sym typeface="Helvetica"/>
                        </a:rPr>
                        <a:t> </a:t>
                      </a:r>
                      <a:r>
                        <a:rPr sz="1700" dirty="0" err="1">
                          <a:ln w="0" cap="flat">
                            <a:solidFill>
                              <a:srgbClr val="000000"/>
                            </a:solidFill>
                            <a:prstDash val="solid"/>
                            <a:miter lim="400000"/>
                          </a:ln>
                          <a:latin typeface="+mj-lt"/>
                          <a:ea typeface="+mj-ea"/>
                          <a:cs typeface="+mj-cs"/>
                          <a:sym typeface="Helvetica"/>
                        </a:rPr>
                        <a:t>peuvent</a:t>
                      </a:r>
                      <a:r>
                        <a:rPr sz="1700" dirty="0">
                          <a:ln w="0" cap="flat">
                            <a:solidFill>
                              <a:srgbClr val="000000"/>
                            </a:solidFill>
                            <a:prstDash val="solid"/>
                            <a:miter lim="400000"/>
                          </a:ln>
                          <a:latin typeface="+mj-lt"/>
                          <a:ea typeface="+mj-ea"/>
                          <a:cs typeface="+mj-cs"/>
                          <a:sym typeface="Helvetica"/>
                        </a:rPr>
                        <a:t> </a:t>
                      </a:r>
                      <a:r>
                        <a:rPr sz="1700" dirty="0" err="1">
                          <a:ln w="0" cap="flat">
                            <a:solidFill>
                              <a:srgbClr val="000000"/>
                            </a:solidFill>
                            <a:prstDash val="solid"/>
                            <a:miter lim="400000"/>
                          </a:ln>
                          <a:latin typeface="+mj-lt"/>
                          <a:ea typeface="+mj-ea"/>
                          <a:cs typeface="+mj-cs"/>
                          <a:sym typeface="Helvetica"/>
                        </a:rPr>
                        <a:t>évoluer</a:t>
                      </a:r>
                      <a:r>
                        <a:rPr sz="1700" dirty="0">
                          <a:ln w="0" cap="flat">
                            <a:solidFill>
                              <a:srgbClr val="000000"/>
                            </a:solidFill>
                            <a:prstDash val="solid"/>
                            <a:miter lim="400000"/>
                          </a:ln>
                          <a:latin typeface="+mj-lt"/>
                          <a:ea typeface="+mj-ea"/>
                          <a:cs typeface="+mj-cs"/>
                          <a:sym typeface="Helvetica"/>
                        </a:rPr>
                        <a:t> à travers le temps et avec </a:t>
                      </a:r>
                      <a:r>
                        <a:rPr sz="1700" dirty="0" err="1">
                          <a:ln w="0" cap="flat">
                            <a:solidFill>
                              <a:srgbClr val="000000"/>
                            </a:solidFill>
                            <a:prstDash val="solid"/>
                            <a:miter lim="400000"/>
                          </a:ln>
                          <a:latin typeface="+mj-lt"/>
                          <a:ea typeface="+mj-ea"/>
                          <a:cs typeface="+mj-cs"/>
                          <a:sym typeface="Helvetica"/>
                        </a:rPr>
                        <a:t>d’autres</a:t>
                      </a:r>
                      <a:r>
                        <a:rPr sz="1700" dirty="0">
                          <a:ln w="0" cap="flat">
                            <a:solidFill>
                              <a:srgbClr val="000000"/>
                            </a:solidFill>
                            <a:prstDash val="solid"/>
                            <a:miter lim="400000"/>
                          </a:ln>
                          <a:latin typeface="+mj-lt"/>
                          <a:ea typeface="+mj-ea"/>
                          <a:cs typeface="+mj-cs"/>
                          <a:sym typeface="Helvetica"/>
                        </a:rPr>
                        <a:t> conventions </a:t>
                      </a:r>
                      <a:r>
                        <a:rPr sz="1700" dirty="0" err="1">
                          <a:ln w="0" cap="flat">
                            <a:solidFill>
                              <a:srgbClr val="000000"/>
                            </a:solidFill>
                            <a:prstDash val="solid"/>
                            <a:miter lim="400000"/>
                          </a:ln>
                          <a:latin typeface="+mj-lt"/>
                          <a:ea typeface="+mj-ea"/>
                          <a:cs typeface="+mj-cs"/>
                          <a:sym typeface="Helvetica"/>
                        </a:rPr>
                        <a:t>utilisées</a:t>
                      </a:r>
                      <a:r>
                        <a:rPr sz="1700" dirty="0">
                          <a:ln w="0" cap="flat">
                            <a:solidFill>
                              <a:srgbClr val="000000"/>
                            </a:solidFill>
                            <a:prstDash val="solid"/>
                            <a:miter lim="400000"/>
                          </a:ln>
                          <a:latin typeface="+mj-lt"/>
                          <a:ea typeface="+mj-ea"/>
                          <a:cs typeface="+mj-cs"/>
                          <a:sym typeface="Helvetica"/>
                        </a:rPr>
                        <a:t> à </a:t>
                      </a:r>
                      <a:r>
                        <a:rPr sz="1700" dirty="0" err="1">
                          <a:ln w="0" cap="flat">
                            <a:solidFill>
                              <a:srgbClr val="000000"/>
                            </a:solidFill>
                            <a:prstDash val="solid"/>
                            <a:miter lim="400000"/>
                          </a:ln>
                          <a:latin typeface="+mj-lt"/>
                          <a:ea typeface="+mj-ea"/>
                          <a:cs typeface="+mj-cs"/>
                          <a:sym typeface="Helvetica"/>
                        </a:rPr>
                        <a:t>différents</a:t>
                      </a:r>
                      <a:r>
                        <a:rPr sz="1700" dirty="0">
                          <a:ln w="0" cap="flat">
                            <a:solidFill>
                              <a:srgbClr val="000000"/>
                            </a:solidFill>
                            <a:prstDash val="solid"/>
                            <a:miter lim="400000"/>
                          </a:ln>
                          <a:latin typeface="+mj-lt"/>
                          <a:ea typeface="+mj-ea"/>
                          <a:cs typeface="+mj-cs"/>
                          <a:sym typeface="Helvetica"/>
                        </a:rPr>
                        <a:t> moments dans le temps </a:t>
                      </a:r>
                    </a:p>
                  </a:txBody>
                  <a:tcPr marL="0" marR="0" marT="0" marB="0" horzOverflow="overflow">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extLst>
                  <a:ext uri="{0D108BD9-81ED-4DB2-BD59-A6C34878D82A}">
                    <a16:rowId xmlns:a16="http://schemas.microsoft.com/office/drawing/2014/main" val="10003"/>
                  </a:ext>
                </a:extLst>
              </a:tr>
            </a:tbl>
          </a:graphicData>
        </a:graphic>
      </p:graphicFrame>
      <p:sp>
        <p:nvSpPr>
          <p:cNvPr id="530" name="Title 15"/>
          <p:cNvSpPr txBox="1"/>
          <p:nvPr/>
        </p:nvSpPr>
        <p:spPr>
          <a:xfrm>
            <a:off x="278723" y="3056144"/>
            <a:ext cx="9920055" cy="4597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lnSpc>
                <a:spcPct val="90000"/>
              </a:lnSpc>
              <a:defRPr sz="2400">
                <a:solidFill>
                  <a:srgbClr val="766C62"/>
                </a:solidFill>
                <a:latin typeface="Segoe UI"/>
                <a:ea typeface="Segoe UI"/>
                <a:cs typeface="Segoe UI"/>
                <a:sym typeface="Segoe UI"/>
              </a:defRPr>
            </a:lvl1pPr>
          </a:lstStyle>
          <a:p>
            <a:r>
              <a:t>Avantages</a:t>
            </a:r>
          </a:p>
        </p:txBody>
      </p:sp>
    </p:spTree>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 name="Title 15"/>
          <p:cNvSpPr txBox="1"/>
          <p:nvPr/>
        </p:nvSpPr>
        <p:spPr>
          <a:xfrm>
            <a:off x="1135972" y="899567"/>
            <a:ext cx="9920056" cy="5232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lgn="ctr">
              <a:lnSpc>
                <a:spcPct val="90000"/>
              </a:lnSpc>
              <a:defRPr sz="2800">
                <a:solidFill>
                  <a:srgbClr val="766C62"/>
                </a:solidFill>
                <a:latin typeface="Segoe UI"/>
                <a:ea typeface="Segoe UI"/>
                <a:cs typeface="Segoe UI"/>
                <a:sym typeface="Segoe UI"/>
              </a:defRPr>
            </a:lvl1pPr>
          </a:lstStyle>
          <a:p>
            <a:r>
              <a:t>Peut on créer une telle dimension?</a:t>
            </a:r>
          </a:p>
        </p:txBody>
      </p:sp>
      <p:graphicFrame>
        <p:nvGraphicFramePr>
          <p:cNvPr id="533" name="Tableau 1-2-1-1"/>
          <p:cNvGraphicFramePr/>
          <p:nvPr/>
        </p:nvGraphicFramePr>
        <p:xfrm>
          <a:off x="4525494" y="2433251"/>
          <a:ext cx="2589499" cy="3374405"/>
        </p:xfrm>
        <a:graphic>
          <a:graphicData uri="http://schemas.openxmlformats.org/drawingml/2006/table">
            <a:tbl>
              <a:tblPr>
                <a:tableStyleId>{4C3C2611-4C71-4FC5-86AE-919BDF0F9419}</a:tableStyleId>
              </a:tblPr>
              <a:tblGrid>
                <a:gridCol w="2589499">
                  <a:extLst>
                    <a:ext uri="{9D8B030D-6E8A-4147-A177-3AD203B41FA5}">
                      <a16:colId xmlns:a16="http://schemas.microsoft.com/office/drawing/2014/main" val="20000"/>
                    </a:ext>
                  </a:extLst>
                </a:gridCol>
              </a:tblGrid>
              <a:tr h="865557">
                <a:tc>
                  <a:txBody>
                    <a:bodyPr/>
                    <a:lstStyle/>
                    <a:p>
                      <a:pPr algn="ctr">
                        <a:defRPr sz="1800"/>
                      </a:pPr>
                      <a:r>
                        <a:t>PK: idDate</a:t>
                      </a:r>
                    </a:p>
                  </a:txBody>
                  <a:tcPr marL="0" marR="0" marT="0" marB="0" anchor="ctr" horzOverflow="overflow">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extLst>
                  <a:ext uri="{0D108BD9-81ED-4DB2-BD59-A6C34878D82A}">
                    <a16:rowId xmlns:a16="http://schemas.microsoft.com/office/drawing/2014/main" val="10000"/>
                  </a:ext>
                </a:extLst>
              </a:tr>
              <a:tr h="2508848">
                <a:tc>
                  <a:txBody>
                    <a:bodyPr/>
                    <a:lstStyle/>
                    <a:p>
                      <a:pPr algn="ctr">
                        <a:defRPr sz="1800"/>
                      </a:pPr>
                      <a:r>
                        <a:t>Année
Mois
Semaine
Jour
Heure
Minute
Seconde
</a:t>
                      </a:r>
                    </a:p>
                  </a:txBody>
                  <a:tcPr marL="0" marR="0" marT="0" marB="0" horzOverflow="overflow">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extLst>
                  <a:ext uri="{0D108BD9-81ED-4DB2-BD59-A6C34878D82A}">
                    <a16:rowId xmlns:a16="http://schemas.microsoft.com/office/drawing/2014/main" val="10001"/>
                  </a:ext>
                </a:extLst>
              </a:tr>
            </a:tbl>
          </a:graphicData>
        </a:graphic>
      </p:graphicFrame>
      <p:sp>
        <p:nvSpPr>
          <p:cNvPr id="534" name="Title 15"/>
          <p:cNvSpPr txBox="1"/>
          <p:nvPr/>
        </p:nvSpPr>
        <p:spPr>
          <a:xfrm>
            <a:off x="4705324" y="1826891"/>
            <a:ext cx="2229841" cy="5232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lgn="ctr">
              <a:lnSpc>
                <a:spcPct val="90000"/>
              </a:lnSpc>
              <a:defRPr sz="2800">
                <a:solidFill>
                  <a:srgbClr val="766C62"/>
                </a:solidFill>
                <a:latin typeface="Segoe UI"/>
                <a:ea typeface="Segoe UI"/>
                <a:cs typeface="Segoe UI"/>
                <a:sym typeface="Segoe UI"/>
              </a:defRPr>
            </a:lvl1pPr>
          </a:lstStyle>
          <a:p>
            <a:r>
              <a:t>Date</a:t>
            </a:r>
          </a:p>
        </p:txBody>
      </p:sp>
    </p:spTree>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6" name="Title 15"/>
          <p:cNvSpPr txBox="1"/>
          <p:nvPr/>
        </p:nvSpPr>
        <p:spPr>
          <a:xfrm>
            <a:off x="717032" y="724118"/>
            <a:ext cx="11013259" cy="9118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p>
            <a:pPr>
              <a:lnSpc>
                <a:spcPct val="90000"/>
              </a:lnSpc>
              <a:defRPr sz="2800" b="1">
                <a:solidFill>
                  <a:srgbClr val="766C62"/>
                </a:solidFill>
                <a:latin typeface="Segoe UI"/>
                <a:ea typeface="Segoe UI"/>
                <a:cs typeface="Segoe UI"/>
                <a:sym typeface="Segoe UI"/>
              </a:defRPr>
            </a:pPr>
            <a:r>
              <a:rPr>
                <a:solidFill>
                  <a:srgbClr val="FF2600"/>
                </a:solidFill>
              </a:rPr>
              <a:t>Attention :</a:t>
            </a:r>
            <a:r>
              <a:t> </a:t>
            </a:r>
            <a:r>
              <a:rPr b="0"/>
              <a:t>au niveau de granularité pour éviter de stocker trop de données </a:t>
            </a:r>
          </a:p>
        </p:txBody>
      </p:sp>
      <p:sp>
        <p:nvSpPr>
          <p:cNvPr id="537" name="Title 15"/>
          <p:cNvSpPr txBox="1"/>
          <p:nvPr/>
        </p:nvSpPr>
        <p:spPr>
          <a:xfrm>
            <a:off x="2615371" y="1697216"/>
            <a:ext cx="11013259" cy="5232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lnSpc>
                <a:spcPct val="90000"/>
              </a:lnSpc>
              <a:defRPr sz="2800" b="1">
                <a:solidFill>
                  <a:srgbClr val="535353"/>
                </a:solidFill>
                <a:latin typeface="Segoe UI"/>
                <a:ea typeface="Segoe UI"/>
                <a:cs typeface="Segoe UI"/>
                <a:sym typeface="Segoe UI"/>
              </a:defRPr>
            </a:lvl1pPr>
          </a:lstStyle>
          <a:p>
            <a:r>
              <a:rPr dirty="0"/>
              <a:t>1 </a:t>
            </a:r>
            <a:r>
              <a:rPr dirty="0" err="1"/>
              <a:t>Année</a:t>
            </a:r>
            <a:r>
              <a:rPr dirty="0"/>
              <a:t> == 31 536 000 </a:t>
            </a:r>
            <a:r>
              <a:rPr dirty="0" err="1"/>
              <a:t>Secondes</a:t>
            </a:r>
            <a:endParaRPr dirty="0"/>
          </a:p>
        </p:txBody>
      </p:sp>
      <p:pic>
        <p:nvPicPr>
          <p:cNvPr id="538" name="Ligne Ligne" descr="Ligne Ligne"/>
          <p:cNvPicPr>
            <a:picLocks/>
          </p:cNvPicPr>
          <p:nvPr/>
        </p:nvPicPr>
        <p:blipFill>
          <a:blip r:embed="rId2"/>
          <a:stretch>
            <a:fillRect/>
          </a:stretch>
        </p:blipFill>
        <p:spPr>
          <a:xfrm rot="10800000">
            <a:off x="452572" y="4204566"/>
            <a:ext cx="11286856" cy="152401"/>
          </a:xfrm>
          <a:prstGeom prst="rect">
            <a:avLst/>
          </a:prstGeom>
        </p:spPr>
      </p:pic>
      <p:sp>
        <p:nvSpPr>
          <p:cNvPr id="540" name="Title 15"/>
          <p:cNvSpPr txBox="1"/>
          <p:nvPr/>
        </p:nvSpPr>
        <p:spPr>
          <a:xfrm>
            <a:off x="311036" y="2825771"/>
            <a:ext cx="6612216" cy="5232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p>
            <a:pPr algn="ctr">
              <a:lnSpc>
                <a:spcPct val="90000"/>
              </a:lnSpc>
              <a:defRPr sz="2800">
                <a:solidFill>
                  <a:srgbClr val="766C62"/>
                </a:solidFill>
                <a:latin typeface="Segoe UI"/>
                <a:ea typeface="Segoe UI"/>
                <a:cs typeface="Segoe UI"/>
                <a:sym typeface="Segoe UI"/>
              </a:defRPr>
            </a:pPr>
            <a:r>
              <a:rPr b="1" dirty="0"/>
              <a:t>Solution 1</a:t>
            </a:r>
            <a:r>
              <a:rPr dirty="0"/>
              <a:t> : </a:t>
            </a:r>
            <a:r>
              <a:rPr dirty="0" err="1"/>
              <a:t>Créer</a:t>
            </a:r>
            <a:r>
              <a:rPr dirty="0"/>
              <a:t> 2 dimensions</a:t>
            </a:r>
          </a:p>
        </p:txBody>
      </p:sp>
      <p:sp>
        <p:nvSpPr>
          <p:cNvPr id="541" name="Title 15"/>
          <p:cNvSpPr txBox="1"/>
          <p:nvPr/>
        </p:nvSpPr>
        <p:spPr>
          <a:xfrm>
            <a:off x="478717" y="5383819"/>
            <a:ext cx="2328101" cy="5232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lgn="ctr">
              <a:lnSpc>
                <a:spcPct val="90000"/>
              </a:lnSpc>
              <a:defRPr sz="2800" b="1">
                <a:solidFill>
                  <a:srgbClr val="766C62"/>
                </a:solidFill>
                <a:latin typeface="Segoe UI"/>
                <a:ea typeface="Segoe UI"/>
                <a:cs typeface="Segoe UI"/>
                <a:sym typeface="Segoe UI"/>
              </a:defRPr>
            </a:lvl1pPr>
          </a:lstStyle>
          <a:p>
            <a:r>
              <a:t>Solution 2</a:t>
            </a:r>
          </a:p>
        </p:txBody>
      </p:sp>
      <p:graphicFrame>
        <p:nvGraphicFramePr>
          <p:cNvPr id="542" name="Tableau 1-2-1-1"/>
          <p:cNvGraphicFramePr/>
          <p:nvPr/>
        </p:nvGraphicFramePr>
        <p:xfrm>
          <a:off x="3922846" y="5054768"/>
          <a:ext cx="2972411" cy="1651000"/>
        </p:xfrm>
        <a:graphic>
          <a:graphicData uri="http://schemas.openxmlformats.org/drawingml/2006/table">
            <a:tbl>
              <a:tblPr>
                <a:tableStyleId>{4C3C2611-4C71-4FC5-86AE-919BDF0F9419}</a:tableStyleId>
              </a:tblPr>
              <a:tblGrid>
                <a:gridCol w="2972411">
                  <a:extLst>
                    <a:ext uri="{9D8B030D-6E8A-4147-A177-3AD203B41FA5}">
                      <a16:colId xmlns:a16="http://schemas.microsoft.com/office/drawing/2014/main" val="20000"/>
                    </a:ext>
                  </a:extLst>
                </a:gridCol>
              </a:tblGrid>
              <a:tr h="279400">
                <a:tc>
                  <a:txBody>
                    <a:bodyPr/>
                    <a:lstStyle/>
                    <a:p>
                      <a:pPr algn="ctr">
                        <a:defRPr sz="1800"/>
                      </a:pPr>
                      <a:r>
                        <a:t>PK: idDate</a:t>
                      </a:r>
                    </a:p>
                  </a:txBody>
                  <a:tcPr marL="0" marR="0" marT="0" marB="0" anchor="ctr" horzOverflow="overflow">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extLst>
                  <a:ext uri="{0D108BD9-81ED-4DB2-BD59-A6C34878D82A}">
                    <a16:rowId xmlns:a16="http://schemas.microsoft.com/office/drawing/2014/main" val="10000"/>
                  </a:ext>
                </a:extLst>
              </a:tr>
              <a:tr h="1371600">
                <a:tc>
                  <a:txBody>
                    <a:bodyPr/>
                    <a:lstStyle/>
                    <a:p>
                      <a:pPr algn="ctr">
                        <a:defRPr sz="1800"/>
                      </a:pPr>
                      <a:r>
                        <a:t>Année
Mois
Semaine
Jour
</a:t>
                      </a:r>
                    </a:p>
                  </a:txBody>
                  <a:tcPr marL="0" marR="0" marT="0" marB="0" horzOverflow="overflow">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extLst>
                  <a:ext uri="{0D108BD9-81ED-4DB2-BD59-A6C34878D82A}">
                    <a16:rowId xmlns:a16="http://schemas.microsoft.com/office/drawing/2014/main" val="10001"/>
                  </a:ext>
                </a:extLst>
              </a:tr>
            </a:tbl>
          </a:graphicData>
        </a:graphic>
      </p:graphicFrame>
      <p:sp>
        <p:nvSpPr>
          <p:cNvPr id="543" name="Title 15"/>
          <p:cNvSpPr txBox="1"/>
          <p:nvPr/>
        </p:nvSpPr>
        <p:spPr>
          <a:xfrm>
            <a:off x="3402991" y="4538804"/>
            <a:ext cx="4012124" cy="5232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lgn="ctr">
              <a:lnSpc>
                <a:spcPct val="90000"/>
              </a:lnSpc>
              <a:defRPr sz="2800">
                <a:solidFill>
                  <a:srgbClr val="766C62"/>
                </a:solidFill>
                <a:latin typeface="Segoe UI"/>
                <a:ea typeface="Segoe UI"/>
                <a:cs typeface="Segoe UI"/>
                <a:sym typeface="Segoe UI"/>
              </a:defRPr>
            </a:lvl1pPr>
          </a:lstStyle>
          <a:p>
            <a:r>
              <a:t>Table de Dimension</a:t>
            </a:r>
          </a:p>
        </p:txBody>
      </p:sp>
      <p:graphicFrame>
        <p:nvGraphicFramePr>
          <p:cNvPr id="544" name="Tableau 1-2"/>
          <p:cNvGraphicFramePr/>
          <p:nvPr/>
        </p:nvGraphicFramePr>
        <p:xfrm>
          <a:off x="8948896" y="5081606"/>
          <a:ext cx="2173347" cy="1604817"/>
        </p:xfrm>
        <a:graphic>
          <a:graphicData uri="http://schemas.openxmlformats.org/drawingml/2006/table">
            <a:tbl>
              <a:tblPr>
                <a:tableStyleId>{4C3C2611-4C71-4FC5-86AE-919BDF0F9419}</a:tableStyleId>
              </a:tblPr>
              <a:tblGrid>
                <a:gridCol w="2173347">
                  <a:extLst>
                    <a:ext uri="{9D8B030D-6E8A-4147-A177-3AD203B41FA5}">
                      <a16:colId xmlns:a16="http://schemas.microsoft.com/office/drawing/2014/main" val="20000"/>
                    </a:ext>
                  </a:extLst>
                </a:gridCol>
              </a:tblGrid>
              <a:tr h="520700">
                <a:tc>
                  <a:txBody>
                    <a:bodyPr/>
                    <a:lstStyle/>
                    <a:p>
                      <a:pPr algn="l" defTabSz="457200">
                        <a:defRPr sz="1800"/>
                      </a:pPr>
                      <a:r>
                        <a:rPr sz="1733">
                          <a:latin typeface="Times Roman"/>
                          <a:ea typeface="Times Roman"/>
                          <a:cs typeface="Times Roman"/>
                          <a:sym typeface="Times Roman"/>
                        </a:rPr>
                        <a:t>PK: idDate
DD: noCommande</a:t>
                      </a:r>
                    </a:p>
                  </a:txBody>
                  <a:tcPr marL="0" marR="0" marT="0" marB="0" anchor="ctr" horzOverflow="overflow">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extLst>
                  <a:ext uri="{0D108BD9-81ED-4DB2-BD59-A6C34878D82A}">
                    <a16:rowId xmlns:a16="http://schemas.microsoft.com/office/drawing/2014/main" val="10000"/>
                  </a:ext>
                </a:extLst>
              </a:tr>
              <a:tr h="1076624">
                <a:tc>
                  <a:txBody>
                    <a:bodyPr/>
                    <a:lstStyle/>
                    <a:p>
                      <a:pPr algn="ctr">
                        <a:defRPr sz="1800"/>
                      </a:pPr>
                      <a:r>
                        <a:t>Heure</a:t>
                      </a:r>
                    </a:p>
                    <a:p>
                      <a:pPr algn="ctr">
                        <a:defRPr sz="1800"/>
                      </a:pPr>
                      <a:r>
                        <a:t>Minute</a:t>
                      </a:r>
                    </a:p>
                    <a:p>
                      <a:pPr algn="ctr">
                        <a:defRPr sz="1800"/>
                      </a:pPr>
                      <a:r>
                        <a:t>Seconde</a:t>
                      </a:r>
                    </a:p>
                  </a:txBody>
                  <a:tcPr marL="0" marR="0" marT="0" marB="0" horzOverflow="overflow">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extLst>
                  <a:ext uri="{0D108BD9-81ED-4DB2-BD59-A6C34878D82A}">
                    <a16:rowId xmlns:a16="http://schemas.microsoft.com/office/drawing/2014/main" val="10001"/>
                  </a:ext>
                </a:extLst>
              </a:tr>
            </a:tbl>
          </a:graphicData>
        </a:graphic>
      </p:graphicFrame>
      <p:sp>
        <p:nvSpPr>
          <p:cNvPr id="545" name="Title 15"/>
          <p:cNvSpPr txBox="1"/>
          <p:nvPr/>
        </p:nvSpPr>
        <p:spPr>
          <a:xfrm>
            <a:off x="7998325" y="4570554"/>
            <a:ext cx="4527305" cy="4597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lnSpc>
                <a:spcPct val="90000"/>
              </a:lnSpc>
              <a:defRPr sz="2400">
                <a:solidFill>
                  <a:srgbClr val="766C62"/>
                </a:solidFill>
                <a:latin typeface="Segoe UI"/>
                <a:ea typeface="Segoe UI"/>
                <a:cs typeface="Segoe UI"/>
                <a:sym typeface="Segoe UI"/>
              </a:defRPr>
            </a:lvl1pPr>
          </a:lstStyle>
          <a:p>
            <a:r>
              <a:t>Commande : table de fait</a:t>
            </a:r>
          </a:p>
        </p:txBody>
      </p:sp>
      <p:pic>
        <p:nvPicPr>
          <p:cNvPr id="546" name="Ligne Ligne" descr="Ligne Ligne"/>
          <p:cNvPicPr>
            <a:picLocks/>
          </p:cNvPicPr>
          <p:nvPr/>
        </p:nvPicPr>
        <p:blipFill>
          <a:blip r:embed="rId3"/>
          <a:stretch>
            <a:fillRect/>
          </a:stretch>
        </p:blipFill>
        <p:spPr>
          <a:xfrm rot="5400000">
            <a:off x="6065172" y="2871997"/>
            <a:ext cx="1241840" cy="152401"/>
          </a:xfrm>
          <a:prstGeom prst="rect">
            <a:avLst/>
          </a:prstGeom>
        </p:spPr>
      </p:pic>
      <p:sp>
        <p:nvSpPr>
          <p:cNvPr id="548" name="Année - Mois - Semaine - Jour"/>
          <p:cNvSpPr txBox="1"/>
          <p:nvPr/>
        </p:nvSpPr>
        <p:spPr>
          <a:xfrm>
            <a:off x="6812615" y="2327277"/>
            <a:ext cx="5062090" cy="5359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defTabSz="457200">
              <a:lnSpc>
                <a:spcPts val="6700"/>
              </a:lnSpc>
              <a:defRPr sz="2878">
                <a:ln w="0" cap="flat">
                  <a:solidFill>
                    <a:srgbClr val="000000"/>
                  </a:solidFill>
                  <a:prstDash val="solid"/>
                  <a:miter lim="400000"/>
                </a:ln>
                <a:latin typeface="+mj-lt"/>
                <a:ea typeface="+mj-ea"/>
                <a:cs typeface="+mj-cs"/>
                <a:sym typeface="Helvetica"/>
              </a:defRPr>
            </a:lvl1pPr>
          </a:lstStyle>
          <a:p>
            <a:pPr>
              <a:lnSpc>
                <a:spcPct val="100000"/>
              </a:lnSpc>
            </a:pPr>
            <a:r>
              <a:rPr dirty="0" err="1"/>
              <a:t>Année</a:t>
            </a:r>
            <a:r>
              <a:rPr dirty="0"/>
              <a:t> - </a:t>
            </a:r>
            <a:r>
              <a:rPr dirty="0" err="1"/>
              <a:t>Mois</a:t>
            </a:r>
            <a:r>
              <a:rPr dirty="0"/>
              <a:t> - </a:t>
            </a:r>
            <a:r>
              <a:rPr dirty="0" err="1"/>
              <a:t>Semaine</a:t>
            </a:r>
            <a:r>
              <a:rPr dirty="0"/>
              <a:t> - Jour</a:t>
            </a:r>
          </a:p>
        </p:txBody>
      </p:sp>
      <p:sp>
        <p:nvSpPr>
          <p:cNvPr id="549" name="Heure - Minute - Seconde"/>
          <p:cNvSpPr txBox="1"/>
          <p:nvPr/>
        </p:nvSpPr>
        <p:spPr>
          <a:xfrm>
            <a:off x="6812615" y="3001608"/>
            <a:ext cx="4290362" cy="5359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defTabSz="457200">
              <a:lnSpc>
                <a:spcPts val="6700"/>
              </a:lnSpc>
              <a:defRPr sz="2878">
                <a:ln w="0" cap="flat">
                  <a:solidFill>
                    <a:srgbClr val="000000"/>
                  </a:solidFill>
                  <a:prstDash val="solid"/>
                  <a:miter lim="400000"/>
                </a:ln>
                <a:latin typeface="+mj-lt"/>
                <a:ea typeface="+mj-ea"/>
                <a:cs typeface="+mj-cs"/>
                <a:sym typeface="Helvetica"/>
              </a:defRPr>
            </a:lvl1pPr>
          </a:lstStyle>
          <a:p>
            <a:pPr>
              <a:lnSpc>
                <a:spcPct val="100000"/>
              </a:lnSpc>
            </a:pPr>
            <a:r>
              <a:rPr dirty="0" err="1"/>
              <a:t>Heure</a:t>
            </a:r>
            <a:r>
              <a:rPr dirty="0"/>
              <a:t> - Minute - </a:t>
            </a:r>
            <a:r>
              <a:rPr dirty="0" err="1"/>
              <a:t>Seconde</a:t>
            </a:r>
            <a:endParaRPr dirty="0"/>
          </a:p>
        </p:txBody>
      </p:sp>
      <p:sp>
        <p:nvSpPr>
          <p:cNvPr id="550" name="86,400 + 365 lignes VS 31,000,000 lignes"/>
          <p:cNvSpPr txBox="1"/>
          <p:nvPr/>
        </p:nvSpPr>
        <p:spPr>
          <a:xfrm>
            <a:off x="2654341" y="3675938"/>
            <a:ext cx="6933947" cy="53521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defTabSz="457200">
              <a:lnSpc>
                <a:spcPts val="6700"/>
              </a:lnSpc>
              <a:defRPr sz="2878">
                <a:ln w="0" cap="flat">
                  <a:solidFill>
                    <a:srgbClr val="000000"/>
                  </a:solidFill>
                  <a:prstDash val="solid"/>
                  <a:miter lim="400000"/>
                </a:ln>
                <a:solidFill>
                  <a:srgbClr val="535353"/>
                </a:solidFill>
                <a:latin typeface="+mj-lt"/>
                <a:ea typeface="+mj-ea"/>
                <a:cs typeface="+mj-cs"/>
                <a:sym typeface="Helvetica"/>
              </a:defRPr>
            </a:lvl1pPr>
          </a:lstStyle>
          <a:p>
            <a:pPr>
              <a:lnSpc>
                <a:spcPct val="100000"/>
              </a:lnSpc>
            </a:pPr>
            <a:r>
              <a:rPr dirty="0"/>
              <a:t>86,400 + 365 </a:t>
            </a:r>
            <a:r>
              <a:rPr dirty="0" err="1"/>
              <a:t>lignes</a:t>
            </a:r>
            <a:r>
              <a:rPr dirty="0"/>
              <a:t> VS 31,</a:t>
            </a:r>
            <a:r>
              <a:rPr lang="en-GB" dirty="0"/>
              <a:t>536</a:t>
            </a:r>
            <a:r>
              <a:rPr dirty="0"/>
              <a:t>,000 </a:t>
            </a:r>
            <a:r>
              <a:rPr dirty="0" err="1"/>
              <a:t>lignes</a:t>
            </a:r>
            <a:endParaRPr dirty="0"/>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F131B-4048-F1DC-F936-16BFA4C1B8D8}"/>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925DA143-9231-C578-6D13-5AACF416333D}"/>
              </a:ext>
            </a:extLst>
          </p:cNvPr>
          <p:cNvSpPr>
            <a:spLocks noGrp="1"/>
          </p:cNvSpPr>
          <p:nvPr>
            <p:ph type="body" idx="1"/>
          </p:nvPr>
        </p:nvSpPr>
        <p:spPr/>
        <p:txBody>
          <a:bodyPr/>
          <a:lstStyle/>
          <a:p>
            <a:endParaRPr lang="en-GB" dirty="0"/>
          </a:p>
        </p:txBody>
      </p:sp>
      <p:pic>
        <p:nvPicPr>
          <p:cNvPr id="5" name="Picture 4">
            <a:extLst>
              <a:ext uri="{FF2B5EF4-FFF2-40B4-BE49-F238E27FC236}">
                <a16:creationId xmlns:a16="http://schemas.microsoft.com/office/drawing/2014/main" id="{4FE8EC38-B091-7308-5C59-16F6BFFBBF0C}"/>
              </a:ext>
            </a:extLst>
          </p:cNvPr>
          <p:cNvPicPr>
            <a:picLocks noChangeAspect="1"/>
          </p:cNvPicPr>
          <p:nvPr/>
        </p:nvPicPr>
        <p:blipFill>
          <a:blip r:embed="rId3"/>
          <a:stretch>
            <a:fillRect/>
          </a:stretch>
        </p:blipFill>
        <p:spPr>
          <a:xfrm>
            <a:off x="472323" y="825410"/>
            <a:ext cx="10939661" cy="2118512"/>
          </a:xfrm>
          <a:prstGeom prst="rect">
            <a:avLst/>
          </a:prstGeom>
        </p:spPr>
      </p:pic>
      <p:pic>
        <p:nvPicPr>
          <p:cNvPr id="7" name="Picture 6">
            <a:extLst>
              <a:ext uri="{FF2B5EF4-FFF2-40B4-BE49-F238E27FC236}">
                <a16:creationId xmlns:a16="http://schemas.microsoft.com/office/drawing/2014/main" id="{634521B8-F2C8-DDB0-A2F5-C047BCBCE9E2}"/>
              </a:ext>
            </a:extLst>
          </p:cNvPr>
          <p:cNvPicPr>
            <a:picLocks noChangeAspect="1"/>
          </p:cNvPicPr>
          <p:nvPr/>
        </p:nvPicPr>
        <p:blipFill>
          <a:blip r:embed="rId4"/>
          <a:stretch>
            <a:fillRect/>
          </a:stretch>
        </p:blipFill>
        <p:spPr>
          <a:xfrm>
            <a:off x="5922832" y="5331070"/>
            <a:ext cx="5342083" cy="845893"/>
          </a:xfrm>
          <a:prstGeom prst="rect">
            <a:avLst/>
          </a:prstGeom>
        </p:spPr>
      </p:pic>
      <p:pic>
        <p:nvPicPr>
          <p:cNvPr id="9" name="Picture 8">
            <a:extLst>
              <a:ext uri="{FF2B5EF4-FFF2-40B4-BE49-F238E27FC236}">
                <a16:creationId xmlns:a16="http://schemas.microsoft.com/office/drawing/2014/main" id="{E8DA52C6-D80D-6BBB-E28D-E54639F85D43}"/>
              </a:ext>
            </a:extLst>
          </p:cNvPr>
          <p:cNvPicPr>
            <a:picLocks noChangeAspect="1"/>
          </p:cNvPicPr>
          <p:nvPr/>
        </p:nvPicPr>
        <p:blipFill>
          <a:blip r:embed="rId5"/>
          <a:stretch>
            <a:fillRect/>
          </a:stretch>
        </p:blipFill>
        <p:spPr>
          <a:xfrm>
            <a:off x="4599313" y="4766479"/>
            <a:ext cx="2324301" cy="358171"/>
          </a:xfrm>
          <a:prstGeom prst="rect">
            <a:avLst/>
          </a:prstGeom>
        </p:spPr>
      </p:pic>
    </p:spTree>
    <p:extLst>
      <p:ext uri="{BB962C8B-B14F-4D97-AF65-F5344CB8AC3E}">
        <p14:creationId xmlns:p14="http://schemas.microsoft.com/office/powerpoint/2010/main" val="755679024"/>
      </p:ext>
    </p:extLst>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 name="Title 15"/>
          <p:cNvSpPr txBox="1"/>
          <p:nvPr/>
        </p:nvSpPr>
        <p:spPr>
          <a:xfrm>
            <a:off x="278723" y="286929"/>
            <a:ext cx="9920055" cy="4597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lnSpc>
                <a:spcPct val="90000"/>
              </a:lnSpc>
              <a:defRPr sz="2400">
                <a:solidFill>
                  <a:srgbClr val="766C62"/>
                </a:solidFill>
                <a:latin typeface="Segoe UI"/>
                <a:ea typeface="Segoe UI"/>
                <a:cs typeface="Segoe UI"/>
                <a:sym typeface="Segoe UI"/>
              </a:defRPr>
            </a:lvl1pPr>
          </a:lstStyle>
          <a:p>
            <a:r>
              <a:t>Dimensions dégénérées </a:t>
            </a:r>
          </a:p>
        </p:txBody>
      </p:sp>
      <p:sp>
        <p:nvSpPr>
          <p:cNvPr id="553" name="Rectangle"/>
          <p:cNvSpPr/>
          <p:nvPr/>
        </p:nvSpPr>
        <p:spPr>
          <a:xfrm>
            <a:off x="-13748" y="899335"/>
            <a:ext cx="12219496" cy="2009968"/>
          </a:xfrm>
          <a:prstGeom prst="rect">
            <a:avLst/>
          </a:prstGeom>
          <a:solidFill>
            <a:srgbClr val="000000">
              <a:alpha val="30670"/>
            </a:srgbClr>
          </a:solidFill>
          <a:ln w="12700">
            <a:miter lim="400000"/>
          </a:ln>
        </p:spPr>
        <p:txBody>
          <a:bodyPr lIns="45719" rIns="45719" anchor="ctr"/>
          <a:lstStyle/>
          <a:p>
            <a:pPr>
              <a:defRPr sz="2300">
                <a:solidFill>
                  <a:srgbClr val="FFFFFF"/>
                </a:solidFill>
              </a:defRPr>
            </a:pPr>
            <a:endParaRPr/>
          </a:p>
        </p:txBody>
      </p:sp>
      <p:sp>
        <p:nvSpPr>
          <p:cNvPr id="554" name="Une dimension dégénérée agit comme une clé de dimension dans la table de faits, cependant elle n'est liée à aucune dimension parce que tous ces attributs dignes d'intérêts sont déjà dans d'autres dimensions.…"/>
          <p:cNvSpPr txBox="1"/>
          <p:nvPr/>
        </p:nvSpPr>
        <p:spPr>
          <a:xfrm>
            <a:off x="611533" y="1101044"/>
            <a:ext cx="10968934" cy="163121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defTabSz="457200">
              <a:defRPr sz="2500">
                <a:ln w="0" cap="flat">
                  <a:solidFill>
                    <a:srgbClr val="000000"/>
                  </a:solidFill>
                  <a:prstDash val="solid"/>
                  <a:miter lim="400000"/>
                </a:ln>
                <a:solidFill>
                  <a:srgbClr val="FFFFFF"/>
                </a:solidFill>
                <a:latin typeface="Helvetica Neue"/>
                <a:ea typeface="Helvetica Neue"/>
                <a:cs typeface="Helvetica Neue"/>
                <a:sym typeface="Helvetica Neue"/>
              </a:defRPr>
            </a:pPr>
            <a:r>
              <a:rPr lang="fr-BE" dirty="0">
                <a:ln w="0"/>
                <a:solidFill>
                  <a:schemeClr val="tx1"/>
                </a:solidFill>
                <a:effectLst>
                  <a:outerShdw blurRad="38100" dist="19050" dir="2700000" algn="tl" rotWithShape="0">
                    <a:schemeClr val="dk1">
                      <a:alpha val="40000"/>
                    </a:schemeClr>
                  </a:outerShdw>
                </a:effectLst>
              </a:rPr>
              <a:t>Une dimension dégénérée agit comme une clef de dimension dans la table de faits, cependant elle n'est liée à aucune dimension parce que tous ces attributs dignes d'intérêts sont déjà dans d'autres dimensions.</a:t>
            </a:r>
          </a:p>
          <a:p>
            <a:pPr defTabSz="457200">
              <a:defRPr sz="2500">
                <a:ln w="0" cap="flat">
                  <a:solidFill>
                    <a:srgbClr val="000000"/>
                  </a:solidFill>
                  <a:prstDash val="solid"/>
                  <a:miter lim="400000"/>
                </a:ln>
                <a:solidFill>
                  <a:srgbClr val="FFFFFF"/>
                </a:solidFill>
                <a:latin typeface="Helvetica Neue"/>
                <a:ea typeface="Helvetica Neue"/>
                <a:cs typeface="Helvetica Neue"/>
                <a:sym typeface="Helvetica Neue"/>
              </a:defRPr>
            </a:pPr>
            <a:r>
              <a:rPr lang="fr-BE" dirty="0">
                <a:ln w="0"/>
                <a:solidFill>
                  <a:schemeClr val="tx1"/>
                </a:solidFill>
                <a:effectLst>
                  <a:outerShdw blurRad="38100" dist="19050" dir="2700000" algn="tl" rotWithShape="0">
                    <a:schemeClr val="dk1">
                      <a:alpha val="40000"/>
                    </a:schemeClr>
                  </a:outerShdw>
                </a:effectLst>
              </a:rPr>
              <a:t>C’est donc une clef de la table de faits n’ayant que elle-même en attribut</a:t>
            </a:r>
          </a:p>
        </p:txBody>
      </p:sp>
      <p:sp>
        <p:nvSpPr>
          <p:cNvPr id="555" name="Title 15"/>
          <p:cNvSpPr txBox="1"/>
          <p:nvPr/>
        </p:nvSpPr>
        <p:spPr>
          <a:xfrm>
            <a:off x="3706505" y="3461018"/>
            <a:ext cx="8040742" cy="7848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p>
            <a:pPr>
              <a:lnSpc>
                <a:spcPct val="90000"/>
              </a:lnSpc>
              <a:defRPr sz="2500">
                <a:solidFill>
                  <a:srgbClr val="766C62"/>
                </a:solidFill>
                <a:latin typeface="Segoe UI"/>
                <a:ea typeface="Segoe UI"/>
                <a:cs typeface="Segoe UI"/>
                <a:sym typeface="Segoe UI"/>
              </a:defRPr>
            </a:pPr>
            <a:r>
              <a:rPr lang="fr-BE" b="1" dirty="0"/>
              <a:t>Ce sont souvent des ID des fichiers sources : </a:t>
            </a:r>
            <a:r>
              <a:rPr lang="fr-BE" dirty="0"/>
              <a:t>N° de commande, ID de transactions, </a:t>
            </a:r>
            <a:r>
              <a:rPr lang="fr-BE" dirty="0" err="1"/>
              <a:t>etc</a:t>
            </a:r>
            <a:r>
              <a:rPr lang="fr-BE" dirty="0"/>
              <a:t> …</a:t>
            </a:r>
          </a:p>
        </p:txBody>
      </p:sp>
      <p:graphicFrame>
        <p:nvGraphicFramePr>
          <p:cNvPr id="556" name="Tableau 1-2"/>
          <p:cNvGraphicFramePr/>
          <p:nvPr>
            <p:extLst>
              <p:ext uri="{D42A27DB-BD31-4B8C-83A1-F6EECF244321}">
                <p14:modId xmlns:p14="http://schemas.microsoft.com/office/powerpoint/2010/main" val="923014017"/>
              </p:ext>
            </p:extLst>
          </p:nvPr>
        </p:nvGraphicFramePr>
        <p:xfrm>
          <a:off x="1110747" y="3948697"/>
          <a:ext cx="2173347" cy="2397107"/>
        </p:xfrm>
        <a:graphic>
          <a:graphicData uri="http://schemas.openxmlformats.org/drawingml/2006/table">
            <a:tbl>
              <a:tblPr>
                <a:tableStyleId>{4C3C2611-4C71-4FC5-86AE-919BDF0F9419}</a:tableStyleId>
              </a:tblPr>
              <a:tblGrid>
                <a:gridCol w="2173347">
                  <a:extLst>
                    <a:ext uri="{9D8B030D-6E8A-4147-A177-3AD203B41FA5}">
                      <a16:colId xmlns:a16="http://schemas.microsoft.com/office/drawing/2014/main" val="20000"/>
                    </a:ext>
                  </a:extLst>
                </a:gridCol>
              </a:tblGrid>
              <a:tr h="1205239">
                <a:tc>
                  <a:txBody>
                    <a:bodyPr/>
                    <a:lstStyle/>
                    <a:p>
                      <a:pPr algn="l" defTabSz="457200">
                        <a:defRPr sz="1733">
                          <a:latin typeface="Times Roman"/>
                          <a:ea typeface="Times Roman"/>
                          <a:cs typeface="Times Roman"/>
                          <a:sym typeface="Times Roman"/>
                        </a:defRPr>
                      </a:pPr>
                      <a:r>
                        <a:rPr dirty="0"/>
                        <a:t>PK: </a:t>
                      </a:r>
                      <a:r>
                        <a:rPr dirty="0" err="1"/>
                        <a:t>idDate</a:t>
                      </a:r>
                      <a:endParaRPr dirty="0"/>
                    </a:p>
                    <a:p>
                      <a:pPr algn="l" defTabSz="457200">
                        <a:defRPr sz="1733">
                          <a:latin typeface="Times Roman"/>
                          <a:ea typeface="Times Roman"/>
                          <a:cs typeface="Times Roman"/>
                          <a:sym typeface="Times Roman"/>
                        </a:defRPr>
                      </a:pPr>
                      <a:r>
                        <a:rPr dirty="0"/>
                        <a:t>PK: </a:t>
                      </a:r>
                      <a:r>
                        <a:rPr dirty="0" err="1"/>
                        <a:t>idProduit</a:t>
                      </a:r>
                      <a:r>
                        <a:rPr dirty="0"/>
                        <a:t> </a:t>
                      </a:r>
                    </a:p>
                    <a:p>
                      <a:pPr algn="l" defTabSz="457200">
                        <a:defRPr sz="1733">
                          <a:latin typeface="Times Roman"/>
                          <a:ea typeface="Times Roman"/>
                          <a:cs typeface="Times Roman"/>
                          <a:sym typeface="Times Roman"/>
                        </a:defRPr>
                      </a:pPr>
                      <a:r>
                        <a:rPr dirty="0"/>
                        <a:t>PK: </a:t>
                      </a:r>
                      <a:r>
                        <a:rPr dirty="0" err="1"/>
                        <a:t>idClient</a:t>
                      </a:r>
                      <a:r>
                        <a:rPr dirty="0"/>
                        <a:t> </a:t>
                      </a:r>
                    </a:p>
                    <a:p>
                      <a:pPr algn="l" defTabSz="457200">
                        <a:defRPr sz="1733">
                          <a:latin typeface="Times Roman"/>
                          <a:ea typeface="Times Roman"/>
                          <a:cs typeface="Times Roman"/>
                          <a:sym typeface="Times Roman"/>
                        </a:defRPr>
                      </a:pPr>
                      <a:r>
                        <a:rPr dirty="0"/>
                        <a:t>PK: </a:t>
                      </a:r>
                      <a:r>
                        <a:rPr dirty="0" err="1"/>
                        <a:t>idVendeur</a:t>
                      </a:r>
                      <a:endParaRPr dirty="0"/>
                    </a:p>
                    <a:p>
                      <a:pPr algn="l" defTabSz="457200">
                        <a:defRPr sz="1733">
                          <a:solidFill>
                            <a:srgbClr val="FF2600"/>
                          </a:solidFill>
                          <a:latin typeface="Times Roman"/>
                          <a:ea typeface="Times Roman"/>
                          <a:cs typeface="Times Roman"/>
                          <a:sym typeface="Times Roman"/>
                        </a:defRPr>
                      </a:pPr>
                      <a:r>
                        <a:rPr dirty="0"/>
                        <a:t>DD: </a:t>
                      </a:r>
                      <a:r>
                        <a:rPr dirty="0" err="1"/>
                        <a:t>noCommande</a:t>
                      </a:r>
                      <a:endParaRPr dirty="0"/>
                    </a:p>
                  </a:txBody>
                  <a:tcPr marL="0" marR="0" marT="0" marB="0" anchor="ctr" horzOverflow="overflow">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extLst>
                  <a:ext uri="{0D108BD9-81ED-4DB2-BD59-A6C34878D82A}">
                    <a16:rowId xmlns:a16="http://schemas.microsoft.com/office/drawing/2014/main" val="10000"/>
                  </a:ext>
                </a:extLst>
              </a:tr>
              <a:tr h="1076624">
                <a:tc>
                  <a:txBody>
                    <a:bodyPr/>
                    <a:lstStyle/>
                    <a:p>
                      <a:pPr algn="l" defTabSz="457200">
                        <a:lnSpc>
                          <a:spcPct val="100000"/>
                        </a:lnSpc>
                        <a:defRPr sz="1800"/>
                      </a:pPr>
                      <a:r>
                        <a:rPr sz="1733" dirty="0" err="1">
                          <a:latin typeface="Times Roman"/>
                          <a:ea typeface="Times Roman"/>
                          <a:cs typeface="Times Roman"/>
                          <a:sym typeface="Times Roman"/>
                        </a:rPr>
                        <a:t>quantitéCommandée</a:t>
                      </a:r>
                      <a:r>
                        <a:rPr sz="1733" dirty="0">
                          <a:latin typeface="Times Roman"/>
                          <a:ea typeface="Times Roman"/>
                          <a:cs typeface="Times Roman"/>
                          <a:sym typeface="Times Roman"/>
                        </a:rPr>
                        <a:t> 
</a:t>
                      </a:r>
                      <a:r>
                        <a:rPr sz="1733" dirty="0" err="1">
                          <a:latin typeface="Times Roman"/>
                          <a:ea typeface="Times Roman"/>
                          <a:cs typeface="Times Roman"/>
                          <a:sym typeface="Times Roman"/>
                        </a:rPr>
                        <a:t>totalBrut</a:t>
                      </a:r>
                      <a:endParaRPr lang="en-GB" sz="1733" dirty="0">
                        <a:latin typeface="Times Roman"/>
                        <a:ea typeface="Times Roman"/>
                        <a:cs typeface="Times Roman"/>
                        <a:sym typeface="Times Roman"/>
                      </a:endParaRPr>
                    </a:p>
                    <a:p>
                      <a:pPr algn="l" defTabSz="457200">
                        <a:lnSpc>
                          <a:spcPct val="100000"/>
                        </a:lnSpc>
                        <a:defRPr sz="1800"/>
                      </a:pPr>
                      <a:r>
                        <a:rPr sz="1733" dirty="0" err="1">
                          <a:latin typeface="Times Roman"/>
                          <a:ea typeface="Times Roman"/>
                          <a:cs typeface="Times Roman"/>
                          <a:sym typeface="Times Roman"/>
                        </a:rPr>
                        <a:t>totalNet</a:t>
                      </a:r>
                      <a:r>
                        <a:rPr sz="1733" dirty="0">
                          <a:latin typeface="Times Roman"/>
                          <a:ea typeface="Times Roman"/>
                          <a:cs typeface="Times Roman"/>
                          <a:sym typeface="Times Roman"/>
                        </a:rPr>
                        <a:t> </a:t>
                      </a:r>
                    </a:p>
                  </a:txBody>
                  <a:tcPr marL="0" marR="0" marT="0" marB="0" horzOverflow="overflow">
                    <a:lnL w="12700">
                      <a:solidFill>
                        <a:srgbClr val="000000"/>
                      </a:solidFill>
                    </a:lnL>
                    <a:lnR w="12700">
                      <a:solidFill>
                        <a:srgbClr val="000000"/>
                      </a:solidFill>
                    </a:lnR>
                    <a:lnT w="12700">
                      <a:solidFill>
                        <a:srgbClr val="000000"/>
                      </a:solidFill>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bl>
          </a:graphicData>
        </a:graphic>
      </p:graphicFrame>
      <p:sp>
        <p:nvSpPr>
          <p:cNvPr id="557" name="Title 15"/>
          <p:cNvSpPr txBox="1"/>
          <p:nvPr/>
        </p:nvSpPr>
        <p:spPr>
          <a:xfrm>
            <a:off x="1346803" y="3361563"/>
            <a:ext cx="2173348" cy="4597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lnSpc>
                <a:spcPct val="90000"/>
              </a:lnSpc>
              <a:defRPr sz="2400">
                <a:solidFill>
                  <a:srgbClr val="766C62"/>
                </a:solidFill>
                <a:latin typeface="Segoe UI"/>
                <a:ea typeface="Segoe UI"/>
                <a:cs typeface="Segoe UI"/>
                <a:sym typeface="Segoe UI"/>
              </a:defRPr>
            </a:lvl1pPr>
          </a:lstStyle>
          <a:p>
            <a:r>
              <a:t>Commande</a:t>
            </a:r>
          </a:p>
        </p:txBody>
      </p:sp>
      <p:sp>
        <p:nvSpPr>
          <p:cNvPr id="558" name="Title 15"/>
          <p:cNvSpPr txBox="1"/>
          <p:nvPr/>
        </p:nvSpPr>
        <p:spPr>
          <a:xfrm>
            <a:off x="3706505" y="4390670"/>
            <a:ext cx="8040742" cy="21869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p>
            <a:pPr>
              <a:lnSpc>
                <a:spcPct val="90000"/>
              </a:lnSpc>
              <a:defRPr sz="2500">
                <a:solidFill>
                  <a:srgbClr val="766C62"/>
                </a:solidFill>
                <a:latin typeface="Segoe UI"/>
                <a:ea typeface="Segoe UI"/>
                <a:cs typeface="Segoe UI"/>
                <a:sym typeface="Segoe UI"/>
              </a:defRPr>
            </a:pPr>
            <a:r>
              <a:rPr lang="fr-BE" b="1" dirty="0"/>
              <a:t>Elles permettent de: </a:t>
            </a:r>
          </a:p>
          <a:p>
            <a:pPr marL="250657" indent="-250657">
              <a:lnSpc>
                <a:spcPct val="90000"/>
              </a:lnSpc>
              <a:buSzPct val="100000"/>
              <a:buChar char="•"/>
              <a:defRPr sz="2500">
                <a:solidFill>
                  <a:srgbClr val="766C62"/>
                </a:solidFill>
                <a:latin typeface="Segoe UI"/>
                <a:ea typeface="Segoe UI"/>
                <a:cs typeface="Segoe UI"/>
                <a:sym typeface="Segoe UI"/>
              </a:defRPr>
            </a:pPr>
            <a:r>
              <a:rPr lang="fr-BE" dirty="0"/>
              <a:t>Retrouver la provenance de la donnée </a:t>
            </a:r>
          </a:p>
          <a:p>
            <a:pPr marL="250657" indent="-250657">
              <a:lnSpc>
                <a:spcPct val="90000"/>
              </a:lnSpc>
              <a:buSzPct val="100000"/>
              <a:buChar char="•"/>
              <a:defRPr sz="2500">
                <a:solidFill>
                  <a:srgbClr val="766C62"/>
                </a:solidFill>
                <a:latin typeface="Segoe UI"/>
                <a:ea typeface="Segoe UI"/>
                <a:cs typeface="Segoe UI"/>
                <a:sym typeface="Segoe UI"/>
              </a:defRPr>
            </a:pPr>
            <a:r>
              <a:rPr lang="fr-BE" dirty="0"/>
              <a:t>Répondre à des requêtes spécifiques : Par exemple, les numéros des transactions d'un point de vente réunissant tous les articles achetés ensemble dans le même panier</a:t>
            </a:r>
          </a:p>
        </p:txBody>
      </p:sp>
    </p:spTree>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0" name="Title 15"/>
          <p:cNvSpPr txBox="1"/>
          <p:nvPr/>
        </p:nvSpPr>
        <p:spPr>
          <a:xfrm>
            <a:off x="1135972" y="3188935"/>
            <a:ext cx="9920056" cy="48013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lgn="ctr">
              <a:lnSpc>
                <a:spcPct val="90000"/>
              </a:lnSpc>
              <a:defRPr sz="2800">
                <a:solidFill>
                  <a:srgbClr val="766C62"/>
                </a:solidFill>
                <a:latin typeface="Segoe UI"/>
                <a:ea typeface="Segoe UI"/>
                <a:cs typeface="Segoe UI"/>
                <a:sym typeface="Segoe UI"/>
              </a:defRPr>
            </a:lvl1pPr>
          </a:lstStyle>
          <a:p>
            <a:r>
              <a:rPr dirty="0"/>
              <a:t>Comment </a:t>
            </a:r>
            <a:r>
              <a:rPr dirty="0" err="1"/>
              <a:t>mettre</a:t>
            </a:r>
            <a:r>
              <a:rPr dirty="0"/>
              <a:t> à jour </a:t>
            </a:r>
            <a:r>
              <a:rPr dirty="0" err="1"/>
              <a:t>une</a:t>
            </a:r>
            <a:r>
              <a:rPr dirty="0"/>
              <a:t> table de Dimensions ? </a:t>
            </a:r>
          </a:p>
        </p:txBody>
      </p:sp>
    </p:spTree>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2" name="Title 15"/>
          <p:cNvSpPr txBox="1"/>
          <p:nvPr/>
        </p:nvSpPr>
        <p:spPr>
          <a:xfrm>
            <a:off x="278723" y="286929"/>
            <a:ext cx="9920055" cy="4597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lnSpc>
                <a:spcPct val="90000"/>
              </a:lnSpc>
              <a:defRPr sz="2400">
                <a:solidFill>
                  <a:srgbClr val="766C62"/>
                </a:solidFill>
                <a:latin typeface="Segoe UI"/>
                <a:ea typeface="Segoe UI"/>
                <a:cs typeface="Segoe UI"/>
                <a:sym typeface="Segoe UI"/>
              </a:defRPr>
            </a:lvl1pPr>
          </a:lstStyle>
          <a:p>
            <a:r>
              <a:t>Mise à jour d’une table de Dimensions</a:t>
            </a:r>
          </a:p>
        </p:txBody>
      </p:sp>
      <p:sp>
        <p:nvSpPr>
          <p:cNvPr id="563" name="Type 1 : Si on ne veut pas conserver l'historique d'un champ. Par exemple: il ne faut pas forcément conserver les changements de mail d'un client?  Dans ce cas, un simple update de la table fera l’affaire.  Attention: il devient impossible de faire des a"/>
          <p:cNvSpPr txBox="1"/>
          <p:nvPr/>
        </p:nvSpPr>
        <p:spPr>
          <a:xfrm>
            <a:off x="383182" y="1231520"/>
            <a:ext cx="11032875" cy="98488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defTabSz="457200">
              <a:spcBef>
                <a:spcPts val="1200"/>
              </a:spcBef>
              <a:defRPr sz="1200">
                <a:ln w="0" cap="flat">
                  <a:solidFill>
                    <a:srgbClr val="000000"/>
                  </a:solidFill>
                  <a:prstDash val="solid"/>
                  <a:miter lim="400000"/>
                </a:ln>
                <a:latin typeface="Times Roman"/>
                <a:ea typeface="Times Roman"/>
                <a:cs typeface="Times Roman"/>
                <a:sym typeface="Times Roman"/>
              </a:defRPr>
            </a:pPr>
            <a:r>
              <a:rPr lang="fr-BE" sz="2200" b="1" dirty="0"/>
              <a:t>Type 1 :</a:t>
            </a:r>
            <a:r>
              <a:rPr lang="fr-BE" sz="1700" b="1" dirty="0"/>
              <a:t> </a:t>
            </a:r>
            <a:r>
              <a:rPr lang="fr-BE" sz="1800" dirty="0"/>
              <a:t>Si on ne veut pas conserver l'historique d'un champ. Par exemple: il ne faut pas forcément conserver les changements de mail d'un client?  Dans ce cas, une simple update de la table fera l’affaire.  Attention: il devient impossible de faire des analyses sur l’ancienne valeur. </a:t>
            </a:r>
          </a:p>
        </p:txBody>
      </p:sp>
      <p:graphicFrame>
        <p:nvGraphicFramePr>
          <p:cNvPr id="564" name="Tableau 1-2"/>
          <p:cNvGraphicFramePr/>
          <p:nvPr/>
        </p:nvGraphicFramePr>
        <p:xfrm>
          <a:off x="1135631" y="2679584"/>
          <a:ext cx="9391553" cy="1020318"/>
        </p:xfrm>
        <a:graphic>
          <a:graphicData uri="http://schemas.openxmlformats.org/drawingml/2006/table">
            <a:tbl>
              <a:tblPr bandRow="1">
                <a:tableStyleId>{4C3C2611-4C71-4FC5-86AE-919BDF0F9419}</a:tableStyleId>
              </a:tblPr>
              <a:tblGrid>
                <a:gridCol w="3344946">
                  <a:extLst>
                    <a:ext uri="{9D8B030D-6E8A-4147-A177-3AD203B41FA5}">
                      <a16:colId xmlns:a16="http://schemas.microsoft.com/office/drawing/2014/main" val="20000"/>
                    </a:ext>
                  </a:extLst>
                </a:gridCol>
                <a:gridCol w="3064166">
                  <a:extLst>
                    <a:ext uri="{9D8B030D-6E8A-4147-A177-3AD203B41FA5}">
                      <a16:colId xmlns:a16="http://schemas.microsoft.com/office/drawing/2014/main" val="20001"/>
                    </a:ext>
                  </a:extLst>
                </a:gridCol>
                <a:gridCol w="2982441">
                  <a:extLst>
                    <a:ext uri="{9D8B030D-6E8A-4147-A177-3AD203B41FA5}">
                      <a16:colId xmlns:a16="http://schemas.microsoft.com/office/drawing/2014/main" val="20002"/>
                    </a:ext>
                  </a:extLst>
                </a:gridCol>
              </a:tblGrid>
              <a:tr h="323931">
                <a:tc>
                  <a:txBody>
                    <a:bodyPr/>
                    <a:lstStyle/>
                    <a:p>
                      <a:pPr algn="ctr" defTabSz="457200">
                        <a:lnSpc>
                          <a:spcPts val="2800"/>
                        </a:lnSpc>
                        <a:defRPr sz="1800"/>
                      </a:pPr>
                      <a:r>
                        <a:rPr sz="1200" b="1">
                          <a:ln w="0" cap="flat">
                            <a:solidFill>
                              <a:srgbClr val="000000"/>
                            </a:solidFill>
                            <a:prstDash val="solid"/>
                            <a:miter lim="400000"/>
                          </a:ln>
                        </a:rPr>
                        <a:t>ID Produit</a:t>
                      </a:r>
                    </a:p>
                  </a:txBody>
                  <a:tcPr marL="12700" marR="12700" marT="12700" marB="12700" anchor="ctr" horzOverflow="overflow">
                    <a:lnL w="38100">
                      <a:solidFill>
                        <a:srgbClr val="808080"/>
                      </a:solidFill>
                      <a:miter lim="400000"/>
                    </a:lnL>
                    <a:lnR w="12700">
                      <a:solidFill>
                        <a:srgbClr val="808080"/>
                      </a:solidFill>
                      <a:miter lim="400000"/>
                    </a:lnR>
                    <a:lnT w="38100">
                      <a:solidFill>
                        <a:srgbClr val="808080"/>
                      </a:solidFill>
                      <a:miter lim="400000"/>
                    </a:lnT>
                    <a:lnB w="12700">
                      <a:solidFill>
                        <a:srgbClr val="808080"/>
                      </a:solidFill>
                      <a:miter lim="400000"/>
                    </a:lnB>
                    <a:noFill/>
                  </a:tcPr>
                </a:tc>
                <a:tc>
                  <a:txBody>
                    <a:bodyPr/>
                    <a:lstStyle/>
                    <a:p>
                      <a:pPr algn="ctr" defTabSz="457200">
                        <a:lnSpc>
                          <a:spcPts val="2800"/>
                        </a:lnSpc>
                        <a:defRPr sz="1800"/>
                      </a:pPr>
                      <a:r>
                        <a:rPr sz="1200" b="1">
                          <a:ln w="0" cap="flat">
                            <a:solidFill>
                              <a:srgbClr val="000000"/>
                            </a:solidFill>
                            <a:prstDash val="solid"/>
                            <a:miter lim="400000"/>
                          </a:ln>
                        </a:rPr>
                        <a:t>Description</a:t>
                      </a:r>
                    </a:p>
                  </a:txBody>
                  <a:tcPr marL="12700" marR="12700" marT="12700" marB="12700" anchor="ctr" horzOverflow="overflow">
                    <a:lnL w="12700">
                      <a:solidFill>
                        <a:srgbClr val="808080"/>
                      </a:solidFill>
                      <a:miter lim="400000"/>
                    </a:lnL>
                    <a:lnR w="12700">
                      <a:solidFill>
                        <a:srgbClr val="808080"/>
                      </a:solidFill>
                      <a:miter lim="400000"/>
                    </a:lnR>
                    <a:lnT w="38100">
                      <a:solidFill>
                        <a:srgbClr val="808080"/>
                      </a:solidFill>
                      <a:miter lim="400000"/>
                    </a:lnT>
                    <a:lnB w="12700">
                      <a:solidFill>
                        <a:srgbClr val="808080"/>
                      </a:solidFill>
                      <a:miter lim="400000"/>
                    </a:lnB>
                    <a:noFill/>
                  </a:tcPr>
                </a:tc>
                <a:tc>
                  <a:txBody>
                    <a:bodyPr/>
                    <a:lstStyle/>
                    <a:p>
                      <a:pPr algn="ctr" defTabSz="457200">
                        <a:lnSpc>
                          <a:spcPts val="2800"/>
                        </a:lnSpc>
                        <a:defRPr sz="1800"/>
                      </a:pPr>
                      <a:r>
                        <a:rPr sz="1200" b="1">
                          <a:ln w="0" cap="flat">
                            <a:solidFill>
                              <a:srgbClr val="000000"/>
                            </a:solidFill>
                            <a:prstDash val="solid"/>
                            <a:miter lim="400000"/>
                          </a:ln>
                        </a:rPr>
                        <a:t>Code</a:t>
                      </a:r>
                    </a:p>
                  </a:txBody>
                  <a:tcPr marL="12700" marR="12700" marT="12700" marB="12700" anchor="ctr" horzOverflow="overflow">
                    <a:lnL w="12700">
                      <a:solidFill>
                        <a:srgbClr val="808080"/>
                      </a:solidFill>
                      <a:miter lim="400000"/>
                    </a:lnL>
                    <a:lnR w="38100">
                      <a:solidFill>
                        <a:srgbClr val="808080"/>
                      </a:solidFill>
                      <a:miter lim="400000"/>
                    </a:lnR>
                    <a:lnT w="38100">
                      <a:solidFill>
                        <a:srgbClr val="808080"/>
                      </a:solidFill>
                      <a:miter lim="400000"/>
                    </a:lnT>
                    <a:lnB w="12700">
                      <a:solidFill>
                        <a:srgbClr val="808080"/>
                      </a:solidFill>
                      <a:miter lim="400000"/>
                    </a:lnB>
                    <a:noFill/>
                  </a:tcPr>
                </a:tc>
                <a:extLst>
                  <a:ext uri="{0D108BD9-81ED-4DB2-BD59-A6C34878D82A}">
                    <a16:rowId xmlns:a16="http://schemas.microsoft.com/office/drawing/2014/main" val="10000"/>
                  </a:ext>
                </a:extLst>
              </a:tr>
              <a:tr h="452648">
                <a:tc>
                  <a:txBody>
                    <a:bodyPr/>
                    <a:lstStyle/>
                    <a:p>
                      <a:pPr algn="l" defTabSz="457200">
                        <a:lnSpc>
                          <a:spcPts val="2800"/>
                        </a:lnSpc>
                        <a:defRPr sz="1800"/>
                      </a:pPr>
                      <a:r>
                        <a:rPr sz="1200">
                          <a:ln w="0" cap="flat">
                            <a:solidFill>
                              <a:srgbClr val="000000"/>
                            </a:solidFill>
                            <a:prstDash val="solid"/>
                            <a:miter lim="400000"/>
                          </a:ln>
                        </a:rPr>
                        <a:t>123456</a:t>
                      </a:r>
                    </a:p>
                  </a:txBody>
                  <a:tcPr marL="12700" marR="12700" marT="12700" marB="12700" anchor="ctr" horzOverflow="overflow">
                    <a:lnL w="38100">
                      <a:solidFill>
                        <a:srgbClr val="808080"/>
                      </a:solidFill>
                      <a:miter lim="400000"/>
                    </a:lnL>
                    <a:lnR w="12700">
                      <a:solidFill>
                        <a:srgbClr val="808080"/>
                      </a:solidFill>
                      <a:miter lim="400000"/>
                    </a:lnR>
                    <a:lnT w="12700">
                      <a:solidFill>
                        <a:srgbClr val="808080"/>
                      </a:solidFill>
                      <a:miter lim="400000"/>
                    </a:lnT>
                    <a:lnB w="38100">
                      <a:solidFill>
                        <a:srgbClr val="808080"/>
                      </a:solidFill>
                      <a:miter lim="400000"/>
                    </a:lnB>
                    <a:noFill/>
                  </a:tcPr>
                </a:tc>
                <a:tc>
                  <a:txBody>
                    <a:bodyPr/>
                    <a:lstStyle/>
                    <a:p>
                      <a:pPr algn="l" defTabSz="457200">
                        <a:lnSpc>
                          <a:spcPts val="2800"/>
                        </a:lnSpc>
                        <a:defRPr sz="1800"/>
                      </a:pPr>
                      <a:r>
                        <a:rPr sz="1200">
                          <a:ln w="0" cap="flat">
                            <a:solidFill>
                              <a:srgbClr val="000000"/>
                            </a:solidFill>
                            <a:prstDash val="solid"/>
                            <a:miter lim="400000"/>
                          </a:ln>
                        </a:rPr>
                        <a:t>Article révolutionnaire et vendu beaucoup trop cher</a:t>
                      </a:r>
                    </a:p>
                  </a:txBody>
                  <a:tcPr marL="12700" marR="12700" marT="12700" marB="12700" anchor="ctr" horzOverflow="overflow">
                    <a:lnL w="12700">
                      <a:solidFill>
                        <a:srgbClr val="808080"/>
                      </a:solidFill>
                      <a:miter lim="400000"/>
                    </a:lnL>
                    <a:lnR w="12700">
                      <a:solidFill>
                        <a:srgbClr val="808080"/>
                      </a:solidFill>
                      <a:miter lim="400000"/>
                    </a:lnR>
                    <a:lnT w="12700">
                      <a:solidFill>
                        <a:srgbClr val="808080"/>
                      </a:solidFill>
                      <a:miter lim="400000"/>
                    </a:lnT>
                    <a:lnB w="38100">
                      <a:solidFill>
                        <a:srgbClr val="808080"/>
                      </a:solidFill>
                      <a:miter lim="400000"/>
                    </a:lnB>
                    <a:noFill/>
                  </a:tcPr>
                </a:tc>
                <a:tc>
                  <a:txBody>
                    <a:bodyPr/>
                    <a:lstStyle/>
                    <a:p>
                      <a:pPr algn="ctr" defTabSz="457200">
                        <a:lnSpc>
                          <a:spcPts val="2800"/>
                        </a:lnSpc>
                        <a:defRPr sz="1800"/>
                      </a:pPr>
                      <a:r>
                        <a:rPr sz="1200">
                          <a:ln w="0" cap="flat">
                            <a:solidFill>
                              <a:srgbClr val="000000"/>
                            </a:solidFill>
                            <a:prstDash val="solid"/>
                            <a:miter lim="400000"/>
                          </a:ln>
                        </a:rPr>
                        <a:t>AZBCDG</a:t>
                      </a:r>
                    </a:p>
                  </a:txBody>
                  <a:tcPr marL="12700" marR="12700" marT="12700" marB="12700" anchor="ctr" horzOverflow="overflow">
                    <a:lnL w="12700">
                      <a:solidFill>
                        <a:srgbClr val="808080"/>
                      </a:solidFill>
                      <a:miter lim="400000"/>
                    </a:lnL>
                    <a:lnR w="38100">
                      <a:solidFill>
                        <a:srgbClr val="808080"/>
                      </a:solidFill>
                      <a:miter lim="400000"/>
                    </a:lnR>
                    <a:lnT w="12700">
                      <a:solidFill>
                        <a:srgbClr val="808080"/>
                      </a:solidFill>
                      <a:miter lim="400000"/>
                    </a:lnT>
                    <a:lnB w="38100">
                      <a:solidFill>
                        <a:srgbClr val="808080"/>
                      </a:solidFill>
                      <a:miter lim="400000"/>
                    </a:lnB>
                    <a:noFill/>
                  </a:tcPr>
                </a:tc>
                <a:extLst>
                  <a:ext uri="{0D108BD9-81ED-4DB2-BD59-A6C34878D82A}">
                    <a16:rowId xmlns:a16="http://schemas.microsoft.com/office/drawing/2014/main" val="10001"/>
                  </a:ext>
                </a:extLst>
              </a:tr>
            </a:tbl>
          </a:graphicData>
        </a:graphic>
      </p:graphicFrame>
      <p:pic>
        <p:nvPicPr>
          <p:cNvPr id="565" name="Ligne Ligne" descr="Ligne Ligne"/>
          <p:cNvPicPr>
            <a:picLocks/>
          </p:cNvPicPr>
          <p:nvPr/>
        </p:nvPicPr>
        <p:blipFill>
          <a:blip r:embed="rId2"/>
          <a:stretch>
            <a:fillRect/>
          </a:stretch>
        </p:blipFill>
        <p:spPr>
          <a:xfrm rot="5400000">
            <a:off x="5520963" y="4008263"/>
            <a:ext cx="757312" cy="401377"/>
          </a:xfrm>
          <a:prstGeom prst="rect">
            <a:avLst/>
          </a:prstGeom>
        </p:spPr>
      </p:pic>
      <p:graphicFrame>
        <p:nvGraphicFramePr>
          <p:cNvPr id="567" name="Tableau 1-2-1"/>
          <p:cNvGraphicFramePr/>
          <p:nvPr/>
        </p:nvGraphicFramePr>
        <p:xfrm>
          <a:off x="1135631" y="4910548"/>
          <a:ext cx="9391553" cy="1020318"/>
        </p:xfrm>
        <a:graphic>
          <a:graphicData uri="http://schemas.openxmlformats.org/drawingml/2006/table">
            <a:tbl>
              <a:tblPr bandRow="1">
                <a:tableStyleId>{4C3C2611-4C71-4FC5-86AE-919BDF0F9419}</a:tableStyleId>
              </a:tblPr>
              <a:tblGrid>
                <a:gridCol w="3344946">
                  <a:extLst>
                    <a:ext uri="{9D8B030D-6E8A-4147-A177-3AD203B41FA5}">
                      <a16:colId xmlns:a16="http://schemas.microsoft.com/office/drawing/2014/main" val="20000"/>
                    </a:ext>
                  </a:extLst>
                </a:gridCol>
                <a:gridCol w="3064166">
                  <a:extLst>
                    <a:ext uri="{9D8B030D-6E8A-4147-A177-3AD203B41FA5}">
                      <a16:colId xmlns:a16="http://schemas.microsoft.com/office/drawing/2014/main" val="20001"/>
                    </a:ext>
                  </a:extLst>
                </a:gridCol>
                <a:gridCol w="2982441">
                  <a:extLst>
                    <a:ext uri="{9D8B030D-6E8A-4147-A177-3AD203B41FA5}">
                      <a16:colId xmlns:a16="http://schemas.microsoft.com/office/drawing/2014/main" val="20002"/>
                    </a:ext>
                  </a:extLst>
                </a:gridCol>
              </a:tblGrid>
              <a:tr h="323931">
                <a:tc>
                  <a:txBody>
                    <a:bodyPr/>
                    <a:lstStyle/>
                    <a:p>
                      <a:pPr algn="ctr" defTabSz="457200">
                        <a:lnSpc>
                          <a:spcPts val="2800"/>
                        </a:lnSpc>
                        <a:defRPr sz="1800"/>
                      </a:pPr>
                      <a:r>
                        <a:rPr sz="1200" b="1">
                          <a:ln w="0" cap="flat">
                            <a:solidFill>
                              <a:srgbClr val="000000"/>
                            </a:solidFill>
                            <a:prstDash val="solid"/>
                            <a:miter lim="400000"/>
                          </a:ln>
                        </a:rPr>
                        <a:t>ID Produit</a:t>
                      </a:r>
                    </a:p>
                  </a:txBody>
                  <a:tcPr marL="12700" marR="12700" marT="12700" marB="12700" anchor="ctr" horzOverflow="overflow">
                    <a:lnL w="38100">
                      <a:solidFill>
                        <a:srgbClr val="808080"/>
                      </a:solidFill>
                      <a:miter lim="400000"/>
                    </a:lnL>
                    <a:lnR w="12700">
                      <a:solidFill>
                        <a:srgbClr val="808080"/>
                      </a:solidFill>
                      <a:miter lim="400000"/>
                    </a:lnR>
                    <a:lnT w="38100">
                      <a:solidFill>
                        <a:srgbClr val="808080"/>
                      </a:solidFill>
                      <a:miter lim="400000"/>
                    </a:lnT>
                    <a:lnB w="12700">
                      <a:solidFill>
                        <a:srgbClr val="808080"/>
                      </a:solidFill>
                      <a:miter lim="400000"/>
                    </a:lnB>
                    <a:noFill/>
                  </a:tcPr>
                </a:tc>
                <a:tc>
                  <a:txBody>
                    <a:bodyPr/>
                    <a:lstStyle/>
                    <a:p>
                      <a:pPr algn="ctr" defTabSz="457200">
                        <a:lnSpc>
                          <a:spcPts val="2800"/>
                        </a:lnSpc>
                        <a:defRPr sz="1800"/>
                      </a:pPr>
                      <a:r>
                        <a:rPr sz="1200" b="1">
                          <a:ln w="0" cap="flat">
                            <a:solidFill>
                              <a:srgbClr val="000000"/>
                            </a:solidFill>
                            <a:prstDash val="solid"/>
                            <a:miter lim="400000"/>
                          </a:ln>
                        </a:rPr>
                        <a:t>Description</a:t>
                      </a:r>
                    </a:p>
                  </a:txBody>
                  <a:tcPr marL="12700" marR="12700" marT="12700" marB="12700" anchor="ctr" horzOverflow="overflow">
                    <a:lnL w="12700">
                      <a:solidFill>
                        <a:srgbClr val="808080"/>
                      </a:solidFill>
                      <a:miter lim="400000"/>
                    </a:lnL>
                    <a:lnR w="12700">
                      <a:solidFill>
                        <a:srgbClr val="808080"/>
                      </a:solidFill>
                      <a:miter lim="400000"/>
                    </a:lnR>
                    <a:lnT w="38100">
                      <a:solidFill>
                        <a:srgbClr val="808080"/>
                      </a:solidFill>
                      <a:miter lim="400000"/>
                    </a:lnT>
                    <a:lnB w="12700">
                      <a:solidFill>
                        <a:srgbClr val="808080"/>
                      </a:solidFill>
                      <a:miter lim="400000"/>
                    </a:lnB>
                    <a:noFill/>
                  </a:tcPr>
                </a:tc>
                <a:tc>
                  <a:txBody>
                    <a:bodyPr/>
                    <a:lstStyle/>
                    <a:p>
                      <a:pPr algn="ctr" defTabSz="457200">
                        <a:lnSpc>
                          <a:spcPts val="2800"/>
                        </a:lnSpc>
                        <a:defRPr sz="1800"/>
                      </a:pPr>
                      <a:r>
                        <a:rPr sz="1200" b="1">
                          <a:ln w="0" cap="flat">
                            <a:solidFill>
                              <a:srgbClr val="000000"/>
                            </a:solidFill>
                            <a:prstDash val="solid"/>
                            <a:miter lim="400000"/>
                          </a:ln>
                        </a:rPr>
                        <a:t>Code</a:t>
                      </a:r>
                    </a:p>
                  </a:txBody>
                  <a:tcPr marL="12700" marR="12700" marT="12700" marB="12700" anchor="ctr" horzOverflow="overflow">
                    <a:lnL w="12700">
                      <a:solidFill>
                        <a:srgbClr val="808080"/>
                      </a:solidFill>
                      <a:miter lim="400000"/>
                    </a:lnL>
                    <a:lnR w="38100">
                      <a:solidFill>
                        <a:srgbClr val="808080"/>
                      </a:solidFill>
                      <a:miter lim="400000"/>
                    </a:lnR>
                    <a:lnT w="38100">
                      <a:solidFill>
                        <a:srgbClr val="808080"/>
                      </a:solidFill>
                      <a:miter lim="400000"/>
                    </a:lnT>
                    <a:lnB w="12700">
                      <a:solidFill>
                        <a:srgbClr val="808080"/>
                      </a:solidFill>
                      <a:miter lim="400000"/>
                    </a:lnB>
                    <a:noFill/>
                  </a:tcPr>
                </a:tc>
                <a:extLst>
                  <a:ext uri="{0D108BD9-81ED-4DB2-BD59-A6C34878D82A}">
                    <a16:rowId xmlns:a16="http://schemas.microsoft.com/office/drawing/2014/main" val="10000"/>
                  </a:ext>
                </a:extLst>
              </a:tr>
              <a:tr h="452648">
                <a:tc>
                  <a:txBody>
                    <a:bodyPr/>
                    <a:lstStyle/>
                    <a:p>
                      <a:pPr algn="l" defTabSz="457200">
                        <a:lnSpc>
                          <a:spcPts val="2800"/>
                        </a:lnSpc>
                        <a:defRPr sz="1800"/>
                      </a:pPr>
                      <a:r>
                        <a:rPr sz="1200">
                          <a:ln w="0" cap="flat">
                            <a:solidFill>
                              <a:srgbClr val="000000"/>
                            </a:solidFill>
                            <a:prstDash val="solid"/>
                            <a:miter lim="400000"/>
                          </a:ln>
                        </a:rPr>
                        <a:t>123456</a:t>
                      </a:r>
                    </a:p>
                  </a:txBody>
                  <a:tcPr marL="12700" marR="12700" marT="12700" marB="12700" anchor="ctr" horzOverflow="overflow">
                    <a:lnL w="38100">
                      <a:solidFill>
                        <a:srgbClr val="808080"/>
                      </a:solidFill>
                      <a:miter lim="400000"/>
                    </a:lnL>
                    <a:lnR w="12700">
                      <a:solidFill>
                        <a:srgbClr val="808080"/>
                      </a:solidFill>
                      <a:miter lim="400000"/>
                    </a:lnR>
                    <a:lnT w="12700">
                      <a:solidFill>
                        <a:srgbClr val="808080"/>
                      </a:solidFill>
                      <a:miter lim="400000"/>
                    </a:lnT>
                    <a:lnB w="38100">
                      <a:solidFill>
                        <a:srgbClr val="808080"/>
                      </a:solidFill>
                      <a:miter lim="400000"/>
                    </a:lnB>
                    <a:noFill/>
                  </a:tcPr>
                </a:tc>
                <a:tc>
                  <a:txBody>
                    <a:bodyPr/>
                    <a:lstStyle/>
                    <a:p>
                      <a:pPr algn="l" defTabSz="457200">
                        <a:lnSpc>
                          <a:spcPts val="2800"/>
                        </a:lnSpc>
                        <a:defRPr sz="1800"/>
                      </a:pPr>
                      <a:r>
                        <a:rPr sz="1200">
                          <a:ln w="0" cap="flat">
                            <a:solidFill>
                              <a:srgbClr val="000000"/>
                            </a:solidFill>
                            <a:prstDash val="solid"/>
                            <a:miter lim="400000"/>
                          </a:ln>
                        </a:rPr>
                        <a:t>Article révolutionnaire et vendu beaucoup trop cher</a:t>
                      </a:r>
                    </a:p>
                  </a:txBody>
                  <a:tcPr marL="12700" marR="12700" marT="12700" marB="12700" anchor="ctr" horzOverflow="overflow">
                    <a:lnL w="12700">
                      <a:solidFill>
                        <a:srgbClr val="808080"/>
                      </a:solidFill>
                      <a:miter lim="400000"/>
                    </a:lnL>
                    <a:lnR w="12700">
                      <a:solidFill>
                        <a:srgbClr val="808080"/>
                      </a:solidFill>
                      <a:miter lim="400000"/>
                    </a:lnR>
                    <a:lnT w="12700">
                      <a:solidFill>
                        <a:srgbClr val="808080"/>
                      </a:solidFill>
                      <a:miter lim="400000"/>
                    </a:lnT>
                    <a:lnB w="38100">
                      <a:solidFill>
                        <a:srgbClr val="808080"/>
                      </a:solidFill>
                      <a:miter lim="400000"/>
                    </a:lnB>
                    <a:noFill/>
                  </a:tcPr>
                </a:tc>
                <a:tc>
                  <a:txBody>
                    <a:bodyPr/>
                    <a:lstStyle/>
                    <a:p>
                      <a:pPr algn="ctr" defTabSz="457200">
                        <a:lnSpc>
                          <a:spcPts val="2800"/>
                        </a:lnSpc>
                        <a:defRPr sz="1800"/>
                      </a:pPr>
                      <a:r>
                        <a:rPr sz="1200">
                          <a:ln w="0" cap="flat">
                            <a:solidFill>
                              <a:srgbClr val="000000"/>
                            </a:solidFill>
                            <a:prstDash val="solid"/>
                            <a:miter lim="400000"/>
                          </a:ln>
                          <a:solidFill>
                            <a:srgbClr val="FF2600"/>
                          </a:solidFill>
                        </a:rPr>
                        <a:t>1 - AZBCDG</a:t>
                      </a:r>
                    </a:p>
                  </a:txBody>
                  <a:tcPr marL="12700" marR="12700" marT="12700" marB="12700" anchor="ctr" horzOverflow="overflow">
                    <a:lnL w="12700">
                      <a:solidFill>
                        <a:srgbClr val="808080"/>
                      </a:solidFill>
                      <a:miter lim="400000"/>
                    </a:lnL>
                    <a:lnR w="38100">
                      <a:solidFill>
                        <a:srgbClr val="808080"/>
                      </a:solidFill>
                      <a:miter lim="400000"/>
                    </a:lnR>
                    <a:lnT w="12700">
                      <a:solidFill>
                        <a:srgbClr val="808080"/>
                      </a:solidFill>
                      <a:miter lim="400000"/>
                    </a:lnT>
                    <a:lnB w="38100">
                      <a:solidFill>
                        <a:srgbClr val="808080"/>
                      </a:solidFill>
                      <a:miter lim="400000"/>
                    </a:lnB>
                    <a:noFill/>
                  </a:tcPr>
                </a:tc>
                <a:extLst>
                  <a:ext uri="{0D108BD9-81ED-4DB2-BD59-A6C34878D82A}">
                    <a16:rowId xmlns:a16="http://schemas.microsoft.com/office/drawing/2014/main" val="10001"/>
                  </a:ext>
                </a:extLst>
              </a:tr>
            </a:tbl>
          </a:graphicData>
        </a:graphic>
      </p:graphicFrame>
    </p:spTree>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9" name="Title 15"/>
          <p:cNvSpPr txBox="1"/>
          <p:nvPr/>
        </p:nvSpPr>
        <p:spPr>
          <a:xfrm>
            <a:off x="278723" y="286929"/>
            <a:ext cx="9920055" cy="4597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lnSpc>
                <a:spcPct val="90000"/>
              </a:lnSpc>
              <a:defRPr sz="2400">
                <a:solidFill>
                  <a:srgbClr val="766C62"/>
                </a:solidFill>
                <a:latin typeface="Segoe UI"/>
                <a:ea typeface="Segoe UI"/>
                <a:cs typeface="Segoe UI"/>
                <a:sym typeface="Segoe UI"/>
              </a:defRPr>
            </a:lvl1pPr>
          </a:lstStyle>
          <a:p>
            <a:r>
              <a:t>Mise à jour d’une table de Dimensions</a:t>
            </a:r>
          </a:p>
        </p:txBody>
      </p:sp>
      <p:sp>
        <p:nvSpPr>
          <p:cNvPr id="570" name="Type 2 : Ce sont les données où on voudrait garder l'historique d'un champ. Par exemple: le prix d’un produit. Pour ce faire il faut dupliquer la ligne existante, modifier la nouvelle entrée et ensuite rendre la nouvelle entrée active soit via un flag d’"/>
          <p:cNvSpPr txBox="1"/>
          <p:nvPr/>
        </p:nvSpPr>
        <p:spPr>
          <a:xfrm>
            <a:off x="383182" y="1231520"/>
            <a:ext cx="11032875" cy="110799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defTabSz="457200">
              <a:spcBef>
                <a:spcPts val="1200"/>
              </a:spcBef>
              <a:defRPr sz="1200">
                <a:ln w="0" cap="flat">
                  <a:solidFill>
                    <a:srgbClr val="000000"/>
                  </a:solidFill>
                  <a:prstDash val="solid"/>
                  <a:miter lim="400000"/>
                </a:ln>
                <a:latin typeface="Times Roman"/>
                <a:ea typeface="Times Roman"/>
                <a:cs typeface="Times Roman"/>
                <a:sym typeface="Times Roman"/>
              </a:defRPr>
            </a:pPr>
            <a:r>
              <a:rPr lang="fr-BE" sz="2200" b="1"/>
              <a:t>T</a:t>
            </a:r>
            <a:r>
              <a:rPr lang="fr-BE" sz="2100" b="1"/>
              <a:t>ype 2 : </a:t>
            </a:r>
            <a:r>
              <a:rPr lang="fr-BE" sz="2200"/>
              <a:t>Ce sont les données où on voudrait garder l'historique d'un champ. </a:t>
            </a:r>
            <a:r>
              <a:rPr lang="fr-BE" sz="2200" dirty="0"/>
              <a:t>Par exemple: le prix d’un produit. Pour ce faire il faut dupliquer la ligne existante, modifier la nouvelle entrée et ensuite rendre la nouvelle entrée active soit via un flag d’activité, soit via des champs dates.</a:t>
            </a:r>
          </a:p>
        </p:txBody>
      </p:sp>
      <p:graphicFrame>
        <p:nvGraphicFramePr>
          <p:cNvPr id="571" name="Tableau 1-2"/>
          <p:cNvGraphicFramePr/>
          <p:nvPr/>
        </p:nvGraphicFramePr>
        <p:xfrm>
          <a:off x="580385" y="2710434"/>
          <a:ext cx="11031225" cy="785007"/>
        </p:xfrm>
        <a:graphic>
          <a:graphicData uri="http://schemas.openxmlformats.org/drawingml/2006/table">
            <a:tbl>
              <a:tblPr bandRow="1">
                <a:tableStyleId>{4C3C2611-4C71-4FC5-86AE-919BDF0F9419}</a:tableStyleId>
              </a:tblPr>
              <a:tblGrid>
                <a:gridCol w="1583501">
                  <a:extLst>
                    <a:ext uri="{9D8B030D-6E8A-4147-A177-3AD203B41FA5}">
                      <a16:colId xmlns:a16="http://schemas.microsoft.com/office/drawing/2014/main" val="20000"/>
                    </a:ext>
                  </a:extLst>
                </a:gridCol>
                <a:gridCol w="1472547">
                  <a:extLst>
                    <a:ext uri="{9D8B030D-6E8A-4147-A177-3AD203B41FA5}">
                      <a16:colId xmlns:a16="http://schemas.microsoft.com/office/drawing/2014/main" val="20001"/>
                    </a:ext>
                  </a:extLst>
                </a:gridCol>
                <a:gridCol w="1879913">
                  <a:extLst>
                    <a:ext uri="{9D8B030D-6E8A-4147-A177-3AD203B41FA5}">
                      <a16:colId xmlns:a16="http://schemas.microsoft.com/office/drawing/2014/main" val="20002"/>
                    </a:ext>
                  </a:extLst>
                </a:gridCol>
                <a:gridCol w="2102348">
                  <a:extLst>
                    <a:ext uri="{9D8B030D-6E8A-4147-A177-3AD203B41FA5}">
                      <a16:colId xmlns:a16="http://schemas.microsoft.com/office/drawing/2014/main" val="20003"/>
                    </a:ext>
                  </a:extLst>
                </a:gridCol>
                <a:gridCol w="1996458">
                  <a:extLst>
                    <a:ext uri="{9D8B030D-6E8A-4147-A177-3AD203B41FA5}">
                      <a16:colId xmlns:a16="http://schemas.microsoft.com/office/drawing/2014/main" val="20004"/>
                    </a:ext>
                  </a:extLst>
                </a:gridCol>
                <a:gridCol w="1996458">
                  <a:extLst>
                    <a:ext uri="{9D8B030D-6E8A-4147-A177-3AD203B41FA5}">
                      <a16:colId xmlns:a16="http://schemas.microsoft.com/office/drawing/2014/main" val="20005"/>
                    </a:ext>
                  </a:extLst>
                </a:gridCol>
              </a:tblGrid>
              <a:tr h="323931">
                <a:tc>
                  <a:txBody>
                    <a:bodyPr/>
                    <a:lstStyle/>
                    <a:p>
                      <a:pPr algn="ctr" defTabSz="457200">
                        <a:lnSpc>
                          <a:spcPts val="2800"/>
                        </a:lnSpc>
                        <a:defRPr sz="1800"/>
                      </a:pPr>
                      <a:r>
                        <a:rPr sz="1200" b="1">
                          <a:ln w="0" cap="flat">
                            <a:solidFill>
                              <a:srgbClr val="000000"/>
                            </a:solidFill>
                            <a:prstDash val="solid"/>
                            <a:miter lim="400000"/>
                          </a:ln>
                        </a:rPr>
                        <a:t>ID Produit</a:t>
                      </a:r>
                    </a:p>
                  </a:txBody>
                  <a:tcPr marL="12700" marR="12700" marT="12700" marB="12700" anchor="ctr" horzOverflow="overflow">
                    <a:lnL w="38100">
                      <a:solidFill>
                        <a:srgbClr val="808080"/>
                      </a:solidFill>
                      <a:miter lim="400000"/>
                    </a:lnL>
                    <a:lnR w="12700">
                      <a:solidFill>
                        <a:srgbClr val="808080"/>
                      </a:solidFill>
                      <a:miter lim="400000"/>
                    </a:lnR>
                    <a:lnT w="38100">
                      <a:solidFill>
                        <a:srgbClr val="808080"/>
                      </a:solidFill>
                      <a:miter lim="400000"/>
                    </a:lnT>
                    <a:lnB w="12700">
                      <a:solidFill>
                        <a:srgbClr val="808080"/>
                      </a:solidFill>
                      <a:miter lim="400000"/>
                    </a:lnB>
                    <a:noFill/>
                  </a:tcPr>
                </a:tc>
                <a:tc>
                  <a:txBody>
                    <a:bodyPr/>
                    <a:lstStyle/>
                    <a:p>
                      <a:pPr algn="ctr" defTabSz="457200">
                        <a:lnSpc>
                          <a:spcPts val="2800"/>
                        </a:lnSpc>
                        <a:defRPr sz="1800"/>
                      </a:pPr>
                      <a:r>
                        <a:rPr sz="1200" b="1">
                          <a:ln w="0" cap="flat">
                            <a:solidFill>
                              <a:srgbClr val="000000"/>
                            </a:solidFill>
                            <a:prstDash val="solid"/>
                            <a:miter lim="400000"/>
                          </a:ln>
                        </a:rPr>
                        <a:t>Description</a:t>
                      </a:r>
                    </a:p>
                  </a:txBody>
                  <a:tcPr marL="12700" marR="12700" marT="12700" marB="12700" anchor="ctr" horzOverflow="overflow">
                    <a:lnL w="12700">
                      <a:solidFill>
                        <a:srgbClr val="808080"/>
                      </a:solidFill>
                      <a:miter lim="400000"/>
                    </a:lnL>
                    <a:lnR w="12700">
                      <a:solidFill>
                        <a:srgbClr val="808080"/>
                      </a:solidFill>
                      <a:miter lim="400000"/>
                    </a:lnR>
                    <a:lnT w="38100">
                      <a:solidFill>
                        <a:srgbClr val="808080"/>
                      </a:solidFill>
                      <a:miter lim="400000"/>
                    </a:lnT>
                    <a:lnB w="12700">
                      <a:solidFill>
                        <a:srgbClr val="808080"/>
                      </a:solidFill>
                      <a:miter lim="400000"/>
                    </a:lnB>
                    <a:noFill/>
                  </a:tcPr>
                </a:tc>
                <a:tc>
                  <a:txBody>
                    <a:bodyPr/>
                    <a:lstStyle/>
                    <a:p>
                      <a:pPr algn="ctr" defTabSz="457200">
                        <a:lnSpc>
                          <a:spcPts val="2800"/>
                        </a:lnSpc>
                        <a:defRPr sz="1800"/>
                      </a:pPr>
                      <a:r>
                        <a:rPr sz="1200" b="1">
                          <a:ln w="0" cap="flat">
                            <a:solidFill>
                              <a:srgbClr val="000000"/>
                            </a:solidFill>
                            <a:prstDash val="solid"/>
                            <a:miter lim="400000"/>
                          </a:ln>
                        </a:rPr>
                        <a:t>Code</a:t>
                      </a:r>
                    </a:p>
                  </a:txBody>
                  <a:tcPr marL="12700" marR="12700" marT="12700" marB="12700" anchor="ctr" horzOverflow="overflow">
                    <a:lnL w="12700">
                      <a:solidFill>
                        <a:srgbClr val="808080"/>
                      </a:solidFill>
                      <a:miter lim="400000"/>
                    </a:lnL>
                    <a:lnR w="38100">
                      <a:solidFill>
                        <a:srgbClr val="808080"/>
                      </a:solidFill>
                      <a:miter lim="400000"/>
                    </a:lnR>
                    <a:lnT w="38100">
                      <a:solidFill>
                        <a:srgbClr val="808080"/>
                      </a:solidFill>
                      <a:miter lim="400000"/>
                    </a:lnT>
                    <a:lnB w="12700">
                      <a:solidFill>
                        <a:srgbClr val="808080"/>
                      </a:solidFill>
                      <a:miter lim="400000"/>
                    </a:lnB>
                    <a:noFill/>
                  </a:tcPr>
                </a:tc>
                <a:tc>
                  <a:txBody>
                    <a:bodyPr/>
                    <a:lstStyle/>
                    <a:p>
                      <a:pPr algn="ctr" defTabSz="457200">
                        <a:lnSpc>
                          <a:spcPts val="2800"/>
                        </a:lnSpc>
                        <a:defRPr sz="1800"/>
                      </a:pPr>
                      <a:r>
                        <a:rPr sz="1200" b="1">
                          <a:ln w="0" cap="flat">
                            <a:solidFill>
                              <a:srgbClr val="000000"/>
                            </a:solidFill>
                            <a:prstDash val="solid"/>
                            <a:miter lim="400000"/>
                          </a:ln>
                        </a:rPr>
                        <a:t>Prix</a:t>
                      </a:r>
                    </a:p>
                  </a:txBody>
                  <a:tcPr marL="12700" marR="12700" marT="12700" marB="12700" anchor="ctr" horzOverflow="overflow">
                    <a:lnL w="38100">
                      <a:solidFill>
                        <a:srgbClr val="808080"/>
                      </a:solidFill>
                      <a:miter lim="400000"/>
                    </a:lnL>
                    <a:lnR w="38100">
                      <a:solidFill>
                        <a:srgbClr val="808080"/>
                      </a:solidFill>
                      <a:miter lim="400000"/>
                    </a:lnR>
                    <a:lnT w="38100">
                      <a:solidFill>
                        <a:srgbClr val="808080"/>
                      </a:solidFill>
                      <a:miter lim="400000"/>
                    </a:lnT>
                    <a:lnB w="12700">
                      <a:solidFill>
                        <a:srgbClr val="808080"/>
                      </a:solidFill>
                      <a:miter lim="400000"/>
                    </a:lnB>
                    <a:noFill/>
                  </a:tcPr>
                </a:tc>
                <a:tc>
                  <a:txBody>
                    <a:bodyPr/>
                    <a:lstStyle/>
                    <a:p>
                      <a:pPr algn="ctr" defTabSz="457200">
                        <a:lnSpc>
                          <a:spcPts val="2800"/>
                        </a:lnSpc>
                        <a:defRPr sz="1800"/>
                      </a:pPr>
                      <a:r>
                        <a:rPr sz="1200" b="1">
                          <a:ln w="0" cap="flat">
                            <a:solidFill>
                              <a:srgbClr val="000000"/>
                            </a:solidFill>
                            <a:prstDash val="solid"/>
                            <a:miter lim="400000"/>
                          </a:ln>
                        </a:rPr>
                        <a:t>DateFrom</a:t>
                      </a:r>
                    </a:p>
                  </a:txBody>
                  <a:tcPr marL="12700" marR="12700" marT="12700" marB="12700" anchor="ctr" horzOverflow="overflow">
                    <a:lnL w="38100">
                      <a:solidFill>
                        <a:srgbClr val="808080"/>
                      </a:solidFill>
                      <a:miter lim="400000"/>
                    </a:lnL>
                    <a:lnR w="38100">
                      <a:solidFill>
                        <a:srgbClr val="808080"/>
                      </a:solidFill>
                      <a:miter lim="400000"/>
                    </a:lnR>
                    <a:lnT w="38100">
                      <a:solidFill>
                        <a:srgbClr val="808080"/>
                      </a:solidFill>
                      <a:miter lim="400000"/>
                    </a:lnT>
                    <a:lnB w="12700">
                      <a:solidFill>
                        <a:srgbClr val="808080"/>
                      </a:solidFill>
                      <a:miter lim="400000"/>
                    </a:lnB>
                    <a:noFill/>
                  </a:tcPr>
                </a:tc>
                <a:tc>
                  <a:txBody>
                    <a:bodyPr/>
                    <a:lstStyle/>
                    <a:p>
                      <a:pPr algn="ctr" defTabSz="457200">
                        <a:lnSpc>
                          <a:spcPts val="2800"/>
                        </a:lnSpc>
                        <a:defRPr sz="1800"/>
                      </a:pPr>
                      <a:r>
                        <a:rPr sz="1200" b="1">
                          <a:ln w="0" cap="flat">
                            <a:solidFill>
                              <a:srgbClr val="000000"/>
                            </a:solidFill>
                            <a:prstDash val="solid"/>
                            <a:miter lim="400000"/>
                          </a:ln>
                        </a:rPr>
                        <a:t>DateTo</a:t>
                      </a:r>
                    </a:p>
                  </a:txBody>
                  <a:tcPr marL="12700" marR="12700" marT="12700" marB="12700" anchor="ctr" horzOverflow="overflow">
                    <a:lnL w="38100">
                      <a:solidFill>
                        <a:srgbClr val="808080"/>
                      </a:solidFill>
                      <a:miter lim="400000"/>
                    </a:lnL>
                    <a:lnR w="38100">
                      <a:solidFill>
                        <a:srgbClr val="808080"/>
                      </a:solidFill>
                      <a:miter lim="400000"/>
                    </a:lnR>
                    <a:lnT w="38100">
                      <a:solidFill>
                        <a:srgbClr val="808080"/>
                      </a:solidFill>
                      <a:miter lim="400000"/>
                    </a:lnT>
                    <a:lnB w="12700">
                      <a:solidFill>
                        <a:srgbClr val="808080"/>
                      </a:solidFill>
                      <a:miter lim="400000"/>
                    </a:lnB>
                    <a:noFill/>
                  </a:tcPr>
                </a:tc>
                <a:extLst>
                  <a:ext uri="{0D108BD9-81ED-4DB2-BD59-A6C34878D82A}">
                    <a16:rowId xmlns:a16="http://schemas.microsoft.com/office/drawing/2014/main" val="10000"/>
                  </a:ext>
                </a:extLst>
              </a:tr>
              <a:tr h="452648">
                <a:tc>
                  <a:txBody>
                    <a:bodyPr/>
                    <a:lstStyle/>
                    <a:p>
                      <a:pPr algn="l" defTabSz="457200">
                        <a:lnSpc>
                          <a:spcPts val="3500"/>
                        </a:lnSpc>
                        <a:defRPr sz="1800"/>
                      </a:pPr>
                      <a:r>
                        <a:rPr>
                          <a:ln w="0" cap="flat">
                            <a:solidFill>
                              <a:srgbClr val="000000"/>
                            </a:solidFill>
                            <a:prstDash val="solid"/>
                            <a:miter lim="400000"/>
                          </a:ln>
                        </a:rPr>
                        <a:t>123456</a:t>
                      </a:r>
                    </a:p>
                  </a:txBody>
                  <a:tcPr marL="12700" marR="12700" marT="12700" marB="12700" anchor="ctr" horzOverflow="overflow">
                    <a:lnL w="38100">
                      <a:solidFill>
                        <a:srgbClr val="808080"/>
                      </a:solidFill>
                      <a:miter lim="400000"/>
                    </a:lnL>
                    <a:lnR w="12700">
                      <a:solidFill>
                        <a:srgbClr val="808080"/>
                      </a:solidFill>
                      <a:miter lim="400000"/>
                    </a:lnR>
                    <a:lnT w="12700">
                      <a:solidFill>
                        <a:srgbClr val="808080"/>
                      </a:solidFill>
                      <a:miter lim="400000"/>
                    </a:lnT>
                    <a:lnB w="38100">
                      <a:solidFill>
                        <a:srgbClr val="808080"/>
                      </a:solidFill>
                      <a:miter lim="400000"/>
                    </a:lnB>
                    <a:noFill/>
                  </a:tcPr>
                </a:tc>
                <a:tc>
                  <a:txBody>
                    <a:bodyPr/>
                    <a:lstStyle/>
                    <a:p>
                      <a:pPr algn="l" defTabSz="457200">
                        <a:lnSpc>
                          <a:spcPts val="3500"/>
                        </a:lnSpc>
                        <a:defRPr sz="1800"/>
                      </a:pPr>
                      <a:r>
                        <a:rPr>
                          <a:ln w="0" cap="flat">
                            <a:solidFill>
                              <a:srgbClr val="000000"/>
                            </a:solidFill>
                            <a:prstDash val="solid"/>
                            <a:miter lim="400000"/>
                          </a:ln>
                        </a:rPr>
                        <a:t>Rocket League</a:t>
                      </a:r>
                    </a:p>
                  </a:txBody>
                  <a:tcPr marL="12700" marR="12700" marT="12700" marB="12700" anchor="ctr" horzOverflow="overflow">
                    <a:lnL w="12700">
                      <a:solidFill>
                        <a:srgbClr val="808080"/>
                      </a:solidFill>
                      <a:miter lim="400000"/>
                    </a:lnL>
                    <a:lnR w="12700">
                      <a:solidFill>
                        <a:srgbClr val="808080"/>
                      </a:solidFill>
                      <a:miter lim="400000"/>
                    </a:lnR>
                    <a:lnT w="12700">
                      <a:solidFill>
                        <a:srgbClr val="808080"/>
                      </a:solidFill>
                      <a:miter lim="400000"/>
                    </a:lnT>
                    <a:lnB w="38100">
                      <a:solidFill>
                        <a:srgbClr val="808080"/>
                      </a:solidFill>
                      <a:miter lim="400000"/>
                    </a:lnB>
                    <a:noFill/>
                  </a:tcPr>
                </a:tc>
                <a:tc>
                  <a:txBody>
                    <a:bodyPr/>
                    <a:lstStyle/>
                    <a:p>
                      <a:pPr algn="ctr" defTabSz="457200">
                        <a:lnSpc>
                          <a:spcPts val="3500"/>
                        </a:lnSpc>
                        <a:defRPr sz="1800"/>
                      </a:pPr>
                      <a:r>
                        <a:rPr>
                          <a:ln w="0" cap="flat">
                            <a:solidFill>
                              <a:srgbClr val="000000"/>
                            </a:solidFill>
                            <a:prstDash val="solid"/>
                            <a:miter lim="400000"/>
                          </a:ln>
                        </a:rPr>
                        <a:t>AZBCDG</a:t>
                      </a:r>
                    </a:p>
                  </a:txBody>
                  <a:tcPr marL="12700" marR="12700" marT="12700" marB="12700" anchor="ctr" horzOverflow="overflow">
                    <a:lnL w="12700">
                      <a:solidFill>
                        <a:srgbClr val="808080"/>
                      </a:solidFill>
                      <a:miter lim="400000"/>
                    </a:lnL>
                    <a:lnR w="38100">
                      <a:solidFill>
                        <a:srgbClr val="808080"/>
                      </a:solidFill>
                      <a:miter lim="400000"/>
                    </a:lnR>
                    <a:lnT w="12700">
                      <a:solidFill>
                        <a:srgbClr val="808080"/>
                      </a:solidFill>
                      <a:miter lim="400000"/>
                    </a:lnT>
                    <a:lnB w="38100">
                      <a:solidFill>
                        <a:srgbClr val="808080"/>
                      </a:solidFill>
                      <a:miter lim="400000"/>
                    </a:lnB>
                    <a:noFill/>
                  </a:tcPr>
                </a:tc>
                <a:tc>
                  <a:txBody>
                    <a:bodyPr/>
                    <a:lstStyle/>
                    <a:p>
                      <a:pPr algn="ctr" defTabSz="457200">
                        <a:lnSpc>
                          <a:spcPts val="3500"/>
                        </a:lnSpc>
                        <a:defRPr sz="1800"/>
                      </a:pPr>
                      <a:r>
                        <a:rPr>
                          <a:ln w="0" cap="flat">
                            <a:solidFill>
                              <a:srgbClr val="000000"/>
                            </a:solidFill>
                            <a:prstDash val="solid"/>
                            <a:miter lim="400000"/>
                          </a:ln>
                        </a:rPr>
                        <a:t>10,99 Euros</a:t>
                      </a:r>
                    </a:p>
                  </a:txBody>
                  <a:tcPr marL="12700" marR="12700" marT="12700" marB="12700" anchor="ctr" horzOverflow="overflow">
                    <a:lnL w="38100">
                      <a:solidFill>
                        <a:srgbClr val="808080"/>
                      </a:solidFill>
                      <a:miter lim="400000"/>
                    </a:lnL>
                    <a:lnR w="38100">
                      <a:solidFill>
                        <a:srgbClr val="808080"/>
                      </a:solidFill>
                      <a:miter lim="400000"/>
                    </a:lnR>
                    <a:lnT w="12700">
                      <a:solidFill>
                        <a:srgbClr val="808080"/>
                      </a:solidFill>
                      <a:miter lim="400000"/>
                    </a:lnT>
                    <a:lnB w="38100">
                      <a:solidFill>
                        <a:srgbClr val="808080"/>
                      </a:solidFill>
                      <a:miter lim="400000"/>
                    </a:lnB>
                    <a:noFill/>
                  </a:tcPr>
                </a:tc>
                <a:tc>
                  <a:txBody>
                    <a:bodyPr/>
                    <a:lstStyle/>
                    <a:p>
                      <a:pPr algn="ctr" defTabSz="457200">
                        <a:lnSpc>
                          <a:spcPts val="3500"/>
                        </a:lnSpc>
                        <a:defRPr sz="1800"/>
                      </a:pPr>
                      <a:r>
                        <a:rPr>
                          <a:ln w="0" cap="flat">
                            <a:solidFill>
                              <a:srgbClr val="000000"/>
                            </a:solidFill>
                            <a:prstDash val="solid"/>
                            <a:miter lim="400000"/>
                          </a:ln>
                        </a:rPr>
                        <a:t>14/02/2018</a:t>
                      </a:r>
                    </a:p>
                  </a:txBody>
                  <a:tcPr marL="12700" marR="12700" marT="12700" marB="12700" anchor="ctr" horzOverflow="overflow">
                    <a:lnL w="38100">
                      <a:solidFill>
                        <a:srgbClr val="808080"/>
                      </a:solidFill>
                      <a:miter lim="400000"/>
                    </a:lnL>
                    <a:lnR w="12700">
                      <a:solidFill>
                        <a:srgbClr val="808080"/>
                      </a:solidFill>
                      <a:miter lim="400000"/>
                    </a:lnR>
                    <a:lnT w="12700">
                      <a:solidFill>
                        <a:srgbClr val="808080"/>
                      </a:solidFill>
                      <a:miter lim="400000"/>
                    </a:lnT>
                    <a:lnB w="38100">
                      <a:solidFill>
                        <a:srgbClr val="808080"/>
                      </a:solidFill>
                      <a:miter lim="400000"/>
                    </a:lnB>
                    <a:noFill/>
                  </a:tcPr>
                </a:tc>
                <a:tc>
                  <a:txBody>
                    <a:bodyPr/>
                    <a:lstStyle/>
                    <a:p>
                      <a:pPr algn="ctr" defTabSz="457200">
                        <a:lnSpc>
                          <a:spcPts val="3500"/>
                        </a:lnSpc>
                        <a:defRPr sz="1800"/>
                      </a:pPr>
                      <a:r>
                        <a:rPr>
                          <a:ln w="0" cap="flat">
                            <a:solidFill>
                              <a:srgbClr val="000000"/>
                            </a:solidFill>
                            <a:prstDash val="solid"/>
                            <a:miter lim="400000"/>
                          </a:ln>
                        </a:rPr>
                        <a:t>14/02/2019</a:t>
                      </a:r>
                    </a:p>
                  </a:txBody>
                  <a:tcPr marL="12700" marR="12700" marT="12700" marB="12700" anchor="ctr" horzOverflow="overflow">
                    <a:lnL w="12700">
                      <a:solidFill>
                        <a:srgbClr val="808080"/>
                      </a:solidFill>
                      <a:miter lim="400000"/>
                    </a:lnL>
                    <a:lnR w="38100">
                      <a:solidFill>
                        <a:srgbClr val="808080"/>
                      </a:solidFill>
                      <a:miter lim="400000"/>
                    </a:lnR>
                    <a:lnT w="12700">
                      <a:solidFill>
                        <a:srgbClr val="808080"/>
                      </a:solidFill>
                      <a:miter lim="400000"/>
                    </a:lnT>
                    <a:lnB w="38100">
                      <a:solidFill>
                        <a:srgbClr val="808080"/>
                      </a:solidFill>
                      <a:miter lim="400000"/>
                    </a:lnB>
                    <a:noFill/>
                  </a:tcPr>
                </a:tc>
                <a:extLst>
                  <a:ext uri="{0D108BD9-81ED-4DB2-BD59-A6C34878D82A}">
                    <a16:rowId xmlns:a16="http://schemas.microsoft.com/office/drawing/2014/main" val="10001"/>
                  </a:ext>
                </a:extLst>
              </a:tr>
            </a:tbl>
          </a:graphicData>
        </a:graphic>
      </p:graphicFrame>
      <p:pic>
        <p:nvPicPr>
          <p:cNvPr id="572" name="Ligne Ligne" descr="Ligne Ligne"/>
          <p:cNvPicPr>
            <a:picLocks/>
          </p:cNvPicPr>
          <p:nvPr/>
        </p:nvPicPr>
        <p:blipFill>
          <a:blip r:embed="rId2"/>
          <a:stretch>
            <a:fillRect/>
          </a:stretch>
        </p:blipFill>
        <p:spPr>
          <a:xfrm rot="5400000">
            <a:off x="5466684" y="3998738"/>
            <a:ext cx="865871" cy="401377"/>
          </a:xfrm>
          <a:prstGeom prst="rect">
            <a:avLst/>
          </a:prstGeom>
        </p:spPr>
      </p:pic>
      <p:graphicFrame>
        <p:nvGraphicFramePr>
          <p:cNvPr id="574" name="Tableau 1-2-1"/>
          <p:cNvGraphicFramePr/>
          <p:nvPr/>
        </p:nvGraphicFramePr>
        <p:xfrm>
          <a:off x="580385" y="4841599"/>
          <a:ext cx="11031225" cy="1237655"/>
        </p:xfrm>
        <a:graphic>
          <a:graphicData uri="http://schemas.openxmlformats.org/drawingml/2006/table">
            <a:tbl>
              <a:tblPr bandRow="1">
                <a:tableStyleId>{4C3C2611-4C71-4FC5-86AE-919BDF0F9419}</a:tableStyleId>
              </a:tblPr>
              <a:tblGrid>
                <a:gridCol w="1583501">
                  <a:extLst>
                    <a:ext uri="{9D8B030D-6E8A-4147-A177-3AD203B41FA5}">
                      <a16:colId xmlns:a16="http://schemas.microsoft.com/office/drawing/2014/main" val="20000"/>
                    </a:ext>
                  </a:extLst>
                </a:gridCol>
                <a:gridCol w="1472547">
                  <a:extLst>
                    <a:ext uri="{9D8B030D-6E8A-4147-A177-3AD203B41FA5}">
                      <a16:colId xmlns:a16="http://schemas.microsoft.com/office/drawing/2014/main" val="20001"/>
                    </a:ext>
                  </a:extLst>
                </a:gridCol>
                <a:gridCol w="1879913">
                  <a:extLst>
                    <a:ext uri="{9D8B030D-6E8A-4147-A177-3AD203B41FA5}">
                      <a16:colId xmlns:a16="http://schemas.microsoft.com/office/drawing/2014/main" val="20002"/>
                    </a:ext>
                  </a:extLst>
                </a:gridCol>
                <a:gridCol w="2102348">
                  <a:extLst>
                    <a:ext uri="{9D8B030D-6E8A-4147-A177-3AD203B41FA5}">
                      <a16:colId xmlns:a16="http://schemas.microsoft.com/office/drawing/2014/main" val="20003"/>
                    </a:ext>
                  </a:extLst>
                </a:gridCol>
                <a:gridCol w="1996458">
                  <a:extLst>
                    <a:ext uri="{9D8B030D-6E8A-4147-A177-3AD203B41FA5}">
                      <a16:colId xmlns:a16="http://schemas.microsoft.com/office/drawing/2014/main" val="20004"/>
                    </a:ext>
                  </a:extLst>
                </a:gridCol>
                <a:gridCol w="1996458">
                  <a:extLst>
                    <a:ext uri="{9D8B030D-6E8A-4147-A177-3AD203B41FA5}">
                      <a16:colId xmlns:a16="http://schemas.microsoft.com/office/drawing/2014/main" val="20005"/>
                    </a:ext>
                  </a:extLst>
                </a:gridCol>
              </a:tblGrid>
              <a:tr h="323931">
                <a:tc>
                  <a:txBody>
                    <a:bodyPr/>
                    <a:lstStyle/>
                    <a:p>
                      <a:pPr algn="ctr" defTabSz="457200">
                        <a:lnSpc>
                          <a:spcPts val="2800"/>
                        </a:lnSpc>
                        <a:defRPr sz="1800"/>
                      </a:pPr>
                      <a:r>
                        <a:rPr sz="1200" b="1">
                          <a:ln w="0" cap="flat">
                            <a:solidFill>
                              <a:srgbClr val="000000"/>
                            </a:solidFill>
                            <a:prstDash val="solid"/>
                            <a:miter lim="400000"/>
                          </a:ln>
                        </a:rPr>
                        <a:t>ID Produit</a:t>
                      </a:r>
                    </a:p>
                  </a:txBody>
                  <a:tcPr marL="12700" marR="12700" marT="12700" marB="12700" anchor="ctr" horzOverflow="overflow">
                    <a:lnL w="38100">
                      <a:solidFill>
                        <a:srgbClr val="808080"/>
                      </a:solidFill>
                      <a:miter lim="400000"/>
                    </a:lnL>
                    <a:lnR w="12700">
                      <a:solidFill>
                        <a:srgbClr val="808080"/>
                      </a:solidFill>
                      <a:miter lim="400000"/>
                    </a:lnR>
                    <a:lnT w="38100">
                      <a:solidFill>
                        <a:srgbClr val="808080"/>
                      </a:solidFill>
                      <a:miter lim="400000"/>
                    </a:lnT>
                    <a:lnB w="12700">
                      <a:solidFill>
                        <a:srgbClr val="808080"/>
                      </a:solidFill>
                      <a:miter lim="400000"/>
                    </a:lnB>
                    <a:noFill/>
                  </a:tcPr>
                </a:tc>
                <a:tc>
                  <a:txBody>
                    <a:bodyPr/>
                    <a:lstStyle/>
                    <a:p>
                      <a:pPr algn="ctr" defTabSz="457200">
                        <a:lnSpc>
                          <a:spcPts val="2800"/>
                        </a:lnSpc>
                        <a:defRPr sz="1800"/>
                      </a:pPr>
                      <a:r>
                        <a:rPr sz="1200" b="1">
                          <a:ln w="0" cap="flat">
                            <a:solidFill>
                              <a:srgbClr val="000000"/>
                            </a:solidFill>
                            <a:prstDash val="solid"/>
                            <a:miter lim="400000"/>
                          </a:ln>
                        </a:rPr>
                        <a:t>Description</a:t>
                      </a:r>
                    </a:p>
                  </a:txBody>
                  <a:tcPr marL="12700" marR="12700" marT="12700" marB="12700" anchor="ctr" horzOverflow="overflow">
                    <a:lnL w="12700">
                      <a:solidFill>
                        <a:srgbClr val="808080"/>
                      </a:solidFill>
                      <a:miter lim="400000"/>
                    </a:lnL>
                    <a:lnR w="12700">
                      <a:solidFill>
                        <a:srgbClr val="808080"/>
                      </a:solidFill>
                      <a:miter lim="400000"/>
                    </a:lnR>
                    <a:lnT w="38100">
                      <a:solidFill>
                        <a:srgbClr val="808080"/>
                      </a:solidFill>
                      <a:miter lim="400000"/>
                    </a:lnT>
                    <a:lnB w="12700">
                      <a:solidFill>
                        <a:srgbClr val="808080"/>
                      </a:solidFill>
                      <a:miter lim="400000"/>
                    </a:lnB>
                    <a:noFill/>
                  </a:tcPr>
                </a:tc>
                <a:tc>
                  <a:txBody>
                    <a:bodyPr/>
                    <a:lstStyle/>
                    <a:p>
                      <a:pPr algn="ctr" defTabSz="457200">
                        <a:lnSpc>
                          <a:spcPts val="2800"/>
                        </a:lnSpc>
                        <a:defRPr sz="1800"/>
                      </a:pPr>
                      <a:r>
                        <a:rPr sz="1200" b="1">
                          <a:ln w="0" cap="flat">
                            <a:solidFill>
                              <a:srgbClr val="000000"/>
                            </a:solidFill>
                            <a:prstDash val="solid"/>
                            <a:miter lim="400000"/>
                          </a:ln>
                        </a:rPr>
                        <a:t>Code</a:t>
                      </a:r>
                    </a:p>
                  </a:txBody>
                  <a:tcPr marL="12700" marR="12700" marT="12700" marB="12700" anchor="ctr" horzOverflow="overflow">
                    <a:lnL w="12700">
                      <a:solidFill>
                        <a:srgbClr val="808080"/>
                      </a:solidFill>
                      <a:miter lim="400000"/>
                    </a:lnL>
                    <a:lnR w="38100">
                      <a:solidFill>
                        <a:srgbClr val="808080"/>
                      </a:solidFill>
                      <a:miter lim="400000"/>
                    </a:lnR>
                    <a:lnT w="38100">
                      <a:solidFill>
                        <a:srgbClr val="808080"/>
                      </a:solidFill>
                      <a:miter lim="400000"/>
                    </a:lnT>
                    <a:lnB w="12700">
                      <a:solidFill>
                        <a:srgbClr val="808080"/>
                      </a:solidFill>
                      <a:miter lim="400000"/>
                    </a:lnB>
                    <a:noFill/>
                  </a:tcPr>
                </a:tc>
                <a:tc>
                  <a:txBody>
                    <a:bodyPr/>
                    <a:lstStyle/>
                    <a:p>
                      <a:pPr algn="ctr" defTabSz="457200">
                        <a:lnSpc>
                          <a:spcPts val="2800"/>
                        </a:lnSpc>
                        <a:defRPr sz="1800"/>
                      </a:pPr>
                      <a:r>
                        <a:rPr sz="1200" b="1">
                          <a:ln w="0" cap="flat">
                            <a:solidFill>
                              <a:srgbClr val="000000"/>
                            </a:solidFill>
                            <a:prstDash val="solid"/>
                            <a:miter lim="400000"/>
                          </a:ln>
                        </a:rPr>
                        <a:t>Prix</a:t>
                      </a:r>
                    </a:p>
                  </a:txBody>
                  <a:tcPr marL="12700" marR="12700" marT="12700" marB="12700" anchor="ctr" horzOverflow="overflow">
                    <a:lnL w="38100">
                      <a:solidFill>
                        <a:srgbClr val="808080"/>
                      </a:solidFill>
                      <a:miter lim="400000"/>
                    </a:lnL>
                    <a:lnR w="38100">
                      <a:solidFill>
                        <a:srgbClr val="808080"/>
                      </a:solidFill>
                      <a:miter lim="400000"/>
                    </a:lnR>
                    <a:lnT w="38100">
                      <a:solidFill>
                        <a:srgbClr val="808080"/>
                      </a:solidFill>
                      <a:miter lim="400000"/>
                    </a:lnT>
                    <a:lnB w="12700">
                      <a:solidFill>
                        <a:srgbClr val="808080"/>
                      </a:solidFill>
                      <a:miter lim="400000"/>
                    </a:lnB>
                    <a:noFill/>
                  </a:tcPr>
                </a:tc>
                <a:tc>
                  <a:txBody>
                    <a:bodyPr/>
                    <a:lstStyle/>
                    <a:p>
                      <a:pPr algn="ctr" defTabSz="457200">
                        <a:lnSpc>
                          <a:spcPts val="2800"/>
                        </a:lnSpc>
                        <a:defRPr sz="1800"/>
                      </a:pPr>
                      <a:r>
                        <a:rPr sz="1200" b="1">
                          <a:ln w="0" cap="flat">
                            <a:solidFill>
                              <a:srgbClr val="000000"/>
                            </a:solidFill>
                            <a:prstDash val="solid"/>
                            <a:miter lim="400000"/>
                          </a:ln>
                        </a:rPr>
                        <a:t>DateFrom</a:t>
                      </a:r>
                    </a:p>
                  </a:txBody>
                  <a:tcPr marL="12700" marR="12700" marT="12700" marB="12700" anchor="ctr" horzOverflow="overflow">
                    <a:lnL w="38100">
                      <a:solidFill>
                        <a:srgbClr val="808080"/>
                      </a:solidFill>
                      <a:miter lim="400000"/>
                    </a:lnL>
                    <a:lnR w="38100">
                      <a:solidFill>
                        <a:srgbClr val="808080"/>
                      </a:solidFill>
                      <a:miter lim="400000"/>
                    </a:lnR>
                    <a:lnT w="38100">
                      <a:solidFill>
                        <a:srgbClr val="808080"/>
                      </a:solidFill>
                      <a:miter lim="400000"/>
                    </a:lnT>
                    <a:lnB w="12700">
                      <a:solidFill>
                        <a:srgbClr val="808080"/>
                      </a:solidFill>
                      <a:miter lim="400000"/>
                    </a:lnB>
                    <a:noFill/>
                  </a:tcPr>
                </a:tc>
                <a:tc>
                  <a:txBody>
                    <a:bodyPr/>
                    <a:lstStyle/>
                    <a:p>
                      <a:pPr algn="ctr" defTabSz="457200">
                        <a:lnSpc>
                          <a:spcPts val="2800"/>
                        </a:lnSpc>
                        <a:defRPr sz="1800"/>
                      </a:pPr>
                      <a:r>
                        <a:rPr sz="1200" b="1">
                          <a:ln w="0" cap="flat">
                            <a:solidFill>
                              <a:srgbClr val="000000"/>
                            </a:solidFill>
                            <a:prstDash val="solid"/>
                            <a:miter lim="400000"/>
                          </a:ln>
                        </a:rPr>
                        <a:t>DateTo</a:t>
                      </a:r>
                    </a:p>
                  </a:txBody>
                  <a:tcPr marL="12700" marR="12700" marT="12700" marB="12700" anchor="ctr" horzOverflow="overflow">
                    <a:lnL w="38100">
                      <a:solidFill>
                        <a:srgbClr val="808080"/>
                      </a:solidFill>
                      <a:miter lim="400000"/>
                    </a:lnL>
                    <a:lnR w="38100">
                      <a:solidFill>
                        <a:srgbClr val="808080"/>
                      </a:solidFill>
                      <a:miter lim="400000"/>
                    </a:lnR>
                    <a:lnT w="38100">
                      <a:solidFill>
                        <a:srgbClr val="808080"/>
                      </a:solidFill>
                      <a:miter lim="400000"/>
                    </a:lnT>
                    <a:lnB w="12700">
                      <a:solidFill>
                        <a:srgbClr val="808080"/>
                      </a:solidFill>
                      <a:miter lim="400000"/>
                    </a:lnB>
                    <a:noFill/>
                  </a:tcPr>
                </a:tc>
                <a:extLst>
                  <a:ext uri="{0D108BD9-81ED-4DB2-BD59-A6C34878D82A}">
                    <a16:rowId xmlns:a16="http://schemas.microsoft.com/office/drawing/2014/main" val="10000"/>
                  </a:ext>
                </a:extLst>
              </a:tr>
              <a:tr h="452648">
                <a:tc>
                  <a:txBody>
                    <a:bodyPr/>
                    <a:lstStyle/>
                    <a:p>
                      <a:pPr algn="l" defTabSz="457200">
                        <a:lnSpc>
                          <a:spcPts val="3500"/>
                        </a:lnSpc>
                        <a:defRPr sz="1800"/>
                      </a:pPr>
                      <a:r>
                        <a:rPr>
                          <a:ln w="0" cap="flat">
                            <a:solidFill>
                              <a:srgbClr val="000000"/>
                            </a:solidFill>
                            <a:prstDash val="solid"/>
                            <a:miter lim="400000"/>
                          </a:ln>
                        </a:rPr>
                        <a:t>123456</a:t>
                      </a:r>
                    </a:p>
                  </a:txBody>
                  <a:tcPr marL="12700" marR="12700" marT="12700" marB="12700" anchor="ctr" horzOverflow="overflow">
                    <a:lnL w="38100">
                      <a:solidFill>
                        <a:srgbClr val="808080"/>
                      </a:solidFill>
                      <a:miter lim="400000"/>
                    </a:lnL>
                    <a:lnR w="12700">
                      <a:solidFill>
                        <a:srgbClr val="808080"/>
                      </a:solidFill>
                      <a:miter lim="400000"/>
                    </a:lnR>
                    <a:lnT w="12700">
                      <a:solidFill>
                        <a:srgbClr val="808080"/>
                      </a:solidFill>
                      <a:miter lim="400000"/>
                    </a:lnT>
                    <a:lnB w="12700">
                      <a:solidFill>
                        <a:srgbClr val="808080"/>
                      </a:solidFill>
                      <a:miter lim="400000"/>
                    </a:lnB>
                    <a:noFill/>
                  </a:tcPr>
                </a:tc>
                <a:tc>
                  <a:txBody>
                    <a:bodyPr/>
                    <a:lstStyle/>
                    <a:p>
                      <a:pPr algn="l" defTabSz="457200">
                        <a:lnSpc>
                          <a:spcPts val="3500"/>
                        </a:lnSpc>
                        <a:defRPr sz="1800"/>
                      </a:pPr>
                      <a:r>
                        <a:rPr>
                          <a:ln w="0" cap="flat">
                            <a:solidFill>
                              <a:srgbClr val="000000"/>
                            </a:solidFill>
                            <a:prstDash val="solid"/>
                            <a:miter lim="400000"/>
                          </a:ln>
                        </a:rPr>
                        <a:t>Rocket League</a:t>
                      </a:r>
                    </a:p>
                  </a:txBody>
                  <a:tcPr marL="12700" marR="12700" marT="12700" marB="12700" anchor="ctr" horzOverflow="overflow">
                    <a:lnL w="12700">
                      <a:solidFill>
                        <a:srgbClr val="808080"/>
                      </a:solidFill>
                      <a:miter lim="400000"/>
                    </a:lnL>
                    <a:lnR w="12700">
                      <a:solidFill>
                        <a:srgbClr val="808080"/>
                      </a:solidFill>
                      <a:miter lim="400000"/>
                    </a:lnR>
                    <a:lnT w="12700">
                      <a:solidFill>
                        <a:srgbClr val="808080"/>
                      </a:solidFill>
                      <a:miter lim="400000"/>
                    </a:lnT>
                    <a:lnB w="12700">
                      <a:solidFill>
                        <a:srgbClr val="808080"/>
                      </a:solidFill>
                      <a:miter lim="400000"/>
                    </a:lnB>
                    <a:noFill/>
                  </a:tcPr>
                </a:tc>
                <a:tc>
                  <a:txBody>
                    <a:bodyPr/>
                    <a:lstStyle/>
                    <a:p>
                      <a:pPr algn="ctr" defTabSz="457200">
                        <a:lnSpc>
                          <a:spcPts val="3500"/>
                        </a:lnSpc>
                        <a:defRPr sz="1800"/>
                      </a:pPr>
                      <a:r>
                        <a:rPr>
                          <a:ln w="0" cap="flat">
                            <a:solidFill>
                              <a:srgbClr val="000000"/>
                            </a:solidFill>
                            <a:prstDash val="solid"/>
                            <a:miter lim="400000"/>
                          </a:ln>
                        </a:rPr>
                        <a:t>AZBCDG</a:t>
                      </a:r>
                    </a:p>
                  </a:txBody>
                  <a:tcPr marL="12700" marR="12700" marT="12700" marB="12700" anchor="ctr" horzOverflow="overflow">
                    <a:lnL w="12700">
                      <a:solidFill>
                        <a:srgbClr val="808080"/>
                      </a:solidFill>
                      <a:miter lim="400000"/>
                    </a:lnL>
                    <a:lnR w="38100">
                      <a:solidFill>
                        <a:srgbClr val="808080"/>
                      </a:solidFill>
                      <a:miter lim="400000"/>
                    </a:lnR>
                    <a:lnT w="12700">
                      <a:solidFill>
                        <a:srgbClr val="808080"/>
                      </a:solidFill>
                      <a:miter lim="400000"/>
                    </a:lnT>
                    <a:lnB w="12700">
                      <a:solidFill>
                        <a:srgbClr val="808080"/>
                      </a:solidFill>
                      <a:miter lim="400000"/>
                    </a:lnB>
                    <a:noFill/>
                  </a:tcPr>
                </a:tc>
                <a:tc>
                  <a:txBody>
                    <a:bodyPr/>
                    <a:lstStyle/>
                    <a:p>
                      <a:pPr algn="ctr" defTabSz="457200">
                        <a:lnSpc>
                          <a:spcPts val="3500"/>
                        </a:lnSpc>
                        <a:defRPr sz="1800"/>
                      </a:pPr>
                      <a:r>
                        <a:rPr>
                          <a:ln w="0" cap="flat">
                            <a:solidFill>
                              <a:srgbClr val="000000"/>
                            </a:solidFill>
                            <a:prstDash val="solid"/>
                            <a:miter lim="400000"/>
                          </a:ln>
                        </a:rPr>
                        <a:t>10,99 Euros</a:t>
                      </a:r>
                    </a:p>
                  </a:txBody>
                  <a:tcPr marL="12700" marR="12700" marT="12700" marB="12700" anchor="ctr" horzOverflow="overflow">
                    <a:lnL w="38100">
                      <a:solidFill>
                        <a:srgbClr val="808080"/>
                      </a:solidFill>
                      <a:miter lim="400000"/>
                    </a:lnL>
                    <a:lnR w="38100">
                      <a:solidFill>
                        <a:srgbClr val="808080"/>
                      </a:solidFill>
                      <a:miter lim="400000"/>
                    </a:lnR>
                    <a:lnT w="12700">
                      <a:solidFill>
                        <a:srgbClr val="808080"/>
                      </a:solidFill>
                      <a:miter lim="400000"/>
                    </a:lnT>
                    <a:lnB w="12700">
                      <a:solidFill>
                        <a:srgbClr val="808080"/>
                      </a:solidFill>
                      <a:miter lim="400000"/>
                    </a:lnB>
                    <a:noFill/>
                  </a:tcPr>
                </a:tc>
                <a:tc>
                  <a:txBody>
                    <a:bodyPr/>
                    <a:lstStyle/>
                    <a:p>
                      <a:pPr algn="ctr" defTabSz="457200">
                        <a:lnSpc>
                          <a:spcPts val="3500"/>
                        </a:lnSpc>
                        <a:defRPr sz="1800"/>
                      </a:pPr>
                      <a:r>
                        <a:rPr>
                          <a:ln w="0" cap="flat">
                            <a:solidFill>
                              <a:srgbClr val="000000"/>
                            </a:solidFill>
                            <a:prstDash val="solid"/>
                            <a:miter lim="400000"/>
                          </a:ln>
                        </a:rPr>
                        <a:t>14/02/2018</a:t>
                      </a:r>
                    </a:p>
                  </a:txBody>
                  <a:tcPr marL="12700" marR="12700" marT="12700" marB="12700" anchor="ctr" horzOverflow="overflow">
                    <a:lnL w="38100">
                      <a:solidFill>
                        <a:srgbClr val="808080"/>
                      </a:solidFill>
                      <a:miter lim="400000"/>
                    </a:lnL>
                    <a:lnR w="12700">
                      <a:solidFill>
                        <a:srgbClr val="808080"/>
                      </a:solidFill>
                      <a:miter lim="400000"/>
                    </a:lnR>
                    <a:lnT w="12700">
                      <a:solidFill>
                        <a:srgbClr val="808080"/>
                      </a:solidFill>
                      <a:miter lim="400000"/>
                    </a:lnT>
                    <a:lnB w="12700">
                      <a:solidFill>
                        <a:srgbClr val="808080"/>
                      </a:solidFill>
                      <a:miter lim="400000"/>
                    </a:lnB>
                    <a:noFill/>
                  </a:tcPr>
                </a:tc>
                <a:tc>
                  <a:txBody>
                    <a:bodyPr/>
                    <a:lstStyle/>
                    <a:p>
                      <a:pPr algn="ctr" defTabSz="457200">
                        <a:lnSpc>
                          <a:spcPts val="3500"/>
                        </a:lnSpc>
                        <a:defRPr sz="1800"/>
                      </a:pPr>
                      <a:r>
                        <a:rPr>
                          <a:ln w="0" cap="flat">
                            <a:solidFill>
                              <a:srgbClr val="000000"/>
                            </a:solidFill>
                            <a:prstDash val="solid"/>
                            <a:miter lim="400000"/>
                          </a:ln>
                        </a:rPr>
                        <a:t>14/02/2019</a:t>
                      </a:r>
                    </a:p>
                  </a:txBody>
                  <a:tcPr marL="12700" marR="12700" marT="12700" marB="12700" anchor="ctr" horzOverflow="overflow">
                    <a:lnL w="12700">
                      <a:solidFill>
                        <a:srgbClr val="808080"/>
                      </a:solidFill>
                      <a:miter lim="400000"/>
                    </a:lnL>
                    <a:lnR w="38100">
                      <a:solidFill>
                        <a:srgbClr val="808080"/>
                      </a:solidFill>
                      <a:miter lim="400000"/>
                    </a:lnR>
                    <a:lnT w="12700">
                      <a:solidFill>
                        <a:srgbClr val="808080"/>
                      </a:solidFill>
                      <a:miter lim="400000"/>
                    </a:lnT>
                    <a:lnB w="12700">
                      <a:solidFill>
                        <a:srgbClr val="808080"/>
                      </a:solidFill>
                      <a:miter lim="400000"/>
                    </a:lnB>
                    <a:noFill/>
                  </a:tcPr>
                </a:tc>
                <a:extLst>
                  <a:ext uri="{0D108BD9-81ED-4DB2-BD59-A6C34878D82A}">
                    <a16:rowId xmlns:a16="http://schemas.microsoft.com/office/drawing/2014/main" val="10001"/>
                  </a:ext>
                </a:extLst>
              </a:tr>
              <a:tr h="452648">
                <a:tc>
                  <a:txBody>
                    <a:bodyPr/>
                    <a:lstStyle/>
                    <a:p>
                      <a:pPr algn="l" defTabSz="457200">
                        <a:lnSpc>
                          <a:spcPts val="3500"/>
                        </a:lnSpc>
                        <a:defRPr sz="1800"/>
                      </a:pPr>
                      <a:r>
                        <a:rPr>
                          <a:ln w="0" cap="flat">
                            <a:solidFill>
                              <a:srgbClr val="000000"/>
                            </a:solidFill>
                            <a:prstDash val="solid"/>
                            <a:miter lim="400000"/>
                          </a:ln>
                        </a:rPr>
                        <a:t>123456</a:t>
                      </a:r>
                    </a:p>
                  </a:txBody>
                  <a:tcPr marL="12700" marR="12700" marT="12700" marB="12700" anchor="ctr" horzOverflow="overflow">
                    <a:lnL w="38100">
                      <a:solidFill>
                        <a:srgbClr val="808080"/>
                      </a:solidFill>
                      <a:miter lim="400000"/>
                    </a:lnL>
                    <a:lnR w="12700">
                      <a:solidFill>
                        <a:srgbClr val="808080"/>
                      </a:solidFill>
                      <a:miter lim="400000"/>
                    </a:lnR>
                    <a:lnT w="12700">
                      <a:solidFill>
                        <a:srgbClr val="808080"/>
                      </a:solidFill>
                      <a:miter lim="400000"/>
                    </a:lnT>
                    <a:lnB w="38100">
                      <a:solidFill>
                        <a:srgbClr val="808080"/>
                      </a:solidFill>
                      <a:miter lim="400000"/>
                    </a:lnB>
                    <a:noFill/>
                  </a:tcPr>
                </a:tc>
                <a:tc>
                  <a:txBody>
                    <a:bodyPr/>
                    <a:lstStyle/>
                    <a:p>
                      <a:pPr algn="l" defTabSz="457200">
                        <a:lnSpc>
                          <a:spcPts val="3500"/>
                        </a:lnSpc>
                        <a:defRPr sz="1800"/>
                      </a:pPr>
                      <a:r>
                        <a:rPr>
                          <a:ln w="0" cap="flat">
                            <a:solidFill>
                              <a:srgbClr val="000000"/>
                            </a:solidFill>
                            <a:prstDash val="solid"/>
                            <a:miter lim="400000"/>
                          </a:ln>
                        </a:rPr>
                        <a:t>Rocket League</a:t>
                      </a:r>
                    </a:p>
                  </a:txBody>
                  <a:tcPr marL="12700" marR="12700" marT="12700" marB="12700" anchor="ctr" horzOverflow="overflow">
                    <a:lnL w="12700">
                      <a:solidFill>
                        <a:srgbClr val="808080"/>
                      </a:solidFill>
                      <a:miter lim="400000"/>
                    </a:lnL>
                    <a:lnR w="12700">
                      <a:solidFill>
                        <a:srgbClr val="808080"/>
                      </a:solidFill>
                      <a:miter lim="400000"/>
                    </a:lnR>
                    <a:lnT w="12700">
                      <a:solidFill>
                        <a:srgbClr val="808080"/>
                      </a:solidFill>
                      <a:miter lim="400000"/>
                    </a:lnT>
                    <a:lnB w="38100">
                      <a:solidFill>
                        <a:srgbClr val="808080"/>
                      </a:solidFill>
                      <a:miter lim="400000"/>
                    </a:lnB>
                    <a:noFill/>
                  </a:tcPr>
                </a:tc>
                <a:tc>
                  <a:txBody>
                    <a:bodyPr/>
                    <a:lstStyle/>
                    <a:p>
                      <a:pPr algn="ctr" defTabSz="457200">
                        <a:lnSpc>
                          <a:spcPts val="3500"/>
                        </a:lnSpc>
                        <a:defRPr sz="1800"/>
                      </a:pPr>
                      <a:r>
                        <a:rPr>
                          <a:ln w="0" cap="flat">
                            <a:solidFill>
                              <a:srgbClr val="000000"/>
                            </a:solidFill>
                            <a:prstDash val="solid"/>
                            <a:miter lim="400000"/>
                          </a:ln>
                        </a:rPr>
                        <a:t>AZBCDG</a:t>
                      </a:r>
                    </a:p>
                  </a:txBody>
                  <a:tcPr marL="12700" marR="12700" marT="12700" marB="12700" anchor="ctr" horzOverflow="overflow">
                    <a:lnL w="12700">
                      <a:solidFill>
                        <a:srgbClr val="808080"/>
                      </a:solidFill>
                      <a:miter lim="400000"/>
                    </a:lnL>
                    <a:lnR w="38100">
                      <a:solidFill>
                        <a:srgbClr val="808080"/>
                      </a:solidFill>
                      <a:miter lim="400000"/>
                    </a:lnR>
                    <a:lnT w="12700">
                      <a:solidFill>
                        <a:srgbClr val="808080"/>
                      </a:solidFill>
                      <a:miter lim="400000"/>
                    </a:lnT>
                    <a:lnB w="38100">
                      <a:solidFill>
                        <a:srgbClr val="808080"/>
                      </a:solidFill>
                      <a:miter lim="400000"/>
                    </a:lnB>
                    <a:noFill/>
                  </a:tcPr>
                </a:tc>
                <a:tc>
                  <a:txBody>
                    <a:bodyPr/>
                    <a:lstStyle/>
                    <a:p>
                      <a:pPr algn="ctr" defTabSz="457200">
                        <a:lnSpc>
                          <a:spcPts val="3500"/>
                        </a:lnSpc>
                        <a:defRPr sz="1800"/>
                      </a:pPr>
                      <a:r>
                        <a:rPr>
                          <a:ln w="0" cap="flat">
                            <a:solidFill>
                              <a:srgbClr val="000000"/>
                            </a:solidFill>
                            <a:prstDash val="solid"/>
                            <a:miter lim="400000"/>
                          </a:ln>
                          <a:solidFill>
                            <a:srgbClr val="FF2600"/>
                          </a:solidFill>
                        </a:rPr>
                        <a:t>6,99 Euros</a:t>
                      </a:r>
                    </a:p>
                  </a:txBody>
                  <a:tcPr marL="12700" marR="12700" marT="12700" marB="12700" anchor="ctr" horzOverflow="overflow">
                    <a:lnL w="38100">
                      <a:solidFill>
                        <a:srgbClr val="808080"/>
                      </a:solidFill>
                      <a:miter lim="400000"/>
                    </a:lnL>
                    <a:lnR w="38100">
                      <a:solidFill>
                        <a:srgbClr val="808080"/>
                      </a:solidFill>
                      <a:miter lim="400000"/>
                    </a:lnR>
                    <a:lnT w="12700">
                      <a:solidFill>
                        <a:srgbClr val="808080"/>
                      </a:solidFill>
                      <a:miter lim="400000"/>
                    </a:lnT>
                    <a:lnB w="38100">
                      <a:solidFill>
                        <a:srgbClr val="808080"/>
                      </a:solidFill>
                      <a:miter lim="400000"/>
                    </a:lnB>
                    <a:noFill/>
                  </a:tcPr>
                </a:tc>
                <a:tc>
                  <a:txBody>
                    <a:bodyPr/>
                    <a:lstStyle/>
                    <a:p>
                      <a:pPr algn="ctr" defTabSz="457200">
                        <a:lnSpc>
                          <a:spcPts val="3500"/>
                        </a:lnSpc>
                        <a:defRPr sz="1800"/>
                      </a:pPr>
                      <a:r>
                        <a:rPr>
                          <a:ln w="0" cap="flat">
                            <a:solidFill>
                              <a:srgbClr val="000000"/>
                            </a:solidFill>
                            <a:prstDash val="solid"/>
                            <a:miter lim="400000"/>
                          </a:ln>
                          <a:solidFill>
                            <a:srgbClr val="FF2600"/>
                          </a:solidFill>
                        </a:rPr>
                        <a:t>14/02/2019</a:t>
                      </a:r>
                    </a:p>
                  </a:txBody>
                  <a:tcPr marL="12700" marR="12700" marT="12700" marB="12700" anchor="ctr" horzOverflow="overflow">
                    <a:lnL w="38100">
                      <a:solidFill>
                        <a:srgbClr val="808080"/>
                      </a:solidFill>
                      <a:miter lim="400000"/>
                    </a:lnL>
                    <a:lnR w="12700">
                      <a:solidFill>
                        <a:srgbClr val="808080"/>
                      </a:solidFill>
                      <a:miter lim="400000"/>
                    </a:lnR>
                    <a:lnT w="12700">
                      <a:solidFill>
                        <a:srgbClr val="808080"/>
                      </a:solidFill>
                      <a:miter lim="400000"/>
                    </a:lnT>
                    <a:lnB w="38100">
                      <a:solidFill>
                        <a:srgbClr val="808080"/>
                      </a:solidFill>
                      <a:miter lim="400000"/>
                    </a:lnB>
                    <a:noFill/>
                  </a:tcPr>
                </a:tc>
                <a:tc>
                  <a:txBody>
                    <a:bodyPr/>
                    <a:lstStyle/>
                    <a:p>
                      <a:pPr algn="ctr" defTabSz="457200">
                        <a:lnSpc>
                          <a:spcPts val="3500"/>
                        </a:lnSpc>
                        <a:defRPr sz="1800"/>
                      </a:pPr>
                      <a:r>
                        <a:rPr dirty="0">
                          <a:ln w="0" cap="flat">
                            <a:solidFill>
                              <a:srgbClr val="000000"/>
                            </a:solidFill>
                            <a:prstDash val="solid"/>
                            <a:miter lim="400000"/>
                          </a:ln>
                          <a:solidFill>
                            <a:srgbClr val="FF2600"/>
                          </a:solidFill>
                        </a:rPr>
                        <a:t>31/12/9999</a:t>
                      </a:r>
                    </a:p>
                  </a:txBody>
                  <a:tcPr marL="12700" marR="12700" marT="12700" marB="12700" anchor="ctr" horzOverflow="overflow">
                    <a:lnL w="12700">
                      <a:solidFill>
                        <a:srgbClr val="808080"/>
                      </a:solidFill>
                      <a:miter lim="400000"/>
                    </a:lnL>
                    <a:lnR w="38100">
                      <a:solidFill>
                        <a:srgbClr val="808080"/>
                      </a:solidFill>
                      <a:miter lim="400000"/>
                    </a:lnR>
                    <a:lnT w="12700">
                      <a:solidFill>
                        <a:srgbClr val="808080"/>
                      </a:solidFill>
                      <a:miter lim="400000"/>
                    </a:lnT>
                    <a:lnB w="38100">
                      <a:solidFill>
                        <a:srgbClr val="808080"/>
                      </a:solidFill>
                      <a:miter lim="400000"/>
                    </a:lnB>
                    <a:noFill/>
                  </a:tcPr>
                </a:tc>
                <a:extLst>
                  <a:ext uri="{0D108BD9-81ED-4DB2-BD59-A6C34878D82A}">
                    <a16:rowId xmlns:a16="http://schemas.microsoft.com/office/drawing/2014/main" val="10002"/>
                  </a:ext>
                </a:extLst>
              </a:tr>
            </a:tbl>
          </a:graphicData>
        </a:graphic>
      </p:graphicFrame>
    </p:spTree>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6" name="Title 15"/>
          <p:cNvSpPr txBox="1"/>
          <p:nvPr/>
        </p:nvSpPr>
        <p:spPr>
          <a:xfrm>
            <a:off x="278723" y="286929"/>
            <a:ext cx="9920055" cy="4597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lnSpc>
                <a:spcPct val="90000"/>
              </a:lnSpc>
              <a:defRPr sz="2400">
                <a:solidFill>
                  <a:srgbClr val="766C62"/>
                </a:solidFill>
                <a:latin typeface="Segoe UI"/>
                <a:ea typeface="Segoe UI"/>
                <a:cs typeface="Segoe UI"/>
                <a:sym typeface="Segoe UI"/>
              </a:defRPr>
            </a:lvl1pPr>
          </a:lstStyle>
          <a:p>
            <a:r>
              <a:t>Mise à jour d’une table de Dimensions</a:t>
            </a:r>
          </a:p>
        </p:txBody>
      </p:sp>
      <p:sp>
        <p:nvSpPr>
          <p:cNvPr id="577" name="Type 3: Ce sont les données où on voudrait garder un historique limité. Par exemple le dernier changement. Il faut ajouter autant de colonnes que de changements désirés, avec les dates associées."/>
          <p:cNvSpPr txBox="1"/>
          <p:nvPr/>
        </p:nvSpPr>
        <p:spPr>
          <a:xfrm>
            <a:off x="383182" y="1231520"/>
            <a:ext cx="11032875" cy="110799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defTabSz="457200">
              <a:spcBef>
                <a:spcPts val="1200"/>
              </a:spcBef>
              <a:defRPr sz="1200">
                <a:ln w="0" cap="flat">
                  <a:solidFill>
                    <a:srgbClr val="000000"/>
                  </a:solidFill>
                  <a:prstDash val="solid"/>
                  <a:miter lim="400000"/>
                </a:ln>
                <a:latin typeface="Times Roman"/>
                <a:ea typeface="Times Roman"/>
                <a:cs typeface="Times Roman"/>
                <a:sym typeface="Times Roman"/>
              </a:defRPr>
            </a:pPr>
            <a:r>
              <a:rPr lang="fr-BE" sz="2200" b="1" dirty="0"/>
              <a:t>T</a:t>
            </a:r>
            <a:r>
              <a:rPr lang="fr-BE" sz="2100" b="1" dirty="0"/>
              <a:t>ype 3: </a:t>
            </a:r>
            <a:r>
              <a:rPr lang="fr-BE" sz="2200" dirty="0"/>
              <a:t>Ce sont les données où on voudrait garder un historique limité. Par exemple le dernier changement. Il faut ajouter autant de colonnes que de changements désirés, avec les dates associées.</a:t>
            </a:r>
          </a:p>
        </p:txBody>
      </p:sp>
      <p:graphicFrame>
        <p:nvGraphicFramePr>
          <p:cNvPr id="578" name="Tableau 1-2"/>
          <p:cNvGraphicFramePr/>
          <p:nvPr>
            <p:extLst>
              <p:ext uri="{D42A27DB-BD31-4B8C-83A1-F6EECF244321}">
                <p14:modId xmlns:p14="http://schemas.microsoft.com/office/powerpoint/2010/main" val="2707174266"/>
              </p:ext>
            </p:extLst>
          </p:nvPr>
        </p:nvGraphicFramePr>
        <p:xfrm>
          <a:off x="1382234" y="2689835"/>
          <a:ext cx="9034767" cy="785007"/>
        </p:xfrm>
        <a:graphic>
          <a:graphicData uri="http://schemas.openxmlformats.org/drawingml/2006/table">
            <a:tbl>
              <a:tblPr bandRow="1">
                <a:tableStyleId>{4C3C2611-4C71-4FC5-86AE-919BDF0F9419}</a:tableStyleId>
              </a:tblPr>
              <a:tblGrid>
                <a:gridCol w="1583501">
                  <a:extLst>
                    <a:ext uri="{9D8B030D-6E8A-4147-A177-3AD203B41FA5}">
                      <a16:colId xmlns:a16="http://schemas.microsoft.com/office/drawing/2014/main" val="20000"/>
                    </a:ext>
                  </a:extLst>
                </a:gridCol>
                <a:gridCol w="1472547">
                  <a:extLst>
                    <a:ext uri="{9D8B030D-6E8A-4147-A177-3AD203B41FA5}">
                      <a16:colId xmlns:a16="http://schemas.microsoft.com/office/drawing/2014/main" val="20001"/>
                    </a:ext>
                  </a:extLst>
                </a:gridCol>
                <a:gridCol w="2309913">
                  <a:extLst>
                    <a:ext uri="{9D8B030D-6E8A-4147-A177-3AD203B41FA5}">
                      <a16:colId xmlns:a16="http://schemas.microsoft.com/office/drawing/2014/main" val="20002"/>
                    </a:ext>
                  </a:extLst>
                </a:gridCol>
                <a:gridCol w="2018492">
                  <a:extLst>
                    <a:ext uri="{9D8B030D-6E8A-4147-A177-3AD203B41FA5}">
                      <a16:colId xmlns:a16="http://schemas.microsoft.com/office/drawing/2014/main" val="20003"/>
                    </a:ext>
                  </a:extLst>
                </a:gridCol>
                <a:gridCol w="1650314">
                  <a:extLst>
                    <a:ext uri="{9D8B030D-6E8A-4147-A177-3AD203B41FA5}">
                      <a16:colId xmlns:a16="http://schemas.microsoft.com/office/drawing/2014/main" val="20004"/>
                    </a:ext>
                  </a:extLst>
                </a:gridCol>
              </a:tblGrid>
              <a:tr h="323931">
                <a:tc>
                  <a:txBody>
                    <a:bodyPr/>
                    <a:lstStyle/>
                    <a:p>
                      <a:pPr algn="ctr" defTabSz="457200">
                        <a:lnSpc>
                          <a:spcPts val="2800"/>
                        </a:lnSpc>
                        <a:defRPr sz="1800"/>
                      </a:pPr>
                      <a:r>
                        <a:rPr sz="1200" b="1">
                          <a:ln w="0" cap="flat">
                            <a:solidFill>
                              <a:srgbClr val="000000"/>
                            </a:solidFill>
                            <a:prstDash val="solid"/>
                            <a:miter lim="400000"/>
                          </a:ln>
                        </a:rPr>
                        <a:t>ID Produit</a:t>
                      </a:r>
                    </a:p>
                  </a:txBody>
                  <a:tcPr marL="12700" marR="12700" marT="12700" marB="12700" anchor="ctr" horzOverflow="overflow">
                    <a:lnL w="38100">
                      <a:solidFill>
                        <a:srgbClr val="808080"/>
                      </a:solidFill>
                      <a:miter lim="400000"/>
                    </a:lnL>
                    <a:lnR w="12700">
                      <a:solidFill>
                        <a:srgbClr val="808080"/>
                      </a:solidFill>
                      <a:miter lim="400000"/>
                    </a:lnR>
                    <a:lnT w="38100">
                      <a:solidFill>
                        <a:srgbClr val="808080"/>
                      </a:solidFill>
                      <a:miter lim="400000"/>
                    </a:lnT>
                    <a:lnB w="12700">
                      <a:solidFill>
                        <a:srgbClr val="808080"/>
                      </a:solidFill>
                      <a:miter lim="400000"/>
                    </a:lnB>
                    <a:noFill/>
                  </a:tcPr>
                </a:tc>
                <a:tc>
                  <a:txBody>
                    <a:bodyPr/>
                    <a:lstStyle/>
                    <a:p>
                      <a:pPr algn="ctr" defTabSz="457200">
                        <a:lnSpc>
                          <a:spcPts val="2800"/>
                        </a:lnSpc>
                        <a:defRPr sz="1800"/>
                      </a:pPr>
                      <a:r>
                        <a:rPr sz="1200" b="1">
                          <a:ln w="0" cap="flat">
                            <a:solidFill>
                              <a:srgbClr val="000000"/>
                            </a:solidFill>
                            <a:prstDash val="solid"/>
                            <a:miter lim="400000"/>
                          </a:ln>
                        </a:rPr>
                        <a:t>Description</a:t>
                      </a:r>
                    </a:p>
                  </a:txBody>
                  <a:tcPr marL="12700" marR="12700" marT="12700" marB="12700" anchor="ctr" horzOverflow="overflow">
                    <a:lnL w="12700">
                      <a:solidFill>
                        <a:srgbClr val="808080"/>
                      </a:solidFill>
                      <a:miter lim="400000"/>
                    </a:lnL>
                    <a:lnR w="12700">
                      <a:solidFill>
                        <a:srgbClr val="808080"/>
                      </a:solidFill>
                      <a:miter lim="400000"/>
                    </a:lnR>
                    <a:lnT w="38100">
                      <a:solidFill>
                        <a:srgbClr val="808080"/>
                      </a:solidFill>
                      <a:miter lim="400000"/>
                    </a:lnT>
                    <a:lnB w="12700">
                      <a:solidFill>
                        <a:srgbClr val="808080"/>
                      </a:solidFill>
                      <a:miter lim="400000"/>
                    </a:lnB>
                    <a:noFill/>
                  </a:tcPr>
                </a:tc>
                <a:tc>
                  <a:txBody>
                    <a:bodyPr/>
                    <a:lstStyle/>
                    <a:p>
                      <a:pPr algn="ctr" defTabSz="457200">
                        <a:lnSpc>
                          <a:spcPts val="2800"/>
                        </a:lnSpc>
                        <a:defRPr sz="1800"/>
                      </a:pPr>
                      <a:r>
                        <a:rPr sz="1200" b="1">
                          <a:ln w="0" cap="flat">
                            <a:solidFill>
                              <a:srgbClr val="000000"/>
                            </a:solidFill>
                            <a:prstDash val="solid"/>
                            <a:miter lim="400000"/>
                          </a:ln>
                        </a:rPr>
                        <a:t>Code</a:t>
                      </a:r>
                    </a:p>
                  </a:txBody>
                  <a:tcPr marL="12700" marR="12700" marT="12700" marB="12700" anchor="ctr" horzOverflow="overflow">
                    <a:lnL w="12700">
                      <a:solidFill>
                        <a:srgbClr val="808080"/>
                      </a:solidFill>
                      <a:miter lim="400000"/>
                    </a:lnL>
                    <a:lnR w="38100">
                      <a:solidFill>
                        <a:srgbClr val="808080"/>
                      </a:solidFill>
                      <a:miter lim="400000"/>
                    </a:lnR>
                    <a:lnT w="38100">
                      <a:solidFill>
                        <a:srgbClr val="808080"/>
                      </a:solidFill>
                      <a:miter lim="400000"/>
                    </a:lnT>
                    <a:lnB w="12700">
                      <a:solidFill>
                        <a:srgbClr val="808080"/>
                      </a:solidFill>
                      <a:miter lim="400000"/>
                    </a:lnB>
                    <a:noFill/>
                  </a:tcPr>
                </a:tc>
                <a:tc>
                  <a:txBody>
                    <a:bodyPr/>
                    <a:lstStyle/>
                    <a:p>
                      <a:pPr algn="ctr" defTabSz="457200">
                        <a:lnSpc>
                          <a:spcPts val="2800"/>
                        </a:lnSpc>
                        <a:defRPr sz="1800"/>
                      </a:pPr>
                      <a:r>
                        <a:rPr sz="1200" b="1">
                          <a:ln w="0" cap="flat">
                            <a:solidFill>
                              <a:srgbClr val="000000"/>
                            </a:solidFill>
                            <a:prstDash val="solid"/>
                            <a:miter lim="400000"/>
                          </a:ln>
                        </a:rPr>
                        <a:t>Ancien Code</a:t>
                      </a:r>
                    </a:p>
                  </a:txBody>
                  <a:tcPr marL="12700" marR="12700" marT="12700" marB="12700" anchor="ctr" horzOverflow="overflow">
                    <a:lnL w="38100">
                      <a:solidFill>
                        <a:srgbClr val="808080"/>
                      </a:solidFill>
                      <a:miter lim="400000"/>
                    </a:lnL>
                    <a:lnR w="38100">
                      <a:solidFill>
                        <a:srgbClr val="808080"/>
                      </a:solidFill>
                      <a:miter lim="400000"/>
                    </a:lnR>
                    <a:lnT w="38100">
                      <a:solidFill>
                        <a:srgbClr val="808080"/>
                      </a:solidFill>
                      <a:miter lim="400000"/>
                    </a:lnT>
                    <a:lnB w="12700">
                      <a:solidFill>
                        <a:srgbClr val="808080"/>
                      </a:solidFill>
                      <a:miter lim="400000"/>
                    </a:lnB>
                    <a:noFill/>
                  </a:tcPr>
                </a:tc>
                <a:tc>
                  <a:txBody>
                    <a:bodyPr/>
                    <a:lstStyle/>
                    <a:p>
                      <a:pPr algn="ctr" defTabSz="457200">
                        <a:lnSpc>
                          <a:spcPts val="2800"/>
                        </a:lnSpc>
                        <a:defRPr sz="1800"/>
                      </a:pPr>
                      <a:r>
                        <a:rPr sz="1200" b="1">
                          <a:ln w="0" cap="flat">
                            <a:solidFill>
                              <a:srgbClr val="000000"/>
                            </a:solidFill>
                            <a:prstDash val="solid"/>
                            <a:miter lim="400000"/>
                          </a:ln>
                        </a:rPr>
                        <a:t>Date du Changement</a:t>
                      </a:r>
                    </a:p>
                  </a:txBody>
                  <a:tcPr marL="12700" marR="12700" marT="12700" marB="12700" anchor="ctr" horzOverflow="overflow">
                    <a:lnL w="38100">
                      <a:solidFill>
                        <a:srgbClr val="808080"/>
                      </a:solidFill>
                      <a:miter lim="400000"/>
                    </a:lnL>
                    <a:lnR w="38100">
                      <a:solidFill>
                        <a:srgbClr val="808080"/>
                      </a:solidFill>
                      <a:miter lim="400000"/>
                    </a:lnR>
                    <a:lnT w="38100">
                      <a:solidFill>
                        <a:srgbClr val="808080"/>
                      </a:solidFill>
                      <a:miter lim="400000"/>
                    </a:lnT>
                    <a:lnB w="12700">
                      <a:solidFill>
                        <a:srgbClr val="808080"/>
                      </a:solidFill>
                      <a:miter lim="400000"/>
                    </a:lnB>
                    <a:noFill/>
                  </a:tcPr>
                </a:tc>
                <a:extLst>
                  <a:ext uri="{0D108BD9-81ED-4DB2-BD59-A6C34878D82A}">
                    <a16:rowId xmlns:a16="http://schemas.microsoft.com/office/drawing/2014/main" val="10000"/>
                  </a:ext>
                </a:extLst>
              </a:tr>
              <a:tr h="452648">
                <a:tc>
                  <a:txBody>
                    <a:bodyPr/>
                    <a:lstStyle/>
                    <a:p>
                      <a:pPr algn="l" defTabSz="457200">
                        <a:lnSpc>
                          <a:spcPts val="3500"/>
                        </a:lnSpc>
                        <a:defRPr sz="1800"/>
                      </a:pPr>
                      <a:r>
                        <a:rPr>
                          <a:ln w="0" cap="flat">
                            <a:solidFill>
                              <a:srgbClr val="000000"/>
                            </a:solidFill>
                            <a:prstDash val="solid"/>
                            <a:miter lim="400000"/>
                          </a:ln>
                        </a:rPr>
                        <a:t>123456</a:t>
                      </a:r>
                    </a:p>
                  </a:txBody>
                  <a:tcPr marL="12700" marR="12700" marT="12700" marB="12700" anchor="ctr" horzOverflow="overflow">
                    <a:lnL w="38100">
                      <a:solidFill>
                        <a:srgbClr val="808080"/>
                      </a:solidFill>
                      <a:miter lim="400000"/>
                    </a:lnL>
                    <a:lnR w="12700">
                      <a:solidFill>
                        <a:srgbClr val="808080"/>
                      </a:solidFill>
                      <a:miter lim="400000"/>
                    </a:lnR>
                    <a:lnT w="12700">
                      <a:solidFill>
                        <a:srgbClr val="808080"/>
                      </a:solidFill>
                      <a:miter lim="400000"/>
                    </a:lnT>
                    <a:lnB w="38100">
                      <a:solidFill>
                        <a:srgbClr val="808080"/>
                      </a:solidFill>
                      <a:miter lim="400000"/>
                    </a:lnB>
                    <a:noFill/>
                  </a:tcPr>
                </a:tc>
                <a:tc>
                  <a:txBody>
                    <a:bodyPr/>
                    <a:lstStyle/>
                    <a:p>
                      <a:pPr algn="l" defTabSz="457200">
                        <a:lnSpc>
                          <a:spcPts val="3500"/>
                        </a:lnSpc>
                        <a:defRPr sz="1800"/>
                      </a:pPr>
                      <a:r>
                        <a:rPr>
                          <a:ln w="0" cap="flat">
                            <a:solidFill>
                              <a:srgbClr val="000000"/>
                            </a:solidFill>
                            <a:prstDash val="solid"/>
                            <a:miter lim="400000"/>
                          </a:ln>
                        </a:rPr>
                        <a:t>Rocket League</a:t>
                      </a:r>
                    </a:p>
                  </a:txBody>
                  <a:tcPr marL="12700" marR="12700" marT="12700" marB="12700" anchor="ctr" horzOverflow="overflow">
                    <a:lnL w="12700">
                      <a:solidFill>
                        <a:srgbClr val="808080"/>
                      </a:solidFill>
                      <a:miter lim="400000"/>
                    </a:lnL>
                    <a:lnR w="12700">
                      <a:solidFill>
                        <a:srgbClr val="808080"/>
                      </a:solidFill>
                      <a:miter lim="400000"/>
                    </a:lnR>
                    <a:lnT w="12700">
                      <a:solidFill>
                        <a:srgbClr val="808080"/>
                      </a:solidFill>
                      <a:miter lim="400000"/>
                    </a:lnT>
                    <a:lnB w="38100">
                      <a:solidFill>
                        <a:srgbClr val="808080"/>
                      </a:solidFill>
                      <a:miter lim="400000"/>
                    </a:lnB>
                    <a:noFill/>
                  </a:tcPr>
                </a:tc>
                <a:tc>
                  <a:txBody>
                    <a:bodyPr/>
                    <a:lstStyle/>
                    <a:p>
                      <a:pPr algn="ctr" defTabSz="457200">
                        <a:lnSpc>
                          <a:spcPts val="3500"/>
                        </a:lnSpc>
                        <a:defRPr sz="1800"/>
                      </a:pPr>
                      <a:r>
                        <a:rPr dirty="0">
                          <a:ln w="0" cap="flat">
                            <a:solidFill>
                              <a:srgbClr val="000000"/>
                            </a:solidFill>
                            <a:prstDash val="solid"/>
                            <a:miter lim="400000"/>
                          </a:ln>
                        </a:rPr>
                        <a:t>ABCDE</a:t>
                      </a:r>
                    </a:p>
                  </a:txBody>
                  <a:tcPr marL="12700" marR="12700" marT="12700" marB="12700" anchor="ctr" horzOverflow="overflow">
                    <a:lnL w="12700">
                      <a:solidFill>
                        <a:srgbClr val="808080"/>
                      </a:solidFill>
                      <a:miter lim="400000"/>
                    </a:lnL>
                    <a:lnR w="38100">
                      <a:solidFill>
                        <a:srgbClr val="808080"/>
                      </a:solidFill>
                      <a:miter lim="400000"/>
                    </a:lnR>
                    <a:lnT w="12700">
                      <a:solidFill>
                        <a:srgbClr val="808080"/>
                      </a:solidFill>
                      <a:miter lim="400000"/>
                    </a:lnT>
                    <a:lnB w="38100">
                      <a:solidFill>
                        <a:srgbClr val="808080"/>
                      </a:solidFill>
                      <a:miter lim="400000"/>
                    </a:lnB>
                    <a:noFill/>
                  </a:tcPr>
                </a:tc>
                <a:tc>
                  <a:txBody>
                    <a:bodyPr/>
                    <a:lstStyle/>
                    <a:p>
                      <a:pPr algn="ctr" defTabSz="457200">
                        <a:lnSpc>
                          <a:spcPts val="3500"/>
                        </a:lnSpc>
                        <a:defRPr sz="1800"/>
                      </a:pPr>
                      <a:r>
                        <a:rPr lang="en-GB" dirty="0">
                          <a:ln w="0" cap="flat">
                            <a:solidFill>
                              <a:srgbClr val="000000"/>
                            </a:solidFill>
                            <a:prstDash val="solid"/>
                            <a:miter lim="400000"/>
                          </a:ln>
                        </a:rPr>
                        <a:t>3615</a:t>
                      </a:r>
                      <a:endParaRPr dirty="0">
                        <a:ln w="0" cap="flat">
                          <a:solidFill>
                            <a:srgbClr val="000000"/>
                          </a:solidFill>
                          <a:prstDash val="solid"/>
                          <a:miter lim="400000"/>
                        </a:ln>
                      </a:endParaRPr>
                    </a:p>
                  </a:txBody>
                  <a:tcPr marL="12700" marR="12700" marT="12700" marB="12700" anchor="ctr" horzOverflow="overflow">
                    <a:lnL w="38100">
                      <a:solidFill>
                        <a:srgbClr val="808080"/>
                      </a:solidFill>
                      <a:miter lim="400000"/>
                    </a:lnL>
                    <a:lnR w="38100">
                      <a:solidFill>
                        <a:srgbClr val="808080"/>
                      </a:solidFill>
                      <a:miter lim="400000"/>
                    </a:lnR>
                    <a:lnT w="12700">
                      <a:solidFill>
                        <a:srgbClr val="808080"/>
                      </a:solidFill>
                      <a:miter lim="400000"/>
                    </a:lnT>
                    <a:lnB w="38100">
                      <a:solidFill>
                        <a:srgbClr val="808080"/>
                      </a:solidFill>
                      <a:miter lim="400000"/>
                    </a:lnB>
                    <a:noFill/>
                  </a:tcPr>
                </a:tc>
                <a:tc>
                  <a:txBody>
                    <a:bodyPr/>
                    <a:lstStyle/>
                    <a:p>
                      <a:pPr algn="ctr" defTabSz="457200">
                        <a:lnSpc>
                          <a:spcPts val="3500"/>
                        </a:lnSpc>
                        <a:defRPr sz="1800"/>
                      </a:pPr>
                      <a:r>
                        <a:rPr dirty="0">
                          <a:ln w="0" cap="flat">
                            <a:solidFill>
                              <a:srgbClr val="000000"/>
                            </a:solidFill>
                            <a:prstDash val="solid"/>
                            <a:miter lim="400000"/>
                          </a:ln>
                        </a:rPr>
                        <a:t>14/02/2018</a:t>
                      </a:r>
                    </a:p>
                  </a:txBody>
                  <a:tcPr marL="12700" marR="12700" marT="12700" marB="12700" anchor="ctr" horzOverflow="overflow">
                    <a:lnL w="38100">
                      <a:solidFill>
                        <a:srgbClr val="808080"/>
                      </a:solidFill>
                      <a:miter lim="400000"/>
                    </a:lnL>
                    <a:lnR w="38100">
                      <a:solidFill>
                        <a:srgbClr val="808080"/>
                      </a:solidFill>
                      <a:miter lim="400000"/>
                    </a:lnR>
                    <a:lnT w="12700">
                      <a:solidFill>
                        <a:srgbClr val="808080"/>
                      </a:solidFill>
                      <a:miter lim="400000"/>
                    </a:lnT>
                    <a:lnB w="38100">
                      <a:solidFill>
                        <a:srgbClr val="808080"/>
                      </a:solidFill>
                      <a:miter lim="400000"/>
                    </a:lnB>
                    <a:noFill/>
                  </a:tcPr>
                </a:tc>
                <a:extLst>
                  <a:ext uri="{0D108BD9-81ED-4DB2-BD59-A6C34878D82A}">
                    <a16:rowId xmlns:a16="http://schemas.microsoft.com/office/drawing/2014/main" val="10001"/>
                  </a:ext>
                </a:extLst>
              </a:tr>
            </a:tbl>
          </a:graphicData>
        </a:graphic>
      </p:graphicFrame>
      <p:pic>
        <p:nvPicPr>
          <p:cNvPr id="579" name="Ligne Ligne" descr="Ligne Ligne"/>
          <p:cNvPicPr>
            <a:picLocks/>
          </p:cNvPicPr>
          <p:nvPr/>
        </p:nvPicPr>
        <p:blipFill>
          <a:blip r:embed="rId2"/>
          <a:stretch>
            <a:fillRect/>
          </a:stretch>
        </p:blipFill>
        <p:spPr>
          <a:xfrm rot="5400000">
            <a:off x="5466684" y="3998738"/>
            <a:ext cx="865871" cy="401377"/>
          </a:xfrm>
          <a:prstGeom prst="rect">
            <a:avLst/>
          </a:prstGeom>
        </p:spPr>
      </p:pic>
      <p:graphicFrame>
        <p:nvGraphicFramePr>
          <p:cNvPr id="581" name="Tableau 1-2-1"/>
          <p:cNvGraphicFramePr/>
          <p:nvPr>
            <p:extLst>
              <p:ext uri="{D42A27DB-BD31-4B8C-83A1-F6EECF244321}">
                <p14:modId xmlns:p14="http://schemas.microsoft.com/office/powerpoint/2010/main" val="2375635199"/>
              </p:ext>
            </p:extLst>
          </p:nvPr>
        </p:nvGraphicFramePr>
        <p:xfrm>
          <a:off x="1382234" y="4862197"/>
          <a:ext cx="9034767" cy="785007"/>
        </p:xfrm>
        <a:graphic>
          <a:graphicData uri="http://schemas.openxmlformats.org/drawingml/2006/table">
            <a:tbl>
              <a:tblPr bandRow="1">
                <a:tableStyleId>{4C3C2611-4C71-4FC5-86AE-919BDF0F9419}</a:tableStyleId>
              </a:tblPr>
              <a:tblGrid>
                <a:gridCol w="1583501">
                  <a:extLst>
                    <a:ext uri="{9D8B030D-6E8A-4147-A177-3AD203B41FA5}">
                      <a16:colId xmlns:a16="http://schemas.microsoft.com/office/drawing/2014/main" val="20000"/>
                    </a:ext>
                  </a:extLst>
                </a:gridCol>
                <a:gridCol w="1472547">
                  <a:extLst>
                    <a:ext uri="{9D8B030D-6E8A-4147-A177-3AD203B41FA5}">
                      <a16:colId xmlns:a16="http://schemas.microsoft.com/office/drawing/2014/main" val="20001"/>
                    </a:ext>
                  </a:extLst>
                </a:gridCol>
                <a:gridCol w="2309913">
                  <a:extLst>
                    <a:ext uri="{9D8B030D-6E8A-4147-A177-3AD203B41FA5}">
                      <a16:colId xmlns:a16="http://schemas.microsoft.com/office/drawing/2014/main" val="20002"/>
                    </a:ext>
                  </a:extLst>
                </a:gridCol>
                <a:gridCol w="2018492">
                  <a:extLst>
                    <a:ext uri="{9D8B030D-6E8A-4147-A177-3AD203B41FA5}">
                      <a16:colId xmlns:a16="http://schemas.microsoft.com/office/drawing/2014/main" val="20003"/>
                    </a:ext>
                  </a:extLst>
                </a:gridCol>
                <a:gridCol w="1650314">
                  <a:extLst>
                    <a:ext uri="{9D8B030D-6E8A-4147-A177-3AD203B41FA5}">
                      <a16:colId xmlns:a16="http://schemas.microsoft.com/office/drawing/2014/main" val="20004"/>
                    </a:ext>
                  </a:extLst>
                </a:gridCol>
              </a:tblGrid>
              <a:tr h="323931">
                <a:tc>
                  <a:txBody>
                    <a:bodyPr/>
                    <a:lstStyle/>
                    <a:p>
                      <a:pPr algn="ctr" defTabSz="457200">
                        <a:lnSpc>
                          <a:spcPts val="2800"/>
                        </a:lnSpc>
                        <a:defRPr sz="1800"/>
                      </a:pPr>
                      <a:r>
                        <a:rPr sz="1200" b="1">
                          <a:ln w="0" cap="flat">
                            <a:solidFill>
                              <a:srgbClr val="000000"/>
                            </a:solidFill>
                            <a:prstDash val="solid"/>
                            <a:miter lim="400000"/>
                          </a:ln>
                        </a:rPr>
                        <a:t>ID Produit</a:t>
                      </a:r>
                    </a:p>
                  </a:txBody>
                  <a:tcPr marL="12700" marR="12700" marT="12700" marB="12700" anchor="ctr" horzOverflow="overflow">
                    <a:lnL w="38100">
                      <a:solidFill>
                        <a:srgbClr val="808080"/>
                      </a:solidFill>
                      <a:miter lim="400000"/>
                    </a:lnL>
                    <a:lnR w="12700">
                      <a:solidFill>
                        <a:srgbClr val="808080"/>
                      </a:solidFill>
                      <a:miter lim="400000"/>
                    </a:lnR>
                    <a:lnT w="38100">
                      <a:solidFill>
                        <a:srgbClr val="808080"/>
                      </a:solidFill>
                      <a:miter lim="400000"/>
                    </a:lnT>
                    <a:lnB w="12700">
                      <a:solidFill>
                        <a:srgbClr val="808080"/>
                      </a:solidFill>
                      <a:miter lim="400000"/>
                    </a:lnB>
                    <a:noFill/>
                  </a:tcPr>
                </a:tc>
                <a:tc>
                  <a:txBody>
                    <a:bodyPr/>
                    <a:lstStyle/>
                    <a:p>
                      <a:pPr algn="ctr" defTabSz="457200">
                        <a:lnSpc>
                          <a:spcPts val="2800"/>
                        </a:lnSpc>
                        <a:defRPr sz="1800"/>
                      </a:pPr>
                      <a:r>
                        <a:rPr sz="1200" b="1">
                          <a:ln w="0" cap="flat">
                            <a:solidFill>
                              <a:srgbClr val="000000"/>
                            </a:solidFill>
                            <a:prstDash val="solid"/>
                            <a:miter lim="400000"/>
                          </a:ln>
                        </a:rPr>
                        <a:t>Description</a:t>
                      </a:r>
                    </a:p>
                  </a:txBody>
                  <a:tcPr marL="12700" marR="12700" marT="12700" marB="12700" anchor="ctr" horzOverflow="overflow">
                    <a:lnL w="12700">
                      <a:solidFill>
                        <a:srgbClr val="808080"/>
                      </a:solidFill>
                      <a:miter lim="400000"/>
                    </a:lnL>
                    <a:lnR w="12700">
                      <a:solidFill>
                        <a:srgbClr val="808080"/>
                      </a:solidFill>
                      <a:miter lim="400000"/>
                    </a:lnR>
                    <a:lnT w="38100">
                      <a:solidFill>
                        <a:srgbClr val="808080"/>
                      </a:solidFill>
                      <a:miter lim="400000"/>
                    </a:lnT>
                    <a:lnB w="12700">
                      <a:solidFill>
                        <a:srgbClr val="808080"/>
                      </a:solidFill>
                      <a:miter lim="400000"/>
                    </a:lnB>
                    <a:noFill/>
                  </a:tcPr>
                </a:tc>
                <a:tc>
                  <a:txBody>
                    <a:bodyPr/>
                    <a:lstStyle/>
                    <a:p>
                      <a:pPr algn="ctr" defTabSz="457200">
                        <a:lnSpc>
                          <a:spcPts val="2800"/>
                        </a:lnSpc>
                        <a:defRPr sz="1800"/>
                      </a:pPr>
                      <a:r>
                        <a:rPr sz="1200" b="1">
                          <a:ln w="0" cap="flat">
                            <a:solidFill>
                              <a:srgbClr val="000000"/>
                            </a:solidFill>
                            <a:prstDash val="solid"/>
                            <a:miter lim="400000"/>
                          </a:ln>
                        </a:rPr>
                        <a:t>Code</a:t>
                      </a:r>
                    </a:p>
                  </a:txBody>
                  <a:tcPr marL="12700" marR="12700" marT="12700" marB="12700" anchor="ctr" horzOverflow="overflow">
                    <a:lnL w="12700">
                      <a:solidFill>
                        <a:srgbClr val="808080"/>
                      </a:solidFill>
                      <a:miter lim="400000"/>
                    </a:lnL>
                    <a:lnR w="38100">
                      <a:solidFill>
                        <a:srgbClr val="808080"/>
                      </a:solidFill>
                      <a:miter lim="400000"/>
                    </a:lnR>
                    <a:lnT w="38100">
                      <a:solidFill>
                        <a:srgbClr val="808080"/>
                      </a:solidFill>
                      <a:miter lim="400000"/>
                    </a:lnT>
                    <a:lnB w="12700">
                      <a:solidFill>
                        <a:srgbClr val="808080"/>
                      </a:solidFill>
                      <a:miter lim="400000"/>
                    </a:lnB>
                    <a:noFill/>
                  </a:tcPr>
                </a:tc>
                <a:tc>
                  <a:txBody>
                    <a:bodyPr/>
                    <a:lstStyle/>
                    <a:p>
                      <a:pPr algn="ctr" defTabSz="457200">
                        <a:lnSpc>
                          <a:spcPts val="2800"/>
                        </a:lnSpc>
                        <a:defRPr sz="1800"/>
                      </a:pPr>
                      <a:r>
                        <a:rPr sz="1200" b="1">
                          <a:ln w="0" cap="flat">
                            <a:solidFill>
                              <a:srgbClr val="000000"/>
                            </a:solidFill>
                            <a:prstDash val="solid"/>
                            <a:miter lim="400000"/>
                          </a:ln>
                        </a:rPr>
                        <a:t>Ancien Code</a:t>
                      </a:r>
                    </a:p>
                  </a:txBody>
                  <a:tcPr marL="12700" marR="12700" marT="12700" marB="12700" anchor="ctr" horzOverflow="overflow">
                    <a:lnL w="38100">
                      <a:solidFill>
                        <a:srgbClr val="808080"/>
                      </a:solidFill>
                      <a:miter lim="400000"/>
                    </a:lnL>
                    <a:lnR w="38100">
                      <a:solidFill>
                        <a:srgbClr val="808080"/>
                      </a:solidFill>
                      <a:miter lim="400000"/>
                    </a:lnR>
                    <a:lnT w="38100">
                      <a:solidFill>
                        <a:srgbClr val="808080"/>
                      </a:solidFill>
                      <a:miter lim="400000"/>
                    </a:lnT>
                    <a:lnB w="12700">
                      <a:solidFill>
                        <a:srgbClr val="808080"/>
                      </a:solidFill>
                      <a:miter lim="400000"/>
                    </a:lnB>
                    <a:noFill/>
                  </a:tcPr>
                </a:tc>
                <a:tc>
                  <a:txBody>
                    <a:bodyPr/>
                    <a:lstStyle/>
                    <a:p>
                      <a:pPr algn="ctr" defTabSz="457200">
                        <a:lnSpc>
                          <a:spcPts val="2800"/>
                        </a:lnSpc>
                        <a:defRPr sz="1800"/>
                      </a:pPr>
                      <a:r>
                        <a:rPr sz="1200" b="1">
                          <a:ln w="0" cap="flat">
                            <a:solidFill>
                              <a:srgbClr val="000000"/>
                            </a:solidFill>
                            <a:prstDash val="solid"/>
                            <a:miter lim="400000"/>
                          </a:ln>
                        </a:rPr>
                        <a:t>Date du Changement</a:t>
                      </a:r>
                    </a:p>
                  </a:txBody>
                  <a:tcPr marL="12700" marR="12700" marT="12700" marB="12700" anchor="ctr" horzOverflow="overflow">
                    <a:lnL w="38100">
                      <a:solidFill>
                        <a:srgbClr val="808080"/>
                      </a:solidFill>
                      <a:miter lim="400000"/>
                    </a:lnL>
                    <a:lnR w="38100">
                      <a:solidFill>
                        <a:srgbClr val="808080"/>
                      </a:solidFill>
                      <a:miter lim="400000"/>
                    </a:lnR>
                    <a:lnT w="38100">
                      <a:solidFill>
                        <a:srgbClr val="808080"/>
                      </a:solidFill>
                      <a:miter lim="400000"/>
                    </a:lnT>
                    <a:lnB w="12700">
                      <a:solidFill>
                        <a:srgbClr val="808080"/>
                      </a:solidFill>
                      <a:miter lim="400000"/>
                    </a:lnB>
                    <a:noFill/>
                  </a:tcPr>
                </a:tc>
                <a:extLst>
                  <a:ext uri="{0D108BD9-81ED-4DB2-BD59-A6C34878D82A}">
                    <a16:rowId xmlns:a16="http://schemas.microsoft.com/office/drawing/2014/main" val="10000"/>
                  </a:ext>
                </a:extLst>
              </a:tr>
              <a:tr h="452648">
                <a:tc>
                  <a:txBody>
                    <a:bodyPr/>
                    <a:lstStyle/>
                    <a:p>
                      <a:pPr algn="l" defTabSz="457200">
                        <a:lnSpc>
                          <a:spcPts val="3500"/>
                        </a:lnSpc>
                        <a:defRPr sz="1800"/>
                      </a:pPr>
                      <a:r>
                        <a:rPr dirty="0">
                          <a:ln w="0" cap="flat">
                            <a:solidFill>
                              <a:srgbClr val="000000"/>
                            </a:solidFill>
                            <a:prstDash val="solid"/>
                            <a:miter lim="400000"/>
                          </a:ln>
                        </a:rPr>
                        <a:t>123456</a:t>
                      </a:r>
                    </a:p>
                  </a:txBody>
                  <a:tcPr marL="12700" marR="12700" marT="12700" marB="12700" anchor="ctr" horzOverflow="overflow">
                    <a:lnL w="38100">
                      <a:solidFill>
                        <a:srgbClr val="808080"/>
                      </a:solidFill>
                      <a:miter lim="400000"/>
                    </a:lnL>
                    <a:lnR w="12700">
                      <a:solidFill>
                        <a:srgbClr val="808080"/>
                      </a:solidFill>
                      <a:miter lim="400000"/>
                    </a:lnR>
                    <a:lnT w="12700">
                      <a:solidFill>
                        <a:srgbClr val="808080"/>
                      </a:solidFill>
                      <a:miter lim="400000"/>
                    </a:lnT>
                    <a:lnB w="38100">
                      <a:solidFill>
                        <a:srgbClr val="808080"/>
                      </a:solidFill>
                      <a:miter lim="400000"/>
                    </a:lnB>
                    <a:noFill/>
                  </a:tcPr>
                </a:tc>
                <a:tc>
                  <a:txBody>
                    <a:bodyPr/>
                    <a:lstStyle/>
                    <a:p>
                      <a:pPr algn="l" defTabSz="457200">
                        <a:lnSpc>
                          <a:spcPts val="3500"/>
                        </a:lnSpc>
                        <a:defRPr sz="1800"/>
                      </a:pPr>
                      <a:r>
                        <a:rPr>
                          <a:ln w="0" cap="flat">
                            <a:solidFill>
                              <a:srgbClr val="000000"/>
                            </a:solidFill>
                            <a:prstDash val="solid"/>
                            <a:miter lim="400000"/>
                          </a:ln>
                        </a:rPr>
                        <a:t>Rocket League</a:t>
                      </a:r>
                    </a:p>
                  </a:txBody>
                  <a:tcPr marL="12700" marR="12700" marT="12700" marB="12700" anchor="ctr" horzOverflow="overflow">
                    <a:lnL w="12700">
                      <a:solidFill>
                        <a:srgbClr val="808080"/>
                      </a:solidFill>
                      <a:miter lim="400000"/>
                    </a:lnL>
                    <a:lnR w="12700">
                      <a:solidFill>
                        <a:srgbClr val="808080"/>
                      </a:solidFill>
                      <a:miter lim="400000"/>
                    </a:lnR>
                    <a:lnT w="12700">
                      <a:solidFill>
                        <a:srgbClr val="808080"/>
                      </a:solidFill>
                      <a:miter lim="400000"/>
                    </a:lnT>
                    <a:lnB w="38100">
                      <a:solidFill>
                        <a:srgbClr val="808080"/>
                      </a:solidFill>
                      <a:miter lim="400000"/>
                    </a:lnB>
                    <a:noFill/>
                  </a:tcPr>
                </a:tc>
                <a:tc>
                  <a:txBody>
                    <a:bodyPr/>
                    <a:lstStyle/>
                    <a:p>
                      <a:pPr algn="ctr" defTabSz="457200">
                        <a:lnSpc>
                          <a:spcPts val="3500"/>
                        </a:lnSpc>
                        <a:defRPr sz="1800"/>
                      </a:pPr>
                      <a:r>
                        <a:rPr dirty="0">
                          <a:ln w="0" cap="flat">
                            <a:solidFill>
                              <a:srgbClr val="000000"/>
                            </a:solidFill>
                            <a:prstDash val="solid"/>
                            <a:miter lim="400000"/>
                          </a:ln>
                          <a:solidFill>
                            <a:srgbClr val="FF2600"/>
                          </a:solidFill>
                        </a:rPr>
                        <a:t>ACDC</a:t>
                      </a:r>
                    </a:p>
                  </a:txBody>
                  <a:tcPr marL="12700" marR="12700" marT="12700" marB="12700" anchor="ctr" horzOverflow="overflow">
                    <a:lnL w="12700">
                      <a:solidFill>
                        <a:srgbClr val="808080"/>
                      </a:solidFill>
                      <a:miter lim="400000"/>
                    </a:lnL>
                    <a:lnR w="38100">
                      <a:solidFill>
                        <a:srgbClr val="808080"/>
                      </a:solidFill>
                      <a:miter lim="400000"/>
                    </a:lnR>
                    <a:lnT w="12700">
                      <a:solidFill>
                        <a:srgbClr val="808080"/>
                      </a:solidFill>
                      <a:miter lim="400000"/>
                    </a:lnT>
                    <a:lnB w="38100">
                      <a:solidFill>
                        <a:srgbClr val="808080"/>
                      </a:solidFill>
                      <a:miter lim="400000"/>
                    </a:lnB>
                    <a:noFill/>
                  </a:tcPr>
                </a:tc>
                <a:tc>
                  <a:txBody>
                    <a:bodyPr/>
                    <a:lstStyle/>
                    <a:p>
                      <a:pPr algn="ctr" defTabSz="457200">
                        <a:lnSpc>
                          <a:spcPts val="3500"/>
                        </a:lnSpc>
                        <a:defRPr sz="1800"/>
                      </a:pPr>
                      <a:r>
                        <a:rPr lang="en-GB" dirty="0">
                          <a:ln w="0" cap="flat">
                            <a:solidFill>
                              <a:srgbClr val="000000"/>
                            </a:solidFill>
                            <a:prstDash val="solid"/>
                            <a:miter lim="400000"/>
                          </a:ln>
                          <a:solidFill>
                            <a:srgbClr val="FF2600"/>
                          </a:solidFill>
                        </a:rPr>
                        <a:t>ABCDE</a:t>
                      </a:r>
                      <a:endParaRPr dirty="0">
                        <a:ln w="0" cap="flat">
                          <a:solidFill>
                            <a:srgbClr val="000000"/>
                          </a:solidFill>
                          <a:prstDash val="solid"/>
                          <a:miter lim="400000"/>
                        </a:ln>
                        <a:solidFill>
                          <a:srgbClr val="FF2600"/>
                        </a:solidFill>
                      </a:endParaRPr>
                    </a:p>
                  </a:txBody>
                  <a:tcPr marL="12700" marR="12700" marT="12700" marB="12700" anchor="ctr" horzOverflow="overflow">
                    <a:lnL w="38100">
                      <a:solidFill>
                        <a:srgbClr val="808080"/>
                      </a:solidFill>
                      <a:miter lim="400000"/>
                    </a:lnL>
                    <a:lnR w="38100">
                      <a:solidFill>
                        <a:srgbClr val="808080"/>
                      </a:solidFill>
                      <a:miter lim="400000"/>
                    </a:lnR>
                    <a:lnT w="12700">
                      <a:solidFill>
                        <a:srgbClr val="808080"/>
                      </a:solidFill>
                      <a:miter lim="400000"/>
                    </a:lnT>
                    <a:lnB w="38100">
                      <a:solidFill>
                        <a:srgbClr val="808080"/>
                      </a:solidFill>
                      <a:miter lim="400000"/>
                    </a:lnB>
                    <a:noFill/>
                  </a:tcPr>
                </a:tc>
                <a:tc>
                  <a:txBody>
                    <a:bodyPr/>
                    <a:lstStyle/>
                    <a:p>
                      <a:pPr algn="ctr" defTabSz="457200">
                        <a:lnSpc>
                          <a:spcPts val="3500"/>
                        </a:lnSpc>
                        <a:defRPr sz="1800"/>
                      </a:pPr>
                      <a:r>
                        <a:rPr dirty="0">
                          <a:ln w="0" cap="flat">
                            <a:solidFill>
                              <a:srgbClr val="000000"/>
                            </a:solidFill>
                            <a:prstDash val="solid"/>
                            <a:miter lim="400000"/>
                          </a:ln>
                          <a:solidFill>
                            <a:srgbClr val="FF2600"/>
                          </a:solidFill>
                        </a:rPr>
                        <a:t>14/03/2019</a:t>
                      </a:r>
                    </a:p>
                  </a:txBody>
                  <a:tcPr marL="12700" marR="12700" marT="12700" marB="12700" anchor="ctr" horzOverflow="overflow">
                    <a:lnL w="38100">
                      <a:solidFill>
                        <a:srgbClr val="808080"/>
                      </a:solidFill>
                      <a:miter lim="400000"/>
                    </a:lnL>
                    <a:lnR w="38100">
                      <a:solidFill>
                        <a:srgbClr val="808080"/>
                      </a:solidFill>
                      <a:miter lim="400000"/>
                    </a:lnR>
                    <a:lnT w="12700">
                      <a:solidFill>
                        <a:srgbClr val="808080"/>
                      </a:solidFill>
                      <a:miter lim="400000"/>
                    </a:lnT>
                    <a:lnB w="38100">
                      <a:solidFill>
                        <a:srgbClr val="808080"/>
                      </a:solidFill>
                      <a:miter lim="400000"/>
                    </a:lnB>
                    <a:noFill/>
                  </a:tcPr>
                </a:tc>
                <a:extLst>
                  <a:ext uri="{0D108BD9-81ED-4DB2-BD59-A6C34878D82A}">
                    <a16:rowId xmlns:a16="http://schemas.microsoft.com/office/drawing/2014/main" val="10001"/>
                  </a:ext>
                </a:extLst>
              </a:tr>
            </a:tbl>
          </a:graphicData>
        </a:graphic>
      </p:graphicFrame>
    </p:spTree>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 name="Title 15"/>
          <p:cNvSpPr txBox="1"/>
          <p:nvPr/>
        </p:nvSpPr>
        <p:spPr>
          <a:xfrm>
            <a:off x="278723" y="286929"/>
            <a:ext cx="9920055" cy="4597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lnSpc>
                <a:spcPct val="90000"/>
              </a:lnSpc>
              <a:defRPr sz="2400">
                <a:solidFill>
                  <a:srgbClr val="766C62"/>
                </a:solidFill>
                <a:latin typeface="Segoe UI"/>
                <a:ea typeface="Segoe UI"/>
                <a:cs typeface="Segoe UI"/>
                <a:sym typeface="Segoe UI"/>
              </a:defRPr>
            </a:lvl1pPr>
          </a:lstStyle>
          <a:p>
            <a:r>
              <a:t>Schéma en étoile rappel</a:t>
            </a:r>
          </a:p>
        </p:txBody>
      </p:sp>
      <p:grpSp>
        <p:nvGrpSpPr>
          <p:cNvPr id="586" name="Ventes"/>
          <p:cNvGrpSpPr/>
          <p:nvPr/>
        </p:nvGrpSpPr>
        <p:grpSpPr>
          <a:xfrm>
            <a:off x="4223064" y="2784992"/>
            <a:ext cx="2031373" cy="1346201"/>
            <a:chOff x="0" y="0"/>
            <a:chExt cx="2031372" cy="1346200"/>
          </a:xfrm>
        </p:grpSpPr>
        <p:sp>
          <p:nvSpPr>
            <p:cNvPr id="585" name="Ventes"/>
            <p:cNvSpPr/>
            <p:nvPr/>
          </p:nvSpPr>
          <p:spPr>
            <a:xfrm>
              <a:off x="38100" y="38100"/>
              <a:ext cx="1955173" cy="1270000"/>
            </a:xfrm>
            <a:prstGeom prst="roundRect">
              <a:avLst>
                <a:gd name="adj" fmla="val 15000"/>
              </a:avLst>
            </a:prstGeom>
            <a:solidFill>
              <a:srgbClr val="FFFFFF"/>
            </a:solidFill>
            <a:ln>
              <a:noFill/>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noAutofit/>
            </a:bodyPr>
            <a:lstStyle>
              <a:lvl1pPr algn="ctr">
                <a:lnSpc>
                  <a:spcPct val="90000"/>
                </a:lnSpc>
                <a:defRPr sz="2400">
                  <a:solidFill>
                    <a:srgbClr val="766C62"/>
                  </a:solidFill>
                  <a:latin typeface="Segoe UI"/>
                  <a:ea typeface="Segoe UI"/>
                  <a:cs typeface="Segoe UI"/>
                  <a:sym typeface="Segoe UI"/>
                </a:defRPr>
              </a:lvl1pPr>
            </a:lstStyle>
            <a:p>
              <a:r>
                <a:t>Ventes</a:t>
              </a:r>
            </a:p>
          </p:txBody>
        </p:sp>
        <p:pic>
          <p:nvPicPr>
            <p:cNvPr id="584" name="Ventes Ventes" descr="Ventes Ventes"/>
            <p:cNvPicPr>
              <a:picLocks/>
            </p:cNvPicPr>
            <p:nvPr/>
          </p:nvPicPr>
          <p:blipFill>
            <a:blip r:embed="rId2"/>
            <a:stretch>
              <a:fillRect/>
            </a:stretch>
          </p:blipFill>
          <p:spPr>
            <a:xfrm>
              <a:off x="0" y="0"/>
              <a:ext cx="2031373" cy="1346200"/>
            </a:xfrm>
            <a:prstGeom prst="rect">
              <a:avLst/>
            </a:prstGeom>
            <a:effectLst/>
          </p:spPr>
        </p:pic>
      </p:grpSp>
      <p:pic>
        <p:nvPicPr>
          <p:cNvPr id="587" name="Ligne Ligne" descr="Ligne Ligne"/>
          <p:cNvPicPr>
            <a:picLocks/>
          </p:cNvPicPr>
          <p:nvPr/>
        </p:nvPicPr>
        <p:blipFill>
          <a:blip r:embed="rId3"/>
          <a:stretch>
            <a:fillRect/>
          </a:stretch>
        </p:blipFill>
        <p:spPr>
          <a:xfrm rot="5478131">
            <a:off x="4823500" y="2253592"/>
            <a:ext cx="847462" cy="401378"/>
          </a:xfrm>
          <a:prstGeom prst="rect">
            <a:avLst/>
          </a:prstGeom>
        </p:spPr>
      </p:pic>
      <p:pic>
        <p:nvPicPr>
          <p:cNvPr id="589" name="Ligne Ligne" descr="Ligne Ligne"/>
          <p:cNvPicPr>
            <a:picLocks/>
          </p:cNvPicPr>
          <p:nvPr/>
        </p:nvPicPr>
        <p:blipFill>
          <a:blip r:embed="rId4"/>
          <a:stretch>
            <a:fillRect/>
          </a:stretch>
        </p:blipFill>
        <p:spPr>
          <a:xfrm rot="10800000">
            <a:off x="6172648" y="3257404"/>
            <a:ext cx="1103794" cy="401378"/>
          </a:xfrm>
          <a:prstGeom prst="rect">
            <a:avLst/>
          </a:prstGeom>
        </p:spPr>
      </p:pic>
      <p:pic>
        <p:nvPicPr>
          <p:cNvPr id="591" name="Ligne Ligne" descr="Ligne Ligne"/>
          <p:cNvPicPr>
            <a:picLocks/>
          </p:cNvPicPr>
          <p:nvPr/>
        </p:nvPicPr>
        <p:blipFill>
          <a:blip r:embed="rId4"/>
          <a:stretch>
            <a:fillRect/>
          </a:stretch>
        </p:blipFill>
        <p:spPr>
          <a:xfrm>
            <a:off x="3154546" y="3375387"/>
            <a:ext cx="1103794" cy="401378"/>
          </a:xfrm>
          <a:prstGeom prst="rect">
            <a:avLst/>
          </a:prstGeom>
        </p:spPr>
      </p:pic>
      <p:pic>
        <p:nvPicPr>
          <p:cNvPr id="593" name="Ligne Ligne" descr="Ligne Ligne"/>
          <p:cNvPicPr>
            <a:picLocks/>
          </p:cNvPicPr>
          <p:nvPr/>
        </p:nvPicPr>
        <p:blipFill>
          <a:blip r:embed="rId5"/>
          <a:stretch>
            <a:fillRect/>
          </a:stretch>
        </p:blipFill>
        <p:spPr>
          <a:xfrm rot="16200000">
            <a:off x="4790516" y="4286803"/>
            <a:ext cx="911973" cy="401378"/>
          </a:xfrm>
          <a:prstGeom prst="rect">
            <a:avLst/>
          </a:prstGeom>
        </p:spPr>
      </p:pic>
      <p:grpSp>
        <p:nvGrpSpPr>
          <p:cNvPr id="597" name="Géographie"/>
          <p:cNvGrpSpPr/>
          <p:nvPr/>
        </p:nvGrpSpPr>
        <p:grpSpPr>
          <a:xfrm>
            <a:off x="1193493" y="2784992"/>
            <a:ext cx="2031373" cy="1346201"/>
            <a:chOff x="0" y="0"/>
            <a:chExt cx="2031372" cy="1346200"/>
          </a:xfrm>
        </p:grpSpPr>
        <p:sp>
          <p:nvSpPr>
            <p:cNvPr id="596" name="Géographie"/>
            <p:cNvSpPr/>
            <p:nvPr/>
          </p:nvSpPr>
          <p:spPr>
            <a:xfrm>
              <a:off x="38100" y="38100"/>
              <a:ext cx="1955173" cy="1270000"/>
            </a:xfrm>
            <a:prstGeom prst="roundRect">
              <a:avLst>
                <a:gd name="adj" fmla="val 15000"/>
              </a:avLst>
            </a:prstGeom>
            <a:solidFill>
              <a:srgbClr val="FFFFFF"/>
            </a:solidFill>
            <a:ln>
              <a:noFill/>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noAutofit/>
            </a:bodyPr>
            <a:lstStyle>
              <a:lvl1pPr algn="ctr">
                <a:lnSpc>
                  <a:spcPct val="90000"/>
                </a:lnSpc>
                <a:defRPr sz="2400">
                  <a:solidFill>
                    <a:srgbClr val="766C62"/>
                  </a:solidFill>
                  <a:latin typeface="Segoe UI"/>
                  <a:ea typeface="Segoe UI"/>
                  <a:cs typeface="Segoe UI"/>
                  <a:sym typeface="Segoe UI"/>
                </a:defRPr>
              </a:lvl1pPr>
            </a:lstStyle>
            <a:p>
              <a:r>
                <a:t>Géographie</a:t>
              </a:r>
            </a:p>
          </p:txBody>
        </p:sp>
        <p:pic>
          <p:nvPicPr>
            <p:cNvPr id="595" name="Géographie Géographie" descr="Géographie Géographie"/>
            <p:cNvPicPr>
              <a:picLocks/>
            </p:cNvPicPr>
            <p:nvPr/>
          </p:nvPicPr>
          <p:blipFill>
            <a:blip r:embed="rId2"/>
            <a:stretch>
              <a:fillRect/>
            </a:stretch>
          </p:blipFill>
          <p:spPr>
            <a:xfrm>
              <a:off x="0" y="0"/>
              <a:ext cx="2031373" cy="1346200"/>
            </a:xfrm>
            <a:prstGeom prst="rect">
              <a:avLst/>
            </a:prstGeom>
            <a:effectLst/>
          </p:spPr>
        </p:pic>
      </p:grpSp>
      <p:grpSp>
        <p:nvGrpSpPr>
          <p:cNvPr id="600" name="Client"/>
          <p:cNvGrpSpPr/>
          <p:nvPr/>
        </p:nvGrpSpPr>
        <p:grpSpPr>
          <a:xfrm>
            <a:off x="4223064" y="730031"/>
            <a:ext cx="2031373" cy="1346201"/>
            <a:chOff x="0" y="0"/>
            <a:chExt cx="2031372" cy="1346200"/>
          </a:xfrm>
        </p:grpSpPr>
        <p:sp>
          <p:nvSpPr>
            <p:cNvPr id="599" name="Client"/>
            <p:cNvSpPr/>
            <p:nvPr/>
          </p:nvSpPr>
          <p:spPr>
            <a:xfrm>
              <a:off x="38100" y="38100"/>
              <a:ext cx="1955173" cy="1270000"/>
            </a:xfrm>
            <a:prstGeom prst="roundRect">
              <a:avLst>
                <a:gd name="adj" fmla="val 15000"/>
              </a:avLst>
            </a:prstGeom>
            <a:solidFill>
              <a:srgbClr val="FFFFFF"/>
            </a:solidFill>
            <a:ln>
              <a:noFill/>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noAutofit/>
            </a:bodyPr>
            <a:lstStyle>
              <a:lvl1pPr algn="ctr">
                <a:lnSpc>
                  <a:spcPct val="90000"/>
                </a:lnSpc>
                <a:defRPr sz="2400">
                  <a:solidFill>
                    <a:srgbClr val="766C62"/>
                  </a:solidFill>
                  <a:latin typeface="Segoe UI"/>
                  <a:ea typeface="Segoe UI"/>
                  <a:cs typeface="Segoe UI"/>
                  <a:sym typeface="Segoe UI"/>
                </a:defRPr>
              </a:lvl1pPr>
            </a:lstStyle>
            <a:p>
              <a:r>
                <a:t>Client</a:t>
              </a:r>
            </a:p>
          </p:txBody>
        </p:sp>
        <p:pic>
          <p:nvPicPr>
            <p:cNvPr id="598" name="Client Client" descr="Client Client"/>
            <p:cNvPicPr>
              <a:picLocks/>
            </p:cNvPicPr>
            <p:nvPr/>
          </p:nvPicPr>
          <p:blipFill>
            <a:blip r:embed="rId2"/>
            <a:stretch>
              <a:fillRect/>
            </a:stretch>
          </p:blipFill>
          <p:spPr>
            <a:xfrm>
              <a:off x="0" y="0"/>
              <a:ext cx="2031373" cy="1346200"/>
            </a:xfrm>
            <a:prstGeom prst="rect">
              <a:avLst/>
            </a:prstGeom>
            <a:effectLst/>
          </p:spPr>
        </p:pic>
      </p:grpSp>
      <p:grpSp>
        <p:nvGrpSpPr>
          <p:cNvPr id="603" name="Produit"/>
          <p:cNvGrpSpPr/>
          <p:nvPr/>
        </p:nvGrpSpPr>
        <p:grpSpPr>
          <a:xfrm>
            <a:off x="7252634" y="2782226"/>
            <a:ext cx="2031373" cy="1346201"/>
            <a:chOff x="0" y="0"/>
            <a:chExt cx="2031372" cy="1346200"/>
          </a:xfrm>
        </p:grpSpPr>
        <p:sp>
          <p:nvSpPr>
            <p:cNvPr id="602" name="Produit"/>
            <p:cNvSpPr/>
            <p:nvPr/>
          </p:nvSpPr>
          <p:spPr>
            <a:xfrm>
              <a:off x="38100" y="38100"/>
              <a:ext cx="1955173" cy="1270000"/>
            </a:xfrm>
            <a:prstGeom prst="roundRect">
              <a:avLst>
                <a:gd name="adj" fmla="val 15000"/>
              </a:avLst>
            </a:prstGeom>
            <a:solidFill>
              <a:srgbClr val="FFFFFF"/>
            </a:solidFill>
            <a:ln>
              <a:noFill/>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noAutofit/>
            </a:bodyPr>
            <a:lstStyle>
              <a:lvl1pPr algn="ctr">
                <a:lnSpc>
                  <a:spcPct val="90000"/>
                </a:lnSpc>
                <a:defRPr sz="2400">
                  <a:solidFill>
                    <a:srgbClr val="766C62"/>
                  </a:solidFill>
                  <a:latin typeface="Segoe UI"/>
                  <a:ea typeface="Segoe UI"/>
                  <a:cs typeface="Segoe UI"/>
                  <a:sym typeface="Segoe UI"/>
                </a:defRPr>
              </a:lvl1pPr>
            </a:lstStyle>
            <a:p>
              <a:r>
                <a:t>Produit</a:t>
              </a:r>
            </a:p>
          </p:txBody>
        </p:sp>
        <p:pic>
          <p:nvPicPr>
            <p:cNvPr id="601" name="Produit Produit" descr="Produit Produit"/>
            <p:cNvPicPr>
              <a:picLocks/>
            </p:cNvPicPr>
            <p:nvPr/>
          </p:nvPicPr>
          <p:blipFill>
            <a:blip r:embed="rId2"/>
            <a:stretch>
              <a:fillRect/>
            </a:stretch>
          </p:blipFill>
          <p:spPr>
            <a:xfrm>
              <a:off x="0" y="0"/>
              <a:ext cx="2031373" cy="1346200"/>
            </a:xfrm>
            <a:prstGeom prst="rect">
              <a:avLst/>
            </a:prstGeom>
            <a:effectLst/>
          </p:spPr>
        </p:pic>
      </p:grpSp>
      <p:grpSp>
        <p:nvGrpSpPr>
          <p:cNvPr id="606" name="Temps"/>
          <p:cNvGrpSpPr/>
          <p:nvPr/>
        </p:nvGrpSpPr>
        <p:grpSpPr>
          <a:xfrm>
            <a:off x="4223064" y="4839953"/>
            <a:ext cx="2031373" cy="1346201"/>
            <a:chOff x="0" y="0"/>
            <a:chExt cx="2031372" cy="1346200"/>
          </a:xfrm>
        </p:grpSpPr>
        <p:sp>
          <p:nvSpPr>
            <p:cNvPr id="605" name="Temps"/>
            <p:cNvSpPr/>
            <p:nvPr/>
          </p:nvSpPr>
          <p:spPr>
            <a:xfrm>
              <a:off x="38100" y="38100"/>
              <a:ext cx="1955173" cy="1270000"/>
            </a:xfrm>
            <a:prstGeom prst="roundRect">
              <a:avLst>
                <a:gd name="adj" fmla="val 15000"/>
              </a:avLst>
            </a:prstGeom>
            <a:solidFill>
              <a:srgbClr val="FFFFFF"/>
            </a:solidFill>
            <a:ln>
              <a:noFill/>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noAutofit/>
            </a:bodyPr>
            <a:lstStyle>
              <a:lvl1pPr algn="ctr">
                <a:lnSpc>
                  <a:spcPct val="90000"/>
                </a:lnSpc>
                <a:defRPr sz="2400">
                  <a:solidFill>
                    <a:srgbClr val="766C62"/>
                  </a:solidFill>
                  <a:latin typeface="Segoe UI"/>
                  <a:ea typeface="Segoe UI"/>
                  <a:cs typeface="Segoe UI"/>
                  <a:sym typeface="Segoe UI"/>
                </a:defRPr>
              </a:lvl1pPr>
            </a:lstStyle>
            <a:p>
              <a:r>
                <a:t>Temps</a:t>
              </a:r>
            </a:p>
          </p:txBody>
        </p:sp>
        <p:pic>
          <p:nvPicPr>
            <p:cNvPr id="604" name="Temps Temps" descr="Temps Temps"/>
            <p:cNvPicPr>
              <a:picLocks/>
            </p:cNvPicPr>
            <p:nvPr/>
          </p:nvPicPr>
          <p:blipFill>
            <a:blip r:embed="rId2"/>
            <a:stretch>
              <a:fillRect/>
            </a:stretch>
          </p:blipFill>
          <p:spPr>
            <a:xfrm>
              <a:off x="0" y="0"/>
              <a:ext cx="2031373" cy="1346200"/>
            </a:xfrm>
            <a:prstGeom prst="rect">
              <a:avLst/>
            </a:prstGeom>
            <a:effectLst/>
          </p:spPr>
        </p:pic>
      </p:grpSp>
      <p:sp>
        <p:nvSpPr>
          <p:cNvPr id="607" name="Title 15"/>
          <p:cNvSpPr txBox="1"/>
          <p:nvPr/>
        </p:nvSpPr>
        <p:spPr>
          <a:xfrm>
            <a:off x="1230631" y="4229939"/>
            <a:ext cx="1787926" cy="145415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p>
            <a:pPr>
              <a:lnSpc>
                <a:spcPct val="90000"/>
              </a:lnSpc>
              <a:defRPr sz="2400">
                <a:solidFill>
                  <a:srgbClr val="766C62"/>
                </a:solidFill>
                <a:latin typeface="Segoe UI"/>
                <a:ea typeface="Segoe UI"/>
                <a:cs typeface="Segoe UI"/>
                <a:sym typeface="Segoe UI"/>
              </a:defRPr>
            </a:pPr>
            <a:r>
              <a:t>Ville</a:t>
            </a:r>
          </a:p>
          <a:p>
            <a:pPr>
              <a:lnSpc>
                <a:spcPct val="90000"/>
              </a:lnSpc>
              <a:defRPr sz="2400">
                <a:solidFill>
                  <a:srgbClr val="766C62"/>
                </a:solidFill>
                <a:latin typeface="Segoe UI"/>
                <a:ea typeface="Segoe UI"/>
                <a:cs typeface="Segoe UI"/>
                <a:sym typeface="Segoe UI"/>
              </a:defRPr>
            </a:pPr>
            <a:r>
              <a:t>Région</a:t>
            </a:r>
          </a:p>
          <a:p>
            <a:pPr>
              <a:lnSpc>
                <a:spcPct val="90000"/>
              </a:lnSpc>
              <a:defRPr sz="2400">
                <a:solidFill>
                  <a:srgbClr val="766C62"/>
                </a:solidFill>
                <a:latin typeface="Segoe UI"/>
                <a:ea typeface="Segoe UI"/>
                <a:cs typeface="Segoe UI"/>
                <a:sym typeface="Segoe UI"/>
              </a:defRPr>
            </a:pPr>
            <a:r>
              <a:t>Pays</a:t>
            </a:r>
          </a:p>
          <a:p>
            <a:pPr>
              <a:lnSpc>
                <a:spcPct val="90000"/>
              </a:lnSpc>
              <a:defRPr sz="2400">
                <a:solidFill>
                  <a:srgbClr val="766C62"/>
                </a:solidFill>
                <a:latin typeface="Segoe UI"/>
                <a:ea typeface="Segoe UI"/>
                <a:cs typeface="Segoe UI"/>
                <a:sym typeface="Segoe UI"/>
              </a:defRPr>
            </a:pPr>
            <a:r>
              <a:t>Continent</a:t>
            </a:r>
          </a:p>
        </p:txBody>
      </p:sp>
      <p:sp>
        <p:nvSpPr>
          <p:cNvPr id="608" name="Title 15"/>
          <p:cNvSpPr txBox="1"/>
          <p:nvPr/>
        </p:nvSpPr>
        <p:spPr>
          <a:xfrm>
            <a:off x="6332503" y="4785978"/>
            <a:ext cx="2431832" cy="145415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p>
            <a:pPr>
              <a:lnSpc>
                <a:spcPct val="90000"/>
              </a:lnSpc>
              <a:defRPr sz="2400">
                <a:solidFill>
                  <a:srgbClr val="766C62"/>
                </a:solidFill>
                <a:latin typeface="Segoe UI"/>
                <a:ea typeface="Segoe UI"/>
                <a:cs typeface="Segoe UI"/>
                <a:sym typeface="Segoe UI"/>
              </a:defRPr>
            </a:pPr>
            <a:r>
              <a:t>Jour</a:t>
            </a:r>
          </a:p>
          <a:p>
            <a:pPr>
              <a:lnSpc>
                <a:spcPct val="90000"/>
              </a:lnSpc>
              <a:defRPr sz="2400">
                <a:solidFill>
                  <a:srgbClr val="766C62"/>
                </a:solidFill>
                <a:latin typeface="Segoe UI"/>
                <a:ea typeface="Segoe UI"/>
                <a:cs typeface="Segoe UI"/>
                <a:sym typeface="Segoe UI"/>
              </a:defRPr>
            </a:pPr>
            <a:r>
              <a:t>Mois</a:t>
            </a:r>
          </a:p>
          <a:p>
            <a:pPr>
              <a:lnSpc>
                <a:spcPct val="90000"/>
              </a:lnSpc>
              <a:defRPr sz="2400">
                <a:solidFill>
                  <a:srgbClr val="766C62"/>
                </a:solidFill>
                <a:latin typeface="Segoe UI"/>
                <a:ea typeface="Segoe UI"/>
                <a:cs typeface="Segoe UI"/>
                <a:sym typeface="Segoe UI"/>
              </a:defRPr>
            </a:pPr>
            <a:r>
              <a:t>Trimestre</a:t>
            </a:r>
          </a:p>
          <a:p>
            <a:pPr>
              <a:lnSpc>
                <a:spcPct val="90000"/>
              </a:lnSpc>
              <a:defRPr sz="2400">
                <a:solidFill>
                  <a:srgbClr val="766C62"/>
                </a:solidFill>
                <a:latin typeface="Segoe UI"/>
                <a:ea typeface="Segoe UI"/>
                <a:cs typeface="Segoe UI"/>
                <a:sym typeface="Segoe UI"/>
              </a:defRPr>
            </a:pPr>
            <a:r>
              <a:t>Année</a:t>
            </a:r>
          </a:p>
        </p:txBody>
      </p:sp>
      <p:sp>
        <p:nvSpPr>
          <p:cNvPr id="609" name="Title 15"/>
          <p:cNvSpPr txBox="1"/>
          <p:nvPr/>
        </p:nvSpPr>
        <p:spPr>
          <a:xfrm>
            <a:off x="9494453" y="2896752"/>
            <a:ext cx="2431831" cy="11226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p>
            <a:pPr>
              <a:lnSpc>
                <a:spcPct val="90000"/>
              </a:lnSpc>
              <a:defRPr sz="2400">
                <a:solidFill>
                  <a:srgbClr val="766C62"/>
                </a:solidFill>
                <a:latin typeface="Segoe UI"/>
                <a:ea typeface="Segoe UI"/>
                <a:cs typeface="Segoe UI"/>
                <a:sym typeface="Segoe UI"/>
              </a:defRPr>
            </a:pPr>
            <a:r>
              <a:t>Produit</a:t>
            </a:r>
          </a:p>
          <a:p>
            <a:pPr>
              <a:lnSpc>
                <a:spcPct val="90000"/>
              </a:lnSpc>
              <a:defRPr sz="2400">
                <a:solidFill>
                  <a:srgbClr val="766C62"/>
                </a:solidFill>
                <a:latin typeface="Segoe UI"/>
                <a:ea typeface="Segoe UI"/>
                <a:cs typeface="Segoe UI"/>
                <a:sym typeface="Segoe UI"/>
              </a:defRPr>
            </a:pPr>
            <a:r>
              <a:t>Sous Catégorie</a:t>
            </a:r>
          </a:p>
          <a:p>
            <a:pPr>
              <a:lnSpc>
                <a:spcPct val="90000"/>
              </a:lnSpc>
              <a:defRPr sz="2400">
                <a:solidFill>
                  <a:srgbClr val="766C62"/>
                </a:solidFill>
                <a:latin typeface="Segoe UI"/>
                <a:ea typeface="Segoe UI"/>
                <a:cs typeface="Segoe UI"/>
                <a:sym typeface="Segoe UI"/>
              </a:defRPr>
            </a:pPr>
            <a:r>
              <a:t>Catégorie</a:t>
            </a:r>
          </a:p>
        </p:txBody>
      </p:sp>
    </p:spTree>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1" name="Title 15"/>
          <p:cNvSpPr txBox="1"/>
          <p:nvPr/>
        </p:nvSpPr>
        <p:spPr>
          <a:xfrm>
            <a:off x="1135972" y="2973070"/>
            <a:ext cx="9920056" cy="9118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lgn="ctr">
              <a:lnSpc>
                <a:spcPct val="90000"/>
              </a:lnSpc>
              <a:defRPr sz="2800">
                <a:solidFill>
                  <a:srgbClr val="766C62"/>
                </a:solidFill>
                <a:latin typeface="Segoe UI"/>
                <a:ea typeface="Segoe UI"/>
                <a:cs typeface="Segoe UI"/>
                <a:sym typeface="Segoe UI"/>
              </a:defRPr>
            </a:lvl1pPr>
          </a:lstStyle>
          <a:p>
            <a:r>
              <a:t>Comment assembler les schémas en étoiles pour créer un Data Warehouse ? </a:t>
            </a:r>
          </a:p>
        </p:txBody>
      </p:sp>
    </p:spTree>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3" name="Title 15"/>
          <p:cNvSpPr txBox="1"/>
          <p:nvPr/>
        </p:nvSpPr>
        <p:spPr>
          <a:xfrm>
            <a:off x="278723" y="286929"/>
            <a:ext cx="6169039" cy="4597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lnSpc>
                <a:spcPct val="90000"/>
              </a:lnSpc>
              <a:defRPr sz="2400">
                <a:solidFill>
                  <a:srgbClr val="766C62"/>
                </a:solidFill>
                <a:latin typeface="Segoe UI"/>
                <a:ea typeface="Segoe UI"/>
                <a:cs typeface="Segoe UI"/>
                <a:sym typeface="Segoe UI"/>
              </a:defRPr>
            </a:lvl1pPr>
          </a:lstStyle>
          <a:p>
            <a:r>
              <a:t>Mettre en oeuvre un Data WareHouse</a:t>
            </a:r>
          </a:p>
        </p:txBody>
      </p:sp>
      <p:graphicFrame>
        <p:nvGraphicFramePr>
          <p:cNvPr id="614" name="Tableau 1-2"/>
          <p:cNvGraphicFramePr/>
          <p:nvPr>
            <p:extLst>
              <p:ext uri="{D42A27DB-BD31-4B8C-83A1-F6EECF244321}">
                <p14:modId xmlns:p14="http://schemas.microsoft.com/office/powerpoint/2010/main" val="4169305258"/>
              </p:ext>
            </p:extLst>
          </p:nvPr>
        </p:nvGraphicFramePr>
        <p:xfrm>
          <a:off x="409724" y="823817"/>
          <a:ext cx="11372550" cy="5697874"/>
        </p:xfrm>
        <a:graphic>
          <a:graphicData uri="http://schemas.openxmlformats.org/drawingml/2006/table">
            <a:tbl>
              <a:tblPr>
                <a:tableStyleId>{4C3C2611-4C71-4FC5-86AE-919BDF0F9419}</a:tableStyleId>
              </a:tblPr>
              <a:tblGrid>
                <a:gridCol w="1163911">
                  <a:extLst>
                    <a:ext uri="{9D8B030D-6E8A-4147-A177-3AD203B41FA5}">
                      <a16:colId xmlns:a16="http://schemas.microsoft.com/office/drawing/2014/main" val="20000"/>
                    </a:ext>
                  </a:extLst>
                </a:gridCol>
                <a:gridCol w="3735547">
                  <a:extLst>
                    <a:ext uri="{9D8B030D-6E8A-4147-A177-3AD203B41FA5}">
                      <a16:colId xmlns:a16="http://schemas.microsoft.com/office/drawing/2014/main" val="20001"/>
                    </a:ext>
                  </a:extLst>
                </a:gridCol>
                <a:gridCol w="3372792">
                  <a:extLst>
                    <a:ext uri="{9D8B030D-6E8A-4147-A177-3AD203B41FA5}">
                      <a16:colId xmlns:a16="http://schemas.microsoft.com/office/drawing/2014/main" val="20002"/>
                    </a:ext>
                  </a:extLst>
                </a:gridCol>
                <a:gridCol w="3100300">
                  <a:extLst>
                    <a:ext uri="{9D8B030D-6E8A-4147-A177-3AD203B41FA5}">
                      <a16:colId xmlns:a16="http://schemas.microsoft.com/office/drawing/2014/main" val="20003"/>
                    </a:ext>
                  </a:extLst>
                </a:gridCol>
              </a:tblGrid>
              <a:tr h="1629888">
                <a:tc>
                  <a:txBody>
                    <a:bodyPr/>
                    <a:lstStyle/>
                    <a:p>
                      <a:pPr algn="l">
                        <a:lnSpc>
                          <a:spcPct val="100000"/>
                        </a:lnSpc>
                        <a:defRPr sz="1800"/>
                      </a:pPr>
                      <a:r>
                        <a:rPr lang="fr-BE" sz="1700" noProof="0" dirty="0">
                          <a:latin typeface="+mn-lt"/>
                        </a:rPr>
                        <a:t>Top-Down</a:t>
                      </a:r>
                    </a:p>
                  </a:txBody>
                  <a:tcPr marL="0" marR="0" marT="0" marB="0" anchor="ctr" horzOverflow="overflow">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pPr algn="l" defTabSz="457200">
                        <a:lnSpc>
                          <a:spcPct val="100000"/>
                        </a:lnSpc>
                        <a:defRPr sz="1800"/>
                      </a:pPr>
                      <a:r>
                        <a:rPr lang="fr-BE" sz="1700" noProof="0" dirty="0">
                          <a:ln w="0" cap="flat">
                            <a:solidFill>
                              <a:srgbClr val="000000"/>
                            </a:solidFill>
                            <a:prstDash val="solid"/>
                            <a:miter lim="400000"/>
                          </a:ln>
                          <a:latin typeface="+mn-lt"/>
                          <a:ea typeface="+mj-ea"/>
                          <a:cs typeface="+mj-cs"/>
                          <a:sym typeface="Helvetica"/>
                        </a:rPr>
                        <a:t>Définir toutes les ‘étoiles’ possible et les implémenter d’un coup. Il faut connaitre à l’avance toutes les dimensions et fait de l’entreprise.</a:t>
                      </a:r>
                    </a:p>
                  </a:txBody>
                  <a:tcPr marL="0" marR="0" marT="0" marB="0" anchor="ctr" horzOverflow="overflow">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pPr algn="l" defTabSz="457200">
                        <a:lnSpc>
                          <a:spcPct val="100000"/>
                        </a:lnSpc>
                        <a:defRPr sz="1800"/>
                      </a:pPr>
                      <a:r>
                        <a:rPr lang="fr-BE" sz="1700" noProof="0" dirty="0">
                          <a:ln w="0" cap="flat">
                            <a:solidFill>
                              <a:srgbClr val="000000"/>
                            </a:solidFill>
                            <a:prstDash val="solid"/>
                            <a:miter lim="400000"/>
                          </a:ln>
                          <a:latin typeface="+mn-lt"/>
                          <a:ea typeface="+mj-ea"/>
                          <a:cs typeface="+mj-cs"/>
                          <a:sym typeface="Helvetica"/>
                        </a:rPr>
                        <a:t>Ça donne une vision très claire des données et du travail à faire</a:t>
                      </a:r>
                    </a:p>
                  </a:txBody>
                  <a:tcPr marL="0" marR="0" marT="0" marB="0" anchor="ctr" horzOverflow="overflow">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pPr algn="l" defTabSz="457200">
                        <a:lnSpc>
                          <a:spcPct val="100000"/>
                        </a:lnSpc>
                        <a:defRPr sz="1800"/>
                      </a:pPr>
                      <a:r>
                        <a:rPr lang="fr-BE" sz="1700" noProof="0" dirty="0">
                          <a:ln w="0" cap="flat">
                            <a:solidFill>
                              <a:srgbClr val="000000"/>
                            </a:solidFill>
                            <a:prstDash val="solid"/>
                            <a:miter lim="400000"/>
                          </a:ln>
                          <a:latin typeface="+mn-lt"/>
                          <a:ea typeface="+mj-ea"/>
                          <a:cs typeface="+mj-cs"/>
                          <a:sym typeface="Helvetica"/>
                        </a:rPr>
                        <a:t>très dur à mettre en place. </a:t>
                      </a:r>
                    </a:p>
                  </a:txBody>
                  <a:tcPr marL="0" marR="0" marT="0" marB="0" anchor="ctr" horzOverflow="overflow">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extLst>
                  <a:ext uri="{0D108BD9-81ED-4DB2-BD59-A6C34878D82A}">
                    <a16:rowId xmlns:a16="http://schemas.microsoft.com/office/drawing/2014/main" val="10000"/>
                  </a:ext>
                </a:extLst>
              </a:tr>
              <a:tr h="1629888">
                <a:tc>
                  <a:txBody>
                    <a:bodyPr/>
                    <a:lstStyle/>
                    <a:p>
                      <a:pPr algn="l">
                        <a:lnSpc>
                          <a:spcPct val="100000"/>
                        </a:lnSpc>
                        <a:defRPr sz="1800"/>
                      </a:pPr>
                      <a:r>
                        <a:rPr lang="fr-BE" sz="1700" noProof="0" dirty="0">
                          <a:latin typeface="+mn-lt"/>
                        </a:rPr>
                        <a:t>Bottom-Up</a:t>
                      </a:r>
                    </a:p>
                  </a:txBody>
                  <a:tcPr marL="0" marR="0" marT="0" marB="0" anchor="ctr" horzOverflow="overflow">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pPr algn="l" defTabSz="457200">
                        <a:lnSpc>
                          <a:spcPct val="100000"/>
                        </a:lnSpc>
                        <a:defRPr sz="1800"/>
                      </a:pPr>
                      <a:r>
                        <a:rPr lang="fr-BE" sz="1700" noProof="0" dirty="0">
                          <a:ln w="0" cap="flat">
                            <a:solidFill>
                              <a:srgbClr val="000000"/>
                            </a:solidFill>
                            <a:prstDash val="solid"/>
                            <a:miter lim="400000"/>
                          </a:ln>
                          <a:latin typeface="+mn-lt"/>
                          <a:ea typeface="+mj-ea"/>
                          <a:cs typeface="+mj-cs"/>
                          <a:sym typeface="Helvetica"/>
                        </a:rPr>
                        <a:t>Créer les étoiles une par une. Ensuite les regrouper par des niveaux intermédiaires jusqu’à avoir un schéma pyramidal. </a:t>
                      </a:r>
                    </a:p>
                  </a:txBody>
                  <a:tcPr marL="0" marR="0" marT="0" marB="0" anchor="ctr" horzOverflow="overflow">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pPr algn="l" defTabSz="457200">
                        <a:lnSpc>
                          <a:spcPct val="100000"/>
                        </a:lnSpc>
                        <a:defRPr sz="1800"/>
                      </a:pPr>
                      <a:r>
                        <a:rPr lang="fr-BE" sz="1700" noProof="0" dirty="0">
                          <a:ln w="0" cap="flat">
                            <a:solidFill>
                              <a:srgbClr val="000000"/>
                            </a:solidFill>
                            <a:prstDash val="solid"/>
                            <a:miter lim="400000"/>
                          </a:ln>
                          <a:latin typeface="+mn-lt"/>
                          <a:ea typeface="+mj-ea"/>
                          <a:cs typeface="+mj-cs"/>
                          <a:sym typeface="Helvetica"/>
                        </a:rPr>
                        <a:t>simple à réaliser</a:t>
                      </a:r>
                    </a:p>
                  </a:txBody>
                  <a:tcPr marL="0" marR="0" marT="0" marB="0" anchor="ctr" horzOverflow="overflow">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pPr algn="l" defTabSz="457200">
                        <a:lnSpc>
                          <a:spcPct val="100000"/>
                        </a:lnSpc>
                        <a:defRPr sz="1800"/>
                      </a:pPr>
                      <a:r>
                        <a:rPr lang="fr-BE" sz="1700" noProof="0" dirty="0">
                          <a:ln w="0" cap="flat">
                            <a:solidFill>
                              <a:srgbClr val="000000"/>
                            </a:solidFill>
                            <a:prstDash val="solid"/>
                            <a:miter lim="400000"/>
                          </a:ln>
                          <a:latin typeface="+mn-lt"/>
                          <a:ea typeface="+mj-ea"/>
                          <a:cs typeface="+mj-cs"/>
                          <a:sym typeface="Helvetica"/>
                        </a:rPr>
                        <a:t>L’intégration des données est lourde et il peut y avoir de la redondance entre les étoiles (car elles sont créées indépendamment les unes des autres).</a:t>
                      </a:r>
                    </a:p>
                  </a:txBody>
                  <a:tcPr marL="0" marR="0" marT="0" marB="0" anchor="ctr" horzOverflow="overflow">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extLst>
                  <a:ext uri="{0D108BD9-81ED-4DB2-BD59-A6C34878D82A}">
                    <a16:rowId xmlns:a16="http://schemas.microsoft.com/office/drawing/2014/main" val="10001"/>
                  </a:ext>
                </a:extLst>
              </a:tr>
              <a:tr h="2438098">
                <a:tc>
                  <a:txBody>
                    <a:bodyPr/>
                    <a:lstStyle/>
                    <a:p>
                      <a:pPr algn="l" defTabSz="457200">
                        <a:lnSpc>
                          <a:spcPct val="100000"/>
                        </a:lnSpc>
                        <a:defRPr sz="1800"/>
                      </a:pPr>
                      <a:r>
                        <a:rPr lang="fr-BE" sz="1700" noProof="0" dirty="0">
                          <a:ln w="0" cap="flat">
                            <a:solidFill>
                              <a:srgbClr val="000000"/>
                            </a:solidFill>
                            <a:prstDash val="solid"/>
                            <a:miter lim="400000"/>
                          </a:ln>
                          <a:latin typeface="+mn-lt"/>
                          <a:ea typeface="+mj-ea"/>
                          <a:cs typeface="+mj-cs"/>
                          <a:sym typeface="Helvetica"/>
                        </a:rPr>
                        <a:t>Middle-Out</a:t>
                      </a:r>
                    </a:p>
                  </a:txBody>
                  <a:tcPr marL="0" marR="0" marT="0" marB="0" anchor="ctr" horzOverflow="overflow">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pPr algn="l" defTabSz="457200">
                        <a:lnSpc>
                          <a:spcPct val="100000"/>
                        </a:lnSpc>
                        <a:defRPr sz="1800"/>
                      </a:pPr>
                      <a:r>
                        <a:rPr lang="fr-BE" sz="1700" noProof="0" dirty="0">
                          <a:ln w="0" cap="flat">
                            <a:solidFill>
                              <a:srgbClr val="000000"/>
                            </a:solidFill>
                            <a:prstDash val="solid"/>
                            <a:miter lim="400000"/>
                          </a:ln>
                          <a:latin typeface="+mn-lt"/>
                          <a:ea typeface="+mj-ea"/>
                          <a:cs typeface="+mj-cs"/>
                          <a:sym typeface="Helvetica"/>
                        </a:rPr>
                        <a:t>Approche hybride qui consiste à totalement définir l’entrepôt de données (toutes les dimensions, tous les faits, toutes les relations), pour ensuite créer des divisions plus petites et plus gérables et les mettre en œuvre. Il faut découper la conception par éléments en commun et réaliser les découpages un par un</a:t>
                      </a:r>
                    </a:p>
                  </a:txBody>
                  <a:tcPr marL="0" marR="0" marT="0" marB="0" anchor="ctr" horzOverflow="overflow">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pPr algn="l" defTabSz="457200">
                        <a:lnSpc>
                          <a:spcPct val="100000"/>
                        </a:lnSpc>
                        <a:defRPr sz="1800"/>
                      </a:pPr>
                      <a:r>
                        <a:rPr lang="fr-BE" sz="1700" noProof="0" dirty="0">
                          <a:ln w="0" cap="flat">
                            <a:solidFill>
                              <a:srgbClr val="000000"/>
                            </a:solidFill>
                            <a:prstDash val="solid"/>
                            <a:miter lim="400000"/>
                          </a:ln>
                          <a:latin typeface="+mn-lt"/>
                          <a:ea typeface="+mj-ea"/>
                          <a:cs typeface="+mj-cs"/>
                          <a:sym typeface="Helvetica"/>
                        </a:rPr>
                        <a:t>Tire le meilleur des méthodes Top-Down et Bottom-Up</a:t>
                      </a:r>
                    </a:p>
                  </a:txBody>
                  <a:tcPr marL="0" marR="0" marT="0" marB="0" anchor="ctr" horzOverflow="overflow">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pPr algn="l" defTabSz="457200">
                        <a:lnSpc>
                          <a:spcPct val="100000"/>
                        </a:lnSpc>
                        <a:defRPr sz="1800"/>
                      </a:pPr>
                      <a:r>
                        <a:rPr lang="fr-BE" sz="1700" noProof="0" dirty="0">
                          <a:ln w="0" cap="flat">
                            <a:solidFill>
                              <a:srgbClr val="000000"/>
                            </a:solidFill>
                            <a:prstDash val="solid"/>
                            <a:miter lim="400000"/>
                          </a:ln>
                          <a:latin typeface="+mn-lt"/>
                          <a:ea typeface="+mj-ea"/>
                          <a:cs typeface="+mj-cs"/>
                          <a:sym typeface="Helvetica"/>
                        </a:rPr>
                        <a:t>Il faut parfois faire des compromis par exemple: dupliquer des dimensions identiques pour des besoins pratiques</a:t>
                      </a:r>
                    </a:p>
                  </a:txBody>
                  <a:tcPr marL="0" marR="0" marT="0" marB="0" anchor="ctr" horzOverflow="overflow">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extLst>
                  <a:ext uri="{0D108BD9-81ED-4DB2-BD59-A6C34878D82A}">
                    <a16:rowId xmlns:a16="http://schemas.microsoft.com/office/drawing/2014/main" val="10002"/>
                  </a:ext>
                </a:extLst>
              </a:tr>
            </a:tbl>
          </a:graphicData>
        </a:graphic>
      </p:graphicFrame>
      <p:sp>
        <p:nvSpPr>
          <p:cNvPr id="615" name="Title 15"/>
          <p:cNvSpPr txBox="1"/>
          <p:nvPr/>
        </p:nvSpPr>
        <p:spPr>
          <a:xfrm>
            <a:off x="6104565" y="-141329"/>
            <a:ext cx="1804062" cy="10566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lgn="ctr">
              <a:lnSpc>
                <a:spcPct val="90000"/>
              </a:lnSpc>
              <a:defRPr sz="6300" b="1">
                <a:solidFill>
                  <a:srgbClr val="12F700"/>
                </a:solidFill>
                <a:latin typeface="Segoe UI"/>
                <a:ea typeface="Segoe UI"/>
                <a:cs typeface="Segoe UI"/>
                <a:sym typeface="Segoe UI"/>
              </a:defRPr>
            </a:lvl1pPr>
          </a:lstStyle>
          <a:p>
            <a:r>
              <a:t>+</a:t>
            </a:r>
          </a:p>
        </p:txBody>
      </p:sp>
      <p:sp>
        <p:nvSpPr>
          <p:cNvPr id="616" name="Title 15"/>
          <p:cNvSpPr txBox="1"/>
          <p:nvPr/>
        </p:nvSpPr>
        <p:spPr>
          <a:xfrm>
            <a:off x="9297674" y="-141329"/>
            <a:ext cx="1804062" cy="10566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lgn="ctr">
              <a:lnSpc>
                <a:spcPct val="90000"/>
              </a:lnSpc>
              <a:defRPr sz="6300" b="1">
                <a:solidFill>
                  <a:srgbClr val="F71200"/>
                </a:solidFill>
                <a:latin typeface="Segoe UI"/>
                <a:ea typeface="Segoe UI"/>
                <a:cs typeface="Segoe UI"/>
                <a:sym typeface="Segoe UI"/>
              </a:defRPr>
            </a:lvl1pPr>
          </a:lstStyle>
          <a:p>
            <a:r>
              <a:t>-</a:t>
            </a:r>
          </a:p>
        </p:txBody>
      </p:sp>
    </p:spTree>
  </p:cSld>
  <p:clrMapOvr>
    <a:masterClrMapping/>
  </p:clrMapOvr>
  <p:transition spd="me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8" name="le drill down : c'est la possibilité de « zoomer » sur une dimension, par exemple d'éclater les années en 4 trimestres pour avoir une vision plus fine, ou de passer du pays aux différentes régions…"/>
          <p:cNvSpPr txBox="1"/>
          <p:nvPr/>
        </p:nvSpPr>
        <p:spPr>
          <a:xfrm>
            <a:off x="262292" y="1842124"/>
            <a:ext cx="11667416" cy="36009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marL="488950" indent="-349250" defTabSz="457200">
              <a:buClr>
                <a:srgbClr val="000000"/>
              </a:buClr>
              <a:buSzPct val="100000"/>
              <a:buFont typeface="Times Roman"/>
              <a:buChar char="•"/>
              <a:defRPr sz="2000">
                <a:ln w="0" cap="flat">
                  <a:solidFill>
                    <a:srgbClr val="000000"/>
                  </a:solidFill>
                  <a:prstDash val="solid"/>
                  <a:miter lim="400000"/>
                </a:ln>
                <a:latin typeface="Times Roman"/>
                <a:ea typeface="Times Roman"/>
                <a:cs typeface="Times Roman"/>
                <a:sym typeface="Times Roman"/>
              </a:defRPr>
            </a:pPr>
            <a:r>
              <a:rPr lang="fr-BE" sz="2200" b="1" dirty="0"/>
              <a:t>le </a:t>
            </a:r>
            <a:r>
              <a:rPr lang="fr-BE" sz="2200" b="1" i="1" dirty="0"/>
              <a:t>drill down</a:t>
            </a:r>
            <a:r>
              <a:rPr lang="fr-BE" sz="2200" b="1" dirty="0"/>
              <a:t> :</a:t>
            </a:r>
            <a:r>
              <a:rPr lang="fr-BE" dirty="0"/>
              <a:t> c'est la possibilité de « zoomer » sur une dimension, par exemple d'éclater les années en 4 trimestres pour avoir une vision plus fine, ou de passer du pays aux différentes régions</a:t>
            </a:r>
          </a:p>
          <a:p>
            <a:pPr defTabSz="457200">
              <a:defRPr sz="2000">
                <a:ln w="0" cap="flat">
                  <a:solidFill>
                    <a:srgbClr val="000000"/>
                  </a:solidFill>
                  <a:prstDash val="solid"/>
                  <a:miter lim="400000"/>
                </a:ln>
                <a:latin typeface="Times Roman"/>
                <a:ea typeface="Times Roman"/>
                <a:cs typeface="Times Roman"/>
                <a:sym typeface="Times Roman"/>
              </a:defRPr>
            </a:pPr>
            <a:endParaRPr lang="fr-BE" dirty="0"/>
          </a:p>
          <a:p>
            <a:pPr marL="488950" indent="-349250" defTabSz="457200">
              <a:buClr>
                <a:srgbClr val="000000"/>
              </a:buClr>
              <a:buSzPct val="100000"/>
              <a:buFont typeface="Times Roman"/>
              <a:buChar char="•"/>
              <a:defRPr sz="2000">
                <a:ln w="0" cap="flat">
                  <a:solidFill>
                    <a:srgbClr val="000000"/>
                  </a:solidFill>
                  <a:prstDash val="solid"/>
                  <a:miter lim="400000"/>
                </a:ln>
                <a:latin typeface="Times Roman"/>
                <a:ea typeface="Times Roman"/>
                <a:cs typeface="Times Roman"/>
                <a:sym typeface="Times Roman"/>
              </a:defRPr>
            </a:pPr>
            <a:r>
              <a:rPr lang="fr-BE" sz="2200" b="1" dirty="0"/>
              <a:t>le </a:t>
            </a:r>
            <a:r>
              <a:rPr lang="fr-BE" sz="2200" b="1" i="1" dirty="0"/>
              <a:t>drill up</a:t>
            </a:r>
            <a:r>
              <a:rPr lang="fr-BE" sz="2200" b="1" dirty="0"/>
              <a:t> </a:t>
            </a:r>
            <a:r>
              <a:rPr lang="fr-BE" dirty="0"/>
              <a:t>: c'est l'opération inverse qui permet d'« agréger » les composantes de l'un des axes, par exemple de regrouper les mois en trimestre, ou de totaliser les différentes régions pour avoir le total par pays</a:t>
            </a:r>
          </a:p>
          <a:p>
            <a:pPr defTabSz="457200">
              <a:defRPr sz="2000">
                <a:ln w="0" cap="flat">
                  <a:solidFill>
                    <a:srgbClr val="000000"/>
                  </a:solidFill>
                  <a:prstDash val="solid"/>
                  <a:miter lim="400000"/>
                </a:ln>
                <a:latin typeface="Times Roman"/>
                <a:ea typeface="Times Roman"/>
                <a:cs typeface="Times Roman"/>
                <a:sym typeface="Times Roman"/>
              </a:defRPr>
            </a:pPr>
            <a:endParaRPr lang="fr-BE" dirty="0"/>
          </a:p>
          <a:p>
            <a:pPr marL="488950" indent="-349250" defTabSz="457200">
              <a:buClr>
                <a:srgbClr val="000000"/>
              </a:buClr>
              <a:buSzPct val="100000"/>
              <a:buFont typeface="Times Roman"/>
              <a:buChar char="•"/>
              <a:defRPr sz="2000">
                <a:ln w="0" cap="flat">
                  <a:solidFill>
                    <a:srgbClr val="000000"/>
                  </a:solidFill>
                  <a:prstDash val="solid"/>
                  <a:miter lim="400000"/>
                </a:ln>
                <a:latin typeface="Times Roman"/>
                <a:ea typeface="Times Roman"/>
                <a:cs typeface="Times Roman"/>
                <a:sym typeface="Times Roman"/>
              </a:defRPr>
            </a:pPr>
            <a:r>
              <a:rPr lang="fr-BE" sz="2200" b="1" dirty="0"/>
              <a:t>le </a:t>
            </a:r>
            <a:r>
              <a:rPr lang="fr-BE" sz="2200" b="1" i="1" dirty="0"/>
              <a:t>slice</a:t>
            </a:r>
            <a:r>
              <a:rPr lang="fr-BE" sz="2200" b="1" dirty="0"/>
              <a:t>: </a:t>
            </a:r>
            <a:r>
              <a:rPr lang="fr-BE" dirty="0"/>
              <a:t>c'est une opération qui entraîne une permutation des axes d’analyse, par exemple, on peut vouloir remplacer une vue par pays/régions par une nouvelle vue par familles et gammes de produits</a:t>
            </a:r>
          </a:p>
          <a:p>
            <a:pPr defTabSz="457200">
              <a:defRPr sz="2000">
                <a:ln w="0" cap="flat">
                  <a:solidFill>
                    <a:srgbClr val="000000"/>
                  </a:solidFill>
                  <a:prstDash val="solid"/>
                  <a:miter lim="400000"/>
                </a:ln>
                <a:latin typeface="Times Roman"/>
                <a:ea typeface="Times Roman"/>
                <a:cs typeface="Times Roman"/>
                <a:sym typeface="Times Roman"/>
              </a:defRPr>
            </a:pPr>
            <a:endParaRPr lang="fr-BE" dirty="0"/>
          </a:p>
          <a:p>
            <a:pPr marL="488950" indent="-349250" defTabSz="457200">
              <a:buClr>
                <a:srgbClr val="000000"/>
              </a:buClr>
              <a:buSzPct val="100000"/>
              <a:buFont typeface="Times Roman"/>
              <a:buChar char="•"/>
              <a:defRPr sz="2000">
                <a:ln w="0" cap="flat">
                  <a:solidFill>
                    <a:srgbClr val="000000"/>
                  </a:solidFill>
                  <a:prstDash val="solid"/>
                  <a:miter lim="400000"/>
                </a:ln>
                <a:latin typeface="Times Roman"/>
                <a:ea typeface="Times Roman"/>
                <a:cs typeface="Times Roman"/>
                <a:sym typeface="Times Roman"/>
              </a:defRPr>
            </a:pPr>
            <a:r>
              <a:rPr lang="fr-BE" sz="2200" b="1" dirty="0"/>
              <a:t>le </a:t>
            </a:r>
            <a:r>
              <a:rPr lang="fr-BE" sz="2200" b="1" i="1" dirty="0"/>
              <a:t>drill </a:t>
            </a:r>
            <a:r>
              <a:rPr lang="fr-BE" sz="2200" b="1" i="1" dirty="0" err="1"/>
              <a:t>through</a:t>
            </a:r>
            <a:r>
              <a:rPr lang="fr-BE" sz="2200" b="1" dirty="0"/>
              <a:t> :</a:t>
            </a:r>
            <a:r>
              <a:rPr lang="fr-BE" dirty="0"/>
              <a:t> lorsqu'on ne dispose que de </a:t>
            </a:r>
            <a:r>
              <a:rPr lang="fr-BE" u="sng" dirty="0">
                <a:ln w="0" cap="flat">
                  <a:solidFill>
                    <a:srgbClr val="0000EE"/>
                  </a:solidFill>
                  <a:prstDash val="solid"/>
                  <a:miter lim="400000"/>
                </a:ln>
                <a:hlinkClick r:id="rId2"/>
              </a:rPr>
              <a:t>données</a:t>
            </a:r>
            <a:r>
              <a:rPr lang="fr-BE" dirty="0"/>
              <a:t> agrégées, le </a:t>
            </a:r>
            <a:r>
              <a:rPr lang="fr-BE" i="1" dirty="0"/>
              <a:t>drill </a:t>
            </a:r>
            <a:r>
              <a:rPr lang="fr-BE" i="1" dirty="0" err="1"/>
              <a:t>through</a:t>
            </a:r>
            <a:r>
              <a:rPr lang="fr-BE" dirty="0"/>
              <a:t> permet d'accéder au détail élémentaire des informations (chaque vente de chaque produit à chaque client dans chaque magasin)</a:t>
            </a:r>
          </a:p>
        </p:txBody>
      </p:sp>
      <p:sp>
        <p:nvSpPr>
          <p:cNvPr id="619" name="Title 15"/>
          <p:cNvSpPr txBox="1"/>
          <p:nvPr/>
        </p:nvSpPr>
        <p:spPr>
          <a:xfrm>
            <a:off x="278723" y="286929"/>
            <a:ext cx="9947144" cy="4597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lnSpc>
                <a:spcPct val="90000"/>
              </a:lnSpc>
              <a:defRPr sz="2400">
                <a:solidFill>
                  <a:srgbClr val="766C62"/>
                </a:solidFill>
                <a:latin typeface="Segoe UI"/>
                <a:ea typeface="Segoe UI"/>
                <a:cs typeface="Segoe UI"/>
                <a:sym typeface="Segoe UI"/>
              </a:defRPr>
            </a:lvl1pPr>
          </a:lstStyle>
          <a:p>
            <a:r>
              <a:t>Possibilités de navigation dans les cubes</a:t>
            </a:r>
          </a:p>
        </p:txBody>
      </p:sp>
    </p:spTree>
  </p:cSld>
  <p:clrMapOvr>
    <a:masterClrMapping/>
  </p:clrMapOvr>
  <p:transition spd="me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1" name="Title 15"/>
          <p:cNvSpPr txBox="1"/>
          <p:nvPr/>
        </p:nvSpPr>
        <p:spPr>
          <a:xfrm>
            <a:off x="5064812" y="3199130"/>
            <a:ext cx="9920056" cy="45974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lnSpc>
                <a:spcPct val="90000"/>
              </a:lnSpc>
              <a:defRPr sz="2400">
                <a:solidFill>
                  <a:srgbClr val="766C62"/>
                </a:solidFill>
                <a:latin typeface="Segoe UI"/>
                <a:ea typeface="Segoe UI"/>
                <a:cs typeface="Segoe UI"/>
                <a:sym typeface="Segoe UI"/>
              </a:defRPr>
            </a:lvl1pPr>
          </a:lstStyle>
          <a:p>
            <a:r>
              <a:t>Exercises </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B86B3-B3E9-FBF4-7ED2-E38B5DD4A5D1}"/>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C9E1CD61-EF7D-C3B9-7B6D-ECC27986EB79}"/>
              </a:ext>
            </a:extLst>
          </p:cNvPr>
          <p:cNvSpPr>
            <a:spLocks noGrp="1"/>
          </p:cNvSpPr>
          <p:nvPr>
            <p:ph type="body" idx="1"/>
          </p:nvPr>
        </p:nvSpPr>
        <p:spPr/>
        <p:txBody>
          <a:bodyPr/>
          <a:lstStyle/>
          <a:p>
            <a:endParaRPr lang="en-GB" dirty="0"/>
          </a:p>
        </p:txBody>
      </p:sp>
      <p:pic>
        <p:nvPicPr>
          <p:cNvPr id="1026" name="Picture 2">
            <a:extLst>
              <a:ext uri="{FF2B5EF4-FFF2-40B4-BE49-F238E27FC236}">
                <a16:creationId xmlns:a16="http://schemas.microsoft.com/office/drawing/2014/main" id="{865A3C82-6366-7694-05E1-6C18C41739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74380" y="1435089"/>
            <a:ext cx="3412734" cy="408167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AD60AA2D-6101-DF3A-662F-B2714DA4758F}"/>
              </a:ext>
            </a:extLst>
          </p:cNvPr>
          <p:cNvPicPr>
            <a:picLocks noChangeAspect="1"/>
          </p:cNvPicPr>
          <p:nvPr/>
        </p:nvPicPr>
        <p:blipFill>
          <a:blip r:embed="rId4"/>
          <a:stretch>
            <a:fillRect/>
          </a:stretch>
        </p:blipFill>
        <p:spPr>
          <a:xfrm>
            <a:off x="415732" y="2637996"/>
            <a:ext cx="7680924" cy="3724084"/>
          </a:xfrm>
          <a:prstGeom prst="rect">
            <a:avLst/>
          </a:prstGeom>
        </p:spPr>
      </p:pic>
      <p:pic>
        <p:nvPicPr>
          <p:cNvPr id="7" name="Picture 6">
            <a:extLst>
              <a:ext uri="{FF2B5EF4-FFF2-40B4-BE49-F238E27FC236}">
                <a16:creationId xmlns:a16="http://schemas.microsoft.com/office/drawing/2014/main" id="{BD18C3FC-FE7F-B6A6-D001-B9EDED52039B}"/>
              </a:ext>
            </a:extLst>
          </p:cNvPr>
          <p:cNvPicPr>
            <a:picLocks noChangeAspect="1"/>
          </p:cNvPicPr>
          <p:nvPr/>
        </p:nvPicPr>
        <p:blipFill>
          <a:blip r:embed="rId5"/>
          <a:stretch>
            <a:fillRect/>
          </a:stretch>
        </p:blipFill>
        <p:spPr>
          <a:xfrm>
            <a:off x="2318560" y="796205"/>
            <a:ext cx="2643413" cy="641301"/>
          </a:xfrm>
          <a:prstGeom prst="rect">
            <a:avLst/>
          </a:prstGeom>
        </p:spPr>
      </p:pic>
    </p:spTree>
    <p:extLst>
      <p:ext uri="{BB962C8B-B14F-4D97-AF65-F5344CB8AC3E}">
        <p14:creationId xmlns:p14="http://schemas.microsoft.com/office/powerpoint/2010/main" val="2482595972"/>
      </p:ext>
    </p:extLst>
  </p:cSld>
  <p:clrMapOvr>
    <a:masterClrMapping/>
  </p:clrMapOvr>
  <p:transition spd="me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3" name="Title 15"/>
          <p:cNvSpPr txBox="1"/>
          <p:nvPr/>
        </p:nvSpPr>
        <p:spPr>
          <a:xfrm>
            <a:off x="278723" y="286929"/>
            <a:ext cx="9947144" cy="4597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lnSpc>
                <a:spcPct val="90000"/>
              </a:lnSpc>
              <a:defRPr sz="2400">
                <a:solidFill>
                  <a:srgbClr val="766C62"/>
                </a:solidFill>
                <a:latin typeface="Segoe UI"/>
                <a:ea typeface="Segoe UI"/>
                <a:cs typeface="Segoe UI"/>
                <a:sym typeface="Segoe UI"/>
              </a:defRPr>
            </a:lvl1pPr>
          </a:lstStyle>
          <a:p>
            <a:r>
              <a:t>Exercise 1</a:t>
            </a:r>
          </a:p>
        </p:txBody>
      </p:sp>
      <p:sp>
        <p:nvSpPr>
          <p:cNvPr id="624" name="Rectangle 16"/>
          <p:cNvSpPr txBox="1"/>
          <p:nvPr/>
        </p:nvSpPr>
        <p:spPr>
          <a:xfrm>
            <a:off x="525126" y="1156933"/>
            <a:ext cx="11449238" cy="18059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defRPr sz="2300">
                <a:solidFill>
                  <a:srgbClr val="535353"/>
                </a:solidFill>
              </a:defRPr>
            </a:pPr>
            <a:r>
              <a:t>Le schéma DB suivant représente les ventes de jeux vidéos dans différentes boutiques de jeux . </a:t>
            </a:r>
          </a:p>
          <a:p>
            <a:pPr>
              <a:defRPr sz="2300">
                <a:solidFill>
                  <a:srgbClr val="535353"/>
                </a:solidFill>
              </a:defRPr>
            </a:pPr>
            <a:r>
              <a:t>La dimension temporelle est: Année – Mois – Semaines</a:t>
            </a:r>
          </a:p>
          <a:p>
            <a:pPr>
              <a:defRPr sz="2300">
                <a:solidFill>
                  <a:srgbClr val="535353"/>
                </a:solidFill>
              </a:defRPr>
            </a:pPr>
            <a:r>
              <a:t>Identifiez la table de faits et les dimensions d’analyses possible. </a:t>
            </a:r>
          </a:p>
          <a:p>
            <a:pPr>
              <a:defRPr sz="2300">
                <a:solidFill>
                  <a:srgbClr val="535353"/>
                </a:solidFill>
              </a:defRPr>
            </a:pPr>
            <a:r>
              <a:t>Modélisez ensuite le schéma en étoile </a:t>
            </a:r>
          </a:p>
        </p:txBody>
      </p:sp>
      <p:graphicFrame>
        <p:nvGraphicFramePr>
          <p:cNvPr id="625" name="Tableau 8"/>
          <p:cNvGraphicFramePr/>
          <p:nvPr/>
        </p:nvGraphicFramePr>
        <p:xfrm>
          <a:off x="3737670" y="3373137"/>
          <a:ext cx="2664840" cy="1854200"/>
        </p:xfrm>
        <a:graphic>
          <a:graphicData uri="http://schemas.openxmlformats.org/drawingml/2006/table">
            <a:tbl>
              <a:tblPr firstRow="1" bandRow="1">
                <a:tableStyleId>{4C3C2611-4C71-4FC5-86AE-919BDF0F9419}</a:tableStyleId>
              </a:tblPr>
              <a:tblGrid>
                <a:gridCol w="2664840">
                  <a:extLst>
                    <a:ext uri="{9D8B030D-6E8A-4147-A177-3AD203B41FA5}">
                      <a16:colId xmlns:a16="http://schemas.microsoft.com/office/drawing/2014/main" val="20000"/>
                    </a:ext>
                  </a:extLst>
                </a:gridCol>
              </a:tblGrid>
              <a:tr h="370840">
                <a:tc>
                  <a:txBody>
                    <a:bodyPr/>
                    <a:lstStyle/>
                    <a:p>
                      <a:pPr algn="l">
                        <a:defRPr sz="1800" b="0"/>
                      </a:pPr>
                      <a:r>
                        <a:rPr b="1">
                          <a:solidFill>
                            <a:srgbClr val="FFFFFF"/>
                          </a:solidFill>
                        </a:rPr>
                        <a:t>Boutique de Jeux</a:t>
                      </a:r>
                    </a:p>
                  </a:txBody>
                  <a:tcPr marL="45720" marR="45720" horzOverflow="overflow">
                    <a:lnL w="12700">
                      <a:solidFill>
                        <a:srgbClr val="000000"/>
                      </a:solidFill>
                    </a:lnL>
                    <a:lnR w="12700">
                      <a:solidFill>
                        <a:srgbClr val="000000"/>
                      </a:solidFill>
                    </a:lnR>
                    <a:lnT w="12700">
                      <a:solidFill>
                        <a:srgbClr val="000000"/>
                      </a:solidFill>
                    </a:lnT>
                    <a:lnB w="38100">
                      <a:solidFill>
                        <a:srgbClr val="FFFFFF"/>
                      </a:solidFill>
                    </a:lnB>
                    <a:solidFill>
                      <a:schemeClr val="accent3">
                        <a:lumOff val="-12941"/>
                      </a:schemeClr>
                    </a:solidFill>
                  </a:tcPr>
                </a:tc>
                <a:extLst>
                  <a:ext uri="{0D108BD9-81ED-4DB2-BD59-A6C34878D82A}">
                    <a16:rowId xmlns:a16="http://schemas.microsoft.com/office/drawing/2014/main" val="10000"/>
                  </a:ext>
                </a:extLst>
              </a:tr>
              <a:tr h="370840">
                <a:tc>
                  <a:txBody>
                    <a:bodyPr/>
                    <a:lstStyle/>
                    <a:p>
                      <a:pPr algn="l">
                        <a:defRPr sz="1800"/>
                      </a:pPr>
                      <a:r>
                        <a:t>PK: boutique</a:t>
                      </a:r>
                    </a:p>
                  </a:txBody>
                  <a:tcPr marL="45720" marR="45720" horzOverflow="overflow">
                    <a:lnL w="12700">
                      <a:solidFill>
                        <a:srgbClr val="000000"/>
                      </a:solidFill>
                    </a:lnL>
                    <a:lnR w="12700">
                      <a:solidFill>
                        <a:srgbClr val="000000"/>
                      </a:solidFill>
                    </a:lnR>
                    <a:lnT w="38100">
                      <a:solidFill>
                        <a:srgbClr val="FFFFFF"/>
                      </a:solidFill>
                    </a:lnT>
                    <a:lnB w="12700">
                      <a:solidFill>
                        <a:srgbClr val="FFFFFF"/>
                      </a:solidFill>
                    </a:lnB>
                    <a:solidFill>
                      <a:srgbClr val="FFFFFF"/>
                    </a:solidFill>
                  </a:tcPr>
                </a:tc>
                <a:extLst>
                  <a:ext uri="{0D108BD9-81ED-4DB2-BD59-A6C34878D82A}">
                    <a16:rowId xmlns:a16="http://schemas.microsoft.com/office/drawing/2014/main" val="10001"/>
                  </a:ext>
                </a:extLst>
              </a:tr>
              <a:tr h="370840">
                <a:tc>
                  <a:txBody>
                    <a:bodyPr/>
                    <a:lstStyle/>
                    <a:p>
                      <a:pPr algn="l">
                        <a:defRPr sz="1800"/>
                      </a:pPr>
                      <a:r>
                        <a:t>PK: domaine_commercial</a:t>
                      </a:r>
                    </a:p>
                  </a:txBody>
                  <a:tcPr marL="45720" marR="45720" horzOverflow="overflow">
                    <a:lnL w="12700">
                      <a:solidFill>
                        <a:srgbClr val="000000"/>
                      </a:solidFill>
                    </a:lnL>
                    <a:lnR w="12700">
                      <a:solidFill>
                        <a:srgbClr val="000000"/>
                      </a:solidFill>
                    </a:lnR>
                    <a:lnT w="12700">
                      <a:solidFill>
                        <a:srgbClr val="FFFFFF"/>
                      </a:solidFill>
                    </a:lnT>
                    <a:lnB w="12700">
                      <a:solidFill>
                        <a:srgbClr val="FFFFFF"/>
                      </a:solidFill>
                    </a:lnB>
                    <a:solidFill>
                      <a:srgbClr val="FFFFFF"/>
                    </a:solidFill>
                  </a:tcPr>
                </a:tc>
                <a:extLst>
                  <a:ext uri="{0D108BD9-81ED-4DB2-BD59-A6C34878D82A}">
                    <a16:rowId xmlns:a16="http://schemas.microsoft.com/office/drawing/2014/main" val="10002"/>
                  </a:ext>
                </a:extLst>
              </a:tr>
              <a:tr h="370840">
                <a:tc>
                  <a:txBody>
                    <a:bodyPr/>
                    <a:lstStyle/>
                    <a:p>
                      <a:pPr algn="l">
                        <a:defRPr sz="1800"/>
                      </a:pPr>
                      <a:r>
                        <a:t>PK: Pays</a:t>
                      </a:r>
                    </a:p>
                  </a:txBody>
                  <a:tcPr marL="45720" marR="45720" horzOverflow="overflow">
                    <a:lnL w="12700">
                      <a:solidFill>
                        <a:srgbClr val="000000"/>
                      </a:solidFill>
                    </a:lnL>
                    <a:lnR w="12700">
                      <a:solidFill>
                        <a:srgbClr val="000000"/>
                      </a:solidFill>
                    </a:lnR>
                    <a:lnT w="12700">
                      <a:solidFill>
                        <a:srgbClr val="FFFFFF"/>
                      </a:solidFill>
                    </a:lnT>
                    <a:lnB w="12700">
                      <a:solidFill>
                        <a:srgbClr val="FFFFFF"/>
                      </a:solidFill>
                    </a:lnB>
                    <a:solidFill>
                      <a:srgbClr val="FFFFFF"/>
                    </a:solidFill>
                  </a:tcPr>
                </a:tc>
                <a:extLst>
                  <a:ext uri="{0D108BD9-81ED-4DB2-BD59-A6C34878D82A}">
                    <a16:rowId xmlns:a16="http://schemas.microsoft.com/office/drawing/2014/main" val="10003"/>
                  </a:ext>
                </a:extLst>
              </a:tr>
              <a:tr h="370840">
                <a:tc>
                  <a:txBody>
                    <a:bodyPr/>
                    <a:lstStyle/>
                    <a:p>
                      <a:pPr algn="l">
                        <a:defRPr sz="1800"/>
                      </a:pPr>
                      <a:r>
                        <a:t>Adresse</a:t>
                      </a:r>
                    </a:p>
                  </a:txBody>
                  <a:tcPr marL="45720" marR="45720" horzOverflow="overflow">
                    <a:lnL w="12700">
                      <a:solidFill>
                        <a:srgbClr val="000000"/>
                      </a:solidFill>
                    </a:lnL>
                    <a:lnR w="12700">
                      <a:solidFill>
                        <a:srgbClr val="000000"/>
                      </a:solidFill>
                    </a:lnR>
                    <a:lnT w="12700">
                      <a:solidFill>
                        <a:srgbClr val="FFFFFF"/>
                      </a:solidFill>
                    </a:lnT>
                    <a:lnB w="12700">
                      <a:solidFill>
                        <a:srgbClr val="000000"/>
                      </a:solidFill>
                    </a:lnB>
                    <a:solidFill>
                      <a:srgbClr val="FFFFFF"/>
                    </a:solidFill>
                  </a:tcPr>
                </a:tc>
                <a:extLst>
                  <a:ext uri="{0D108BD9-81ED-4DB2-BD59-A6C34878D82A}">
                    <a16:rowId xmlns:a16="http://schemas.microsoft.com/office/drawing/2014/main" val="10004"/>
                  </a:ext>
                </a:extLst>
              </a:tr>
            </a:tbl>
          </a:graphicData>
        </a:graphic>
      </p:graphicFrame>
      <p:graphicFrame>
        <p:nvGraphicFramePr>
          <p:cNvPr id="626" name="Tableau 8"/>
          <p:cNvGraphicFramePr/>
          <p:nvPr/>
        </p:nvGraphicFramePr>
        <p:xfrm>
          <a:off x="6922319" y="3361108"/>
          <a:ext cx="2355216" cy="2219960"/>
        </p:xfrm>
        <a:graphic>
          <a:graphicData uri="http://schemas.openxmlformats.org/drawingml/2006/table">
            <a:tbl>
              <a:tblPr firstRow="1" bandRow="1">
                <a:tableStyleId>{4C3C2611-4C71-4FC5-86AE-919BDF0F9419}</a:tableStyleId>
              </a:tblPr>
              <a:tblGrid>
                <a:gridCol w="2355216">
                  <a:extLst>
                    <a:ext uri="{9D8B030D-6E8A-4147-A177-3AD203B41FA5}">
                      <a16:colId xmlns:a16="http://schemas.microsoft.com/office/drawing/2014/main" val="20000"/>
                    </a:ext>
                  </a:extLst>
                </a:gridCol>
              </a:tblGrid>
              <a:tr h="139450">
                <a:tc>
                  <a:txBody>
                    <a:bodyPr/>
                    <a:lstStyle/>
                    <a:p>
                      <a:pPr algn="l">
                        <a:defRPr sz="1800" b="0"/>
                      </a:pPr>
                      <a:r>
                        <a:rPr b="1">
                          <a:solidFill>
                            <a:srgbClr val="FFFFFF"/>
                          </a:solidFill>
                        </a:rPr>
                        <a:t>Ventes</a:t>
                      </a:r>
                    </a:p>
                  </a:txBody>
                  <a:tcPr marL="45720" marR="45720" horzOverflow="overflow">
                    <a:lnL w="12700">
                      <a:solidFill>
                        <a:srgbClr val="000000"/>
                      </a:solidFill>
                    </a:lnL>
                    <a:lnR w="12700">
                      <a:solidFill>
                        <a:srgbClr val="000000"/>
                      </a:solidFill>
                    </a:lnR>
                    <a:lnT w="12700">
                      <a:solidFill>
                        <a:srgbClr val="000000"/>
                      </a:solidFill>
                    </a:lnT>
                    <a:lnB w="38100">
                      <a:solidFill>
                        <a:srgbClr val="FFFFFF"/>
                      </a:solidFill>
                    </a:lnB>
                    <a:solidFill>
                      <a:schemeClr val="accent3">
                        <a:lumOff val="-12941"/>
                      </a:schemeClr>
                    </a:solidFill>
                  </a:tcPr>
                </a:tc>
                <a:extLst>
                  <a:ext uri="{0D108BD9-81ED-4DB2-BD59-A6C34878D82A}">
                    <a16:rowId xmlns:a16="http://schemas.microsoft.com/office/drawing/2014/main" val="10000"/>
                  </a:ext>
                </a:extLst>
              </a:tr>
              <a:tr h="370840">
                <a:tc>
                  <a:txBody>
                    <a:bodyPr/>
                    <a:lstStyle/>
                    <a:p>
                      <a:pPr algn="l">
                        <a:defRPr sz="1800"/>
                      </a:pPr>
                      <a:r>
                        <a:t>PK Boutique</a:t>
                      </a:r>
                    </a:p>
                  </a:txBody>
                  <a:tcPr marL="45720" marR="45720" horzOverflow="overflow">
                    <a:lnL w="12700">
                      <a:solidFill>
                        <a:srgbClr val="000000"/>
                      </a:solidFill>
                    </a:lnL>
                    <a:lnR w="12700">
                      <a:solidFill>
                        <a:srgbClr val="000000"/>
                      </a:solidFill>
                    </a:lnR>
                    <a:lnT w="38100">
                      <a:solidFill>
                        <a:srgbClr val="FFFFFF"/>
                      </a:solidFill>
                    </a:lnT>
                    <a:lnB w="12700">
                      <a:solidFill>
                        <a:srgbClr val="FFFFFF"/>
                      </a:solidFill>
                    </a:lnB>
                    <a:solidFill>
                      <a:srgbClr val="FFFFFF"/>
                    </a:solidFill>
                  </a:tcPr>
                </a:tc>
                <a:extLst>
                  <a:ext uri="{0D108BD9-81ED-4DB2-BD59-A6C34878D82A}">
                    <a16:rowId xmlns:a16="http://schemas.microsoft.com/office/drawing/2014/main" val="10001"/>
                  </a:ext>
                </a:extLst>
              </a:tr>
              <a:tr h="370840">
                <a:tc>
                  <a:txBody>
                    <a:bodyPr/>
                    <a:lstStyle/>
                    <a:p>
                      <a:pPr algn="l">
                        <a:defRPr sz="1800"/>
                      </a:pPr>
                      <a:r>
                        <a:t>PK JeuxVideo</a:t>
                      </a:r>
                    </a:p>
                  </a:txBody>
                  <a:tcPr marL="45720" marR="45720" horzOverflow="overflow">
                    <a:lnL w="12700">
                      <a:solidFill>
                        <a:srgbClr val="000000"/>
                      </a:solidFill>
                    </a:lnL>
                    <a:lnR w="12700">
                      <a:solidFill>
                        <a:srgbClr val="000000"/>
                      </a:solidFill>
                    </a:lnR>
                    <a:lnT w="12700">
                      <a:solidFill>
                        <a:srgbClr val="FFFFFF"/>
                      </a:solidFill>
                    </a:lnT>
                    <a:lnB w="12700">
                      <a:solidFill>
                        <a:srgbClr val="FFFFFF"/>
                      </a:solidFill>
                    </a:lnB>
                    <a:solidFill>
                      <a:srgbClr val="FFFFFF"/>
                    </a:solidFill>
                  </a:tcPr>
                </a:tc>
                <a:extLst>
                  <a:ext uri="{0D108BD9-81ED-4DB2-BD59-A6C34878D82A}">
                    <a16:rowId xmlns:a16="http://schemas.microsoft.com/office/drawing/2014/main" val="10002"/>
                  </a:ext>
                </a:extLst>
              </a:tr>
              <a:tr h="370840">
                <a:tc>
                  <a:txBody>
                    <a:bodyPr/>
                    <a:lstStyle/>
                    <a:p>
                      <a:pPr algn="l">
                        <a:defRPr sz="1800"/>
                      </a:pPr>
                      <a:r>
                        <a:t>Quantité </a:t>
                      </a:r>
                    </a:p>
                  </a:txBody>
                  <a:tcPr marL="45720" marR="45720" horzOverflow="overflow">
                    <a:lnL w="12700">
                      <a:solidFill>
                        <a:srgbClr val="000000"/>
                      </a:solidFill>
                    </a:lnL>
                    <a:lnR w="12700">
                      <a:solidFill>
                        <a:srgbClr val="000000"/>
                      </a:solidFill>
                    </a:lnR>
                    <a:lnT w="12700">
                      <a:solidFill>
                        <a:srgbClr val="FFFFFF"/>
                      </a:solidFill>
                    </a:lnT>
                    <a:lnB w="12700">
                      <a:solidFill>
                        <a:srgbClr val="FFFFFF"/>
                      </a:solidFill>
                    </a:lnB>
                    <a:solidFill>
                      <a:srgbClr val="FFFFFF"/>
                    </a:solidFill>
                  </a:tcPr>
                </a:tc>
                <a:extLst>
                  <a:ext uri="{0D108BD9-81ED-4DB2-BD59-A6C34878D82A}">
                    <a16:rowId xmlns:a16="http://schemas.microsoft.com/office/drawing/2014/main" val="10003"/>
                  </a:ext>
                </a:extLst>
              </a:tr>
              <a:tr h="370840">
                <a:tc>
                  <a:txBody>
                    <a:bodyPr/>
                    <a:lstStyle/>
                    <a:p>
                      <a:pPr algn="l">
                        <a:defRPr sz="1800"/>
                      </a:pPr>
                      <a:r>
                        <a:t>Prix </a:t>
                      </a:r>
                    </a:p>
                  </a:txBody>
                  <a:tcPr marL="45720" marR="45720" horzOverflow="overflow">
                    <a:lnL w="12700">
                      <a:solidFill>
                        <a:srgbClr val="000000"/>
                      </a:solidFill>
                    </a:lnL>
                    <a:lnR w="12700">
                      <a:solidFill>
                        <a:srgbClr val="000000"/>
                      </a:solidFill>
                    </a:lnR>
                    <a:lnT w="12700">
                      <a:solidFill>
                        <a:srgbClr val="FFFFFF"/>
                      </a:solidFill>
                    </a:lnT>
                    <a:lnB w="12700">
                      <a:solidFill>
                        <a:srgbClr val="FFFFFF"/>
                      </a:solidFill>
                    </a:lnB>
                    <a:solidFill>
                      <a:srgbClr val="FFFFFF"/>
                    </a:solidFill>
                  </a:tcPr>
                </a:tc>
                <a:extLst>
                  <a:ext uri="{0D108BD9-81ED-4DB2-BD59-A6C34878D82A}">
                    <a16:rowId xmlns:a16="http://schemas.microsoft.com/office/drawing/2014/main" val="10004"/>
                  </a:ext>
                </a:extLst>
              </a:tr>
              <a:tr h="370840">
                <a:tc>
                  <a:txBody>
                    <a:bodyPr/>
                    <a:lstStyle/>
                    <a:p>
                      <a:pPr algn="l">
                        <a:defRPr sz="1800"/>
                      </a:pPr>
                      <a:r>
                        <a:t>Date</a:t>
                      </a:r>
                    </a:p>
                  </a:txBody>
                  <a:tcPr marL="45720" marR="45720" horzOverflow="overflow">
                    <a:lnL w="12700">
                      <a:solidFill>
                        <a:srgbClr val="000000"/>
                      </a:solidFill>
                    </a:lnL>
                    <a:lnR w="12700">
                      <a:solidFill>
                        <a:srgbClr val="000000"/>
                      </a:solidFill>
                    </a:lnR>
                    <a:lnT w="12700">
                      <a:solidFill>
                        <a:srgbClr val="FFFFFF"/>
                      </a:solidFill>
                    </a:lnT>
                    <a:lnB w="12700">
                      <a:solidFill>
                        <a:srgbClr val="000000"/>
                      </a:solidFill>
                    </a:lnB>
                    <a:solidFill>
                      <a:srgbClr val="FFFFFF"/>
                    </a:solidFill>
                  </a:tcPr>
                </a:tc>
                <a:extLst>
                  <a:ext uri="{0D108BD9-81ED-4DB2-BD59-A6C34878D82A}">
                    <a16:rowId xmlns:a16="http://schemas.microsoft.com/office/drawing/2014/main" val="10005"/>
                  </a:ext>
                </a:extLst>
              </a:tr>
            </a:tbl>
          </a:graphicData>
        </a:graphic>
      </p:graphicFrame>
      <p:graphicFrame>
        <p:nvGraphicFramePr>
          <p:cNvPr id="627" name="Tableau 8"/>
          <p:cNvGraphicFramePr/>
          <p:nvPr/>
        </p:nvGraphicFramePr>
        <p:xfrm>
          <a:off x="9866892" y="3373808"/>
          <a:ext cx="1914717" cy="1112520"/>
        </p:xfrm>
        <a:graphic>
          <a:graphicData uri="http://schemas.openxmlformats.org/drawingml/2006/table">
            <a:tbl>
              <a:tblPr firstRow="1" bandRow="1">
                <a:tableStyleId>{4C3C2611-4C71-4FC5-86AE-919BDF0F9419}</a:tableStyleId>
              </a:tblPr>
              <a:tblGrid>
                <a:gridCol w="1914717">
                  <a:extLst>
                    <a:ext uri="{9D8B030D-6E8A-4147-A177-3AD203B41FA5}">
                      <a16:colId xmlns:a16="http://schemas.microsoft.com/office/drawing/2014/main" val="20000"/>
                    </a:ext>
                  </a:extLst>
                </a:gridCol>
              </a:tblGrid>
              <a:tr h="370840">
                <a:tc>
                  <a:txBody>
                    <a:bodyPr/>
                    <a:lstStyle/>
                    <a:p>
                      <a:pPr algn="l">
                        <a:defRPr sz="1800" b="0"/>
                      </a:pPr>
                      <a:r>
                        <a:rPr b="1">
                          <a:solidFill>
                            <a:srgbClr val="FFFFFF"/>
                          </a:solidFill>
                        </a:rPr>
                        <a:t>Jeux video</a:t>
                      </a:r>
                    </a:p>
                  </a:txBody>
                  <a:tcPr marL="45720" marR="45720" horzOverflow="overflow">
                    <a:lnL w="12700">
                      <a:solidFill>
                        <a:srgbClr val="000000"/>
                      </a:solidFill>
                    </a:lnL>
                    <a:lnR w="12700">
                      <a:solidFill>
                        <a:srgbClr val="000000"/>
                      </a:solidFill>
                    </a:lnR>
                    <a:lnT w="12700">
                      <a:solidFill>
                        <a:srgbClr val="000000"/>
                      </a:solidFill>
                    </a:lnT>
                    <a:lnB w="38100">
                      <a:solidFill>
                        <a:srgbClr val="FFFFFF"/>
                      </a:solidFill>
                    </a:lnB>
                    <a:solidFill>
                      <a:schemeClr val="accent3">
                        <a:lumOff val="-12941"/>
                      </a:schemeClr>
                    </a:solidFill>
                  </a:tcPr>
                </a:tc>
                <a:extLst>
                  <a:ext uri="{0D108BD9-81ED-4DB2-BD59-A6C34878D82A}">
                    <a16:rowId xmlns:a16="http://schemas.microsoft.com/office/drawing/2014/main" val="10000"/>
                  </a:ext>
                </a:extLst>
              </a:tr>
              <a:tr h="370840">
                <a:tc>
                  <a:txBody>
                    <a:bodyPr/>
                    <a:lstStyle/>
                    <a:p>
                      <a:pPr algn="l">
                        <a:defRPr sz="1800"/>
                      </a:pPr>
                      <a:r>
                        <a:t>PK: JeuxVideo</a:t>
                      </a:r>
                    </a:p>
                  </a:txBody>
                  <a:tcPr marL="45720" marR="45720" horzOverflow="overflow">
                    <a:lnL w="12700">
                      <a:solidFill>
                        <a:srgbClr val="000000"/>
                      </a:solidFill>
                    </a:lnL>
                    <a:lnR w="12700">
                      <a:solidFill>
                        <a:srgbClr val="000000"/>
                      </a:solidFill>
                    </a:lnR>
                    <a:lnT w="38100">
                      <a:solidFill>
                        <a:srgbClr val="FFFFFF"/>
                      </a:solidFill>
                    </a:lnT>
                    <a:lnB w="12700">
                      <a:solidFill>
                        <a:srgbClr val="FFFFFF"/>
                      </a:solidFill>
                    </a:lnB>
                    <a:solidFill>
                      <a:srgbClr val="FFFFFF"/>
                    </a:solidFill>
                  </a:tcPr>
                </a:tc>
                <a:extLst>
                  <a:ext uri="{0D108BD9-81ED-4DB2-BD59-A6C34878D82A}">
                    <a16:rowId xmlns:a16="http://schemas.microsoft.com/office/drawing/2014/main" val="10001"/>
                  </a:ext>
                </a:extLst>
              </a:tr>
              <a:tr h="370840">
                <a:tc>
                  <a:txBody>
                    <a:bodyPr/>
                    <a:lstStyle/>
                    <a:p>
                      <a:pPr algn="l">
                        <a:defRPr sz="1800"/>
                      </a:pPr>
                      <a:r>
                        <a:t>description</a:t>
                      </a:r>
                    </a:p>
                  </a:txBody>
                  <a:tcPr marL="45720" marR="45720" horzOverflow="overflow">
                    <a:lnL w="12700">
                      <a:solidFill>
                        <a:srgbClr val="000000"/>
                      </a:solidFill>
                    </a:lnL>
                    <a:lnR w="12700">
                      <a:solidFill>
                        <a:srgbClr val="000000"/>
                      </a:solidFill>
                    </a:lnR>
                    <a:lnT w="12700">
                      <a:solidFill>
                        <a:srgbClr val="FFFFFF"/>
                      </a:solidFill>
                    </a:lnT>
                    <a:lnB w="12700">
                      <a:solidFill>
                        <a:srgbClr val="000000"/>
                      </a:solidFill>
                    </a:lnB>
                    <a:solidFill>
                      <a:srgbClr val="FFFFFF"/>
                    </a:solidFill>
                  </a:tcPr>
                </a:tc>
                <a:extLst>
                  <a:ext uri="{0D108BD9-81ED-4DB2-BD59-A6C34878D82A}">
                    <a16:rowId xmlns:a16="http://schemas.microsoft.com/office/drawing/2014/main" val="10002"/>
                  </a:ext>
                </a:extLst>
              </a:tr>
            </a:tbl>
          </a:graphicData>
        </a:graphic>
      </p:graphicFrame>
      <p:graphicFrame>
        <p:nvGraphicFramePr>
          <p:cNvPr id="628" name="Tableau 8"/>
          <p:cNvGraphicFramePr/>
          <p:nvPr/>
        </p:nvGraphicFramePr>
        <p:xfrm>
          <a:off x="553021" y="3373137"/>
          <a:ext cx="2664840" cy="1112520"/>
        </p:xfrm>
        <a:graphic>
          <a:graphicData uri="http://schemas.openxmlformats.org/drawingml/2006/table">
            <a:tbl>
              <a:tblPr firstRow="1" bandRow="1">
                <a:tableStyleId>{4C3C2611-4C71-4FC5-86AE-919BDF0F9419}</a:tableStyleId>
              </a:tblPr>
              <a:tblGrid>
                <a:gridCol w="2664840">
                  <a:extLst>
                    <a:ext uri="{9D8B030D-6E8A-4147-A177-3AD203B41FA5}">
                      <a16:colId xmlns:a16="http://schemas.microsoft.com/office/drawing/2014/main" val="20000"/>
                    </a:ext>
                  </a:extLst>
                </a:gridCol>
              </a:tblGrid>
              <a:tr h="370840">
                <a:tc>
                  <a:txBody>
                    <a:bodyPr/>
                    <a:lstStyle/>
                    <a:p>
                      <a:pPr algn="l">
                        <a:defRPr sz="1800" b="0"/>
                      </a:pPr>
                      <a:r>
                        <a:rPr b="1">
                          <a:solidFill>
                            <a:srgbClr val="FFFFFF"/>
                          </a:solidFill>
                        </a:rPr>
                        <a:t>Domaine Commercial</a:t>
                      </a:r>
                    </a:p>
                  </a:txBody>
                  <a:tcPr marL="45720" marR="45720" horzOverflow="overflow">
                    <a:lnL w="12700">
                      <a:solidFill>
                        <a:srgbClr val="000000"/>
                      </a:solidFill>
                    </a:lnL>
                    <a:lnR w="12700">
                      <a:solidFill>
                        <a:srgbClr val="000000"/>
                      </a:solidFill>
                    </a:lnR>
                    <a:lnT w="12700">
                      <a:solidFill>
                        <a:srgbClr val="000000"/>
                      </a:solidFill>
                    </a:lnT>
                    <a:lnB w="38100">
                      <a:solidFill>
                        <a:srgbClr val="FFFFFF"/>
                      </a:solidFill>
                    </a:lnB>
                    <a:solidFill>
                      <a:schemeClr val="accent3">
                        <a:lumOff val="-12941"/>
                      </a:schemeClr>
                    </a:solidFill>
                  </a:tcPr>
                </a:tc>
                <a:extLst>
                  <a:ext uri="{0D108BD9-81ED-4DB2-BD59-A6C34878D82A}">
                    <a16:rowId xmlns:a16="http://schemas.microsoft.com/office/drawing/2014/main" val="10000"/>
                  </a:ext>
                </a:extLst>
              </a:tr>
              <a:tr h="370840">
                <a:tc>
                  <a:txBody>
                    <a:bodyPr/>
                    <a:lstStyle/>
                    <a:p>
                      <a:pPr algn="l">
                        <a:defRPr sz="1800"/>
                      </a:pPr>
                      <a:r>
                        <a:t>PK: domaine_commercial</a:t>
                      </a:r>
                    </a:p>
                  </a:txBody>
                  <a:tcPr marL="45720" marR="45720" horzOverflow="overflow">
                    <a:lnL w="12700">
                      <a:solidFill>
                        <a:srgbClr val="000000"/>
                      </a:solidFill>
                    </a:lnL>
                    <a:lnR w="12700">
                      <a:solidFill>
                        <a:srgbClr val="000000"/>
                      </a:solidFill>
                    </a:lnR>
                    <a:lnT w="38100">
                      <a:solidFill>
                        <a:srgbClr val="FFFFFF"/>
                      </a:solidFill>
                    </a:lnT>
                    <a:lnB w="12700">
                      <a:solidFill>
                        <a:srgbClr val="FFFFFF"/>
                      </a:solidFill>
                    </a:lnB>
                    <a:solidFill>
                      <a:srgbClr val="FFFFFF"/>
                    </a:solidFill>
                  </a:tcPr>
                </a:tc>
                <a:extLst>
                  <a:ext uri="{0D108BD9-81ED-4DB2-BD59-A6C34878D82A}">
                    <a16:rowId xmlns:a16="http://schemas.microsoft.com/office/drawing/2014/main" val="10001"/>
                  </a:ext>
                </a:extLst>
              </a:tr>
              <a:tr h="370840">
                <a:tc>
                  <a:txBody>
                    <a:bodyPr/>
                    <a:lstStyle/>
                    <a:p>
                      <a:pPr algn="l">
                        <a:defRPr sz="1800"/>
                      </a:pPr>
                      <a:r>
                        <a:t>PK Pays</a:t>
                      </a:r>
                    </a:p>
                  </a:txBody>
                  <a:tcPr marL="45720" marR="45720" horzOverflow="overflow">
                    <a:lnL w="12700">
                      <a:solidFill>
                        <a:srgbClr val="000000"/>
                      </a:solidFill>
                    </a:lnL>
                    <a:lnR w="12700">
                      <a:solidFill>
                        <a:srgbClr val="000000"/>
                      </a:solidFill>
                    </a:lnR>
                    <a:lnT w="12700">
                      <a:solidFill>
                        <a:srgbClr val="FFFFFF"/>
                      </a:solidFill>
                    </a:lnT>
                    <a:lnB w="12700">
                      <a:solidFill>
                        <a:srgbClr val="000000"/>
                      </a:solidFill>
                    </a:lnB>
                    <a:solidFill>
                      <a:srgbClr val="FFFFFF"/>
                    </a:solidFill>
                  </a:tcPr>
                </a:tc>
                <a:extLst>
                  <a:ext uri="{0D108BD9-81ED-4DB2-BD59-A6C34878D82A}">
                    <a16:rowId xmlns:a16="http://schemas.microsoft.com/office/drawing/2014/main" val="10002"/>
                  </a:ext>
                </a:extLst>
              </a:tr>
            </a:tbl>
          </a:graphicData>
        </a:graphic>
      </p:graphicFrame>
      <p:graphicFrame>
        <p:nvGraphicFramePr>
          <p:cNvPr id="629" name="Tableau 8"/>
          <p:cNvGraphicFramePr/>
          <p:nvPr/>
        </p:nvGraphicFramePr>
        <p:xfrm>
          <a:off x="553022" y="5403059"/>
          <a:ext cx="2664840" cy="741680"/>
        </p:xfrm>
        <a:graphic>
          <a:graphicData uri="http://schemas.openxmlformats.org/drawingml/2006/table">
            <a:tbl>
              <a:tblPr firstRow="1" bandRow="1">
                <a:tableStyleId>{4C3C2611-4C71-4FC5-86AE-919BDF0F9419}</a:tableStyleId>
              </a:tblPr>
              <a:tblGrid>
                <a:gridCol w="2664840">
                  <a:extLst>
                    <a:ext uri="{9D8B030D-6E8A-4147-A177-3AD203B41FA5}">
                      <a16:colId xmlns:a16="http://schemas.microsoft.com/office/drawing/2014/main" val="20000"/>
                    </a:ext>
                  </a:extLst>
                </a:gridCol>
              </a:tblGrid>
              <a:tr h="370840">
                <a:tc>
                  <a:txBody>
                    <a:bodyPr/>
                    <a:lstStyle/>
                    <a:p>
                      <a:pPr algn="l">
                        <a:defRPr sz="1800" b="0"/>
                      </a:pPr>
                      <a:r>
                        <a:rPr b="1">
                          <a:solidFill>
                            <a:srgbClr val="FFFFFF"/>
                          </a:solidFill>
                        </a:rPr>
                        <a:t>Pays</a:t>
                      </a:r>
                    </a:p>
                  </a:txBody>
                  <a:tcPr marL="45720" marR="45720" horzOverflow="overflow">
                    <a:lnL w="12700">
                      <a:solidFill>
                        <a:srgbClr val="000000"/>
                      </a:solidFill>
                    </a:lnL>
                    <a:lnR w="12700">
                      <a:solidFill>
                        <a:srgbClr val="000000"/>
                      </a:solidFill>
                    </a:lnR>
                    <a:lnT w="12700">
                      <a:solidFill>
                        <a:srgbClr val="000000"/>
                      </a:solidFill>
                    </a:lnT>
                    <a:lnB w="38100">
                      <a:solidFill>
                        <a:srgbClr val="FFFFFF"/>
                      </a:solidFill>
                    </a:lnB>
                    <a:solidFill>
                      <a:schemeClr val="accent3">
                        <a:lumOff val="-12941"/>
                      </a:schemeClr>
                    </a:solidFill>
                  </a:tcPr>
                </a:tc>
                <a:extLst>
                  <a:ext uri="{0D108BD9-81ED-4DB2-BD59-A6C34878D82A}">
                    <a16:rowId xmlns:a16="http://schemas.microsoft.com/office/drawing/2014/main" val="10000"/>
                  </a:ext>
                </a:extLst>
              </a:tr>
              <a:tr h="370840">
                <a:tc>
                  <a:txBody>
                    <a:bodyPr/>
                    <a:lstStyle/>
                    <a:p>
                      <a:pPr algn="l">
                        <a:defRPr sz="1800"/>
                      </a:pPr>
                      <a:r>
                        <a:t>PK: Pays</a:t>
                      </a:r>
                    </a:p>
                  </a:txBody>
                  <a:tcPr marL="45720" marR="45720" horzOverflow="overflow">
                    <a:lnL w="12700">
                      <a:solidFill>
                        <a:srgbClr val="000000"/>
                      </a:solidFill>
                    </a:lnL>
                    <a:lnR w="12700">
                      <a:solidFill>
                        <a:srgbClr val="000000"/>
                      </a:solidFill>
                    </a:lnR>
                    <a:lnT w="38100">
                      <a:solidFill>
                        <a:srgbClr val="FFFFFF"/>
                      </a:solidFill>
                    </a:lnT>
                    <a:lnB w="12700">
                      <a:solidFill>
                        <a:srgbClr val="000000"/>
                      </a:solidFill>
                    </a:lnB>
                    <a:solidFill>
                      <a:srgbClr val="FFFFFF"/>
                    </a:solidFill>
                  </a:tcPr>
                </a:tc>
                <a:extLst>
                  <a:ext uri="{0D108BD9-81ED-4DB2-BD59-A6C34878D82A}">
                    <a16:rowId xmlns:a16="http://schemas.microsoft.com/office/drawing/2014/main" val="10001"/>
                  </a:ext>
                </a:extLst>
              </a:tr>
            </a:tbl>
          </a:graphicData>
        </a:graphic>
      </p:graphicFrame>
      <p:graphicFrame>
        <p:nvGraphicFramePr>
          <p:cNvPr id="630" name="Tableau 8"/>
          <p:cNvGraphicFramePr/>
          <p:nvPr/>
        </p:nvGraphicFramePr>
        <p:xfrm>
          <a:off x="9870285" y="5387290"/>
          <a:ext cx="1907931" cy="1112520"/>
        </p:xfrm>
        <a:graphic>
          <a:graphicData uri="http://schemas.openxmlformats.org/drawingml/2006/table">
            <a:tbl>
              <a:tblPr firstRow="1" bandRow="1">
                <a:tableStyleId>{4C3C2611-4C71-4FC5-86AE-919BDF0F9419}</a:tableStyleId>
              </a:tblPr>
              <a:tblGrid>
                <a:gridCol w="1907931">
                  <a:extLst>
                    <a:ext uri="{9D8B030D-6E8A-4147-A177-3AD203B41FA5}">
                      <a16:colId xmlns:a16="http://schemas.microsoft.com/office/drawing/2014/main" val="20000"/>
                    </a:ext>
                  </a:extLst>
                </a:gridCol>
              </a:tblGrid>
              <a:tr h="370840">
                <a:tc>
                  <a:txBody>
                    <a:bodyPr/>
                    <a:lstStyle/>
                    <a:p>
                      <a:pPr algn="l">
                        <a:defRPr sz="1800" b="0"/>
                      </a:pPr>
                      <a:r>
                        <a:rPr b="1">
                          <a:solidFill>
                            <a:srgbClr val="FFFFFF"/>
                          </a:solidFill>
                        </a:rPr>
                        <a:t>Consoles de jeu</a:t>
                      </a:r>
                    </a:p>
                  </a:txBody>
                  <a:tcPr marL="45720" marR="45720" horzOverflow="overflow">
                    <a:lnL w="12700">
                      <a:solidFill>
                        <a:srgbClr val="000000"/>
                      </a:solidFill>
                    </a:lnL>
                    <a:lnR w="12700">
                      <a:solidFill>
                        <a:srgbClr val="000000"/>
                      </a:solidFill>
                    </a:lnR>
                    <a:lnT w="12700">
                      <a:solidFill>
                        <a:srgbClr val="000000"/>
                      </a:solidFill>
                    </a:lnT>
                    <a:lnB w="38100">
                      <a:solidFill>
                        <a:srgbClr val="FFFFFF"/>
                      </a:solidFill>
                    </a:lnB>
                    <a:solidFill>
                      <a:schemeClr val="accent3">
                        <a:lumOff val="-12941"/>
                      </a:schemeClr>
                    </a:solidFill>
                  </a:tcPr>
                </a:tc>
                <a:extLst>
                  <a:ext uri="{0D108BD9-81ED-4DB2-BD59-A6C34878D82A}">
                    <a16:rowId xmlns:a16="http://schemas.microsoft.com/office/drawing/2014/main" val="10000"/>
                  </a:ext>
                </a:extLst>
              </a:tr>
              <a:tr h="370840">
                <a:tc>
                  <a:txBody>
                    <a:bodyPr/>
                    <a:lstStyle/>
                    <a:p>
                      <a:pPr algn="l">
                        <a:defRPr sz="1800"/>
                      </a:pPr>
                      <a:r>
                        <a:t>PK: consoleID</a:t>
                      </a:r>
                    </a:p>
                  </a:txBody>
                  <a:tcPr marL="45720" marR="45720" horzOverflow="overflow">
                    <a:lnL w="12700">
                      <a:solidFill>
                        <a:srgbClr val="000000"/>
                      </a:solidFill>
                    </a:lnL>
                    <a:lnR w="12700">
                      <a:solidFill>
                        <a:srgbClr val="000000"/>
                      </a:solidFill>
                    </a:lnR>
                    <a:lnT w="38100">
                      <a:solidFill>
                        <a:srgbClr val="FFFFFF"/>
                      </a:solidFill>
                    </a:lnT>
                    <a:lnB w="12700">
                      <a:solidFill>
                        <a:srgbClr val="FFFFFF"/>
                      </a:solidFill>
                    </a:lnB>
                    <a:solidFill>
                      <a:srgbClr val="FFFFFF"/>
                    </a:solidFill>
                  </a:tcPr>
                </a:tc>
                <a:extLst>
                  <a:ext uri="{0D108BD9-81ED-4DB2-BD59-A6C34878D82A}">
                    <a16:rowId xmlns:a16="http://schemas.microsoft.com/office/drawing/2014/main" val="10001"/>
                  </a:ext>
                </a:extLst>
              </a:tr>
              <a:tr h="370840">
                <a:tc>
                  <a:txBody>
                    <a:bodyPr/>
                    <a:lstStyle/>
                    <a:p>
                      <a:pPr algn="l">
                        <a:defRPr sz="1800"/>
                      </a:pPr>
                      <a:r>
                        <a:t>Constructeur</a:t>
                      </a:r>
                    </a:p>
                  </a:txBody>
                  <a:tcPr marL="45720" marR="45720" horzOverflow="overflow">
                    <a:lnL w="12700">
                      <a:solidFill>
                        <a:srgbClr val="000000"/>
                      </a:solidFill>
                    </a:lnL>
                    <a:lnR w="12700">
                      <a:solidFill>
                        <a:srgbClr val="000000"/>
                      </a:solidFill>
                    </a:lnR>
                    <a:lnT w="12700">
                      <a:solidFill>
                        <a:srgbClr val="FFFFFF"/>
                      </a:solidFill>
                    </a:lnT>
                    <a:lnB w="12700">
                      <a:solidFill>
                        <a:srgbClr val="000000"/>
                      </a:solidFill>
                    </a:lnB>
                    <a:solidFill>
                      <a:srgbClr val="FFFFFF"/>
                    </a:solidFill>
                  </a:tcPr>
                </a:tc>
                <a:extLst>
                  <a:ext uri="{0D108BD9-81ED-4DB2-BD59-A6C34878D82A}">
                    <a16:rowId xmlns:a16="http://schemas.microsoft.com/office/drawing/2014/main" val="10002"/>
                  </a:ext>
                </a:extLst>
              </a:tr>
            </a:tbl>
          </a:graphicData>
        </a:graphic>
      </p:graphicFrame>
      <p:pic>
        <p:nvPicPr>
          <p:cNvPr id="631" name="Ligne Ligne" descr="Ligne Ligne"/>
          <p:cNvPicPr>
            <a:picLocks/>
          </p:cNvPicPr>
          <p:nvPr/>
        </p:nvPicPr>
        <p:blipFill>
          <a:blip r:embed="rId2"/>
          <a:stretch>
            <a:fillRect/>
          </a:stretch>
        </p:blipFill>
        <p:spPr>
          <a:xfrm>
            <a:off x="3181113" y="3896923"/>
            <a:ext cx="646877" cy="357050"/>
          </a:xfrm>
          <a:prstGeom prst="rect">
            <a:avLst/>
          </a:prstGeom>
        </p:spPr>
      </p:pic>
      <p:pic>
        <p:nvPicPr>
          <p:cNvPr id="633" name="Ligne Ligne" descr="Ligne Ligne"/>
          <p:cNvPicPr>
            <a:picLocks/>
          </p:cNvPicPr>
          <p:nvPr/>
        </p:nvPicPr>
        <p:blipFill>
          <a:blip r:embed="rId3"/>
          <a:stretch>
            <a:fillRect/>
          </a:stretch>
        </p:blipFill>
        <p:spPr>
          <a:xfrm rot="16200000">
            <a:off x="1395327" y="4767689"/>
            <a:ext cx="980230" cy="357050"/>
          </a:xfrm>
          <a:prstGeom prst="rect">
            <a:avLst/>
          </a:prstGeom>
        </p:spPr>
      </p:pic>
      <p:pic>
        <p:nvPicPr>
          <p:cNvPr id="635" name="Ligne Ligne" descr="Ligne Ligne"/>
          <p:cNvPicPr>
            <a:picLocks/>
          </p:cNvPicPr>
          <p:nvPr/>
        </p:nvPicPr>
        <p:blipFill>
          <a:blip r:embed="rId2"/>
          <a:stretch>
            <a:fillRect/>
          </a:stretch>
        </p:blipFill>
        <p:spPr>
          <a:xfrm>
            <a:off x="6328021" y="3896923"/>
            <a:ext cx="646877" cy="357050"/>
          </a:xfrm>
          <a:prstGeom prst="rect">
            <a:avLst/>
          </a:prstGeom>
        </p:spPr>
      </p:pic>
      <p:pic>
        <p:nvPicPr>
          <p:cNvPr id="637" name="Ligne Ligne" descr="Ligne Ligne"/>
          <p:cNvPicPr>
            <a:picLocks/>
          </p:cNvPicPr>
          <p:nvPr/>
        </p:nvPicPr>
        <p:blipFill>
          <a:blip r:embed="rId2"/>
          <a:stretch>
            <a:fillRect/>
          </a:stretch>
        </p:blipFill>
        <p:spPr>
          <a:xfrm rot="10800000">
            <a:off x="9242442" y="3887221"/>
            <a:ext cx="646876" cy="357050"/>
          </a:xfrm>
          <a:prstGeom prst="rect">
            <a:avLst/>
          </a:prstGeom>
        </p:spPr>
      </p:pic>
      <p:pic>
        <p:nvPicPr>
          <p:cNvPr id="639" name="Ligne Ligne" descr="Ligne Ligne"/>
          <p:cNvPicPr>
            <a:picLocks/>
          </p:cNvPicPr>
          <p:nvPr/>
        </p:nvPicPr>
        <p:blipFill>
          <a:blip r:embed="rId4"/>
          <a:stretch>
            <a:fillRect/>
          </a:stretch>
        </p:blipFill>
        <p:spPr>
          <a:xfrm rot="16200000">
            <a:off x="10347546" y="4735064"/>
            <a:ext cx="914978" cy="357049"/>
          </a:xfrm>
          <a:prstGeom prst="rect">
            <a:avLst/>
          </a:prstGeom>
        </p:spPr>
      </p:pic>
    </p:spTree>
  </p:cSld>
  <p:clrMapOvr>
    <a:masterClrMapping/>
  </p:clrMapOvr>
  <p:transition spd="me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42" name="Tableau 8"/>
          <p:cNvGraphicFramePr/>
          <p:nvPr/>
        </p:nvGraphicFramePr>
        <p:xfrm>
          <a:off x="404387" y="3036815"/>
          <a:ext cx="11383224" cy="2364247"/>
        </p:xfrm>
        <a:graphic>
          <a:graphicData uri="http://schemas.openxmlformats.org/drawingml/2006/table">
            <a:tbl>
              <a:tblPr firstRow="1" bandRow="1">
                <a:tableStyleId>{4C3C2611-4C71-4FC5-86AE-919BDF0F9419}</a:tableStyleId>
              </a:tblPr>
              <a:tblGrid>
                <a:gridCol w="2387310">
                  <a:extLst>
                    <a:ext uri="{9D8B030D-6E8A-4147-A177-3AD203B41FA5}">
                      <a16:colId xmlns:a16="http://schemas.microsoft.com/office/drawing/2014/main" val="20000"/>
                    </a:ext>
                  </a:extLst>
                </a:gridCol>
                <a:gridCol w="2998638">
                  <a:extLst>
                    <a:ext uri="{9D8B030D-6E8A-4147-A177-3AD203B41FA5}">
                      <a16:colId xmlns:a16="http://schemas.microsoft.com/office/drawing/2014/main" val="20001"/>
                    </a:ext>
                  </a:extLst>
                </a:gridCol>
                <a:gridCol w="2998638">
                  <a:extLst>
                    <a:ext uri="{9D8B030D-6E8A-4147-A177-3AD203B41FA5}">
                      <a16:colId xmlns:a16="http://schemas.microsoft.com/office/drawing/2014/main" val="20002"/>
                    </a:ext>
                  </a:extLst>
                </a:gridCol>
                <a:gridCol w="2998638">
                  <a:extLst>
                    <a:ext uri="{9D8B030D-6E8A-4147-A177-3AD203B41FA5}">
                      <a16:colId xmlns:a16="http://schemas.microsoft.com/office/drawing/2014/main" val="20003"/>
                    </a:ext>
                  </a:extLst>
                </a:gridCol>
              </a:tblGrid>
              <a:tr h="443148">
                <a:tc>
                  <a:txBody>
                    <a:bodyPr/>
                    <a:lstStyle/>
                    <a:p>
                      <a:pPr algn="l">
                        <a:defRPr sz="1800" b="0"/>
                      </a:pPr>
                      <a:r>
                        <a:rPr b="1">
                          <a:solidFill>
                            <a:srgbClr val="FFFFFF"/>
                          </a:solidFill>
                        </a:rPr>
                        <a:t>Dimensions</a:t>
                      </a:r>
                    </a:p>
                  </a:txBody>
                  <a:tcPr marL="45720" marR="45720" horzOverflow="overflow">
                    <a:lnL w="12700">
                      <a:solidFill>
                        <a:srgbClr val="000000"/>
                      </a:solidFill>
                    </a:lnL>
                    <a:lnR w="12700">
                      <a:solidFill>
                        <a:srgbClr val="000000"/>
                      </a:solidFill>
                    </a:lnR>
                    <a:lnT w="12700">
                      <a:solidFill>
                        <a:srgbClr val="000000"/>
                      </a:solidFill>
                    </a:lnT>
                    <a:lnB w="38100">
                      <a:solidFill>
                        <a:srgbClr val="000000"/>
                      </a:solidFill>
                    </a:lnB>
                    <a:solidFill>
                      <a:schemeClr val="accent3">
                        <a:lumOff val="-12941"/>
                      </a:schemeClr>
                    </a:solidFill>
                  </a:tcPr>
                </a:tc>
                <a:tc>
                  <a:txBody>
                    <a:bodyPr/>
                    <a:lstStyle/>
                    <a:p>
                      <a:pPr algn="l">
                        <a:defRPr sz="1800" b="0"/>
                      </a:pPr>
                      <a:r>
                        <a:rPr b="1">
                          <a:solidFill>
                            <a:srgbClr val="FFFFFF"/>
                          </a:solidFill>
                        </a:rPr>
                        <a:t>Niveau 1</a:t>
                      </a:r>
                    </a:p>
                  </a:txBody>
                  <a:tcPr marL="45720" marR="45720" horzOverflow="overflow">
                    <a:lnL w="12700">
                      <a:solidFill>
                        <a:srgbClr val="000000"/>
                      </a:solidFill>
                    </a:lnL>
                    <a:lnR w="12700">
                      <a:solidFill>
                        <a:srgbClr val="000000"/>
                      </a:solidFill>
                    </a:lnR>
                    <a:lnT w="12700">
                      <a:solidFill>
                        <a:srgbClr val="000000"/>
                      </a:solidFill>
                    </a:lnT>
                    <a:lnB w="38100">
                      <a:solidFill>
                        <a:srgbClr val="000000"/>
                      </a:solidFill>
                    </a:lnB>
                    <a:solidFill>
                      <a:schemeClr val="accent3">
                        <a:lumOff val="-12941"/>
                      </a:schemeClr>
                    </a:solidFill>
                  </a:tcPr>
                </a:tc>
                <a:tc>
                  <a:txBody>
                    <a:bodyPr/>
                    <a:lstStyle/>
                    <a:p>
                      <a:pPr algn="l">
                        <a:defRPr sz="1800" b="0"/>
                      </a:pPr>
                      <a:r>
                        <a:rPr b="1">
                          <a:solidFill>
                            <a:srgbClr val="FFFFFF"/>
                          </a:solidFill>
                        </a:rPr>
                        <a:t>Niveau 2</a:t>
                      </a:r>
                    </a:p>
                  </a:txBody>
                  <a:tcPr marL="45720" marR="45720" horzOverflow="overflow">
                    <a:lnL w="12700">
                      <a:solidFill>
                        <a:srgbClr val="000000"/>
                      </a:solidFill>
                    </a:lnL>
                    <a:lnR w="12700">
                      <a:solidFill>
                        <a:srgbClr val="000000"/>
                      </a:solidFill>
                    </a:lnR>
                    <a:lnT w="12700">
                      <a:solidFill>
                        <a:srgbClr val="000000"/>
                      </a:solidFill>
                    </a:lnT>
                    <a:lnB w="38100">
                      <a:solidFill>
                        <a:srgbClr val="000000"/>
                      </a:solidFill>
                    </a:lnB>
                    <a:solidFill>
                      <a:schemeClr val="accent3">
                        <a:lumOff val="-12941"/>
                      </a:schemeClr>
                    </a:solidFill>
                  </a:tcPr>
                </a:tc>
                <a:tc>
                  <a:txBody>
                    <a:bodyPr/>
                    <a:lstStyle/>
                    <a:p>
                      <a:pPr algn="l">
                        <a:defRPr sz="1800" b="0"/>
                      </a:pPr>
                      <a:r>
                        <a:rPr b="1">
                          <a:solidFill>
                            <a:srgbClr val="FFFFFF"/>
                          </a:solidFill>
                        </a:rPr>
                        <a:t>Niveau 3</a:t>
                      </a:r>
                    </a:p>
                  </a:txBody>
                  <a:tcPr marL="45720" marR="45720" horzOverflow="overflow">
                    <a:lnL w="12700">
                      <a:solidFill>
                        <a:srgbClr val="000000"/>
                      </a:solidFill>
                    </a:lnL>
                    <a:lnR w="12700">
                      <a:solidFill>
                        <a:srgbClr val="000000"/>
                      </a:solidFill>
                    </a:lnR>
                    <a:lnT w="12700">
                      <a:solidFill>
                        <a:srgbClr val="000000"/>
                      </a:solidFill>
                    </a:lnT>
                    <a:lnB w="38100">
                      <a:solidFill>
                        <a:srgbClr val="000000"/>
                      </a:solidFill>
                    </a:lnB>
                    <a:solidFill>
                      <a:schemeClr val="accent3">
                        <a:lumOff val="-12941"/>
                      </a:schemeClr>
                    </a:solidFill>
                  </a:tcPr>
                </a:tc>
                <a:extLst>
                  <a:ext uri="{0D108BD9-81ED-4DB2-BD59-A6C34878D82A}">
                    <a16:rowId xmlns:a16="http://schemas.microsoft.com/office/drawing/2014/main" val="10000"/>
                  </a:ext>
                </a:extLst>
              </a:tr>
              <a:tr h="443148">
                <a:tc>
                  <a:txBody>
                    <a:bodyPr/>
                    <a:lstStyle/>
                    <a:p>
                      <a:pPr algn="l">
                        <a:defRPr sz="1800"/>
                      </a:pPr>
                      <a:r>
                        <a:t>Jeux vidéo</a:t>
                      </a:r>
                    </a:p>
                  </a:txBody>
                  <a:tcPr marL="45720" marR="45720" horzOverflow="overflow">
                    <a:lnL w="12700">
                      <a:solidFill>
                        <a:srgbClr val="000000"/>
                      </a:solidFill>
                    </a:lnL>
                    <a:lnR w="12700">
                      <a:solidFill>
                        <a:srgbClr val="000000"/>
                      </a:solidFill>
                    </a:lnR>
                    <a:lnT w="38100">
                      <a:solidFill>
                        <a:srgbClr val="000000"/>
                      </a:solidFill>
                    </a:lnT>
                    <a:lnB w="12700">
                      <a:solidFill>
                        <a:srgbClr val="000000"/>
                      </a:solidFill>
                    </a:lnB>
                    <a:solidFill>
                      <a:srgbClr val="FFFFFF"/>
                    </a:solidFill>
                  </a:tcPr>
                </a:tc>
                <a:tc>
                  <a:txBody>
                    <a:bodyPr/>
                    <a:lstStyle/>
                    <a:p>
                      <a:pPr algn="l">
                        <a:defRPr sz="1800"/>
                      </a:pPr>
                      <a:r>
                        <a:t>Jeux vidéo</a:t>
                      </a:r>
                    </a:p>
                  </a:txBody>
                  <a:tcPr marL="45720" marR="45720" horzOverflow="overflow">
                    <a:lnL w="12700">
                      <a:solidFill>
                        <a:srgbClr val="000000"/>
                      </a:solidFill>
                    </a:lnL>
                    <a:lnR w="12700">
                      <a:solidFill>
                        <a:srgbClr val="000000"/>
                      </a:solidFill>
                    </a:lnR>
                    <a:lnT w="38100">
                      <a:solidFill>
                        <a:srgbClr val="000000"/>
                      </a:solidFill>
                    </a:lnT>
                    <a:lnB w="12700">
                      <a:solidFill>
                        <a:srgbClr val="000000"/>
                      </a:solidFill>
                    </a:lnB>
                    <a:solidFill>
                      <a:srgbClr val="FFFFFF"/>
                    </a:solidFill>
                  </a:tcPr>
                </a:tc>
                <a:tc>
                  <a:txBody>
                    <a:bodyPr/>
                    <a:lstStyle/>
                    <a:p>
                      <a:pPr algn="l">
                        <a:defRPr sz="1800"/>
                      </a:pPr>
                      <a:r>
                        <a:t>consoles</a:t>
                      </a:r>
                    </a:p>
                  </a:txBody>
                  <a:tcPr marL="45720" marR="45720" horzOverflow="overflow">
                    <a:lnL w="12700">
                      <a:solidFill>
                        <a:srgbClr val="000000"/>
                      </a:solidFill>
                    </a:lnL>
                    <a:lnR w="12700">
                      <a:solidFill>
                        <a:srgbClr val="000000"/>
                      </a:solidFill>
                    </a:lnR>
                    <a:lnT w="38100">
                      <a:solidFill>
                        <a:srgbClr val="000000"/>
                      </a:solidFill>
                    </a:lnT>
                    <a:lnB w="12700">
                      <a:solidFill>
                        <a:srgbClr val="000000"/>
                      </a:solidFill>
                    </a:lnB>
                    <a:solidFill>
                      <a:srgbClr val="FFFFFF"/>
                    </a:solidFill>
                  </a:tcPr>
                </a:tc>
                <a:tc>
                  <a:txBody>
                    <a:bodyPr/>
                    <a:lstStyle/>
                    <a:p>
                      <a:pPr algn="l">
                        <a:defRPr sz="1800"/>
                      </a:pPr>
                      <a:endParaRPr/>
                    </a:p>
                  </a:txBody>
                  <a:tcPr marL="45720" marR="45720" horzOverflow="overflow">
                    <a:lnL w="12700">
                      <a:solidFill>
                        <a:srgbClr val="000000"/>
                      </a:solidFill>
                    </a:lnL>
                    <a:lnR w="12700">
                      <a:solidFill>
                        <a:srgbClr val="000000"/>
                      </a:solidFill>
                    </a:lnR>
                    <a:lnT w="38100">
                      <a:solidFill>
                        <a:srgbClr val="000000"/>
                      </a:solidFill>
                    </a:lnT>
                    <a:lnB w="12700">
                      <a:solidFill>
                        <a:srgbClr val="000000"/>
                      </a:solidFill>
                    </a:lnB>
                    <a:solidFill>
                      <a:srgbClr val="FFFFFF"/>
                    </a:solidFill>
                  </a:tcPr>
                </a:tc>
                <a:extLst>
                  <a:ext uri="{0D108BD9-81ED-4DB2-BD59-A6C34878D82A}">
                    <a16:rowId xmlns:a16="http://schemas.microsoft.com/office/drawing/2014/main" val="10001"/>
                  </a:ext>
                </a:extLst>
              </a:tr>
              <a:tr h="1044774">
                <a:tc>
                  <a:txBody>
                    <a:bodyPr/>
                    <a:lstStyle/>
                    <a:p>
                      <a:pPr algn="l">
                        <a:defRPr sz="1800"/>
                      </a:pPr>
                      <a:r>
                        <a:t>Boutique de jeux</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pPr algn="l">
                        <a:defRPr sz="1800"/>
                      </a:pPr>
                      <a:r>
                        <a:t>Boutique de jeux</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pPr algn="l">
                        <a:defRPr sz="1800"/>
                      </a:pPr>
                      <a:r>
                        <a:t>Domaine Commercial</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pPr algn="l">
                        <a:defRPr sz="1800"/>
                      </a:pPr>
                      <a:r>
                        <a:t>Pays</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extLst>
                  <a:ext uri="{0D108BD9-81ED-4DB2-BD59-A6C34878D82A}">
                    <a16:rowId xmlns:a16="http://schemas.microsoft.com/office/drawing/2014/main" val="10002"/>
                  </a:ext>
                </a:extLst>
              </a:tr>
              <a:tr h="433177">
                <a:tc>
                  <a:txBody>
                    <a:bodyPr/>
                    <a:lstStyle/>
                    <a:p>
                      <a:pPr algn="l">
                        <a:defRPr sz="1800"/>
                      </a:pPr>
                      <a:r>
                        <a:t>Date</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pPr algn="l">
                        <a:defRPr sz="1800"/>
                      </a:pPr>
                      <a:r>
                        <a:t>Semaine</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pPr algn="l">
                        <a:defRPr sz="1800"/>
                      </a:pPr>
                      <a:r>
                        <a:t>Mois</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pPr algn="l">
                        <a:defRPr sz="1800"/>
                      </a:pPr>
                      <a:r>
                        <a:t>Année </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extLst>
                  <a:ext uri="{0D108BD9-81ED-4DB2-BD59-A6C34878D82A}">
                    <a16:rowId xmlns:a16="http://schemas.microsoft.com/office/drawing/2014/main" val="10003"/>
                  </a:ext>
                </a:extLst>
              </a:tr>
            </a:tbl>
          </a:graphicData>
        </a:graphic>
      </p:graphicFrame>
      <p:sp>
        <p:nvSpPr>
          <p:cNvPr id="643" name="Rectangle 7"/>
          <p:cNvSpPr txBox="1"/>
          <p:nvPr/>
        </p:nvSpPr>
        <p:spPr>
          <a:xfrm>
            <a:off x="302727" y="894904"/>
            <a:ext cx="11383227" cy="14122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defRPr sz="2200">
                <a:solidFill>
                  <a:srgbClr val="535353"/>
                </a:solidFill>
              </a:defRPr>
            </a:pPr>
            <a:r>
              <a:t>Les ventes sont identifiées comme la table de faits</a:t>
            </a:r>
          </a:p>
          <a:p>
            <a:pPr>
              <a:defRPr sz="2200">
                <a:solidFill>
                  <a:srgbClr val="535353"/>
                </a:solidFill>
              </a:defRPr>
            </a:pPr>
            <a:r>
              <a:t>les attributs de la table de faits sont : prix, quantité vendue, revenu: quantité * prix </a:t>
            </a:r>
          </a:p>
          <a:p>
            <a:pPr>
              <a:defRPr sz="2200">
                <a:solidFill>
                  <a:srgbClr val="535353"/>
                </a:solidFill>
              </a:defRPr>
            </a:pPr>
            <a:r>
              <a:t>3 dimensions sont identifiées : jeux vidéo, boutique de jeux, date</a:t>
            </a:r>
          </a:p>
        </p:txBody>
      </p:sp>
      <p:sp>
        <p:nvSpPr>
          <p:cNvPr id="644" name="Title 15"/>
          <p:cNvSpPr txBox="1"/>
          <p:nvPr/>
        </p:nvSpPr>
        <p:spPr>
          <a:xfrm>
            <a:off x="278723" y="286929"/>
            <a:ext cx="9947144" cy="4597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lnSpc>
                <a:spcPct val="90000"/>
              </a:lnSpc>
              <a:defRPr sz="2400">
                <a:solidFill>
                  <a:srgbClr val="766C62"/>
                </a:solidFill>
                <a:latin typeface="Segoe UI"/>
                <a:ea typeface="Segoe UI"/>
                <a:cs typeface="Segoe UI"/>
                <a:sym typeface="Segoe UI"/>
              </a:defRPr>
            </a:lvl1pPr>
          </a:lstStyle>
          <a:p>
            <a:r>
              <a:t>Exercise 1 - solute</a:t>
            </a:r>
          </a:p>
        </p:txBody>
      </p:sp>
    </p:spTree>
  </p:cSld>
  <p:clrMapOvr>
    <a:masterClrMapping/>
  </p:clrMapOvr>
  <p:transition spd="me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46" name="Tableau 8"/>
          <p:cNvGraphicFramePr/>
          <p:nvPr/>
        </p:nvGraphicFramePr>
        <p:xfrm>
          <a:off x="4629359" y="2042174"/>
          <a:ext cx="2355216" cy="2397760"/>
        </p:xfrm>
        <a:graphic>
          <a:graphicData uri="http://schemas.openxmlformats.org/drawingml/2006/table">
            <a:tbl>
              <a:tblPr firstRow="1" bandRow="1">
                <a:tableStyleId>{4C3C2611-4C71-4FC5-86AE-919BDF0F9419}</a:tableStyleId>
              </a:tblPr>
              <a:tblGrid>
                <a:gridCol w="2355216">
                  <a:extLst>
                    <a:ext uri="{9D8B030D-6E8A-4147-A177-3AD203B41FA5}">
                      <a16:colId xmlns:a16="http://schemas.microsoft.com/office/drawing/2014/main" val="20000"/>
                    </a:ext>
                  </a:extLst>
                </a:gridCol>
              </a:tblGrid>
              <a:tr h="370840">
                <a:tc>
                  <a:txBody>
                    <a:bodyPr/>
                    <a:lstStyle/>
                    <a:p>
                      <a:pPr algn="l">
                        <a:defRPr sz="1800" b="0"/>
                      </a:pPr>
                      <a:r>
                        <a:rPr b="1">
                          <a:solidFill>
                            <a:srgbClr val="FFFFFF"/>
                          </a:solidFill>
                        </a:rPr>
                        <a:t>Faits : Ventes</a:t>
                      </a:r>
                    </a:p>
                  </a:txBody>
                  <a:tcPr marL="45720" marR="45720" horzOverflow="overflow">
                    <a:lnL w="12700">
                      <a:solidFill>
                        <a:srgbClr val="000000"/>
                      </a:solidFill>
                    </a:lnL>
                    <a:lnR w="12700">
                      <a:solidFill>
                        <a:srgbClr val="000000"/>
                      </a:solidFill>
                    </a:lnR>
                    <a:lnT w="12700">
                      <a:solidFill>
                        <a:srgbClr val="000000"/>
                      </a:solidFill>
                    </a:lnT>
                    <a:lnB w="38100">
                      <a:solidFill>
                        <a:srgbClr val="FFFFFF"/>
                      </a:solidFill>
                    </a:lnB>
                    <a:solidFill>
                      <a:schemeClr val="accent3">
                        <a:lumOff val="-12941"/>
                      </a:schemeClr>
                    </a:solidFill>
                  </a:tcPr>
                </a:tc>
                <a:extLst>
                  <a:ext uri="{0D108BD9-81ED-4DB2-BD59-A6C34878D82A}">
                    <a16:rowId xmlns:a16="http://schemas.microsoft.com/office/drawing/2014/main" val="10000"/>
                  </a:ext>
                </a:extLst>
              </a:tr>
              <a:tr h="370840">
                <a:tc>
                  <a:txBody>
                    <a:bodyPr/>
                    <a:lstStyle/>
                    <a:p>
                      <a:pPr algn="l">
                        <a:defRPr sz="1800"/>
                      </a:pPr>
                      <a:r>
                        <a:t>PK Boutique</a:t>
                      </a:r>
                    </a:p>
                  </a:txBody>
                  <a:tcPr marL="45720" marR="45720" horzOverflow="overflow">
                    <a:lnL w="12700">
                      <a:solidFill>
                        <a:srgbClr val="000000"/>
                      </a:solidFill>
                    </a:lnL>
                    <a:lnR w="12700">
                      <a:solidFill>
                        <a:srgbClr val="000000"/>
                      </a:solidFill>
                    </a:lnR>
                    <a:lnT w="38100">
                      <a:solidFill>
                        <a:srgbClr val="FFFFFF"/>
                      </a:solidFill>
                    </a:lnT>
                    <a:lnB w="12700">
                      <a:solidFill>
                        <a:srgbClr val="FFFFFF"/>
                      </a:solidFill>
                    </a:lnB>
                    <a:solidFill>
                      <a:srgbClr val="FFFFFF"/>
                    </a:solidFill>
                  </a:tcPr>
                </a:tc>
                <a:extLst>
                  <a:ext uri="{0D108BD9-81ED-4DB2-BD59-A6C34878D82A}">
                    <a16:rowId xmlns:a16="http://schemas.microsoft.com/office/drawing/2014/main" val="10001"/>
                  </a:ext>
                </a:extLst>
              </a:tr>
              <a:tr h="370840">
                <a:tc>
                  <a:txBody>
                    <a:bodyPr/>
                    <a:lstStyle/>
                    <a:p>
                      <a:pPr algn="l">
                        <a:defRPr sz="1800"/>
                      </a:pPr>
                      <a:r>
                        <a:t>PK IDjeux</a:t>
                      </a:r>
                    </a:p>
                  </a:txBody>
                  <a:tcPr marL="45720" marR="45720" horzOverflow="overflow">
                    <a:lnL w="12700">
                      <a:solidFill>
                        <a:srgbClr val="000000"/>
                      </a:solidFill>
                    </a:lnL>
                    <a:lnR w="12700">
                      <a:solidFill>
                        <a:srgbClr val="000000"/>
                      </a:solidFill>
                    </a:lnR>
                    <a:lnT w="12700">
                      <a:solidFill>
                        <a:srgbClr val="FFFFFF"/>
                      </a:solidFill>
                    </a:lnT>
                    <a:lnB w="12700">
                      <a:solidFill>
                        <a:srgbClr val="FFFFFF"/>
                      </a:solidFill>
                    </a:lnB>
                    <a:solidFill>
                      <a:srgbClr val="FFFFFF"/>
                    </a:solidFill>
                  </a:tcPr>
                </a:tc>
                <a:extLst>
                  <a:ext uri="{0D108BD9-81ED-4DB2-BD59-A6C34878D82A}">
                    <a16:rowId xmlns:a16="http://schemas.microsoft.com/office/drawing/2014/main" val="10002"/>
                  </a:ext>
                </a:extLst>
              </a:tr>
              <a:tr h="370840">
                <a:tc>
                  <a:txBody>
                    <a:bodyPr/>
                    <a:lstStyle/>
                    <a:p>
                      <a:pPr algn="l">
                        <a:defRPr sz="1800"/>
                      </a:pPr>
                      <a:r>
                        <a:t>PK Date</a:t>
                      </a:r>
                    </a:p>
                  </a:txBody>
                  <a:tcPr marL="45720" marR="45720" horzOverflow="overflow">
                    <a:lnL w="12700">
                      <a:solidFill>
                        <a:srgbClr val="000000"/>
                      </a:solidFill>
                    </a:lnL>
                    <a:lnR w="12700">
                      <a:solidFill>
                        <a:srgbClr val="000000"/>
                      </a:solidFill>
                    </a:lnR>
                    <a:lnT w="12700">
                      <a:solidFill>
                        <a:srgbClr val="FFFFFF"/>
                      </a:solidFill>
                    </a:lnT>
                    <a:lnB w="12700">
                      <a:solidFill>
                        <a:srgbClr val="FFFFFF"/>
                      </a:solidFill>
                    </a:lnB>
                    <a:solidFill>
                      <a:srgbClr val="FFFFFF"/>
                    </a:solidFill>
                  </a:tcPr>
                </a:tc>
                <a:extLst>
                  <a:ext uri="{0D108BD9-81ED-4DB2-BD59-A6C34878D82A}">
                    <a16:rowId xmlns:a16="http://schemas.microsoft.com/office/drawing/2014/main" val="10003"/>
                  </a:ext>
                </a:extLst>
              </a:tr>
              <a:tr h="370840">
                <a:tc>
                  <a:txBody>
                    <a:bodyPr/>
                    <a:lstStyle/>
                    <a:p>
                      <a:pPr algn="l">
                        <a:defRPr sz="1800"/>
                      </a:pPr>
                      <a:r>
                        <a:t>Prix
Quantité
Revenu</a:t>
                      </a:r>
                    </a:p>
                  </a:txBody>
                  <a:tcPr marL="45720" marR="45720" horzOverflow="overflow">
                    <a:lnL w="12700">
                      <a:solidFill>
                        <a:srgbClr val="000000"/>
                      </a:solidFill>
                    </a:lnL>
                    <a:lnR w="12700">
                      <a:solidFill>
                        <a:srgbClr val="000000"/>
                      </a:solidFill>
                    </a:lnR>
                    <a:lnT w="12700">
                      <a:solidFill>
                        <a:srgbClr val="FFFFFF"/>
                      </a:solidFill>
                    </a:lnT>
                    <a:lnB w="12700">
                      <a:solidFill>
                        <a:srgbClr val="000000"/>
                      </a:solidFill>
                    </a:lnB>
                    <a:solidFill>
                      <a:srgbClr val="FFFFFF"/>
                    </a:solidFill>
                  </a:tcPr>
                </a:tc>
                <a:extLst>
                  <a:ext uri="{0D108BD9-81ED-4DB2-BD59-A6C34878D82A}">
                    <a16:rowId xmlns:a16="http://schemas.microsoft.com/office/drawing/2014/main" val="10004"/>
                  </a:ext>
                </a:extLst>
              </a:tr>
            </a:tbl>
          </a:graphicData>
        </a:graphic>
      </p:graphicFrame>
      <p:pic>
        <p:nvPicPr>
          <p:cNvPr id="647" name="Ligne Ligne" descr="Ligne Ligne"/>
          <p:cNvPicPr>
            <a:picLocks/>
          </p:cNvPicPr>
          <p:nvPr/>
        </p:nvPicPr>
        <p:blipFill>
          <a:blip r:embed="rId2"/>
          <a:stretch>
            <a:fillRect/>
          </a:stretch>
        </p:blipFill>
        <p:spPr>
          <a:xfrm>
            <a:off x="3583386" y="2347726"/>
            <a:ext cx="1128515" cy="357049"/>
          </a:xfrm>
          <a:prstGeom prst="rect">
            <a:avLst/>
          </a:prstGeom>
        </p:spPr>
      </p:pic>
      <p:pic>
        <p:nvPicPr>
          <p:cNvPr id="649" name="Ligne Ligne" descr="Ligne Ligne"/>
          <p:cNvPicPr>
            <a:picLocks/>
          </p:cNvPicPr>
          <p:nvPr/>
        </p:nvPicPr>
        <p:blipFill>
          <a:blip r:embed="rId3"/>
          <a:stretch>
            <a:fillRect/>
          </a:stretch>
        </p:blipFill>
        <p:spPr>
          <a:xfrm rot="10800000">
            <a:off x="6938968" y="2347726"/>
            <a:ext cx="1270147" cy="357049"/>
          </a:xfrm>
          <a:prstGeom prst="rect">
            <a:avLst/>
          </a:prstGeom>
        </p:spPr>
      </p:pic>
      <p:graphicFrame>
        <p:nvGraphicFramePr>
          <p:cNvPr id="651" name="Tableau 8"/>
          <p:cNvGraphicFramePr/>
          <p:nvPr/>
        </p:nvGraphicFramePr>
        <p:xfrm>
          <a:off x="8235349" y="2027993"/>
          <a:ext cx="1914717" cy="1381760"/>
        </p:xfrm>
        <a:graphic>
          <a:graphicData uri="http://schemas.openxmlformats.org/drawingml/2006/table">
            <a:tbl>
              <a:tblPr firstRow="1" bandRow="1">
                <a:tableStyleId>{4C3C2611-4C71-4FC5-86AE-919BDF0F9419}</a:tableStyleId>
              </a:tblPr>
              <a:tblGrid>
                <a:gridCol w="1914717">
                  <a:extLst>
                    <a:ext uri="{9D8B030D-6E8A-4147-A177-3AD203B41FA5}">
                      <a16:colId xmlns:a16="http://schemas.microsoft.com/office/drawing/2014/main" val="20000"/>
                    </a:ext>
                  </a:extLst>
                </a:gridCol>
              </a:tblGrid>
              <a:tr h="370840">
                <a:tc>
                  <a:txBody>
                    <a:bodyPr/>
                    <a:lstStyle/>
                    <a:p>
                      <a:pPr algn="l">
                        <a:defRPr sz="1800" b="0"/>
                      </a:pPr>
                      <a:r>
                        <a:rPr b="1">
                          <a:solidFill>
                            <a:srgbClr val="FFFFFF"/>
                          </a:solidFill>
                        </a:rPr>
                        <a:t>Jeux video</a:t>
                      </a:r>
                    </a:p>
                  </a:txBody>
                  <a:tcPr marL="45720" marR="45720" horzOverflow="overflow">
                    <a:lnL w="12700">
                      <a:solidFill>
                        <a:srgbClr val="000000"/>
                      </a:solidFill>
                    </a:lnL>
                    <a:lnR w="12700">
                      <a:solidFill>
                        <a:srgbClr val="000000"/>
                      </a:solidFill>
                    </a:lnR>
                    <a:lnT w="12700">
                      <a:solidFill>
                        <a:srgbClr val="000000"/>
                      </a:solidFill>
                    </a:lnT>
                    <a:lnB w="38100">
                      <a:solidFill>
                        <a:srgbClr val="FFFFFF"/>
                      </a:solidFill>
                    </a:lnB>
                    <a:solidFill>
                      <a:schemeClr val="accent3">
                        <a:lumOff val="-12941"/>
                      </a:schemeClr>
                    </a:solidFill>
                  </a:tcPr>
                </a:tc>
                <a:extLst>
                  <a:ext uri="{0D108BD9-81ED-4DB2-BD59-A6C34878D82A}">
                    <a16:rowId xmlns:a16="http://schemas.microsoft.com/office/drawing/2014/main" val="10000"/>
                  </a:ext>
                </a:extLst>
              </a:tr>
              <a:tr h="370840">
                <a:tc>
                  <a:txBody>
                    <a:bodyPr/>
                    <a:lstStyle/>
                    <a:p>
                      <a:pPr algn="l">
                        <a:defRPr sz="1800"/>
                      </a:pPr>
                      <a:r>
                        <a:t>PK: IDjeux</a:t>
                      </a:r>
                    </a:p>
                  </a:txBody>
                  <a:tcPr marL="45720" marR="45720" horzOverflow="overflow">
                    <a:lnL w="12700">
                      <a:solidFill>
                        <a:srgbClr val="000000"/>
                      </a:solidFill>
                    </a:lnL>
                    <a:lnR w="12700">
                      <a:solidFill>
                        <a:srgbClr val="000000"/>
                      </a:solidFill>
                    </a:lnR>
                    <a:lnT w="38100">
                      <a:solidFill>
                        <a:srgbClr val="FFFFFF"/>
                      </a:solidFill>
                    </a:lnT>
                    <a:lnB w="12700">
                      <a:solidFill>
                        <a:srgbClr val="FFFFFF"/>
                      </a:solidFill>
                    </a:lnB>
                    <a:solidFill>
                      <a:srgbClr val="FFFFFF"/>
                    </a:solidFill>
                  </a:tcPr>
                </a:tc>
                <a:extLst>
                  <a:ext uri="{0D108BD9-81ED-4DB2-BD59-A6C34878D82A}">
                    <a16:rowId xmlns:a16="http://schemas.microsoft.com/office/drawing/2014/main" val="10001"/>
                  </a:ext>
                </a:extLst>
              </a:tr>
              <a:tr h="370840">
                <a:tc>
                  <a:txBody>
                    <a:bodyPr/>
                    <a:lstStyle/>
                    <a:p>
                      <a:pPr algn="l">
                        <a:defRPr sz="1800"/>
                      </a:pPr>
                      <a:r>
                        <a:t>Jeux vidéo
Console </a:t>
                      </a:r>
                    </a:p>
                  </a:txBody>
                  <a:tcPr marL="45720" marR="45720" horzOverflow="overflow">
                    <a:lnL w="12700">
                      <a:solidFill>
                        <a:srgbClr val="000000"/>
                      </a:solidFill>
                    </a:lnL>
                    <a:lnR w="12700">
                      <a:solidFill>
                        <a:srgbClr val="000000"/>
                      </a:solidFill>
                    </a:lnR>
                    <a:lnT w="12700">
                      <a:solidFill>
                        <a:srgbClr val="FFFFFF"/>
                      </a:solidFill>
                    </a:lnT>
                    <a:lnB w="12700">
                      <a:solidFill>
                        <a:srgbClr val="000000"/>
                      </a:solidFill>
                    </a:lnB>
                    <a:solidFill>
                      <a:srgbClr val="FFFFFF"/>
                    </a:solidFill>
                  </a:tcPr>
                </a:tc>
                <a:extLst>
                  <a:ext uri="{0D108BD9-81ED-4DB2-BD59-A6C34878D82A}">
                    <a16:rowId xmlns:a16="http://schemas.microsoft.com/office/drawing/2014/main" val="10002"/>
                  </a:ext>
                </a:extLst>
              </a:tr>
            </a:tbl>
          </a:graphicData>
        </a:graphic>
      </p:graphicFrame>
      <p:pic>
        <p:nvPicPr>
          <p:cNvPr id="652" name="Ligne Ligne" descr="Ligne Ligne"/>
          <p:cNvPicPr>
            <a:picLocks/>
          </p:cNvPicPr>
          <p:nvPr/>
        </p:nvPicPr>
        <p:blipFill>
          <a:blip r:embed="rId4"/>
          <a:stretch>
            <a:fillRect/>
          </a:stretch>
        </p:blipFill>
        <p:spPr>
          <a:xfrm rot="10800000">
            <a:off x="6929025" y="4110687"/>
            <a:ext cx="1290032" cy="357050"/>
          </a:xfrm>
          <a:prstGeom prst="rect">
            <a:avLst/>
          </a:prstGeom>
        </p:spPr>
      </p:pic>
      <p:graphicFrame>
        <p:nvGraphicFramePr>
          <p:cNvPr id="654" name="Tableau 8"/>
          <p:cNvGraphicFramePr/>
          <p:nvPr/>
        </p:nvGraphicFramePr>
        <p:xfrm>
          <a:off x="967785" y="2146314"/>
          <a:ext cx="2664840" cy="1656080"/>
        </p:xfrm>
        <a:graphic>
          <a:graphicData uri="http://schemas.openxmlformats.org/drawingml/2006/table">
            <a:tbl>
              <a:tblPr firstRow="1" bandRow="1">
                <a:tableStyleId>{4C3C2611-4C71-4FC5-86AE-919BDF0F9419}</a:tableStyleId>
              </a:tblPr>
              <a:tblGrid>
                <a:gridCol w="2664840">
                  <a:extLst>
                    <a:ext uri="{9D8B030D-6E8A-4147-A177-3AD203B41FA5}">
                      <a16:colId xmlns:a16="http://schemas.microsoft.com/office/drawing/2014/main" val="20000"/>
                    </a:ext>
                  </a:extLst>
                </a:gridCol>
              </a:tblGrid>
              <a:tr h="370840">
                <a:tc>
                  <a:txBody>
                    <a:bodyPr/>
                    <a:lstStyle/>
                    <a:p>
                      <a:pPr algn="l">
                        <a:defRPr sz="1800" b="0"/>
                      </a:pPr>
                      <a:r>
                        <a:rPr b="1">
                          <a:solidFill>
                            <a:srgbClr val="FFFFFF"/>
                          </a:solidFill>
                        </a:rPr>
                        <a:t>Boutique de Jeux</a:t>
                      </a:r>
                    </a:p>
                  </a:txBody>
                  <a:tcPr marL="45720" marR="45720" horzOverflow="overflow">
                    <a:lnL w="12700">
                      <a:solidFill>
                        <a:srgbClr val="000000"/>
                      </a:solidFill>
                    </a:lnL>
                    <a:lnR w="12700">
                      <a:solidFill>
                        <a:srgbClr val="000000"/>
                      </a:solidFill>
                    </a:lnR>
                    <a:lnT w="12700">
                      <a:solidFill>
                        <a:srgbClr val="000000"/>
                      </a:solidFill>
                    </a:lnT>
                    <a:lnB w="38100">
                      <a:solidFill>
                        <a:srgbClr val="000000"/>
                      </a:solidFill>
                    </a:lnB>
                    <a:solidFill>
                      <a:schemeClr val="accent3">
                        <a:lumOff val="-12941"/>
                      </a:schemeClr>
                    </a:solidFill>
                  </a:tcPr>
                </a:tc>
                <a:extLst>
                  <a:ext uri="{0D108BD9-81ED-4DB2-BD59-A6C34878D82A}">
                    <a16:rowId xmlns:a16="http://schemas.microsoft.com/office/drawing/2014/main" val="10000"/>
                  </a:ext>
                </a:extLst>
              </a:tr>
              <a:tr h="370840">
                <a:tc>
                  <a:txBody>
                    <a:bodyPr/>
                    <a:lstStyle/>
                    <a:p>
                      <a:pPr algn="l">
                        <a:defRPr sz="1800"/>
                      </a:pPr>
                      <a:r>
                        <a:t>PK: boutique</a:t>
                      </a:r>
                    </a:p>
                  </a:txBody>
                  <a:tcPr marL="45720" marR="45720" horzOverflow="overflow">
                    <a:lnL w="12700">
                      <a:solidFill>
                        <a:srgbClr val="000000"/>
                      </a:solidFill>
                    </a:lnL>
                    <a:lnR w="12700">
                      <a:solidFill>
                        <a:srgbClr val="000000"/>
                      </a:solidFill>
                    </a:lnR>
                    <a:lnT w="38100">
                      <a:solidFill>
                        <a:srgbClr val="000000"/>
                      </a:solidFill>
                    </a:lnT>
                    <a:lnB w="12700">
                      <a:solidFill>
                        <a:srgbClr val="000000"/>
                      </a:solidFill>
                    </a:lnB>
                    <a:solidFill>
                      <a:srgbClr val="FFFFFF"/>
                    </a:solidFill>
                  </a:tcPr>
                </a:tc>
                <a:extLst>
                  <a:ext uri="{0D108BD9-81ED-4DB2-BD59-A6C34878D82A}">
                    <a16:rowId xmlns:a16="http://schemas.microsoft.com/office/drawing/2014/main" val="10001"/>
                  </a:ext>
                </a:extLst>
              </a:tr>
              <a:tr h="370840">
                <a:tc>
                  <a:txBody>
                    <a:bodyPr/>
                    <a:lstStyle/>
                    <a:p>
                      <a:pPr algn="l">
                        <a:defRPr sz="1800"/>
                      </a:pPr>
                      <a:r>
                        <a:t>Boutique de jeux
Domaine Commercial
Pays</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extLst>
                  <a:ext uri="{0D108BD9-81ED-4DB2-BD59-A6C34878D82A}">
                    <a16:rowId xmlns:a16="http://schemas.microsoft.com/office/drawing/2014/main" val="10002"/>
                  </a:ext>
                </a:extLst>
              </a:tr>
            </a:tbl>
          </a:graphicData>
        </a:graphic>
      </p:graphicFrame>
      <p:graphicFrame>
        <p:nvGraphicFramePr>
          <p:cNvPr id="655" name="Tableau 8"/>
          <p:cNvGraphicFramePr/>
          <p:nvPr/>
        </p:nvGraphicFramePr>
        <p:xfrm>
          <a:off x="8244165" y="4079483"/>
          <a:ext cx="2664840" cy="1559560"/>
        </p:xfrm>
        <a:graphic>
          <a:graphicData uri="http://schemas.openxmlformats.org/drawingml/2006/table">
            <a:tbl>
              <a:tblPr firstRow="1" bandRow="1">
                <a:tableStyleId>{4C3C2611-4C71-4FC5-86AE-919BDF0F9419}</a:tableStyleId>
              </a:tblPr>
              <a:tblGrid>
                <a:gridCol w="2664840">
                  <a:extLst>
                    <a:ext uri="{9D8B030D-6E8A-4147-A177-3AD203B41FA5}">
                      <a16:colId xmlns:a16="http://schemas.microsoft.com/office/drawing/2014/main" val="20000"/>
                    </a:ext>
                  </a:extLst>
                </a:gridCol>
              </a:tblGrid>
              <a:tr h="370840">
                <a:tc>
                  <a:txBody>
                    <a:bodyPr/>
                    <a:lstStyle/>
                    <a:p>
                      <a:pPr algn="l">
                        <a:defRPr sz="1800" b="0"/>
                      </a:pPr>
                      <a:r>
                        <a:rPr b="1">
                          <a:solidFill>
                            <a:srgbClr val="FFFFFF"/>
                          </a:solidFill>
                        </a:rPr>
                        <a:t>Date</a:t>
                      </a:r>
                    </a:p>
                  </a:txBody>
                  <a:tcPr marL="45720" marR="45720" horzOverflow="overflow">
                    <a:lnL w="12700">
                      <a:solidFill>
                        <a:srgbClr val="000000"/>
                      </a:solidFill>
                    </a:lnL>
                    <a:lnR w="12700">
                      <a:solidFill>
                        <a:srgbClr val="000000"/>
                      </a:solidFill>
                    </a:lnR>
                    <a:lnT w="12700">
                      <a:solidFill>
                        <a:srgbClr val="000000"/>
                      </a:solidFill>
                    </a:lnT>
                    <a:lnB w="38100">
                      <a:solidFill>
                        <a:srgbClr val="FFFFFF"/>
                      </a:solidFill>
                    </a:lnB>
                    <a:solidFill>
                      <a:schemeClr val="accent3">
                        <a:lumOff val="-12941"/>
                      </a:schemeClr>
                    </a:solidFill>
                  </a:tcPr>
                </a:tc>
                <a:extLst>
                  <a:ext uri="{0D108BD9-81ED-4DB2-BD59-A6C34878D82A}">
                    <a16:rowId xmlns:a16="http://schemas.microsoft.com/office/drawing/2014/main" val="10000"/>
                  </a:ext>
                </a:extLst>
              </a:tr>
              <a:tr h="370840">
                <a:tc>
                  <a:txBody>
                    <a:bodyPr/>
                    <a:lstStyle/>
                    <a:p>
                      <a:pPr algn="l">
                        <a:defRPr sz="1800"/>
                      </a:pPr>
                      <a:r>
                        <a:t>PK: Date
Année
Mois
Semaine</a:t>
                      </a:r>
                    </a:p>
                  </a:txBody>
                  <a:tcPr marL="45720" marR="45720" horzOverflow="overflow">
                    <a:lnL w="12700">
                      <a:solidFill>
                        <a:srgbClr val="000000"/>
                      </a:solidFill>
                    </a:lnL>
                    <a:lnR w="12700">
                      <a:solidFill>
                        <a:srgbClr val="000000"/>
                      </a:solidFill>
                    </a:lnR>
                    <a:lnT w="38100">
                      <a:solidFill>
                        <a:srgbClr val="FFFFFF"/>
                      </a:solidFill>
                    </a:lnT>
                    <a:lnB w="12700">
                      <a:solidFill>
                        <a:srgbClr val="000000"/>
                      </a:solidFill>
                    </a:lnB>
                    <a:solidFill>
                      <a:srgbClr val="FFFFFF"/>
                    </a:solidFill>
                  </a:tcPr>
                </a:tc>
                <a:extLst>
                  <a:ext uri="{0D108BD9-81ED-4DB2-BD59-A6C34878D82A}">
                    <a16:rowId xmlns:a16="http://schemas.microsoft.com/office/drawing/2014/main" val="10001"/>
                  </a:ext>
                </a:extLst>
              </a:tr>
            </a:tbl>
          </a:graphicData>
        </a:graphic>
      </p:graphicFrame>
      <p:sp>
        <p:nvSpPr>
          <p:cNvPr id="656" name="Title 15"/>
          <p:cNvSpPr txBox="1"/>
          <p:nvPr/>
        </p:nvSpPr>
        <p:spPr>
          <a:xfrm>
            <a:off x="278723" y="286929"/>
            <a:ext cx="9947144" cy="4597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lnSpc>
                <a:spcPct val="90000"/>
              </a:lnSpc>
              <a:defRPr sz="2400">
                <a:solidFill>
                  <a:srgbClr val="766C62"/>
                </a:solidFill>
                <a:latin typeface="Segoe UI"/>
                <a:ea typeface="Segoe UI"/>
                <a:cs typeface="Segoe UI"/>
                <a:sym typeface="Segoe UI"/>
              </a:defRPr>
            </a:lvl1pPr>
          </a:lstStyle>
          <a:p>
            <a:r>
              <a:t>Exercise 1 - schéma en étoile</a:t>
            </a:r>
          </a:p>
        </p:txBody>
      </p:sp>
    </p:spTree>
  </p:cSld>
  <p:clrMapOvr>
    <a:masterClrMapping/>
  </p:clrMapOvr>
  <p:transition spd="me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8" name="Title 15"/>
          <p:cNvSpPr txBox="1"/>
          <p:nvPr/>
        </p:nvSpPr>
        <p:spPr>
          <a:xfrm>
            <a:off x="278723" y="286929"/>
            <a:ext cx="9947144" cy="4597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lnSpc>
                <a:spcPct val="90000"/>
              </a:lnSpc>
              <a:defRPr sz="2400">
                <a:solidFill>
                  <a:srgbClr val="766C62"/>
                </a:solidFill>
                <a:latin typeface="Segoe UI"/>
                <a:ea typeface="Segoe UI"/>
                <a:cs typeface="Segoe UI"/>
                <a:sym typeface="Segoe UI"/>
              </a:defRPr>
            </a:lvl1pPr>
          </a:lstStyle>
          <a:p>
            <a:r>
              <a:t>Exercise 2 </a:t>
            </a:r>
          </a:p>
        </p:txBody>
      </p:sp>
      <p:graphicFrame>
        <p:nvGraphicFramePr>
          <p:cNvPr id="659" name="Tableau 8"/>
          <p:cNvGraphicFramePr/>
          <p:nvPr/>
        </p:nvGraphicFramePr>
        <p:xfrm>
          <a:off x="1108836" y="3870912"/>
          <a:ext cx="1638300" cy="1905702"/>
        </p:xfrm>
        <a:graphic>
          <a:graphicData uri="http://schemas.openxmlformats.org/drawingml/2006/table">
            <a:tbl>
              <a:tblPr firstRow="1" bandRow="1">
                <a:tableStyleId>{4C3C2611-4C71-4FC5-86AE-919BDF0F9419}</a:tableStyleId>
              </a:tblPr>
              <a:tblGrid>
                <a:gridCol w="1638300">
                  <a:extLst>
                    <a:ext uri="{9D8B030D-6E8A-4147-A177-3AD203B41FA5}">
                      <a16:colId xmlns:a16="http://schemas.microsoft.com/office/drawing/2014/main" val="20000"/>
                    </a:ext>
                  </a:extLst>
                </a:gridCol>
              </a:tblGrid>
              <a:tr h="388866">
                <a:tc>
                  <a:txBody>
                    <a:bodyPr/>
                    <a:lstStyle/>
                    <a:p>
                      <a:pPr algn="l">
                        <a:defRPr sz="1800" b="0"/>
                      </a:pPr>
                      <a:r>
                        <a:rPr b="1">
                          <a:solidFill>
                            <a:srgbClr val="FFFFFF"/>
                          </a:solidFill>
                        </a:rPr>
                        <a:t>Client</a:t>
                      </a:r>
                    </a:p>
                  </a:txBody>
                  <a:tcPr marL="50800" marR="50800" marT="50800" marB="50800" horzOverflow="overflow">
                    <a:lnL w="12700">
                      <a:solidFill>
                        <a:srgbClr val="000000"/>
                      </a:solidFill>
                    </a:lnL>
                    <a:lnR w="12700">
                      <a:solidFill>
                        <a:srgbClr val="000000"/>
                      </a:solidFill>
                    </a:lnR>
                    <a:lnT w="12700">
                      <a:solidFill>
                        <a:srgbClr val="000000"/>
                      </a:solidFill>
                    </a:lnT>
                    <a:lnB w="38100">
                      <a:solidFill>
                        <a:srgbClr val="FFFFFF"/>
                      </a:solidFill>
                    </a:lnB>
                    <a:solidFill>
                      <a:schemeClr val="accent3">
                        <a:lumOff val="-12941"/>
                      </a:schemeClr>
                    </a:solidFill>
                  </a:tcPr>
                </a:tc>
                <a:extLst>
                  <a:ext uri="{0D108BD9-81ED-4DB2-BD59-A6C34878D82A}">
                    <a16:rowId xmlns:a16="http://schemas.microsoft.com/office/drawing/2014/main" val="10000"/>
                  </a:ext>
                </a:extLst>
              </a:tr>
              <a:tr h="388866">
                <a:tc>
                  <a:txBody>
                    <a:bodyPr/>
                    <a:lstStyle/>
                    <a:p>
                      <a:pPr algn="l">
                        <a:defRPr sz="1800"/>
                      </a:pPr>
                      <a:r>
                        <a:t>PK: Cust ID </a:t>
                      </a:r>
                    </a:p>
                  </a:txBody>
                  <a:tcPr marL="45720" marR="45720" horzOverflow="overflow">
                    <a:lnL w="12700">
                      <a:solidFill>
                        <a:srgbClr val="000000"/>
                      </a:solidFill>
                    </a:lnL>
                    <a:lnR w="12700">
                      <a:solidFill>
                        <a:srgbClr val="000000"/>
                      </a:solidFill>
                    </a:lnR>
                    <a:lnT w="38100">
                      <a:solidFill>
                        <a:srgbClr val="FFFFFF"/>
                      </a:solidFill>
                    </a:lnT>
                    <a:lnB w="12700">
                      <a:solidFill>
                        <a:srgbClr val="FFFFFF"/>
                      </a:solidFill>
                    </a:lnB>
                    <a:solidFill>
                      <a:srgbClr val="FFFFFF"/>
                    </a:solidFill>
                  </a:tcPr>
                </a:tc>
                <a:extLst>
                  <a:ext uri="{0D108BD9-81ED-4DB2-BD59-A6C34878D82A}">
                    <a16:rowId xmlns:a16="http://schemas.microsoft.com/office/drawing/2014/main" val="10001"/>
                  </a:ext>
                </a:extLst>
              </a:tr>
              <a:tr h="375990">
                <a:tc>
                  <a:txBody>
                    <a:bodyPr/>
                    <a:lstStyle/>
                    <a:p>
                      <a:pPr algn="l">
                        <a:defRPr sz="1800"/>
                      </a:pPr>
                      <a:r>
                        <a:t>Adresse</a:t>
                      </a:r>
                    </a:p>
                  </a:txBody>
                  <a:tcPr marL="45720" marR="45720" horzOverflow="overflow">
                    <a:lnL w="12700">
                      <a:solidFill>
                        <a:srgbClr val="000000"/>
                      </a:solidFill>
                    </a:lnL>
                    <a:lnR w="12700">
                      <a:solidFill>
                        <a:srgbClr val="000000"/>
                      </a:solidFill>
                    </a:lnR>
                    <a:lnT w="12700">
                      <a:solidFill>
                        <a:srgbClr val="FFFFFF"/>
                      </a:solidFill>
                    </a:lnT>
                    <a:lnB w="12700">
                      <a:solidFill>
                        <a:srgbClr val="FFFFFF"/>
                      </a:solidFill>
                    </a:lnB>
                    <a:solidFill>
                      <a:srgbClr val="FFFFFF"/>
                    </a:solidFill>
                  </a:tcPr>
                </a:tc>
                <a:extLst>
                  <a:ext uri="{0D108BD9-81ED-4DB2-BD59-A6C34878D82A}">
                    <a16:rowId xmlns:a16="http://schemas.microsoft.com/office/drawing/2014/main" val="10002"/>
                  </a:ext>
                </a:extLst>
              </a:tr>
              <a:tr h="375990">
                <a:tc>
                  <a:txBody>
                    <a:bodyPr/>
                    <a:lstStyle/>
                    <a:p>
                      <a:pPr algn="l">
                        <a:defRPr sz="1800"/>
                      </a:pPr>
                      <a:r>
                        <a:t>évaluation </a:t>
                      </a:r>
                    </a:p>
                  </a:txBody>
                  <a:tcPr marL="45720" marR="45720" horzOverflow="overflow">
                    <a:lnL w="12700">
                      <a:solidFill>
                        <a:srgbClr val="000000"/>
                      </a:solidFill>
                    </a:lnL>
                    <a:lnR w="12700">
                      <a:solidFill>
                        <a:srgbClr val="000000"/>
                      </a:solidFill>
                    </a:lnR>
                    <a:lnT w="12700">
                      <a:solidFill>
                        <a:srgbClr val="FFFFFF"/>
                      </a:solidFill>
                    </a:lnT>
                    <a:lnB w="12700">
                      <a:solidFill>
                        <a:srgbClr val="FFFFFF"/>
                      </a:solidFill>
                    </a:lnB>
                    <a:solidFill>
                      <a:srgbClr val="FFFFFF"/>
                    </a:solidFill>
                  </a:tcPr>
                </a:tc>
                <a:extLst>
                  <a:ext uri="{0D108BD9-81ED-4DB2-BD59-A6C34878D82A}">
                    <a16:rowId xmlns:a16="http://schemas.microsoft.com/office/drawing/2014/main" val="10003"/>
                  </a:ext>
                </a:extLst>
              </a:tr>
              <a:tr h="375990">
                <a:tc>
                  <a:txBody>
                    <a:bodyPr/>
                    <a:lstStyle/>
                    <a:p>
                      <a:pPr algn="l">
                        <a:defRPr sz="1800"/>
                      </a:pPr>
                      <a:r>
                        <a:t>Nom </a:t>
                      </a:r>
                    </a:p>
                  </a:txBody>
                  <a:tcPr marL="45720" marR="45720" horzOverflow="overflow">
                    <a:lnL w="12700">
                      <a:solidFill>
                        <a:srgbClr val="000000"/>
                      </a:solidFill>
                    </a:lnL>
                    <a:lnR w="12700">
                      <a:solidFill>
                        <a:srgbClr val="000000"/>
                      </a:solidFill>
                    </a:lnR>
                    <a:lnT w="12700">
                      <a:solidFill>
                        <a:srgbClr val="FFFFFF"/>
                      </a:solidFill>
                    </a:lnT>
                    <a:lnB w="12700">
                      <a:solidFill>
                        <a:srgbClr val="000000"/>
                      </a:solidFill>
                    </a:lnB>
                    <a:solidFill>
                      <a:srgbClr val="FFFFFF"/>
                    </a:solidFill>
                  </a:tcPr>
                </a:tc>
                <a:extLst>
                  <a:ext uri="{0D108BD9-81ED-4DB2-BD59-A6C34878D82A}">
                    <a16:rowId xmlns:a16="http://schemas.microsoft.com/office/drawing/2014/main" val="10004"/>
                  </a:ext>
                </a:extLst>
              </a:tr>
            </a:tbl>
          </a:graphicData>
        </a:graphic>
      </p:graphicFrame>
      <p:graphicFrame>
        <p:nvGraphicFramePr>
          <p:cNvPr id="660" name="Tableau 8"/>
          <p:cNvGraphicFramePr/>
          <p:nvPr/>
        </p:nvGraphicFramePr>
        <p:xfrm>
          <a:off x="3673281" y="4008180"/>
          <a:ext cx="2355216" cy="1854200"/>
        </p:xfrm>
        <a:graphic>
          <a:graphicData uri="http://schemas.openxmlformats.org/drawingml/2006/table">
            <a:tbl>
              <a:tblPr firstRow="1" bandRow="1">
                <a:tableStyleId>{4C3C2611-4C71-4FC5-86AE-919BDF0F9419}</a:tableStyleId>
              </a:tblPr>
              <a:tblGrid>
                <a:gridCol w="2355216">
                  <a:extLst>
                    <a:ext uri="{9D8B030D-6E8A-4147-A177-3AD203B41FA5}">
                      <a16:colId xmlns:a16="http://schemas.microsoft.com/office/drawing/2014/main" val="20000"/>
                    </a:ext>
                  </a:extLst>
                </a:gridCol>
              </a:tblGrid>
              <a:tr h="370840">
                <a:tc>
                  <a:txBody>
                    <a:bodyPr/>
                    <a:lstStyle/>
                    <a:p>
                      <a:pPr algn="l">
                        <a:defRPr sz="1800" b="0"/>
                      </a:pPr>
                      <a:r>
                        <a:rPr b="1">
                          <a:solidFill>
                            <a:srgbClr val="FFFFFF"/>
                          </a:solidFill>
                        </a:rPr>
                        <a:t>Demande de crédit</a:t>
                      </a:r>
                    </a:p>
                  </a:txBody>
                  <a:tcPr marL="45720" marR="45720" horzOverflow="overflow">
                    <a:lnL w="12700">
                      <a:solidFill>
                        <a:srgbClr val="000000"/>
                      </a:solidFill>
                    </a:lnL>
                    <a:lnR w="12700">
                      <a:solidFill>
                        <a:srgbClr val="000000"/>
                      </a:solidFill>
                    </a:lnR>
                    <a:lnT w="12700">
                      <a:solidFill>
                        <a:srgbClr val="000000"/>
                      </a:solidFill>
                    </a:lnT>
                    <a:lnB w="38100">
                      <a:solidFill>
                        <a:srgbClr val="FFFFFF"/>
                      </a:solidFill>
                    </a:lnB>
                    <a:solidFill>
                      <a:schemeClr val="accent3">
                        <a:lumOff val="-12941"/>
                      </a:schemeClr>
                    </a:solidFill>
                  </a:tcPr>
                </a:tc>
                <a:extLst>
                  <a:ext uri="{0D108BD9-81ED-4DB2-BD59-A6C34878D82A}">
                    <a16:rowId xmlns:a16="http://schemas.microsoft.com/office/drawing/2014/main" val="10000"/>
                  </a:ext>
                </a:extLst>
              </a:tr>
              <a:tr h="370840">
                <a:tc>
                  <a:txBody>
                    <a:bodyPr/>
                    <a:lstStyle/>
                    <a:p>
                      <a:pPr algn="l">
                        <a:defRPr sz="1800"/>
                      </a:pPr>
                      <a:r>
                        <a:t>PK Cust_ID</a:t>
                      </a:r>
                    </a:p>
                  </a:txBody>
                  <a:tcPr marL="45720" marR="45720" horzOverflow="overflow">
                    <a:lnL w="12700">
                      <a:solidFill>
                        <a:srgbClr val="000000"/>
                      </a:solidFill>
                    </a:lnL>
                    <a:lnR w="12700">
                      <a:solidFill>
                        <a:srgbClr val="000000"/>
                      </a:solidFill>
                    </a:lnR>
                    <a:lnT w="38100">
                      <a:solidFill>
                        <a:srgbClr val="FFFFFF"/>
                      </a:solidFill>
                    </a:lnT>
                    <a:lnB w="12700">
                      <a:solidFill>
                        <a:srgbClr val="FFFFFF"/>
                      </a:solidFill>
                    </a:lnB>
                    <a:solidFill>
                      <a:srgbClr val="FFFFFF"/>
                    </a:solidFill>
                  </a:tcPr>
                </a:tc>
                <a:extLst>
                  <a:ext uri="{0D108BD9-81ED-4DB2-BD59-A6C34878D82A}">
                    <a16:rowId xmlns:a16="http://schemas.microsoft.com/office/drawing/2014/main" val="10001"/>
                  </a:ext>
                </a:extLst>
              </a:tr>
              <a:tr h="370840">
                <a:tc>
                  <a:txBody>
                    <a:bodyPr/>
                    <a:lstStyle/>
                    <a:p>
                      <a:pPr algn="l">
                        <a:defRPr sz="1800"/>
                      </a:pPr>
                      <a:r>
                        <a:t>PK Branch_ID </a:t>
                      </a:r>
                    </a:p>
                  </a:txBody>
                  <a:tcPr marL="45720" marR="45720" horzOverflow="overflow">
                    <a:lnL w="12700">
                      <a:solidFill>
                        <a:srgbClr val="000000"/>
                      </a:solidFill>
                    </a:lnL>
                    <a:lnR w="12700">
                      <a:solidFill>
                        <a:srgbClr val="000000"/>
                      </a:solidFill>
                    </a:lnR>
                    <a:lnT w="12700">
                      <a:solidFill>
                        <a:srgbClr val="FFFFFF"/>
                      </a:solidFill>
                    </a:lnT>
                    <a:lnB w="12700">
                      <a:solidFill>
                        <a:srgbClr val="FFFFFF"/>
                      </a:solidFill>
                    </a:lnB>
                    <a:solidFill>
                      <a:srgbClr val="FFFFFF"/>
                    </a:solidFill>
                  </a:tcPr>
                </a:tc>
                <a:extLst>
                  <a:ext uri="{0D108BD9-81ED-4DB2-BD59-A6C34878D82A}">
                    <a16:rowId xmlns:a16="http://schemas.microsoft.com/office/drawing/2014/main" val="10002"/>
                  </a:ext>
                </a:extLst>
              </a:tr>
              <a:tr h="370840">
                <a:tc>
                  <a:txBody>
                    <a:bodyPr/>
                    <a:lstStyle/>
                    <a:p>
                      <a:pPr algn="l">
                        <a:defRPr sz="1800"/>
                      </a:pPr>
                      <a:r>
                        <a:t>date </a:t>
                      </a:r>
                    </a:p>
                  </a:txBody>
                  <a:tcPr marL="45720" marR="45720" horzOverflow="overflow">
                    <a:lnL w="12700">
                      <a:solidFill>
                        <a:srgbClr val="000000"/>
                      </a:solidFill>
                    </a:lnL>
                    <a:lnR w="12700">
                      <a:solidFill>
                        <a:srgbClr val="000000"/>
                      </a:solidFill>
                    </a:lnR>
                    <a:lnT w="12700">
                      <a:solidFill>
                        <a:srgbClr val="FFFFFF"/>
                      </a:solidFill>
                    </a:lnT>
                    <a:lnB w="12700">
                      <a:solidFill>
                        <a:srgbClr val="FFFFFF"/>
                      </a:solidFill>
                    </a:lnB>
                    <a:solidFill>
                      <a:srgbClr val="FFFFFF"/>
                    </a:solidFill>
                  </a:tcPr>
                </a:tc>
                <a:extLst>
                  <a:ext uri="{0D108BD9-81ED-4DB2-BD59-A6C34878D82A}">
                    <a16:rowId xmlns:a16="http://schemas.microsoft.com/office/drawing/2014/main" val="10003"/>
                  </a:ext>
                </a:extLst>
              </a:tr>
              <a:tr h="370840">
                <a:tc>
                  <a:txBody>
                    <a:bodyPr/>
                    <a:lstStyle/>
                    <a:p>
                      <a:pPr algn="l">
                        <a:defRPr sz="1800"/>
                      </a:pPr>
                      <a:r>
                        <a:t>Coût </a:t>
                      </a:r>
                    </a:p>
                  </a:txBody>
                  <a:tcPr marL="45720" marR="45720" horzOverflow="overflow">
                    <a:lnL w="12700">
                      <a:solidFill>
                        <a:srgbClr val="000000"/>
                      </a:solidFill>
                    </a:lnL>
                    <a:lnR w="12700">
                      <a:solidFill>
                        <a:srgbClr val="000000"/>
                      </a:solidFill>
                    </a:lnR>
                    <a:lnT w="12700">
                      <a:solidFill>
                        <a:srgbClr val="FFFFFF"/>
                      </a:solidFill>
                    </a:lnT>
                    <a:lnB w="12700">
                      <a:solidFill>
                        <a:srgbClr val="000000"/>
                      </a:solidFill>
                    </a:lnB>
                    <a:solidFill>
                      <a:srgbClr val="FFFFFF"/>
                    </a:solidFill>
                  </a:tcPr>
                </a:tc>
                <a:extLst>
                  <a:ext uri="{0D108BD9-81ED-4DB2-BD59-A6C34878D82A}">
                    <a16:rowId xmlns:a16="http://schemas.microsoft.com/office/drawing/2014/main" val="10004"/>
                  </a:ext>
                </a:extLst>
              </a:tr>
            </a:tbl>
          </a:graphicData>
        </a:graphic>
      </p:graphicFrame>
      <p:graphicFrame>
        <p:nvGraphicFramePr>
          <p:cNvPr id="661" name="Tableau 8"/>
          <p:cNvGraphicFramePr/>
          <p:nvPr/>
        </p:nvGraphicFramePr>
        <p:xfrm>
          <a:off x="6622301" y="3874830"/>
          <a:ext cx="1625600" cy="2123440"/>
        </p:xfrm>
        <a:graphic>
          <a:graphicData uri="http://schemas.openxmlformats.org/drawingml/2006/table">
            <a:tbl>
              <a:tblPr firstRow="1" bandRow="1">
                <a:tableStyleId>{4C3C2611-4C71-4FC5-86AE-919BDF0F9419}</a:tableStyleId>
              </a:tblPr>
              <a:tblGrid>
                <a:gridCol w="1625600">
                  <a:extLst>
                    <a:ext uri="{9D8B030D-6E8A-4147-A177-3AD203B41FA5}">
                      <a16:colId xmlns:a16="http://schemas.microsoft.com/office/drawing/2014/main" val="20000"/>
                    </a:ext>
                  </a:extLst>
                </a:gridCol>
              </a:tblGrid>
              <a:tr h="370840">
                <a:tc>
                  <a:txBody>
                    <a:bodyPr/>
                    <a:lstStyle/>
                    <a:p>
                      <a:pPr algn="l">
                        <a:defRPr sz="1800" b="0"/>
                      </a:pPr>
                      <a:r>
                        <a:rPr b="1">
                          <a:solidFill>
                            <a:srgbClr val="FFFFFF"/>
                          </a:solidFill>
                        </a:rPr>
                        <a:t>Branche</a:t>
                      </a:r>
                    </a:p>
                  </a:txBody>
                  <a:tcPr marL="45720" marR="45720" horzOverflow="overflow">
                    <a:lnL w="12700">
                      <a:solidFill>
                        <a:srgbClr val="000000"/>
                      </a:solidFill>
                    </a:lnL>
                    <a:lnR w="12700">
                      <a:solidFill>
                        <a:srgbClr val="000000"/>
                      </a:solidFill>
                    </a:lnR>
                    <a:lnT w="12700">
                      <a:solidFill>
                        <a:srgbClr val="000000"/>
                      </a:solidFill>
                    </a:lnT>
                    <a:lnB w="38100">
                      <a:solidFill>
                        <a:srgbClr val="FFFFFF"/>
                      </a:solidFill>
                    </a:lnB>
                    <a:solidFill>
                      <a:schemeClr val="accent3">
                        <a:lumOff val="-12941"/>
                      </a:schemeClr>
                    </a:solidFill>
                  </a:tcPr>
                </a:tc>
                <a:extLst>
                  <a:ext uri="{0D108BD9-81ED-4DB2-BD59-A6C34878D82A}">
                    <a16:rowId xmlns:a16="http://schemas.microsoft.com/office/drawing/2014/main" val="10000"/>
                  </a:ext>
                </a:extLst>
              </a:tr>
              <a:tr h="370840">
                <a:tc>
                  <a:txBody>
                    <a:bodyPr/>
                    <a:lstStyle/>
                    <a:p>
                      <a:pPr algn="l">
                        <a:defRPr sz="1800"/>
                      </a:pPr>
                      <a:r>
                        <a:t>PK: Branch_ID</a:t>
                      </a:r>
                    </a:p>
                  </a:txBody>
                  <a:tcPr marL="45720" marR="45720" horzOverflow="overflow">
                    <a:lnL w="12700">
                      <a:solidFill>
                        <a:srgbClr val="000000"/>
                      </a:solidFill>
                    </a:lnL>
                    <a:lnR w="12700">
                      <a:solidFill>
                        <a:srgbClr val="000000"/>
                      </a:solidFill>
                    </a:lnR>
                    <a:lnT w="38100">
                      <a:solidFill>
                        <a:srgbClr val="FFFFFF"/>
                      </a:solidFill>
                    </a:lnT>
                    <a:lnB w="12700">
                      <a:solidFill>
                        <a:srgbClr val="FFFFFF"/>
                      </a:solidFill>
                    </a:lnB>
                    <a:solidFill>
                      <a:srgbClr val="FFFFFF"/>
                    </a:solidFill>
                  </a:tcPr>
                </a:tc>
                <a:extLst>
                  <a:ext uri="{0D108BD9-81ED-4DB2-BD59-A6C34878D82A}">
                    <a16:rowId xmlns:a16="http://schemas.microsoft.com/office/drawing/2014/main" val="10001"/>
                  </a:ext>
                </a:extLst>
              </a:tr>
              <a:tr h="370840">
                <a:tc>
                  <a:txBody>
                    <a:bodyPr/>
                    <a:lstStyle/>
                    <a:p>
                      <a:pPr algn="l">
                        <a:defRPr sz="1800"/>
                      </a:pPr>
                      <a:r>
                        <a:t>FK: Bank</a:t>
                      </a:r>
                    </a:p>
                  </a:txBody>
                  <a:tcPr marL="45720" marR="45720" horzOverflow="overflow">
                    <a:lnL w="12700">
                      <a:solidFill>
                        <a:srgbClr val="000000"/>
                      </a:solidFill>
                    </a:lnL>
                    <a:lnR w="12700">
                      <a:solidFill>
                        <a:srgbClr val="000000"/>
                      </a:solidFill>
                    </a:lnR>
                    <a:lnT w="12700">
                      <a:solidFill>
                        <a:srgbClr val="FFFFFF"/>
                      </a:solidFill>
                    </a:lnT>
                    <a:lnB w="12700">
                      <a:solidFill>
                        <a:srgbClr val="FFFFFF"/>
                      </a:solidFill>
                    </a:lnB>
                    <a:solidFill>
                      <a:srgbClr val="FFFFFF"/>
                    </a:solidFill>
                  </a:tcPr>
                </a:tc>
                <a:extLst>
                  <a:ext uri="{0D108BD9-81ED-4DB2-BD59-A6C34878D82A}">
                    <a16:rowId xmlns:a16="http://schemas.microsoft.com/office/drawing/2014/main" val="10002"/>
                  </a:ext>
                </a:extLst>
              </a:tr>
              <a:tr h="370840">
                <a:tc>
                  <a:txBody>
                    <a:bodyPr/>
                    <a:lstStyle/>
                    <a:p>
                      <a:pPr algn="l">
                        <a:defRPr sz="1800"/>
                      </a:pPr>
                      <a:r>
                        <a:t>Nom de la branche</a:t>
                      </a:r>
                    </a:p>
                  </a:txBody>
                  <a:tcPr marL="45720" marR="45720" horzOverflow="overflow">
                    <a:lnL w="12700">
                      <a:solidFill>
                        <a:srgbClr val="000000"/>
                      </a:solidFill>
                    </a:lnL>
                    <a:lnR w="12700">
                      <a:solidFill>
                        <a:srgbClr val="000000"/>
                      </a:solidFill>
                    </a:lnR>
                    <a:lnT w="12700">
                      <a:solidFill>
                        <a:srgbClr val="FFFFFF"/>
                      </a:solidFill>
                    </a:lnT>
                    <a:lnB w="12700">
                      <a:solidFill>
                        <a:srgbClr val="FFFFFF"/>
                      </a:solidFill>
                    </a:lnB>
                    <a:solidFill>
                      <a:srgbClr val="FFFFFF"/>
                    </a:solidFill>
                  </a:tcPr>
                </a:tc>
                <a:extLst>
                  <a:ext uri="{0D108BD9-81ED-4DB2-BD59-A6C34878D82A}">
                    <a16:rowId xmlns:a16="http://schemas.microsoft.com/office/drawing/2014/main" val="10003"/>
                  </a:ext>
                </a:extLst>
              </a:tr>
              <a:tr h="370840">
                <a:tc>
                  <a:txBody>
                    <a:bodyPr/>
                    <a:lstStyle/>
                    <a:p>
                      <a:pPr algn="l">
                        <a:defRPr sz="1800"/>
                      </a:pPr>
                      <a:r>
                        <a:t>Adresse</a:t>
                      </a:r>
                    </a:p>
                  </a:txBody>
                  <a:tcPr marL="45720" marR="45720" horzOverflow="overflow">
                    <a:lnL w="12700">
                      <a:solidFill>
                        <a:srgbClr val="000000"/>
                      </a:solidFill>
                    </a:lnL>
                    <a:lnR w="12700">
                      <a:solidFill>
                        <a:srgbClr val="000000"/>
                      </a:solidFill>
                    </a:lnR>
                    <a:lnT w="12700">
                      <a:solidFill>
                        <a:srgbClr val="FFFFFF"/>
                      </a:solidFill>
                    </a:lnT>
                    <a:lnB w="12700">
                      <a:solidFill>
                        <a:srgbClr val="000000"/>
                      </a:solidFill>
                    </a:lnB>
                    <a:solidFill>
                      <a:srgbClr val="FFFFFF"/>
                    </a:solidFill>
                  </a:tcPr>
                </a:tc>
                <a:extLst>
                  <a:ext uri="{0D108BD9-81ED-4DB2-BD59-A6C34878D82A}">
                    <a16:rowId xmlns:a16="http://schemas.microsoft.com/office/drawing/2014/main" val="10004"/>
                  </a:ext>
                </a:extLst>
              </a:tr>
            </a:tbl>
          </a:graphicData>
        </a:graphic>
      </p:graphicFrame>
      <p:graphicFrame>
        <p:nvGraphicFramePr>
          <p:cNvPr id="662" name="Tableau 8"/>
          <p:cNvGraphicFramePr/>
          <p:nvPr/>
        </p:nvGraphicFramePr>
        <p:xfrm>
          <a:off x="9457563" y="3868480"/>
          <a:ext cx="1625600" cy="1854200"/>
        </p:xfrm>
        <a:graphic>
          <a:graphicData uri="http://schemas.openxmlformats.org/drawingml/2006/table">
            <a:tbl>
              <a:tblPr firstRow="1" bandRow="1">
                <a:tableStyleId>{4C3C2611-4C71-4FC5-86AE-919BDF0F9419}</a:tableStyleId>
              </a:tblPr>
              <a:tblGrid>
                <a:gridCol w="1625600">
                  <a:extLst>
                    <a:ext uri="{9D8B030D-6E8A-4147-A177-3AD203B41FA5}">
                      <a16:colId xmlns:a16="http://schemas.microsoft.com/office/drawing/2014/main" val="20000"/>
                    </a:ext>
                  </a:extLst>
                </a:gridCol>
              </a:tblGrid>
              <a:tr h="370840">
                <a:tc>
                  <a:txBody>
                    <a:bodyPr/>
                    <a:lstStyle/>
                    <a:p>
                      <a:pPr algn="l">
                        <a:defRPr sz="1800" b="0"/>
                      </a:pPr>
                      <a:r>
                        <a:rPr b="1">
                          <a:solidFill>
                            <a:srgbClr val="FFFFFF"/>
                          </a:solidFill>
                        </a:rPr>
                        <a:t>Banque</a:t>
                      </a:r>
                    </a:p>
                  </a:txBody>
                  <a:tcPr marL="45720" marR="45720" horzOverflow="overflow">
                    <a:lnL w="12700">
                      <a:solidFill>
                        <a:srgbClr val="000000"/>
                      </a:solidFill>
                    </a:lnL>
                    <a:lnR w="12700">
                      <a:solidFill>
                        <a:srgbClr val="000000"/>
                      </a:solidFill>
                    </a:lnR>
                    <a:lnT w="12700">
                      <a:solidFill>
                        <a:srgbClr val="000000"/>
                      </a:solidFill>
                    </a:lnT>
                    <a:lnB w="38100">
                      <a:solidFill>
                        <a:srgbClr val="FFFFFF"/>
                      </a:solidFill>
                    </a:lnB>
                    <a:solidFill>
                      <a:schemeClr val="accent3">
                        <a:lumOff val="-12941"/>
                      </a:schemeClr>
                    </a:solidFill>
                  </a:tcPr>
                </a:tc>
                <a:extLst>
                  <a:ext uri="{0D108BD9-81ED-4DB2-BD59-A6C34878D82A}">
                    <a16:rowId xmlns:a16="http://schemas.microsoft.com/office/drawing/2014/main" val="10000"/>
                  </a:ext>
                </a:extLst>
              </a:tr>
              <a:tr h="370840">
                <a:tc>
                  <a:txBody>
                    <a:bodyPr/>
                    <a:lstStyle/>
                    <a:p>
                      <a:pPr algn="l">
                        <a:defRPr sz="1800"/>
                      </a:pPr>
                      <a:r>
                        <a:t>PK: Cust ID </a:t>
                      </a:r>
                    </a:p>
                  </a:txBody>
                  <a:tcPr marL="45720" marR="45720" horzOverflow="overflow">
                    <a:lnL w="12700">
                      <a:solidFill>
                        <a:srgbClr val="000000"/>
                      </a:solidFill>
                    </a:lnL>
                    <a:lnR w="12700">
                      <a:solidFill>
                        <a:srgbClr val="000000"/>
                      </a:solidFill>
                    </a:lnR>
                    <a:lnT w="38100">
                      <a:solidFill>
                        <a:srgbClr val="FFFFFF"/>
                      </a:solidFill>
                    </a:lnT>
                    <a:lnB w="12700">
                      <a:solidFill>
                        <a:srgbClr val="FFFFFF"/>
                      </a:solidFill>
                    </a:lnB>
                    <a:solidFill>
                      <a:srgbClr val="FFFFFF"/>
                    </a:solidFill>
                  </a:tcPr>
                </a:tc>
                <a:extLst>
                  <a:ext uri="{0D108BD9-81ED-4DB2-BD59-A6C34878D82A}">
                    <a16:rowId xmlns:a16="http://schemas.microsoft.com/office/drawing/2014/main" val="10001"/>
                  </a:ext>
                </a:extLst>
              </a:tr>
              <a:tr h="370840">
                <a:tc>
                  <a:txBody>
                    <a:bodyPr/>
                    <a:lstStyle/>
                    <a:p>
                      <a:pPr algn="l">
                        <a:defRPr sz="1800"/>
                      </a:pPr>
                      <a:r>
                        <a:t>Adresse</a:t>
                      </a:r>
                    </a:p>
                  </a:txBody>
                  <a:tcPr marL="45720" marR="45720" horzOverflow="overflow">
                    <a:lnL w="12700">
                      <a:solidFill>
                        <a:srgbClr val="000000"/>
                      </a:solidFill>
                    </a:lnL>
                    <a:lnR w="12700">
                      <a:solidFill>
                        <a:srgbClr val="000000"/>
                      </a:solidFill>
                    </a:lnR>
                    <a:lnT w="12700">
                      <a:solidFill>
                        <a:srgbClr val="FFFFFF"/>
                      </a:solidFill>
                    </a:lnT>
                    <a:lnB w="12700">
                      <a:solidFill>
                        <a:srgbClr val="FFFFFF"/>
                      </a:solidFill>
                    </a:lnB>
                    <a:solidFill>
                      <a:srgbClr val="FFFFFF"/>
                    </a:solidFill>
                  </a:tcPr>
                </a:tc>
                <a:extLst>
                  <a:ext uri="{0D108BD9-81ED-4DB2-BD59-A6C34878D82A}">
                    <a16:rowId xmlns:a16="http://schemas.microsoft.com/office/drawing/2014/main" val="10002"/>
                  </a:ext>
                </a:extLst>
              </a:tr>
              <a:tr h="370840">
                <a:tc>
                  <a:txBody>
                    <a:bodyPr/>
                    <a:lstStyle/>
                    <a:p>
                      <a:pPr algn="l">
                        <a:defRPr sz="1800"/>
                      </a:pPr>
                      <a:r>
                        <a:t>Vote </a:t>
                      </a:r>
                    </a:p>
                  </a:txBody>
                  <a:tcPr marL="45720" marR="45720" horzOverflow="overflow">
                    <a:lnL w="12700">
                      <a:solidFill>
                        <a:srgbClr val="000000"/>
                      </a:solidFill>
                    </a:lnL>
                    <a:lnR w="12700">
                      <a:solidFill>
                        <a:srgbClr val="000000"/>
                      </a:solidFill>
                    </a:lnR>
                    <a:lnT w="12700">
                      <a:solidFill>
                        <a:srgbClr val="FFFFFF"/>
                      </a:solidFill>
                    </a:lnT>
                    <a:lnB w="12700">
                      <a:solidFill>
                        <a:srgbClr val="FFFFFF"/>
                      </a:solidFill>
                    </a:lnB>
                    <a:solidFill>
                      <a:srgbClr val="FFFFFF"/>
                    </a:solidFill>
                  </a:tcPr>
                </a:tc>
                <a:extLst>
                  <a:ext uri="{0D108BD9-81ED-4DB2-BD59-A6C34878D82A}">
                    <a16:rowId xmlns:a16="http://schemas.microsoft.com/office/drawing/2014/main" val="10003"/>
                  </a:ext>
                </a:extLst>
              </a:tr>
              <a:tr h="370840">
                <a:tc>
                  <a:txBody>
                    <a:bodyPr/>
                    <a:lstStyle/>
                    <a:p>
                      <a:pPr algn="l">
                        <a:defRPr sz="1800"/>
                      </a:pPr>
                      <a:r>
                        <a:t>Nom </a:t>
                      </a:r>
                    </a:p>
                  </a:txBody>
                  <a:tcPr marL="45720" marR="45720" horzOverflow="overflow">
                    <a:lnL w="12700">
                      <a:solidFill>
                        <a:srgbClr val="000000"/>
                      </a:solidFill>
                    </a:lnL>
                    <a:lnR w="12700">
                      <a:solidFill>
                        <a:srgbClr val="000000"/>
                      </a:solidFill>
                    </a:lnR>
                    <a:lnT w="12700">
                      <a:solidFill>
                        <a:srgbClr val="FFFFFF"/>
                      </a:solidFill>
                    </a:lnT>
                    <a:lnB w="12700">
                      <a:solidFill>
                        <a:srgbClr val="000000"/>
                      </a:solidFill>
                    </a:lnB>
                    <a:solidFill>
                      <a:srgbClr val="FFFFFF"/>
                    </a:solidFill>
                  </a:tcPr>
                </a:tc>
                <a:extLst>
                  <a:ext uri="{0D108BD9-81ED-4DB2-BD59-A6C34878D82A}">
                    <a16:rowId xmlns:a16="http://schemas.microsoft.com/office/drawing/2014/main" val="10004"/>
                  </a:ext>
                </a:extLst>
              </a:tr>
            </a:tbl>
          </a:graphicData>
        </a:graphic>
      </p:graphicFrame>
      <p:sp>
        <p:nvSpPr>
          <p:cNvPr id="663" name="Rectangle 23"/>
          <p:cNvSpPr txBox="1"/>
          <p:nvPr/>
        </p:nvSpPr>
        <p:spPr>
          <a:xfrm>
            <a:off x="1078103" y="1212170"/>
            <a:ext cx="12067362" cy="18059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defRPr sz="2300">
                <a:solidFill>
                  <a:srgbClr val="535353"/>
                </a:solidFill>
              </a:defRPr>
            </a:pPr>
            <a:r>
              <a:t>Le schéma DB suivant représente un client demandant un crédit a une banque. </a:t>
            </a:r>
          </a:p>
          <a:p>
            <a:pPr>
              <a:defRPr sz="2300">
                <a:solidFill>
                  <a:srgbClr val="535353"/>
                </a:solidFill>
              </a:defRPr>
            </a:pPr>
            <a:r>
              <a:t>La dimension temporelle est: Année – Trimestre – Mois</a:t>
            </a:r>
          </a:p>
          <a:p>
            <a:pPr>
              <a:defRPr sz="2300">
                <a:solidFill>
                  <a:srgbClr val="535353"/>
                </a:solidFill>
              </a:defRPr>
            </a:pPr>
            <a:r>
              <a:t>Identifiez la table de faits et les dimensions d’analyses possible. </a:t>
            </a:r>
          </a:p>
          <a:p>
            <a:pPr>
              <a:defRPr sz="2300">
                <a:solidFill>
                  <a:srgbClr val="535353"/>
                </a:solidFill>
              </a:defRPr>
            </a:pPr>
            <a:r>
              <a:t>Ajouter un nouvel attribut de fait : nombre de crédit</a:t>
            </a:r>
          </a:p>
          <a:p>
            <a:pPr>
              <a:defRPr sz="2300">
                <a:solidFill>
                  <a:srgbClr val="535353"/>
                </a:solidFill>
              </a:defRPr>
            </a:pPr>
            <a:r>
              <a:t>Modélisez ensuite le schéma en étoile </a:t>
            </a:r>
          </a:p>
        </p:txBody>
      </p:sp>
      <p:pic>
        <p:nvPicPr>
          <p:cNvPr id="664" name="Ligne Ligne" descr="Ligne Ligne"/>
          <p:cNvPicPr>
            <a:picLocks/>
          </p:cNvPicPr>
          <p:nvPr/>
        </p:nvPicPr>
        <p:blipFill>
          <a:blip r:embed="rId2"/>
          <a:stretch>
            <a:fillRect/>
          </a:stretch>
        </p:blipFill>
        <p:spPr>
          <a:xfrm>
            <a:off x="2704376" y="4769456"/>
            <a:ext cx="1034294" cy="357050"/>
          </a:xfrm>
          <a:prstGeom prst="rect">
            <a:avLst/>
          </a:prstGeom>
        </p:spPr>
      </p:pic>
      <p:pic>
        <p:nvPicPr>
          <p:cNvPr id="666" name="Ligne Ligne" descr="Ligne Ligne"/>
          <p:cNvPicPr>
            <a:picLocks/>
          </p:cNvPicPr>
          <p:nvPr/>
        </p:nvPicPr>
        <p:blipFill>
          <a:blip r:embed="rId3"/>
          <a:stretch>
            <a:fillRect/>
          </a:stretch>
        </p:blipFill>
        <p:spPr>
          <a:xfrm rot="10800000">
            <a:off x="5939071" y="4766378"/>
            <a:ext cx="758118" cy="357050"/>
          </a:xfrm>
          <a:prstGeom prst="rect">
            <a:avLst/>
          </a:prstGeom>
        </p:spPr>
      </p:pic>
      <p:pic>
        <p:nvPicPr>
          <p:cNvPr id="668" name="Ligne Ligne" descr="Ligne Ligne"/>
          <p:cNvPicPr>
            <a:picLocks/>
          </p:cNvPicPr>
          <p:nvPr/>
        </p:nvPicPr>
        <p:blipFill>
          <a:blip r:embed="rId4"/>
          <a:stretch>
            <a:fillRect/>
          </a:stretch>
        </p:blipFill>
        <p:spPr>
          <a:xfrm rot="10800000">
            <a:off x="8159984" y="4766378"/>
            <a:ext cx="1323112" cy="357050"/>
          </a:xfrm>
          <a:prstGeom prst="rect">
            <a:avLst/>
          </a:prstGeom>
        </p:spPr>
      </p:pic>
    </p:spTree>
  </p:cSld>
  <p:clrMapOvr>
    <a:masterClrMapping/>
  </p:clrMapOvr>
  <p:transition spd="me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1" name="Rectangle 7"/>
          <p:cNvSpPr txBox="1"/>
          <p:nvPr/>
        </p:nvSpPr>
        <p:spPr>
          <a:xfrm>
            <a:off x="302727" y="894904"/>
            <a:ext cx="11704398" cy="18059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defRPr sz="2300">
                <a:solidFill>
                  <a:srgbClr val="535353"/>
                </a:solidFill>
              </a:defRPr>
            </a:pPr>
            <a:r>
              <a:t>La demande de crédit est identifié comme la table de Fait.</a:t>
            </a:r>
          </a:p>
          <a:p>
            <a:pPr>
              <a:defRPr sz="2300">
                <a:solidFill>
                  <a:srgbClr val="535353"/>
                </a:solidFill>
              </a:defRPr>
            </a:pPr>
            <a:r>
              <a:t>Les attribut de la table de faits : coûts, nombre de crédit (=Count(demande de crédit))</a:t>
            </a:r>
          </a:p>
          <a:p>
            <a:pPr>
              <a:defRPr sz="2300">
                <a:solidFill>
                  <a:srgbClr val="535353"/>
                </a:solidFill>
              </a:defRPr>
            </a:pPr>
            <a:r>
              <a:t>L’adresse d’une branche et d’un client ne pouvant pas être agrégée: ça ne peut donc pas être utilisé comme dimensions</a:t>
            </a:r>
          </a:p>
          <a:p>
            <a:pPr>
              <a:defRPr sz="2300">
                <a:solidFill>
                  <a:srgbClr val="535353"/>
                </a:solidFill>
              </a:defRPr>
            </a:pPr>
            <a:r>
              <a:t>Les dimensions sont donc : Clients, Branche et Date</a:t>
            </a:r>
          </a:p>
        </p:txBody>
      </p:sp>
      <p:sp>
        <p:nvSpPr>
          <p:cNvPr id="672" name="Title 15"/>
          <p:cNvSpPr txBox="1"/>
          <p:nvPr/>
        </p:nvSpPr>
        <p:spPr>
          <a:xfrm>
            <a:off x="278723" y="286929"/>
            <a:ext cx="9947144" cy="4597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lnSpc>
                <a:spcPct val="90000"/>
              </a:lnSpc>
              <a:defRPr sz="2400">
                <a:solidFill>
                  <a:srgbClr val="766C62"/>
                </a:solidFill>
                <a:latin typeface="Segoe UI"/>
                <a:ea typeface="Segoe UI"/>
                <a:cs typeface="Segoe UI"/>
                <a:sym typeface="Segoe UI"/>
              </a:defRPr>
            </a:lvl1pPr>
          </a:lstStyle>
          <a:p>
            <a:r>
              <a:t>Exercise 2 solace</a:t>
            </a:r>
          </a:p>
        </p:txBody>
      </p:sp>
      <p:graphicFrame>
        <p:nvGraphicFramePr>
          <p:cNvPr id="673" name="Tableau 8"/>
          <p:cNvGraphicFramePr/>
          <p:nvPr/>
        </p:nvGraphicFramePr>
        <p:xfrm>
          <a:off x="419158" y="3768111"/>
          <a:ext cx="10942824" cy="1534756"/>
        </p:xfrm>
        <a:graphic>
          <a:graphicData uri="http://schemas.openxmlformats.org/drawingml/2006/table">
            <a:tbl>
              <a:tblPr firstRow="1" bandRow="1">
                <a:tableStyleId>{4C3C2611-4C71-4FC5-86AE-919BDF0F9419}</a:tableStyleId>
              </a:tblPr>
              <a:tblGrid>
                <a:gridCol w="2735706">
                  <a:extLst>
                    <a:ext uri="{9D8B030D-6E8A-4147-A177-3AD203B41FA5}">
                      <a16:colId xmlns:a16="http://schemas.microsoft.com/office/drawing/2014/main" val="20000"/>
                    </a:ext>
                  </a:extLst>
                </a:gridCol>
                <a:gridCol w="2735706">
                  <a:extLst>
                    <a:ext uri="{9D8B030D-6E8A-4147-A177-3AD203B41FA5}">
                      <a16:colId xmlns:a16="http://schemas.microsoft.com/office/drawing/2014/main" val="20001"/>
                    </a:ext>
                  </a:extLst>
                </a:gridCol>
                <a:gridCol w="2735706">
                  <a:extLst>
                    <a:ext uri="{9D8B030D-6E8A-4147-A177-3AD203B41FA5}">
                      <a16:colId xmlns:a16="http://schemas.microsoft.com/office/drawing/2014/main" val="20002"/>
                    </a:ext>
                  </a:extLst>
                </a:gridCol>
                <a:gridCol w="2735706">
                  <a:extLst>
                    <a:ext uri="{9D8B030D-6E8A-4147-A177-3AD203B41FA5}">
                      <a16:colId xmlns:a16="http://schemas.microsoft.com/office/drawing/2014/main" val="20003"/>
                    </a:ext>
                  </a:extLst>
                </a:gridCol>
              </a:tblGrid>
              <a:tr h="388055">
                <a:tc>
                  <a:txBody>
                    <a:bodyPr/>
                    <a:lstStyle/>
                    <a:p>
                      <a:pPr algn="l">
                        <a:defRPr sz="1800" b="0"/>
                      </a:pPr>
                      <a:r>
                        <a:rPr b="1">
                          <a:solidFill>
                            <a:srgbClr val="FFFFFF"/>
                          </a:solidFill>
                        </a:rPr>
                        <a:t>Dimensions</a:t>
                      </a:r>
                    </a:p>
                  </a:txBody>
                  <a:tcPr marL="45720" marR="45720" horzOverflow="overflow">
                    <a:lnL w="12700">
                      <a:solidFill>
                        <a:srgbClr val="000000"/>
                      </a:solidFill>
                    </a:lnL>
                    <a:lnR w="12700">
                      <a:solidFill>
                        <a:srgbClr val="000000"/>
                      </a:solidFill>
                    </a:lnR>
                    <a:lnT w="12700">
                      <a:solidFill>
                        <a:srgbClr val="000000"/>
                      </a:solidFill>
                    </a:lnT>
                    <a:lnB w="38100">
                      <a:solidFill>
                        <a:srgbClr val="000000"/>
                      </a:solidFill>
                    </a:lnB>
                    <a:solidFill>
                      <a:schemeClr val="accent3">
                        <a:lumOff val="-12941"/>
                      </a:schemeClr>
                    </a:solidFill>
                  </a:tcPr>
                </a:tc>
                <a:tc>
                  <a:txBody>
                    <a:bodyPr/>
                    <a:lstStyle/>
                    <a:p>
                      <a:pPr algn="l">
                        <a:defRPr sz="1800" b="0"/>
                      </a:pPr>
                      <a:r>
                        <a:rPr b="1">
                          <a:solidFill>
                            <a:srgbClr val="FFFFFF"/>
                          </a:solidFill>
                        </a:rPr>
                        <a:t>Niveau 1</a:t>
                      </a:r>
                    </a:p>
                  </a:txBody>
                  <a:tcPr marL="45720" marR="45720" horzOverflow="overflow">
                    <a:lnL w="12700">
                      <a:solidFill>
                        <a:srgbClr val="000000"/>
                      </a:solidFill>
                    </a:lnL>
                    <a:lnR w="12700">
                      <a:solidFill>
                        <a:srgbClr val="000000"/>
                      </a:solidFill>
                    </a:lnR>
                    <a:lnT w="12700">
                      <a:solidFill>
                        <a:srgbClr val="000000"/>
                      </a:solidFill>
                    </a:lnT>
                    <a:lnB w="38100">
                      <a:solidFill>
                        <a:srgbClr val="000000"/>
                      </a:solidFill>
                    </a:lnB>
                    <a:solidFill>
                      <a:schemeClr val="accent3">
                        <a:lumOff val="-12941"/>
                      </a:schemeClr>
                    </a:solidFill>
                  </a:tcPr>
                </a:tc>
                <a:tc>
                  <a:txBody>
                    <a:bodyPr/>
                    <a:lstStyle/>
                    <a:p>
                      <a:pPr algn="l">
                        <a:defRPr sz="1800" b="0"/>
                      </a:pPr>
                      <a:r>
                        <a:rPr b="1">
                          <a:solidFill>
                            <a:srgbClr val="FFFFFF"/>
                          </a:solidFill>
                        </a:rPr>
                        <a:t>Niveau 2</a:t>
                      </a:r>
                    </a:p>
                  </a:txBody>
                  <a:tcPr marL="45720" marR="45720" horzOverflow="overflow">
                    <a:lnL w="12700">
                      <a:solidFill>
                        <a:srgbClr val="000000"/>
                      </a:solidFill>
                    </a:lnL>
                    <a:lnR w="12700">
                      <a:solidFill>
                        <a:srgbClr val="000000"/>
                      </a:solidFill>
                    </a:lnR>
                    <a:lnT w="12700">
                      <a:solidFill>
                        <a:srgbClr val="000000"/>
                      </a:solidFill>
                    </a:lnT>
                    <a:lnB w="38100">
                      <a:solidFill>
                        <a:srgbClr val="000000"/>
                      </a:solidFill>
                    </a:lnB>
                    <a:solidFill>
                      <a:schemeClr val="accent3">
                        <a:lumOff val="-12941"/>
                      </a:schemeClr>
                    </a:solidFill>
                  </a:tcPr>
                </a:tc>
                <a:tc>
                  <a:txBody>
                    <a:bodyPr/>
                    <a:lstStyle/>
                    <a:p>
                      <a:pPr algn="l">
                        <a:defRPr sz="1800" b="0"/>
                      </a:pPr>
                      <a:r>
                        <a:rPr b="1">
                          <a:solidFill>
                            <a:srgbClr val="FFFFFF"/>
                          </a:solidFill>
                        </a:rPr>
                        <a:t>Niveau 3</a:t>
                      </a:r>
                    </a:p>
                  </a:txBody>
                  <a:tcPr marL="45720" marR="45720" horzOverflow="overflow">
                    <a:lnL w="12700">
                      <a:solidFill>
                        <a:srgbClr val="000000"/>
                      </a:solidFill>
                    </a:lnL>
                    <a:lnR w="12700">
                      <a:solidFill>
                        <a:srgbClr val="000000"/>
                      </a:solidFill>
                    </a:lnR>
                    <a:lnT w="12700">
                      <a:solidFill>
                        <a:srgbClr val="000000"/>
                      </a:solidFill>
                    </a:lnT>
                    <a:lnB w="38100">
                      <a:solidFill>
                        <a:srgbClr val="000000"/>
                      </a:solidFill>
                    </a:lnB>
                    <a:solidFill>
                      <a:schemeClr val="accent3">
                        <a:lumOff val="-12941"/>
                      </a:schemeClr>
                    </a:solidFill>
                  </a:tcPr>
                </a:tc>
                <a:extLst>
                  <a:ext uri="{0D108BD9-81ED-4DB2-BD59-A6C34878D82A}">
                    <a16:rowId xmlns:a16="http://schemas.microsoft.com/office/drawing/2014/main" val="10000"/>
                  </a:ext>
                </a:extLst>
              </a:tr>
              <a:tr h="388055">
                <a:tc>
                  <a:txBody>
                    <a:bodyPr/>
                    <a:lstStyle/>
                    <a:p>
                      <a:pPr algn="l">
                        <a:defRPr sz="1800"/>
                      </a:pPr>
                      <a:r>
                        <a:t>Client</a:t>
                      </a:r>
                    </a:p>
                  </a:txBody>
                  <a:tcPr marL="45720" marR="45720" horzOverflow="overflow">
                    <a:lnL w="12700">
                      <a:solidFill>
                        <a:srgbClr val="000000"/>
                      </a:solidFill>
                    </a:lnL>
                    <a:lnR w="12700">
                      <a:solidFill>
                        <a:srgbClr val="000000"/>
                      </a:solidFill>
                    </a:lnR>
                    <a:lnT w="38100">
                      <a:solidFill>
                        <a:srgbClr val="000000"/>
                      </a:solidFill>
                    </a:lnT>
                    <a:lnB w="12700">
                      <a:solidFill>
                        <a:srgbClr val="000000"/>
                      </a:solidFill>
                    </a:lnB>
                    <a:solidFill>
                      <a:srgbClr val="FFFFFF"/>
                    </a:solidFill>
                  </a:tcPr>
                </a:tc>
                <a:tc>
                  <a:txBody>
                    <a:bodyPr/>
                    <a:lstStyle/>
                    <a:p>
                      <a:pPr algn="l">
                        <a:defRPr sz="1800"/>
                      </a:pPr>
                      <a:r>
                        <a:t>Client</a:t>
                      </a:r>
                    </a:p>
                  </a:txBody>
                  <a:tcPr marL="45720" marR="45720" horzOverflow="overflow">
                    <a:lnL w="12700">
                      <a:solidFill>
                        <a:srgbClr val="000000"/>
                      </a:solidFill>
                    </a:lnL>
                    <a:lnR w="12700">
                      <a:solidFill>
                        <a:srgbClr val="000000"/>
                      </a:solidFill>
                    </a:lnR>
                    <a:lnT w="38100">
                      <a:solidFill>
                        <a:srgbClr val="000000"/>
                      </a:solidFill>
                    </a:lnT>
                    <a:lnB w="12700">
                      <a:solidFill>
                        <a:srgbClr val="000000"/>
                      </a:solidFill>
                    </a:lnB>
                    <a:solidFill>
                      <a:srgbClr val="FFFFFF"/>
                    </a:solidFill>
                  </a:tcPr>
                </a:tc>
                <a:tc>
                  <a:txBody>
                    <a:bodyPr/>
                    <a:lstStyle/>
                    <a:p>
                      <a:pPr algn="l">
                        <a:defRPr sz="1800"/>
                      </a:pPr>
                      <a:r>
                        <a:t>évaluation</a:t>
                      </a:r>
                    </a:p>
                  </a:txBody>
                  <a:tcPr marL="45720" marR="45720" horzOverflow="overflow">
                    <a:lnL w="12700">
                      <a:solidFill>
                        <a:srgbClr val="000000"/>
                      </a:solidFill>
                    </a:lnL>
                    <a:lnR w="12700">
                      <a:solidFill>
                        <a:srgbClr val="000000"/>
                      </a:solidFill>
                    </a:lnR>
                    <a:lnT w="38100">
                      <a:solidFill>
                        <a:srgbClr val="000000"/>
                      </a:solidFill>
                    </a:lnT>
                    <a:lnB w="12700">
                      <a:solidFill>
                        <a:srgbClr val="000000"/>
                      </a:solidFill>
                    </a:lnB>
                    <a:solidFill>
                      <a:srgbClr val="FFFFFF"/>
                    </a:solidFill>
                  </a:tcPr>
                </a:tc>
                <a:tc>
                  <a:txBody>
                    <a:bodyPr/>
                    <a:lstStyle/>
                    <a:p>
                      <a:pPr algn="l">
                        <a:defRPr sz="1800"/>
                      </a:pPr>
                      <a:endParaRPr/>
                    </a:p>
                  </a:txBody>
                  <a:tcPr marL="45720" marR="45720" horzOverflow="overflow">
                    <a:lnL w="12700">
                      <a:solidFill>
                        <a:srgbClr val="000000"/>
                      </a:solidFill>
                    </a:lnL>
                    <a:lnR w="12700">
                      <a:solidFill>
                        <a:srgbClr val="000000"/>
                      </a:solidFill>
                    </a:lnR>
                    <a:lnT w="38100">
                      <a:solidFill>
                        <a:srgbClr val="000000"/>
                      </a:solidFill>
                    </a:lnT>
                    <a:lnB w="12700">
                      <a:solidFill>
                        <a:srgbClr val="000000"/>
                      </a:solidFill>
                    </a:lnB>
                    <a:solidFill>
                      <a:srgbClr val="FFFFFF"/>
                    </a:solidFill>
                  </a:tcPr>
                </a:tc>
                <a:extLst>
                  <a:ext uri="{0D108BD9-81ED-4DB2-BD59-A6C34878D82A}">
                    <a16:rowId xmlns:a16="http://schemas.microsoft.com/office/drawing/2014/main" val="10001"/>
                  </a:ext>
                </a:extLst>
              </a:tr>
              <a:tr h="379323">
                <a:tc>
                  <a:txBody>
                    <a:bodyPr/>
                    <a:lstStyle/>
                    <a:p>
                      <a:pPr algn="l">
                        <a:defRPr sz="1800"/>
                      </a:pPr>
                      <a:r>
                        <a:t>Branche</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pPr algn="l">
                        <a:defRPr sz="1800"/>
                      </a:pPr>
                      <a:r>
                        <a:t>Branche</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pPr algn="l">
                        <a:defRPr sz="1800"/>
                      </a:pPr>
                      <a:r>
                        <a:t>Banque</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pPr algn="l">
                        <a:defRPr sz="1800"/>
                      </a:pPr>
                      <a:endParaRP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extLst>
                  <a:ext uri="{0D108BD9-81ED-4DB2-BD59-A6C34878D82A}">
                    <a16:rowId xmlns:a16="http://schemas.microsoft.com/office/drawing/2014/main" val="10002"/>
                  </a:ext>
                </a:extLst>
              </a:tr>
              <a:tr h="379323">
                <a:tc>
                  <a:txBody>
                    <a:bodyPr/>
                    <a:lstStyle/>
                    <a:p>
                      <a:pPr algn="l">
                        <a:defRPr sz="1800"/>
                      </a:pPr>
                      <a:r>
                        <a:t>Date</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pPr algn="l">
                        <a:defRPr sz="1800"/>
                      </a:pPr>
                      <a:r>
                        <a:t>Mois</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pPr algn="l">
                        <a:defRPr sz="1800"/>
                      </a:pPr>
                      <a:r>
                        <a:t>Trimestre</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tc>
                  <a:txBody>
                    <a:bodyPr/>
                    <a:lstStyle/>
                    <a:p>
                      <a:pPr algn="l">
                        <a:defRPr sz="1800"/>
                      </a:pPr>
                      <a:r>
                        <a:t>Année </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extLst>
                  <a:ext uri="{0D108BD9-81ED-4DB2-BD59-A6C34878D82A}">
                    <a16:rowId xmlns:a16="http://schemas.microsoft.com/office/drawing/2014/main" val="10003"/>
                  </a:ext>
                </a:extLst>
              </a:tr>
            </a:tbl>
          </a:graphicData>
        </a:graphic>
      </p:graphicFrame>
    </p:spTree>
  </p:cSld>
  <p:clrMapOvr>
    <a:masterClrMapping/>
  </p:clrMapOvr>
  <p:transition spd="me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75" name="Tableau 8"/>
          <p:cNvGraphicFramePr/>
          <p:nvPr/>
        </p:nvGraphicFramePr>
        <p:xfrm>
          <a:off x="4629359" y="2042174"/>
          <a:ext cx="2355216" cy="2392680"/>
        </p:xfrm>
        <a:graphic>
          <a:graphicData uri="http://schemas.openxmlformats.org/drawingml/2006/table">
            <a:tbl>
              <a:tblPr firstRow="1" bandRow="1">
                <a:tableStyleId>{4C3C2611-4C71-4FC5-86AE-919BDF0F9419}</a:tableStyleId>
              </a:tblPr>
              <a:tblGrid>
                <a:gridCol w="2355216">
                  <a:extLst>
                    <a:ext uri="{9D8B030D-6E8A-4147-A177-3AD203B41FA5}">
                      <a16:colId xmlns:a16="http://schemas.microsoft.com/office/drawing/2014/main" val="20000"/>
                    </a:ext>
                  </a:extLst>
                </a:gridCol>
              </a:tblGrid>
              <a:tr h="370840">
                <a:tc>
                  <a:txBody>
                    <a:bodyPr/>
                    <a:lstStyle/>
                    <a:p>
                      <a:pPr algn="l">
                        <a:defRPr sz="1800" b="0"/>
                      </a:pPr>
                      <a:r>
                        <a:rPr b="1">
                          <a:solidFill>
                            <a:srgbClr val="FFFFFF"/>
                          </a:solidFill>
                        </a:rPr>
                        <a:t>Faits : Demande de crédit</a:t>
                      </a:r>
                    </a:p>
                  </a:txBody>
                  <a:tcPr marL="45720" marR="45720" horzOverflow="overflow">
                    <a:lnL w="12700">
                      <a:solidFill>
                        <a:srgbClr val="000000"/>
                      </a:solidFill>
                    </a:lnL>
                    <a:lnR w="12700">
                      <a:solidFill>
                        <a:srgbClr val="000000"/>
                      </a:solidFill>
                    </a:lnR>
                    <a:lnT w="12700">
                      <a:solidFill>
                        <a:srgbClr val="000000"/>
                      </a:solidFill>
                    </a:lnT>
                    <a:lnB w="38100">
                      <a:solidFill>
                        <a:srgbClr val="FFFFFF"/>
                      </a:solidFill>
                    </a:lnB>
                    <a:solidFill>
                      <a:schemeClr val="accent3">
                        <a:lumOff val="-12941"/>
                      </a:schemeClr>
                    </a:solidFill>
                  </a:tcPr>
                </a:tc>
                <a:extLst>
                  <a:ext uri="{0D108BD9-81ED-4DB2-BD59-A6C34878D82A}">
                    <a16:rowId xmlns:a16="http://schemas.microsoft.com/office/drawing/2014/main" val="10000"/>
                  </a:ext>
                </a:extLst>
              </a:tr>
              <a:tr h="370840">
                <a:tc>
                  <a:txBody>
                    <a:bodyPr/>
                    <a:lstStyle/>
                    <a:p>
                      <a:pPr algn="l">
                        <a:defRPr sz="1800"/>
                      </a:pPr>
                      <a:r>
                        <a:t>PK IDClient</a:t>
                      </a:r>
                    </a:p>
                  </a:txBody>
                  <a:tcPr marL="45720" marR="45720" horzOverflow="overflow">
                    <a:lnL w="12700">
                      <a:solidFill>
                        <a:srgbClr val="000000"/>
                      </a:solidFill>
                    </a:lnL>
                    <a:lnR w="12700">
                      <a:solidFill>
                        <a:srgbClr val="000000"/>
                      </a:solidFill>
                    </a:lnR>
                    <a:lnT w="38100">
                      <a:solidFill>
                        <a:srgbClr val="FFFFFF"/>
                      </a:solidFill>
                    </a:lnT>
                    <a:lnB w="12700">
                      <a:solidFill>
                        <a:srgbClr val="FFFFFF"/>
                      </a:solidFill>
                    </a:lnB>
                    <a:solidFill>
                      <a:srgbClr val="FFFFFF"/>
                    </a:solidFill>
                  </a:tcPr>
                </a:tc>
                <a:extLst>
                  <a:ext uri="{0D108BD9-81ED-4DB2-BD59-A6C34878D82A}">
                    <a16:rowId xmlns:a16="http://schemas.microsoft.com/office/drawing/2014/main" val="10001"/>
                  </a:ext>
                </a:extLst>
              </a:tr>
              <a:tr h="370840">
                <a:tc>
                  <a:txBody>
                    <a:bodyPr/>
                    <a:lstStyle/>
                    <a:p>
                      <a:pPr algn="l">
                        <a:defRPr sz="1800"/>
                      </a:pPr>
                      <a:r>
                        <a:t>IDBranche</a:t>
                      </a:r>
                    </a:p>
                  </a:txBody>
                  <a:tcPr marL="45720" marR="45720" horzOverflow="overflow">
                    <a:lnL w="12700">
                      <a:solidFill>
                        <a:srgbClr val="000000"/>
                      </a:solidFill>
                    </a:lnL>
                    <a:lnR w="12700">
                      <a:solidFill>
                        <a:srgbClr val="000000"/>
                      </a:solidFill>
                    </a:lnR>
                    <a:lnT w="12700">
                      <a:solidFill>
                        <a:srgbClr val="FFFFFF"/>
                      </a:solidFill>
                    </a:lnT>
                    <a:lnB w="12700">
                      <a:solidFill>
                        <a:srgbClr val="FFFFFF"/>
                      </a:solidFill>
                    </a:lnB>
                    <a:solidFill>
                      <a:srgbClr val="FFFFFF"/>
                    </a:solidFill>
                  </a:tcPr>
                </a:tc>
                <a:extLst>
                  <a:ext uri="{0D108BD9-81ED-4DB2-BD59-A6C34878D82A}">
                    <a16:rowId xmlns:a16="http://schemas.microsoft.com/office/drawing/2014/main" val="10002"/>
                  </a:ext>
                </a:extLst>
              </a:tr>
              <a:tr h="370840">
                <a:tc>
                  <a:txBody>
                    <a:bodyPr/>
                    <a:lstStyle/>
                    <a:p>
                      <a:pPr algn="l">
                        <a:defRPr sz="1800"/>
                      </a:pPr>
                      <a:r>
                        <a:t>PK Date</a:t>
                      </a:r>
                    </a:p>
                  </a:txBody>
                  <a:tcPr marL="45720" marR="45720" horzOverflow="overflow">
                    <a:lnL w="12700">
                      <a:solidFill>
                        <a:srgbClr val="000000"/>
                      </a:solidFill>
                    </a:lnL>
                    <a:lnR w="12700">
                      <a:solidFill>
                        <a:srgbClr val="000000"/>
                      </a:solidFill>
                    </a:lnR>
                    <a:lnT w="12700">
                      <a:solidFill>
                        <a:srgbClr val="FFFFFF"/>
                      </a:solidFill>
                    </a:lnT>
                    <a:lnB w="12700">
                      <a:solidFill>
                        <a:srgbClr val="FFFFFF"/>
                      </a:solidFill>
                    </a:lnB>
                    <a:solidFill>
                      <a:srgbClr val="FFFFFF"/>
                    </a:solidFill>
                  </a:tcPr>
                </a:tc>
                <a:extLst>
                  <a:ext uri="{0D108BD9-81ED-4DB2-BD59-A6C34878D82A}">
                    <a16:rowId xmlns:a16="http://schemas.microsoft.com/office/drawing/2014/main" val="10003"/>
                  </a:ext>
                </a:extLst>
              </a:tr>
              <a:tr h="370840">
                <a:tc>
                  <a:txBody>
                    <a:bodyPr/>
                    <a:lstStyle/>
                    <a:p>
                      <a:pPr algn="l">
                        <a:defRPr sz="1800"/>
                      </a:pPr>
                      <a:r>
                        <a:t>Coûts 
Nombre de crédits </a:t>
                      </a:r>
                    </a:p>
                  </a:txBody>
                  <a:tcPr marL="45720" marR="45720" horzOverflow="overflow">
                    <a:lnL w="12700">
                      <a:solidFill>
                        <a:srgbClr val="000000"/>
                      </a:solidFill>
                    </a:lnL>
                    <a:lnR w="12700">
                      <a:solidFill>
                        <a:srgbClr val="000000"/>
                      </a:solidFill>
                    </a:lnR>
                    <a:lnT w="12700">
                      <a:solidFill>
                        <a:srgbClr val="FFFFFF"/>
                      </a:solidFill>
                    </a:lnT>
                    <a:lnB w="12700">
                      <a:solidFill>
                        <a:srgbClr val="000000"/>
                      </a:solidFill>
                    </a:lnB>
                    <a:solidFill>
                      <a:srgbClr val="FFFFFF"/>
                    </a:solidFill>
                  </a:tcPr>
                </a:tc>
                <a:extLst>
                  <a:ext uri="{0D108BD9-81ED-4DB2-BD59-A6C34878D82A}">
                    <a16:rowId xmlns:a16="http://schemas.microsoft.com/office/drawing/2014/main" val="10004"/>
                  </a:ext>
                </a:extLst>
              </a:tr>
            </a:tbl>
          </a:graphicData>
        </a:graphic>
      </p:graphicFrame>
      <p:pic>
        <p:nvPicPr>
          <p:cNvPr id="676" name="Ligne Ligne" descr="Ligne Ligne"/>
          <p:cNvPicPr>
            <a:picLocks/>
          </p:cNvPicPr>
          <p:nvPr/>
        </p:nvPicPr>
        <p:blipFill>
          <a:blip r:embed="rId2"/>
          <a:stretch>
            <a:fillRect/>
          </a:stretch>
        </p:blipFill>
        <p:spPr>
          <a:xfrm>
            <a:off x="3583386" y="2347726"/>
            <a:ext cx="1128515" cy="357049"/>
          </a:xfrm>
          <a:prstGeom prst="rect">
            <a:avLst/>
          </a:prstGeom>
        </p:spPr>
      </p:pic>
      <p:pic>
        <p:nvPicPr>
          <p:cNvPr id="678" name="Ligne Ligne" descr="Ligne Ligne"/>
          <p:cNvPicPr>
            <a:picLocks/>
          </p:cNvPicPr>
          <p:nvPr/>
        </p:nvPicPr>
        <p:blipFill>
          <a:blip r:embed="rId3"/>
          <a:stretch>
            <a:fillRect/>
          </a:stretch>
        </p:blipFill>
        <p:spPr>
          <a:xfrm rot="10800000">
            <a:off x="6938968" y="2347726"/>
            <a:ext cx="1270147" cy="357049"/>
          </a:xfrm>
          <a:prstGeom prst="rect">
            <a:avLst/>
          </a:prstGeom>
        </p:spPr>
      </p:pic>
      <p:graphicFrame>
        <p:nvGraphicFramePr>
          <p:cNvPr id="680" name="Tableau 8"/>
          <p:cNvGraphicFramePr/>
          <p:nvPr/>
        </p:nvGraphicFramePr>
        <p:xfrm>
          <a:off x="8235349" y="2027993"/>
          <a:ext cx="1914717" cy="1381760"/>
        </p:xfrm>
        <a:graphic>
          <a:graphicData uri="http://schemas.openxmlformats.org/drawingml/2006/table">
            <a:tbl>
              <a:tblPr firstRow="1" bandRow="1">
                <a:tableStyleId>{4C3C2611-4C71-4FC5-86AE-919BDF0F9419}</a:tableStyleId>
              </a:tblPr>
              <a:tblGrid>
                <a:gridCol w="1914717">
                  <a:extLst>
                    <a:ext uri="{9D8B030D-6E8A-4147-A177-3AD203B41FA5}">
                      <a16:colId xmlns:a16="http://schemas.microsoft.com/office/drawing/2014/main" val="20000"/>
                    </a:ext>
                  </a:extLst>
                </a:gridCol>
              </a:tblGrid>
              <a:tr h="370840">
                <a:tc>
                  <a:txBody>
                    <a:bodyPr/>
                    <a:lstStyle/>
                    <a:p>
                      <a:pPr algn="l">
                        <a:defRPr sz="1800" b="0"/>
                      </a:pPr>
                      <a:r>
                        <a:rPr b="1">
                          <a:solidFill>
                            <a:srgbClr val="FFFFFF"/>
                          </a:solidFill>
                        </a:rPr>
                        <a:t>Branche</a:t>
                      </a:r>
                    </a:p>
                  </a:txBody>
                  <a:tcPr marL="45720" marR="45720" horzOverflow="overflow">
                    <a:lnL w="12700">
                      <a:solidFill>
                        <a:srgbClr val="000000"/>
                      </a:solidFill>
                    </a:lnL>
                    <a:lnR w="12700">
                      <a:solidFill>
                        <a:srgbClr val="000000"/>
                      </a:solidFill>
                    </a:lnR>
                    <a:lnT w="12700">
                      <a:solidFill>
                        <a:srgbClr val="000000"/>
                      </a:solidFill>
                    </a:lnT>
                    <a:lnB w="38100">
                      <a:solidFill>
                        <a:srgbClr val="FFFFFF"/>
                      </a:solidFill>
                    </a:lnB>
                    <a:solidFill>
                      <a:schemeClr val="accent3">
                        <a:lumOff val="-12941"/>
                      </a:schemeClr>
                    </a:solidFill>
                  </a:tcPr>
                </a:tc>
                <a:extLst>
                  <a:ext uri="{0D108BD9-81ED-4DB2-BD59-A6C34878D82A}">
                    <a16:rowId xmlns:a16="http://schemas.microsoft.com/office/drawing/2014/main" val="10000"/>
                  </a:ext>
                </a:extLst>
              </a:tr>
              <a:tr h="370840">
                <a:tc>
                  <a:txBody>
                    <a:bodyPr/>
                    <a:lstStyle/>
                    <a:p>
                      <a:pPr algn="l">
                        <a:defRPr sz="1800"/>
                      </a:pPr>
                      <a:r>
                        <a:t>PK: IDBranche</a:t>
                      </a:r>
                    </a:p>
                  </a:txBody>
                  <a:tcPr marL="45720" marR="45720" horzOverflow="overflow">
                    <a:lnL w="12700">
                      <a:solidFill>
                        <a:srgbClr val="000000"/>
                      </a:solidFill>
                    </a:lnL>
                    <a:lnR w="12700">
                      <a:solidFill>
                        <a:srgbClr val="000000"/>
                      </a:solidFill>
                    </a:lnR>
                    <a:lnT w="38100">
                      <a:solidFill>
                        <a:srgbClr val="FFFFFF"/>
                      </a:solidFill>
                    </a:lnT>
                    <a:lnB w="12700">
                      <a:solidFill>
                        <a:srgbClr val="FFFFFF"/>
                      </a:solidFill>
                    </a:lnB>
                    <a:solidFill>
                      <a:srgbClr val="FFFFFF"/>
                    </a:solidFill>
                  </a:tcPr>
                </a:tc>
                <a:extLst>
                  <a:ext uri="{0D108BD9-81ED-4DB2-BD59-A6C34878D82A}">
                    <a16:rowId xmlns:a16="http://schemas.microsoft.com/office/drawing/2014/main" val="10001"/>
                  </a:ext>
                </a:extLst>
              </a:tr>
              <a:tr h="370840">
                <a:tc>
                  <a:txBody>
                    <a:bodyPr/>
                    <a:lstStyle/>
                    <a:p>
                      <a:pPr algn="l">
                        <a:defRPr sz="1800"/>
                      </a:pPr>
                      <a:r>
                        <a:t>Branche
Banque</a:t>
                      </a:r>
                    </a:p>
                  </a:txBody>
                  <a:tcPr marL="45720" marR="45720" horzOverflow="overflow">
                    <a:lnL w="12700">
                      <a:solidFill>
                        <a:srgbClr val="000000"/>
                      </a:solidFill>
                    </a:lnL>
                    <a:lnR w="12700">
                      <a:solidFill>
                        <a:srgbClr val="000000"/>
                      </a:solidFill>
                    </a:lnR>
                    <a:lnT w="12700">
                      <a:solidFill>
                        <a:srgbClr val="FFFFFF"/>
                      </a:solidFill>
                    </a:lnT>
                    <a:lnB w="12700">
                      <a:solidFill>
                        <a:srgbClr val="000000"/>
                      </a:solidFill>
                    </a:lnB>
                    <a:solidFill>
                      <a:srgbClr val="FFFFFF"/>
                    </a:solidFill>
                  </a:tcPr>
                </a:tc>
                <a:extLst>
                  <a:ext uri="{0D108BD9-81ED-4DB2-BD59-A6C34878D82A}">
                    <a16:rowId xmlns:a16="http://schemas.microsoft.com/office/drawing/2014/main" val="10002"/>
                  </a:ext>
                </a:extLst>
              </a:tr>
            </a:tbl>
          </a:graphicData>
        </a:graphic>
      </p:graphicFrame>
      <p:pic>
        <p:nvPicPr>
          <p:cNvPr id="681" name="Ligne Ligne" descr="Ligne Ligne"/>
          <p:cNvPicPr>
            <a:picLocks/>
          </p:cNvPicPr>
          <p:nvPr/>
        </p:nvPicPr>
        <p:blipFill>
          <a:blip r:embed="rId4"/>
          <a:stretch>
            <a:fillRect/>
          </a:stretch>
        </p:blipFill>
        <p:spPr>
          <a:xfrm rot="10800000">
            <a:off x="6929025" y="4110687"/>
            <a:ext cx="1290032" cy="357050"/>
          </a:xfrm>
          <a:prstGeom prst="rect">
            <a:avLst/>
          </a:prstGeom>
        </p:spPr>
      </p:pic>
      <p:graphicFrame>
        <p:nvGraphicFramePr>
          <p:cNvPr id="683" name="Tableau 8"/>
          <p:cNvGraphicFramePr/>
          <p:nvPr/>
        </p:nvGraphicFramePr>
        <p:xfrm>
          <a:off x="967785" y="2146314"/>
          <a:ext cx="2664840" cy="1381760"/>
        </p:xfrm>
        <a:graphic>
          <a:graphicData uri="http://schemas.openxmlformats.org/drawingml/2006/table">
            <a:tbl>
              <a:tblPr firstRow="1" bandRow="1">
                <a:tableStyleId>{4C3C2611-4C71-4FC5-86AE-919BDF0F9419}</a:tableStyleId>
              </a:tblPr>
              <a:tblGrid>
                <a:gridCol w="2664840">
                  <a:extLst>
                    <a:ext uri="{9D8B030D-6E8A-4147-A177-3AD203B41FA5}">
                      <a16:colId xmlns:a16="http://schemas.microsoft.com/office/drawing/2014/main" val="20000"/>
                    </a:ext>
                  </a:extLst>
                </a:gridCol>
              </a:tblGrid>
              <a:tr h="370840">
                <a:tc>
                  <a:txBody>
                    <a:bodyPr/>
                    <a:lstStyle/>
                    <a:p>
                      <a:pPr algn="l">
                        <a:defRPr sz="1800" b="0"/>
                      </a:pPr>
                      <a:r>
                        <a:rPr b="1">
                          <a:solidFill>
                            <a:srgbClr val="FFFFFF"/>
                          </a:solidFill>
                        </a:rPr>
                        <a:t>Client</a:t>
                      </a:r>
                    </a:p>
                  </a:txBody>
                  <a:tcPr marL="45720" marR="45720" horzOverflow="overflow">
                    <a:lnL w="12700">
                      <a:solidFill>
                        <a:srgbClr val="000000"/>
                      </a:solidFill>
                    </a:lnL>
                    <a:lnR w="12700">
                      <a:solidFill>
                        <a:srgbClr val="000000"/>
                      </a:solidFill>
                    </a:lnR>
                    <a:lnT w="12700">
                      <a:solidFill>
                        <a:srgbClr val="000000"/>
                      </a:solidFill>
                    </a:lnT>
                    <a:lnB w="38100">
                      <a:solidFill>
                        <a:srgbClr val="000000"/>
                      </a:solidFill>
                    </a:lnB>
                    <a:solidFill>
                      <a:schemeClr val="accent3">
                        <a:lumOff val="-12941"/>
                      </a:schemeClr>
                    </a:solidFill>
                  </a:tcPr>
                </a:tc>
                <a:extLst>
                  <a:ext uri="{0D108BD9-81ED-4DB2-BD59-A6C34878D82A}">
                    <a16:rowId xmlns:a16="http://schemas.microsoft.com/office/drawing/2014/main" val="10000"/>
                  </a:ext>
                </a:extLst>
              </a:tr>
              <a:tr h="370840">
                <a:tc>
                  <a:txBody>
                    <a:bodyPr/>
                    <a:lstStyle/>
                    <a:p>
                      <a:pPr algn="l">
                        <a:defRPr sz="1800"/>
                      </a:pPr>
                      <a:r>
                        <a:t>PK: IDClient</a:t>
                      </a:r>
                    </a:p>
                  </a:txBody>
                  <a:tcPr marL="45720" marR="45720" horzOverflow="overflow">
                    <a:lnL w="12700">
                      <a:solidFill>
                        <a:srgbClr val="000000"/>
                      </a:solidFill>
                    </a:lnL>
                    <a:lnR w="12700">
                      <a:solidFill>
                        <a:srgbClr val="000000"/>
                      </a:solidFill>
                    </a:lnR>
                    <a:lnT w="38100">
                      <a:solidFill>
                        <a:srgbClr val="000000"/>
                      </a:solidFill>
                    </a:lnT>
                    <a:lnB w="12700">
                      <a:solidFill>
                        <a:srgbClr val="000000"/>
                      </a:solidFill>
                    </a:lnB>
                    <a:solidFill>
                      <a:srgbClr val="FFFFFF"/>
                    </a:solidFill>
                  </a:tcPr>
                </a:tc>
                <a:extLst>
                  <a:ext uri="{0D108BD9-81ED-4DB2-BD59-A6C34878D82A}">
                    <a16:rowId xmlns:a16="http://schemas.microsoft.com/office/drawing/2014/main" val="10001"/>
                  </a:ext>
                </a:extLst>
              </a:tr>
              <a:tr h="370840">
                <a:tc>
                  <a:txBody>
                    <a:bodyPr/>
                    <a:lstStyle/>
                    <a:p>
                      <a:pPr algn="l">
                        <a:defRPr sz="1800"/>
                      </a:pPr>
                      <a:r>
                        <a:t>Client
Evaluations</a:t>
                      </a:r>
                    </a:p>
                  </a:txBody>
                  <a:tcPr marL="45720" marR="45720" horzOverflow="overflow">
                    <a:lnL w="12700">
                      <a:solidFill>
                        <a:srgbClr val="000000"/>
                      </a:solidFill>
                    </a:lnL>
                    <a:lnR w="12700">
                      <a:solidFill>
                        <a:srgbClr val="000000"/>
                      </a:solidFill>
                    </a:lnR>
                    <a:lnT w="12700">
                      <a:solidFill>
                        <a:srgbClr val="000000"/>
                      </a:solidFill>
                    </a:lnT>
                    <a:lnB w="12700">
                      <a:solidFill>
                        <a:srgbClr val="000000"/>
                      </a:solidFill>
                    </a:lnB>
                    <a:solidFill>
                      <a:srgbClr val="FFFFFF"/>
                    </a:solidFill>
                  </a:tcPr>
                </a:tc>
                <a:extLst>
                  <a:ext uri="{0D108BD9-81ED-4DB2-BD59-A6C34878D82A}">
                    <a16:rowId xmlns:a16="http://schemas.microsoft.com/office/drawing/2014/main" val="10002"/>
                  </a:ext>
                </a:extLst>
              </a:tr>
            </a:tbl>
          </a:graphicData>
        </a:graphic>
      </p:graphicFrame>
      <p:graphicFrame>
        <p:nvGraphicFramePr>
          <p:cNvPr id="684" name="Tableau 8"/>
          <p:cNvGraphicFramePr/>
          <p:nvPr/>
        </p:nvGraphicFramePr>
        <p:xfrm>
          <a:off x="8244165" y="4079483"/>
          <a:ext cx="2664840" cy="1559560"/>
        </p:xfrm>
        <a:graphic>
          <a:graphicData uri="http://schemas.openxmlformats.org/drawingml/2006/table">
            <a:tbl>
              <a:tblPr firstRow="1" bandRow="1">
                <a:tableStyleId>{4C3C2611-4C71-4FC5-86AE-919BDF0F9419}</a:tableStyleId>
              </a:tblPr>
              <a:tblGrid>
                <a:gridCol w="2664840">
                  <a:extLst>
                    <a:ext uri="{9D8B030D-6E8A-4147-A177-3AD203B41FA5}">
                      <a16:colId xmlns:a16="http://schemas.microsoft.com/office/drawing/2014/main" val="20000"/>
                    </a:ext>
                  </a:extLst>
                </a:gridCol>
              </a:tblGrid>
              <a:tr h="370840">
                <a:tc>
                  <a:txBody>
                    <a:bodyPr/>
                    <a:lstStyle/>
                    <a:p>
                      <a:pPr algn="l">
                        <a:defRPr sz="1800" b="0"/>
                      </a:pPr>
                      <a:r>
                        <a:rPr b="1">
                          <a:solidFill>
                            <a:srgbClr val="FFFFFF"/>
                          </a:solidFill>
                        </a:rPr>
                        <a:t>Date</a:t>
                      </a:r>
                    </a:p>
                  </a:txBody>
                  <a:tcPr marL="45720" marR="45720" horzOverflow="overflow">
                    <a:lnL w="12700">
                      <a:solidFill>
                        <a:srgbClr val="000000"/>
                      </a:solidFill>
                    </a:lnL>
                    <a:lnR w="12700">
                      <a:solidFill>
                        <a:srgbClr val="000000"/>
                      </a:solidFill>
                    </a:lnR>
                    <a:lnT w="12700">
                      <a:solidFill>
                        <a:srgbClr val="000000"/>
                      </a:solidFill>
                    </a:lnT>
                    <a:lnB w="38100">
                      <a:solidFill>
                        <a:srgbClr val="FFFFFF"/>
                      </a:solidFill>
                    </a:lnB>
                    <a:solidFill>
                      <a:schemeClr val="accent3">
                        <a:lumOff val="-12941"/>
                      </a:schemeClr>
                    </a:solidFill>
                  </a:tcPr>
                </a:tc>
                <a:extLst>
                  <a:ext uri="{0D108BD9-81ED-4DB2-BD59-A6C34878D82A}">
                    <a16:rowId xmlns:a16="http://schemas.microsoft.com/office/drawing/2014/main" val="10000"/>
                  </a:ext>
                </a:extLst>
              </a:tr>
              <a:tr h="370840">
                <a:tc>
                  <a:txBody>
                    <a:bodyPr/>
                    <a:lstStyle/>
                    <a:p>
                      <a:pPr algn="l">
                        <a:defRPr sz="1800"/>
                      </a:pPr>
                      <a:r>
                        <a:t>PK: Date
Année
Trimestre
Mois</a:t>
                      </a:r>
                    </a:p>
                  </a:txBody>
                  <a:tcPr marL="45720" marR="45720" horzOverflow="overflow">
                    <a:lnL w="12700">
                      <a:solidFill>
                        <a:srgbClr val="000000"/>
                      </a:solidFill>
                    </a:lnL>
                    <a:lnR w="12700">
                      <a:solidFill>
                        <a:srgbClr val="000000"/>
                      </a:solidFill>
                    </a:lnR>
                    <a:lnT w="38100">
                      <a:solidFill>
                        <a:srgbClr val="FFFFFF"/>
                      </a:solidFill>
                    </a:lnT>
                    <a:lnB w="12700">
                      <a:solidFill>
                        <a:srgbClr val="000000"/>
                      </a:solidFill>
                    </a:lnB>
                    <a:solidFill>
                      <a:srgbClr val="FFFFFF"/>
                    </a:solidFill>
                  </a:tcPr>
                </a:tc>
                <a:extLst>
                  <a:ext uri="{0D108BD9-81ED-4DB2-BD59-A6C34878D82A}">
                    <a16:rowId xmlns:a16="http://schemas.microsoft.com/office/drawing/2014/main" val="10001"/>
                  </a:ext>
                </a:extLst>
              </a:tr>
            </a:tbl>
          </a:graphicData>
        </a:graphic>
      </p:graphicFrame>
      <p:sp>
        <p:nvSpPr>
          <p:cNvPr id="685" name="Title 15"/>
          <p:cNvSpPr txBox="1"/>
          <p:nvPr/>
        </p:nvSpPr>
        <p:spPr>
          <a:xfrm>
            <a:off x="278723" y="286929"/>
            <a:ext cx="9947144" cy="4597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lnSpc>
                <a:spcPct val="90000"/>
              </a:lnSpc>
              <a:defRPr sz="2400">
                <a:solidFill>
                  <a:srgbClr val="766C62"/>
                </a:solidFill>
                <a:latin typeface="Segoe UI"/>
                <a:ea typeface="Segoe UI"/>
                <a:cs typeface="Segoe UI"/>
                <a:sym typeface="Segoe UI"/>
              </a:defRPr>
            </a:lvl1pPr>
          </a:lstStyle>
          <a:p>
            <a:r>
              <a:t>Exercise 2 - schéma en étoile</a:t>
            </a:r>
          </a:p>
        </p:txBody>
      </p:sp>
    </p:spTree>
  </p:cSld>
  <p:clrMapOvr>
    <a:masterClrMapping/>
  </p:clrMapOvr>
  <p:transition spd="me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7" name="Title 15"/>
          <p:cNvSpPr txBox="1"/>
          <p:nvPr/>
        </p:nvSpPr>
        <p:spPr>
          <a:xfrm>
            <a:off x="2823111" y="3199130"/>
            <a:ext cx="7193346" cy="45974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lnSpc>
                <a:spcPct val="90000"/>
              </a:lnSpc>
              <a:defRPr sz="2400">
                <a:solidFill>
                  <a:srgbClr val="766C62"/>
                </a:solidFill>
                <a:latin typeface="Segoe UI"/>
                <a:ea typeface="Segoe UI"/>
                <a:cs typeface="Segoe UI"/>
                <a:sym typeface="Segoe UI"/>
              </a:defRPr>
            </a:lvl1pPr>
          </a:lstStyle>
          <a:p>
            <a:r>
              <a:t>Pour le cours 6 : Installer Microsoft Power BI</a:t>
            </a:r>
          </a:p>
        </p:txBody>
      </p:sp>
    </p:spTree>
  </p:cSld>
  <p:clrMapOvr>
    <a:masterClrMapping/>
  </p:clrMapOvr>
  <p:transition spd="me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9" name="Title 15"/>
          <p:cNvSpPr txBox="1"/>
          <p:nvPr/>
        </p:nvSpPr>
        <p:spPr>
          <a:xfrm>
            <a:off x="278723" y="286929"/>
            <a:ext cx="9947144" cy="4597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lnSpc>
                <a:spcPct val="90000"/>
              </a:lnSpc>
              <a:defRPr sz="2400">
                <a:solidFill>
                  <a:srgbClr val="766C62"/>
                </a:solidFill>
                <a:latin typeface="Segoe UI"/>
                <a:ea typeface="Segoe UI"/>
                <a:cs typeface="Segoe UI"/>
                <a:sym typeface="Segoe UI"/>
              </a:defRPr>
            </a:lvl1pPr>
          </a:lstStyle>
          <a:p>
            <a:r>
              <a:t>Exercise 3</a:t>
            </a:r>
          </a:p>
        </p:txBody>
      </p:sp>
      <p:graphicFrame>
        <p:nvGraphicFramePr>
          <p:cNvPr id="690" name="Tableau 8"/>
          <p:cNvGraphicFramePr/>
          <p:nvPr/>
        </p:nvGraphicFramePr>
        <p:xfrm>
          <a:off x="1108836" y="3870912"/>
          <a:ext cx="1638300" cy="2169792"/>
        </p:xfrm>
        <a:graphic>
          <a:graphicData uri="http://schemas.openxmlformats.org/drawingml/2006/table">
            <a:tbl>
              <a:tblPr firstRow="1" bandRow="1">
                <a:tableStyleId>{4C3C2611-4C71-4FC5-86AE-919BDF0F9419}</a:tableStyleId>
              </a:tblPr>
              <a:tblGrid>
                <a:gridCol w="1638300">
                  <a:extLst>
                    <a:ext uri="{9D8B030D-6E8A-4147-A177-3AD203B41FA5}">
                      <a16:colId xmlns:a16="http://schemas.microsoft.com/office/drawing/2014/main" val="20000"/>
                    </a:ext>
                  </a:extLst>
                </a:gridCol>
              </a:tblGrid>
              <a:tr h="388866">
                <a:tc>
                  <a:txBody>
                    <a:bodyPr/>
                    <a:lstStyle/>
                    <a:p>
                      <a:pPr algn="l">
                        <a:defRPr sz="1800" b="0"/>
                      </a:pPr>
                      <a:r>
                        <a:rPr b="1">
                          <a:solidFill>
                            <a:srgbClr val="FFFFFF"/>
                          </a:solidFill>
                        </a:rPr>
                        <a:t>Capitaine</a:t>
                      </a:r>
                    </a:p>
                  </a:txBody>
                  <a:tcPr marL="50800" marR="50800" marT="50800" marB="50800" horzOverflow="overflow">
                    <a:lnL w="12700">
                      <a:solidFill>
                        <a:srgbClr val="000000"/>
                      </a:solidFill>
                    </a:lnL>
                    <a:lnR w="12700">
                      <a:solidFill>
                        <a:srgbClr val="000000"/>
                      </a:solidFill>
                    </a:lnR>
                    <a:lnT w="12700">
                      <a:solidFill>
                        <a:srgbClr val="000000"/>
                      </a:solidFill>
                    </a:lnT>
                    <a:lnB w="38100">
                      <a:solidFill>
                        <a:srgbClr val="FFFFFF"/>
                      </a:solidFill>
                    </a:lnB>
                    <a:solidFill>
                      <a:schemeClr val="accent3">
                        <a:lumOff val="-12941"/>
                      </a:schemeClr>
                    </a:solidFill>
                  </a:tcPr>
                </a:tc>
                <a:extLst>
                  <a:ext uri="{0D108BD9-81ED-4DB2-BD59-A6C34878D82A}">
                    <a16:rowId xmlns:a16="http://schemas.microsoft.com/office/drawing/2014/main" val="10000"/>
                  </a:ext>
                </a:extLst>
              </a:tr>
              <a:tr h="388866">
                <a:tc>
                  <a:txBody>
                    <a:bodyPr/>
                    <a:lstStyle/>
                    <a:p>
                      <a:pPr algn="l">
                        <a:defRPr sz="1800"/>
                      </a:pPr>
                      <a:r>
                        <a:t>PK: Capitaine</a:t>
                      </a:r>
                    </a:p>
                  </a:txBody>
                  <a:tcPr marL="45720" marR="45720" horzOverflow="overflow">
                    <a:lnL w="12700">
                      <a:solidFill>
                        <a:srgbClr val="000000"/>
                      </a:solidFill>
                    </a:lnL>
                    <a:lnR w="12700">
                      <a:solidFill>
                        <a:srgbClr val="000000"/>
                      </a:solidFill>
                    </a:lnR>
                    <a:lnT w="38100">
                      <a:solidFill>
                        <a:srgbClr val="FFFFFF"/>
                      </a:solidFill>
                    </a:lnT>
                    <a:lnB w="12700">
                      <a:solidFill>
                        <a:srgbClr val="FFFFFF"/>
                      </a:solidFill>
                    </a:lnB>
                    <a:solidFill>
                      <a:srgbClr val="FFFFFF"/>
                    </a:solidFill>
                  </a:tcPr>
                </a:tc>
                <a:extLst>
                  <a:ext uri="{0D108BD9-81ED-4DB2-BD59-A6C34878D82A}">
                    <a16:rowId xmlns:a16="http://schemas.microsoft.com/office/drawing/2014/main" val="10001"/>
                  </a:ext>
                </a:extLst>
              </a:tr>
              <a:tr h="375990">
                <a:tc>
                  <a:txBody>
                    <a:bodyPr/>
                    <a:lstStyle/>
                    <a:p>
                      <a:pPr algn="l">
                        <a:defRPr sz="1800"/>
                      </a:pPr>
                      <a:r>
                        <a:t>Date de naissance</a:t>
                      </a:r>
                    </a:p>
                  </a:txBody>
                  <a:tcPr marL="45720" marR="45720" horzOverflow="overflow">
                    <a:lnL w="12700">
                      <a:solidFill>
                        <a:srgbClr val="000000"/>
                      </a:solidFill>
                    </a:lnL>
                    <a:lnR w="12700">
                      <a:solidFill>
                        <a:srgbClr val="000000"/>
                      </a:solidFill>
                    </a:lnR>
                    <a:lnT w="12700">
                      <a:solidFill>
                        <a:srgbClr val="FFFFFF"/>
                      </a:solidFill>
                    </a:lnT>
                    <a:lnB w="12700">
                      <a:solidFill>
                        <a:srgbClr val="FFFFFF"/>
                      </a:solidFill>
                    </a:lnB>
                    <a:solidFill>
                      <a:srgbClr val="FFFFFF"/>
                    </a:solidFill>
                  </a:tcPr>
                </a:tc>
                <a:extLst>
                  <a:ext uri="{0D108BD9-81ED-4DB2-BD59-A6C34878D82A}">
                    <a16:rowId xmlns:a16="http://schemas.microsoft.com/office/drawing/2014/main" val="10002"/>
                  </a:ext>
                </a:extLst>
              </a:tr>
              <a:tr h="375990">
                <a:tc>
                  <a:txBody>
                    <a:bodyPr/>
                    <a:lstStyle/>
                    <a:p>
                      <a:pPr algn="l">
                        <a:defRPr sz="1800"/>
                      </a:pPr>
                      <a:endParaRPr/>
                    </a:p>
                  </a:txBody>
                  <a:tcPr marL="45720" marR="45720" horzOverflow="overflow">
                    <a:lnL w="12700">
                      <a:solidFill>
                        <a:srgbClr val="000000"/>
                      </a:solidFill>
                    </a:lnL>
                    <a:lnR w="12700">
                      <a:solidFill>
                        <a:srgbClr val="000000"/>
                      </a:solidFill>
                    </a:lnR>
                    <a:lnT w="12700">
                      <a:solidFill>
                        <a:srgbClr val="FFFFFF"/>
                      </a:solidFill>
                    </a:lnT>
                    <a:lnB w="12700">
                      <a:solidFill>
                        <a:srgbClr val="FFFFFF"/>
                      </a:solidFill>
                    </a:lnB>
                    <a:solidFill>
                      <a:srgbClr val="FFFFFF"/>
                    </a:solidFill>
                  </a:tcPr>
                </a:tc>
                <a:extLst>
                  <a:ext uri="{0D108BD9-81ED-4DB2-BD59-A6C34878D82A}">
                    <a16:rowId xmlns:a16="http://schemas.microsoft.com/office/drawing/2014/main" val="10003"/>
                  </a:ext>
                </a:extLst>
              </a:tr>
              <a:tr h="375990">
                <a:tc>
                  <a:txBody>
                    <a:bodyPr/>
                    <a:lstStyle/>
                    <a:p>
                      <a:pPr algn="l">
                        <a:defRPr sz="1800"/>
                      </a:pPr>
                      <a:endParaRPr/>
                    </a:p>
                  </a:txBody>
                  <a:tcPr marL="45720" marR="45720" horzOverflow="overflow">
                    <a:lnL w="12700">
                      <a:solidFill>
                        <a:srgbClr val="000000"/>
                      </a:solidFill>
                    </a:lnL>
                    <a:lnR w="12700">
                      <a:solidFill>
                        <a:srgbClr val="000000"/>
                      </a:solidFill>
                    </a:lnR>
                    <a:lnT w="12700">
                      <a:solidFill>
                        <a:srgbClr val="FFFFFF"/>
                      </a:solidFill>
                    </a:lnT>
                    <a:lnB w="12700">
                      <a:solidFill>
                        <a:srgbClr val="000000"/>
                      </a:solidFill>
                    </a:lnB>
                    <a:solidFill>
                      <a:srgbClr val="FFFFFF"/>
                    </a:solidFill>
                  </a:tcPr>
                </a:tc>
                <a:extLst>
                  <a:ext uri="{0D108BD9-81ED-4DB2-BD59-A6C34878D82A}">
                    <a16:rowId xmlns:a16="http://schemas.microsoft.com/office/drawing/2014/main" val="10004"/>
                  </a:ext>
                </a:extLst>
              </a:tr>
            </a:tbl>
          </a:graphicData>
        </a:graphic>
      </p:graphicFrame>
      <p:graphicFrame>
        <p:nvGraphicFramePr>
          <p:cNvPr id="691" name="Tableau 8"/>
          <p:cNvGraphicFramePr/>
          <p:nvPr/>
        </p:nvGraphicFramePr>
        <p:xfrm>
          <a:off x="3673281" y="4008180"/>
          <a:ext cx="2355216" cy="1854200"/>
        </p:xfrm>
        <a:graphic>
          <a:graphicData uri="http://schemas.openxmlformats.org/drawingml/2006/table">
            <a:tbl>
              <a:tblPr firstRow="1" bandRow="1">
                <a:tableStyleId>{4C3C2611-4C71-4FC5-86AE-919BDF0F9419}</a:tableStyleId>
              </a:tblPr>
              <a:tblGrid>
                <a:gridCol w="2355216">
                  <a:extLst>
                    <a:ext uri="{9D8B030D-6E8A-4147-A177-3AD203B41FA5}">
                      <a16:colId xmlns:a16="http://schemas.microsoft.com/office/drawing/2014/main" val="20000"/>
                    </a:ext>
                  </a:extLst>
                </a:gridCol>
              </a:tblGrid>
              <a:tr h="370840">
                <a:tc>
                  <a:txBody>
                    <a:bodyPr/>
                    <a:lstStyle/>
                    <a:p>
                      <a:pPr algn="l">
                        <a:defRPr sz="1800" b="0"/>
                      </a:pPr>
                      <a:r>
                        <a:rPr b="1">
                          <a:solidFill>
                            <a:srgbClr val="FFFFFF"/>
                          </a:solidFill>
                        </a:rPr>
                        <a:t>Vol</a:t>
                      </a:r>
                    </a:p>
                  </a:txBody>
                  <a:tcPr marL="45720" marR="45720" horzOverflow="overflow">
                    <a:lnL w="12700">
                      <a:solidFill>
                        <a:srgbClr val="000000"/>
                      </a:solidFill>
                    </a:lnL>
                    <a:lnR w="12700">
                      <a:solidFill>
                        <a:srgbClr val="000000"/>
                      </a:solidFill>
                    </a:lnR>
                    <a:lnT w="12700">
                      <a:solidFill>
                        <a:srgbClr val="000000"/>
                      </a:solidFill>
                    </a:lnT>
                    <a:lnB w="38100">
                      <a:solidFill>
                        <a:srgbClr val="FFFFFF"/>
                      </a:solidFill>
                    </a:lnB>
                    <a:solidFill>
                      <a:schemeClr val="accent3">
                        <a:lumOff val="-12941"/>
                      </a:schemeClr>
                    </a:solidFill>
                  </a:tcPr>
                </a:tc>
                <a:extLst>
                  <a:ext uri="{0D108BD9-81ED-4DB2-BD59-A6C34878D82A}">
                    <a16:rowId xmlns:a16="http://schemas.microsoft.com/office/drawing/2014/main" val="10000"/>
                  </a:ext>
                </a:extLst>
              </a:tr>
              <a:tr h="370840">
                <a:tc>
                  <a:txBody>
                    <a:bodyPr/>
                    <a:lstStyle/>
                    <a:p>
                      <a:pPr algn="l">
                        <a:defRPr sz="1800"/>
                      </a:pPr>
                      <a:r>
                        <a:t>PK Capitaine</a:t>
                      </a:r>
                    </a:p>
                  </a:txBody>
                  <a:tcPr marL="45720" marR="45720" horzOverflow="overflow">
                    <a:lnL w="12700">
                      <a:solidFill>
                        <a:srgbClr val="000000"/>
                      </a:solidFill>
                    </a:lnL>
                    <a:lnR w="12700">
                      <a:solidFill>
                        <a:srgbClr val="000000"/>
                      </a:solidFill>
                    </a:lnR>
                    <a:lnT w="38100">
                      <a:solidFill>
                        <a:srgbClr val="FFFFFF"/>
                      </a:solidFill>
                    </a:lnT>
                    <a:lnB w="12700">
                      <a:solidFill>
                        <a:srgbClr val="FFFFFF"/>
                      </a:solidFill>
                    </a:lnB>
                    <a:solidFill>
                      <a:srgbClr val="FFFFFF"/>
                    </a:solidFill>
                  </a:tcPr>
                </a:tc>
                <a:extLst>
                  <a:ext uri="{0D108BD9-81ED-4DB2-BD59-A6C34878D82A}">
                    <a16:rowId xmlns:a16="http://schemas.microsoft.com/office/drawing/2014/main" val="10001"/>
                  </a:ext>
                </a:extLst>
              </a:tr>
              <a:tr h="370840">
                <a:tc>
                  <a:txBody>
                    <a:bodyPr/>
                    <a:lstStyle/>
                    <a:p>
                      <a:pPr algn="l">
                        <a:defRPr sz="1800"/>
                      </a:pPr>
                      <a:r>
                        <a:t>PK Branch_ID </a:t>
                      </a:r>
                    </a:p>
                  </a:txBody>
                  <a:tcPr marL="45720" marR="45720" horzOverflow="overflow">
                    <a:lnL w="12700">
                      <a:solidFill>
                        <a:srgbClr val="000000"/>
                      </a:solidFill>
                    </a:lnL>
                    <a:lnR w="12700">
                      <a:solidFill>
                        <a:srgbClr val="000000"/>
                      </a:solidFill>
                    </a:lnR>
                    <a:lnT w="12700">
                      <a:solidFill>
                        <a:srgbClr val="FFFFFF"/>
                      </a:solidFill>
                    </a:lnT>
                    <a:lnB w="12700">
                      <a:solidFill>
                        <a:srgbClr val="FFFFFF"/>
                      </a:solidFill>
                    </a:lnB>
                    <a:solidFill>
                      <a:srgbClr val="FFFFFF"/>
                    </a:solidFill>
                  </a:tcPr>
                </a:tc>
                <a:extLst>
                  <a:ext uri="{0D108BD9-81ED-4DB2-BD59-A6C34878D82A}">
                    <a16:rowId xmlns:a16="http://schemas.microsoft.com/office/drawing/2014/main" val="10002"/>
                  </a:ext>
                </a:extLst>
              </a:tr>
              <a:tr h="370840">
                <a:tc>
                  <a:txBody>
                    <a:bodyPr/>
                    <a:lstStyle/>
                    <a:p>
                      <a:pPr algn="l">
                        <a:defRPr sz="1800"/>
                      </a:pPr>
                      <a:r>
                        <a:t>date </a:t>
                      </a:r>
                    </a:p>
                  </a:txBody>
                  <a:tcPr marL="45720" marR="45720" horzOverflow="overflow">
                    <a:lnL w="12700">
                      <a:solidFill>
                        <a:srgbClr val="000000"/>
                      </a:solidFill>
                    </a:lnL>
                    <a:lnR w="12700">
                      <a:solidFill>
                        <a:srgbClr val="000000"/>
                      </a:solidFill>
                    </a:lnR>
                    <a:lnT w="12700">
                      <a:solidFill>
                        <a:srgbClr val="FFFFFF"/>
                      </a:solidFill>
                    </a:lnT>
                    <a:lnB w="12700">
                      <a:solidFill>
                        <a:srgbClr val="FFFFFF"/>
                      </a:solidFill>
                    </a:lnB>
                    <a:solidFill>
                      <a:srgbClr val="FFFFFF"/>
                    </a:solidFill>
                  </a:tcPr>
                </a:tc>
                <a:extLst>
                  <a:ext uri="{0D108BD9-81ED-4DB2-BD59-A6C34878D82A}">
                    <a16:rowId xmlns:a16="http://schemas.microsoft.com/office/drawing/2014/main" val="10003"/>
                  </a:ext>
                </a:extLst>
              </a:tr>
              <a:tr h="370840">
                <a:tc>
                  <a:txBody>
                    <a:bodyPr/>
                    <a:lstStyle/>
                    <a:p>
                      <a:pPr algn="l">
                        <a:defRPr sz="1800"/>
                      </a:pPr>
                      <a:endParaRPr/>
                    </a:p>
                  </a:txBody>
                  <a:tcPr marL="45720" marR="45720" horzOverflow="overflow">
                    <a:lnL w="12700">
                      <a:solidFill>
                        <a:srgbClr val="000000"/>
                      </a:solidFill>
                    </a:lnL>
                    <a:lnR w="12700">
                      <a:solidFill>
                        <a:srgbClr val="000000"/>
                      </a:solidFill>
                    </a:lnR>
                    <a:lnT w="12700">
                      <a:solidFill>
                        <a:srgbClr val="FFFFFF"/>
                      </a:solidFill>
                    </a:lnT>
                    <a:lnB w="12700">
                      <a:solidFill>
                        <a:srgbClr val="000000"/>
                      </a:solidFill>
                    </a:lnB>
                    <a:solidFill>
                      <a:srgbClr val="FFFFFF"/>
                    </a:solidFill>
                  </a:tcPr>
                </a:tc>
                <a:extLst>
                  <a:ext uri="{0D108BD9-81ED-4DB2-BD59-A6C34878D82A}">
                    <a16:rowId xmlns:a16="http://schemas.microsoft.com/office/drawing/2014/main" val="10004"/>
                  </a:ext>
                </a:extLst>
              </a:tr>
            </a:tbl>
          </a:graphicData>
        </a:graphic>
      </p:graphicFrame>
      <p:graphicFrame>
        <p:nvGraphicFramePr>
          <p:cNvPr id="692" name="Tableau 8"/>
          <p:cNvGraphicFramePr/>
          <p:nvPr/>
        </p:nvGraphicFramePr>
        <p:xfrm>
          <a:off x="6622301" y="3874830"/>
          <a:ext cx="2241457" cy="2545079"/>
        </p:xfrm>
        <a:graphic>
          <a:graphicData uri="http://schemas.openxmlformats.org/drawingml/2006/table">
            <a:tbl>
              <a:tblPr firstRow="1" bandRow="1">
                <a:tableStyleId>{4C3C2611-4C71-4FC5-86AE-919BDF0F9419}</a:tableStyleId>
              </a:tblPr>
              <a:tblGrid>
                <a:gridCol w="2241457">
                  <a:extLst>
                    <a:ext uri="{9D8B030D-6E8A-4147-A177-3AD203B41FA5}">
                      <a16:colId xmlns:a16="http://schemas.microsoft.com/office/drawing/2014/main" val="20000"/>
                    </a:ext>
                  </a:extLst>
                </a:gridCol>
              </a:tblGrid>
              <a:tr h="383540">
                <a:tc>
                  <a:txBody>
                    <a:bodyPr/>
                    <a:lstStyle/>
                    <a:p>
                      <a:pPr algn="l">
                        <a:defRPr sz="1800" b="0"/>
                      </a:pPr>
                      <a:r>
                        <a:rPr b="1">
                          <a:solidFill>
                            <a:srgbClr val="FFFFFF"/>
                          </a:solidFill>
                        </a:rPr>
                        <a:t>Avion</a:t>
                      </a:r>
                    </a:p>
                  </a:txBody>
                  <a:tcPr marL="45720" marR="45720" horzOverflow="overflow">
                    <a:lnL w="12700">
                      <a:solidFill>
                        <a:srgbClr val="000000"/>
                      </a:solidFill>
                    </a:lnL>
                    <a:lnR w="12700">
                      <a:solidFill>
                        <a:srgbClr val="000000"/>
                      </a:solidFill>
                    </a:lnR>
                    <a:lnT w="12700">
                      <a:solidFill>
                        <a:srgbClr val="000000"/>
                      </a:solidFill>
                    </a:lnT>
                    <a:lnB w="38100">
                      <a:solidFill>
                        <a:srgbClr val="FFFFFF"/>
                      </a:solidFill>
                    </a:lnB>
                    <a:solidFill>
                      <a:schemeClr val="accent3">
                        <a:lumOff val="-12941"/>
                      </a:schemeClr>
                    </a:solidFill>
                  </a:tcPr>
                </a:tc>
                <a:extLst>
                  <a:ext uri="{0D108BD9-81ED-4DB2-BD59-A6C34878D82A}">
                    <a16:rowId xmlns:a16="http://schemas.microsoft.com/office/drawing/2014/main" val="10000"/>
                  </a:ext>
                </a:extLst>
              </a:tr>
              <a:tr h="383540">
                <a:tc>
                  <a:txBody>
                    <a:bodyPr/>
                    <a:lstStyle/>
                    <a:p>
                      <a:pPr algn="l">
                        <a:defRPr sz="1800"/>
                      </a:pPr>
                      <a:r>
                        <a:t>PK: Avion</a:t>
                      </a:r>
                    </a:p>
                  </a:txBody>
                  <a:tcPr marL="45720" marR="45720" horzOverflow="overflow">
                    <a:lnL w="12700">
                      <a:solidFill>
                        <a:srgbClr val="000000"/>
                      </a:solidFill>
                    </a:lnL>
                    <a:lnR w="12700">
                      <a:solidFill>
                        <a:srgbClr val="000000"/>
                      </a:solidFill>
                    </a:lnR>
                    <a:lnT w="38100">
                      <a:solidFill>
                        <a:srgbClr val="FFFFFF"/>
                      </a:solidFill>
                    </a:lnT>
                    <a:lnB w="12700">
                      <a:solidFill>
                        <a:srgbClr val="FFFFFF"/>
                      </a:solidFill>
                    </a:lnB>
                    <a:solidFill>
                      <a:srgbClr val="FFFFFF"/>
                    </a:solidFill>
                  </a:tcPr>
                </a:tc>
                <a:extLst>
                  <a:ext uri="{0D108BD9-81ED-4DB2-BD59-A6C34878D82A}">
                    <a16:rowId xmlns:a16="http://schemas.microsoft.com/office/drawing/2014/main" val="10001"/>
                  </a:ext>
                </a:extLst>
              </a:tr>
              <a:tr h="637540">
                <a:tc>
                  <a:txBody>
                    <a:bodyPr/>
                    <a:lstStyle/>
                    <a:p>
                      <a:pPr algn="l">
                        <a:defRPr sz="1800"/>
                      </a:pPr>
                      <a:r>
                        <a:t>FK: Compagnie aérienne</a:t>
                      </a:r>
                    </a:p>
                  </a:txBody>
                  <a:tcPr marL="45720" marR="45720" horzOverflow="overflow">
                    <a:lnL w="12700">
                      <a:solidFill>
                        <a:srgbClr val="000000"/>
                      </a:solidFill>
                    </a:lnL>
                    <a:lnR w="12700">
                      <a:solidFill>
                        <a:srgbClr val="000000"/>
                      </a:solidFill>
                    </a:lnR>
                    <a:lnT w="12700">
                      <a:solidFill>
                        <a:srgbClr val="FFFFFF"/>
                      </a:solidFill>
                    </a:lnT>
                    <a:lnB w="12700">
                      <a:solidFill>
                        <a:srgbClr val="FFFFFF"/>
                      </a:solidFill>
                    </a:lnB>
                    <a:solidFill>
                      <a:srgbClr val="FFFFFF"/>
                    </a:solidFill>
                  </a:tcPr>
                </a:tc>
                <a:extLst>
                  <a:ext uri="{0D108BD9-81ED-4DB2-BD59-A6C34878D82A}">
                    <a16:rowId xmlns:a16="http://schemas.microsoft.com/office/drawing/2014/main" val="10002"/>
                  </a:ext>
                </a:extLst>
              </a:tr>
              <a:tr h="396239">
                <a:tc>
                  <a:txBody>
                    <a:bodyPr/>
                    <a:lstStyle/>
                    <a:p>
                      <a:pPr algn="l">
                        <a:defRPr sz="1800"/>
                      </a:pPr>
                      <a:r>
                        <a:t>Date de création</a:t>
                      </a:r>
                    </a:p>
                  </a:txBody>
                  <a:tcPr marL="45720" marR="45720" horzOverflow="overflow">
                    <a:lnL w="12700">
                      <a:solidFill>
                        <a:srgbClr val="000000"/>
                      </a:solidFill>
                    </a:lnL>
                    <a:lnR w="12700">
                      <a:solidFill>
                        <a:srgbClr val="000000"/>
                      </a:solidFill>
                    </a:lnR>
                    <a:lnT w="12700">
                      <a:solidFill>
                        <a:srgbClr val="FFFFFF"/>
                      </a:solidFill>
                    </a:lnT>
                    <a:lnB w="12700">
                      <a:solidFill>
                        <a:srgbClr val="FFFFFF"/>
                      </a:solidFill>
                    </a:lnB>
                    <a:solidFill>
                      <a:srgbClr val="FFFFFF"/>
                    </a:solidFill>
                  </a:tcPr>
                </a:tc>
                <a:extLst>
                  <a:ext uri="{0D108BD9-81ED-4DB2-BD59-A6C34878D82A}">
                    <a16:rowId xmlns:a16="http://schemas.microsoft.com/office/drawing/2014/main" val="10003"/>
                  </a:ext>
                </a:extLst>
              </a:tr>
              <a:tr h="370840">
                <a:tc>
                  <a:txBody>
                    <a:bodyPr/>
                    <a:lstStyle/>
                    <a:p>
                      <a:pPr algn="l">
                        <a:defRPr sz="1800"/>
                      </a:pPr>
                      <a:r>
                        <a:t>Type</a:t>
                      </a:r>
                    </a:p>
                  </a:txBody>
                  <a:tcPr marL="45720" marR="45720" horzOverflow="overflow">
                    <a:lnL w="12700">
                      <a:solidFill>
                        <a:srgbClr val="000000"/>
                      </a:solidFill>
                    </a:lnL>
                    <a:lnR w="12700">
                      <a:solidFill>
                        <a:srgbClr val="000000"/>
                      </a:solidFill>
                    </a:lnR>
                    <a:lnT w="12700">
                      <a:solidFill>
                        <a:srgbClr val="FFFFFF"/>
                      </a:solidFill>
                    </a:lnT>
                    <a:lnB w="12700">
                      <a:solidFill>
                        <a:srgbClr val="FFFFFF"/>
                      </a:solidFill>
                    </a:lnB>
                    <a:solidFill>
                      <a:srgbClr val="FFFFFF"/>
                    </a:solidFill>
                  </a:tcPr>
                </a:tc>
                <a:extLst>
                  <a:ext uri="{0D108BD9-81ED-4DB2-BD59-A6C34878D82A}">
                    <a16:rowId xmlns:a16="http://schemas.microsoft.com/office/drawing/2014/main" val="10004"/>
                  </a:ext>
                </a:extLst>
              </a:tr>
              <a:tr h="370840">
                <a:tc>
                  <a:txBody>
                    <a:bodyPr/>
                    <a:lstStyle/>
                    <a:p>
                      <a:pPr algn="l">
                        <a:defRPr sz="1800"/>
                      </a:pPr>
                      <a:endParaRPr/>
                    </a:p>
                  </a:txBody>
                  <a:tcPr marL="45720" marR="45720" horzOverflow="overflow">
                    <a:lnL w="12700">
                      <a:solidFill>
                        <a:srgbClr val="000000"/>
                      </a:solidFill>
                    </a:lnL>
                    <a:lnR w="12700">
                      <a:solidFill>
                        <a:srgbClr val="000000"/>
                      </a:solidFill>
                    </a:lnR>
                    <a:lnT w="12700">
                      <a:solidFill>
                        <a:srgbClr val="FFFFFF"/>
                      </a:solidFill>
                    </a:lnT>
                    <a:lnB w="12700">
                      <a:solidFill>
                        <a:srgbClr val="000000"/>
                      </a:solidFill>
                    </a:lnB>
                    <a:solidFill>
                      <a:srgbClr val="FFFFFF"/>
                    </a:solidFill>
                  </a:tcPr>
                </a:tc>
                <a:extLst>
                  <a:ext uri="{0D108BD9-81ED-4DB2-BD59-A6C34878D82A}">
                    <a16:rowId xmlns:a16="http://schemas.microsoft.com/office/drawing/2014/main" val="10005"/>
                  </a:ext>
                </a:extLst>
              </a:tr>
            </a:tbl>
          </a:graphicData>
        </a:graphic>
      </p:graphicFrame>
      <p:graphicFrame>
        <p:nvGraphicFramePr>
          <p:cNvPr id="693" name="Tableau 8"/>
          <p:cNvGraphicFramePr/>
          <p:nvPr/>
        </p:nvGraphicFramePr>
        <p:xfrm>
          <a:off x="9457563" y="3868480"/>
          <a:ext cx="1625600" cy="1651000"/>
        </p:xfrm>
        <a:graphic>
          <a:graphicData uri="http://schemas.openxmlformats.org/drawingml/2006/table">
            <a:tbl>
              <a:tblPr firstRow="1" bandRow="1">
                <a:tableStyleId>{4C3C2611-4C71-4FC5-86AE-919BDF0F9419}</a:tableStyleId>
              </a:tblPr>
              <a:tblGrid>
                <a:gridCol w="1625600">
                  <a:extLst>
                    <a:ext uri="{9D8B030D-6E8A-4147-A177-3AD203B41FA5}">
                      <a16:colId xmlns:a16="http://schemas.microsoft.com/office/drawing/2014/main" val="20000"/>
                    </a:ext>
                  </a:extLst>
                </a:gridCol>
              </a:tblGrid>
              <a:tr h="370840">
                <a:tc>
                  <a:txBody>
                    <a:bodyPr/>
                    <a:lstStyle/>
                    <a:p>
                      <a:pPr algn="l">
                        <a:defRPr sz="1800" b="0"/>
                      </a:pPr>
                      <a:r>
                        <a:rPr b="1">
                          <a:solidFill>
                            <a:srgbClr val="FFFFFF"/>
                          </a:solidFill>
                        </a:rPr>
                        <a:t>Compagnie Aérienne</a:t>
                      </a:r>
                    </a:p>
                  </a:txBody>
                  <a:tcPr marL="45720" marR="45720" horzOverflow="overflow">
                    <a:lnL w="12700">
                      <a:solidFill>
                        <a:srgbClr val="000000"/>
                      </a:solidFill>
                    </a:lnL>
                    <a:lnR w="12700">
                      <a:solidFill>
                        <a:srgbClr val="000000"/>
                      </a:solidFill>
                    </a:lnR>
                    <a:lnT w="12700">
                      <a:solidFill>
                        <a:srgbClr val="000000"/>
                      </a:solidFill>
                    </a:lnT>
                    <a:lnB w="38100">
                      <a:solidFill>
                        <a:srgbClr val="FFFFFF"/>
                      </a:solidFill>
                    </a:lnB>
                    <a:solidFill>
                      <a:schemeClr val="accent3">
                        <a:lumOff val="-12941"/>
                      </a:schemeClr>
                    </a:solidFill>
                  </a:tcPr>
                </a:tc>
                <a:extLst>
                  <a:ext uri="{0D108BD9-81ED-4DB2-BD59-A6C34878D82A}">
                    <a16:rowId xmlns:a16="http://schemas.microsoft.com/office/drawing/2014/main" val="10000"/>
                  </a:ext>
                </a:extLst>
              </a:tr>
              <a:tr h="370840">
                <a:tc>
                  <a:txBody>
                    <a:bodyPr/>
                    <a:lstStyle/>
                    <a:p>
                      <a:pPr algn="l">
                        <a:defRPr sz="1800"/>
                      </a:pPr>
                      <a:r>
                        <a:t>PK: Compagnie aérienne</a:t>
                      </a:r>
                    </a:p>
                  </a:txBody>
                  <a:tcPr marL="45720" marR="45720" horzOverflow="overflow">
                    <a:lnL w="12700">
                      <a:solidFill>
                        <a:srgbClr val="000000"/>
                      </a:solidFill>
                    </a:lnL>
                    <a:lnR w="12700">
                      <a:solidFill>
                        <a:srgbClr val="000000"/>
                      </a:solidFill>
                    </a:lnR>
                    <a:lnT w="38100">
                      <a:solidFill>
                        <a:srgbClr val="FFFFFF"/>
                      </a:solidFill>
                    </a:lnT>
                    <a:lnB w="12700">
                      <a:solidFill>
                        <a:srgbClr val="FFFFFF"/>
                      </a:solidFill>
                    </a:lnB>
                    <a:solidFill>
                      <a:srgbClr val="FFFFFF"/>
                    </a:solidFill>
                  </a:tcPr>
                </a:tc>
                <a:extLst>
                  <a:ext uri="{0D108BD9-81ED-4DB2-BD59-A6C34878D82A}">
                    <a16:rowId xmlns:a16="http://schemas.microsoft.com/office/drawing/2014/main" val="10001"/>
                  </a:ext>
                </a:extLst>
              </a:tr>
              <a:tr h="370840">
                <a:tc>
                  <a:txBody>
                    <a:bodyPr/>
                    <a:lstStyle/>
                    <a:p>
                      <a:pPr algn="l">
                        <a:defRPr sz="1800"/>
                      </a:pPr>
                      <a:endParaRPr/>
                    </a:p>
                  </a:txBody>
                  <a:tcPr marL="45720" marR="45720" horzOverflow="overflow">
                    <a:lnL w="12700">
                      <a:solidFill>
                        <a:srgbClr val="000000"/>
                      </a:solidFill>
                    </a:lnL>
                    <a:lnR w="12700">
                      <a:solidFill>
                        <a:srgbClr val="000000"/>
                      </a:solidFill>
                    </a:lnR>
                    <a:lnT w="12700">
                      <a:solidFill>
                        <a:srgbClr val="FFFFFF"/>
                      </a:solidFill>
                    </a:lnT>
                    <a:lnB w="12700">
                      <a:solidFill>
                        <a:srgbClr val="000000"/>
                      </a:solidFill>
                    </a:lnB>
                    <a:solidFill>
                      <a:srgbClr val="FFFFFF"/>
                    </a:solidFill>
                  </a:tcPr>
                </a:tc>
                <a:extLst>
                  <a:ext uri="{0D108BD9-81ED-4DB2-BD59-A6C34878D82A}">
                    <a16:rowId xmlns:a16="http://schemas.microsoft.com/office/drawing/2014/main" val="10002"/>
                  </a:ext>
                </a:extLst>
              </a:tr>
            </a:tbl>
          </a:graphicData>
        </a:graphic>
      </p:graphicFrame>
      <p:sp>
        <p:nvSpPr>
          <p:cNvPr id="694" name="Rectangle 23"/>
          <p:cNvSpPr txBox="1"/>
          <p:nvPr/>
        </p:nvSpPr>
        <p:spPr>
          <a:xfrm>
            <a:off x="1078103" y="1212170"/>
            <a:ext cx="12067362" cy="14630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defRPr sz="2300">
                <a:solidFill>
                  <a:srgbClr val="535353"/>
                </a:solidFill>
              </a:defRPr>
            </a:pPr>
            <a:r>
              <a:t>Le schéma DB suivant représente un commandement de bord volant dans un avion</a:t>
            </a:r>
          </a:p>
          <a:p>
            <a:pPr>
              <a:defRPr sz="2300">
                <a:solidFill>
                  <a:srgbClr val="535353"/>
                </a:solidFill>
              </a:defRPr>
            </a:pPr>
            <a:r>
              <a:t>La dimension temporelle est: Journée, Semaine, Quadrimestre</a:t>
            </a:r>
          </a:p>
          <a:p>
            <a:pPr>
              <a:defRPr sz="2300">
                <a:solidFill>
                  <a:srgbClr val="535353"/>
                </a:solidFill>
              </a:defRPr>
            </a:pPr>
            <a:r>
              <a:t>Identifiez la table de faits et les dimensions d’analyses possible. </a:t>
            </a:r>
          </a:p>
          <a:p>
            <a:pPr>
              <a:defRPr sz="2300">
                <a:solidFill>
                  <a:srgbClr val="535353"/>
                </a:solidFill>
              </a:defRPr>
            </a:pPr>
            <a:r>
              <a:t>Modélisez ensuite le schéma en étoile </a:t>
            </a:r>
          </a:p>
        </p:txBody>
      </p:sp>
      <p:pic>
        <p:nvPicPr>
          <p:cNvPr id="695" name="Ligne Ligne" descr="Ligne Ligne"/>
          <p:cNvPicPr>
            <a:picLocks/>
          </p:cNvPicPr>
          <p:nvPr/>
        </p:nvPicPr>
        <p:blipFill>
          <a:blip r:embed="rId2"/>
          <a:stretch>
            <a:fillRect/>
          </a:stretch>
        </p:blipFill>
        <p:spPr>
          <a:xfrm>
            <a:off x="2704376" y="4769456"/>
            <a:ext cx="1034294" cy="357050"/>
          </a:xfrm>
          <a:prstGeom prst="rect">
            <a:avLst/>
          </a:prstGeom>
        </p:spPr>
      </p:pic>
      <p:pic>
        <p:nvPicPr>
          <p:cNvPr id="697" name="Ligne Ligne" descr="Ligne Ligne"/>
          <p:cNvPicPr>
            <a:picLocks/>
          </p:cNvPicPr>
          <p:nvPr/>
        </p:nvPicPr>
        <p:blipFill>
          <a:blip r:embed="rId3"/>
          <a:stretch>
            <a:fillRect/>
          </a:stretch>
        </p:blipFill>
        <p:spPr>
          <a:xfrm rot="10800000">
            <a:off x="5939071" y="4766378"/>
            <a:ext cx="758118" cy="357050"/>
          </a:xfrm>
          <a:prstGeom prst="rect">
            <a:avLst/>
          </a:prstGeom>
        </p:spPr>
      </p:pic>
      <p:pic>
        <p:nvPicPr>
          <p:cNvPr id="699" name="Ligne Ligne" descr="Ligne Ligne"/>
          <p:cNvPicPr>
            <a:picLocks/>
          </p:cNvPicPr>
          <p:nvPr/>
        </p:nvPicPr>
        <p:blipFill>
          <a:blip r:embed="rId4"/>
          <a:stretch>
            <a:fillRect/>
          </a:stretch>
        </p:blipFill>
        <p:spPr>
          <a:xfrm rot="10800000">
            <a:off x="8766385" y="4766378"/>
            <a:ext cx="716711" cy="357050"/>
          </a:xfrm>
          <a:prstGeom prst="rect">
            <a:avLst/>
          </a:prstGeom>
        </p:spPr>
      </p:pic>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Title 15"/>
          <p:cNvSpPr txBox="1"/>
          <p:nvPr/>
        </p:nvSpPr>
        <p:spPr>
          <a:xfrm>
            <a:off x="278723" y="286929"/>
            <a:ext cx="9920055" cy="4597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lnSpc>
                <a:spcPct val="90000"/>
              </a:lnSpc>
              <a:defRPr sz="2400">
                <a:solidFill>
                  <a:srgbClr val="766C62"/>
                </a:solidFill>
                <a:latin typeface="Segoe UI"/>
                <a:ea typeface="Segoe UI"/>
                <a:cs typeface="Segoe UI"/>
                <a:sym typeface="Segoe UI"/>
              </a:defRPr>
            </a:lvl1pPr>
          </a:lstStyle>
          <a:p>
            <a:r>
              <a:t>Ce qui est fait doit avoir une valeur business</a:t>
            </a:r>
          </a:p>
        </p:txBody>
      </p:sp>
      <p:sp>
        <p:nvSpPr>
          <p:cNvPr id="183" name="Rectangle aux angles arrondis"/>
          <p:cNvSpPr/>
          <p:nvPr/>
        </p:nvSpPr>
        <p:spPr>
          <a:xfrm>
            <a:off x="1131903" y="1003300"/>
            <a:ext cx="2678282" cy="2677947"/>
          </a:xfrm>
          <a:prstGeom prst="roundRect">
            <a:avLst>
              <a:gd name="adj" fmla="val 13463"/>
            </a:avLst>
          </a:prstGeom>
          <a:solidFill>
            <a:srgbClr val="9437FF">
              <a:alpha val="19100"/>
            </a:srgbClr>
          </a:solidFill>
          <a:ln w="25400">
            <a:solidFill>
              <a:srgbClr val="000000">
                <a:alpha val="19100"/>
              </a:srgbClr>
            </a:solidFill>
            <a:miter/>
          </a:ln>
        </p:spPr>
        <p:txBody>
          <a:bodyPr lIns="45719" rIns="45719" anchor="ctr"/>
          <a:lstStyle/>
          <a:p>
            <a:endParaRPr/>
          </a:p>
        </p:txBody>
      </p:sp>
      <p:sp>
        <p:nvSpPr>
          <p:cNvPr id="184" name="Rectangle aux angles arrondis"/>
          <p:cNvSpPr/>
          <p:nvPr/>
        </p:nvSpPr>
        <p:spPr>
          <a:xfrm>
            <a:off x="4786724" y="1003300"/>
            <a:ext cx="2678283" cy="2677947"/>
          </a:xfrm>
          <a:prstGeom prst="roundRect">
            <a:avLst>
              <a:gd name="adj" fmla="val 13463"/>
            </a:avLst>
          </a:prstGeom>
          <a:solidFill>
            <a:srgbClr val="A9A9A9">
              <a:alpha val="19100"/>
            </a:srgbClr>
          </a:solidFill>
          <a:ln w="25400">
            <a:solidFill>
              <a:srgbClr val="000000">
                <a:alpha val="19100"/>
              </a:srgbClr>
            </a:solidFill>
            <a:miter/>
          </a:ln>
        </p:spPr>
        <p:txBody>
          <a:bodyPr lIns="45719" rIns="45719" anchor="ctr"/>
          <a:lstStyle/>
          <a:p>
            <a:endParaRPr/>
          </a:p>
        </p:txBody>
      </p:sp>
      <p:sp>
        <p:nvSpPr>
          <p:cNvPr id="185" name="Rectangle aux angles arrondis"/>
          <p:cNvSpPr/>
          <p:nvPr/>
        </p:nvSpPr>
        <p:spPr>
          <a:xfrm>
            <a:off x="8441546" y="908458"/>
            <a:ext cx="2618551" cy="2772789"/>
          </a:xfrm>
          <a:prstGeom prst="roundRect">
            <a:avLst>
              <a:gd name="adj" fmla="val 13462"/>
            </a:avLst>
          </a:prstGeom>
          <a:solidFill>
            <a:srgbClr val="FF9300">
              <a:alpha val="19100"/>
            </a:srgbClr>
          </a:solidFill>
          <a:ln w="25400">
            <a:solidFill>
              <a:srgbClr val="000000">
                <a:alpha val="19100"/>
              </a:srgbClr>
            </a:solidFill>
            <a:miter/>
          </a:ln>
        </p:spPr>
        <p:txBody>
          <a:bodyPr lIns="45719" rIns="45719" anchor="ctr"/>
          <a:lstStyle/>
          <a:p>
            <a:endParaRPr/>
          </a:p>
        </p:txBody>
      </p:sp>
      <p:sp>
        <p:nvSpPr>
          <p:cNvPr id="186" name="Rectangle aux angles arrondis"/>
          <p:cNvSpPr/>
          <p:nvPr/>
        </p:nvSpPr>
        <p:spPr>
          <a:xfrm>
            <a:off x="2974841" y="3950577"/>
            <a:ext cx="2678283" cy="2677948"/>
          </a:xfrm>
          <a:prstGeom prst="roundRect">
            <a:avLst>
              <a:gd name="adj" fmla="val 13463"/>
            </a:avLst>
          </a:prstGeom>
          <a:solidFill>
            <a:srgbClr val="005493">
              <a:alpha val="19100"/>
            </a:srgbClr>
          </a:solidFill>
          <a:ln w="25400">
            <a:solidFill>
              <a:srgbClr val="000000">
                <a:alpha val="19100"/>
              </a:srgbClr>
            </a:solidFill>
            <a:miter/>
          </a:ln>
        </p:spPr>
        <p:txBody>
          <a:bodyPr lIns="45719" rIns="45719" anchor="ctr"/>
          <a:lstStyle/>
          <a:p>
            <a:endParaRPr/>
          </a:p>
        </p:txBody>
      </p:sp>
      <p:sp>
        <p:nvSpPr>
          <p:cNvPr id="187" name="Rectangle aux angles arrondis"/>
          <p:cNvSpPr/>
          <p:nvPr/>
        </p:nvSpPr>
        <p:spPr>
          <a:xfrm>
            <a:off x="6876007" y="3950577"/>
            <a:ext cx="2678282" cy="2677948"/>
          </a:xfrm>
          <a:prstGeom prst="roundRect">
            <a:avLst>
              <a:gd name="adj" fmla="val 13463"/>
            </a:avLst>
          </a:prstGeom>
          <a:solidFill>
            <a:srgbClr val="941751">
              <a:alpha val="19100"/>
            </a:srgbClr>
          </a:solidFill>
          <a:ln w="25400">
            <a:solidFill>
              <a:srgbClr val="000000">
                <a:alpha val="19100"/>
              </a:srgbClr>
            </a:solidFill>
            <a:miter/>
          </a:ln>
        </p:spPr>
        <p:txBody>
          <a:bodyPr lIns="45719" rIns="45719" anchor="ctr"/>
          <a:lstStyle/>
          <a:p>
            <a:endParaRPr/>
          </a:p>
        </p:txBody>
      </p:sp>
      <p:sp>
        <p:nvSpPr>
          <p:cNvPr id="188" name="Augmente les revenus"/>
          <p:cNvSpPr txBox="1"/>
          <p:nvPr/>
        </p:nvSpPr>
        <p:spPr>
          <a:xfrm>
            <a:off x="1379721" y="2157607"/>
            <a:ext cx="2182647" cy="3693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algn="ctr"/>
            <a:r>
              <a:rPr dirty="0" err="1"/>
              <a:t>Augmente</a:t>
            </a:r>
            <a:r>
              <a:rPr dirty="0"/>
              <a:t> les </a:t>
            </a:r>
            <a:r>
              <a:rPr dirty="0" err="1"/>
              <a:t>revenus</a:t>
            </a:r>
            <a:endParaRPr dirty="0"/>
          </a:p>
        </p:txBody>
      </p:sp>
      <p:sp>
        <p:nvSpPr>
          <p:cNvPr id="189" name="Réduit les coûts"/>
          <p:cNvSpPr txBox="1"/>
          <p:nvPr/>
        </p:nvSpPr>
        <p:spPr>
          <a:xfrm>
            <a:off x="3524825" y="5104885"/>
            <a:ext cx="1578315" cy="3693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algn="ctr"/>
            <a:r>
              <a:rPr dirty="0" err="1"/>
              <a:t>Réduit</a:t>
            </a:r>
            <a:r>
              <a:rPr dirty="0"/>
              <a:t> les </a:t>
            </a:r>
            <a:r>
              <a:rPr dirty="0" err="1"/>
              <a:t>coûts</a:t>
            </a:r>
            <a:endParaRPr dirty="0"/>
          </a:p>
        </p:txBody>
      </p:sp>
      <p:sp>
        <p:nvSpPr>
          <p:cNvPr id="190" name="Réduit les risques"/>
          <p:cNvSpPr txBox="1"/>
          <p:nvPr/>
        </p:nvSpPr>
        <p:spPr>
          <a:xfrm>
            <a:off x="7344238" y="5104885"/>
            <a:ext cx="1741820" cy="3693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algn="ctr"/>
            <a:r>
              <a:rPr dirty="0" err="1"/>
              <a:t>Réduit</a:t>
            </a:r>
            <a:r>
              <a:rPr dirty="0"/>
              <a:t> les </a:t>
            </a:r>
            <a:r>
              <a:rPr dirty="0" err="1"/>
              <a:t>risques</a:t>
            </a:r>
            <a:endParaRPr dirty="0"/>
          </a:p>
        </p:txBody>
      </p:sp>
      <p:sp>
        <p:nvSpPr>
          <p:cNvPr id="191" name="Nouveautés pour les produits"/>
          <p:cNvSpPr txBox="1"/>
          <p:nvPr/>
        </p:nvSpPr>
        <p:spPr>
          <a:xfrm>
            <a:off x="5171673" y="2019108"/>
            <a:ext cx="1908385" cy="64633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lstStyle>
          <a:p>
            <a:r>
              <a:rPr dirty="0" err="1"/>
              <a:t>Nouveautés</a:t>
            </a:r>
            <a:r>
              <a:rPr dirty="0"/>
              <a:t> pour les </a:t>
            </a:r>
            <a:r>
              <a:rPr dirty="0" err="1"/>
              <a:t>produits</a:t>
            </a:r>
            <a:endParaRPr dirty="0"/>
          </a:p>
        </p:txBody>
      </p:sp>
      <p:sp>
        <p:nvSpPr>
          <p:cNvPr id="192" name="S’adapte aux réglementations légales"/>
          <p:cNvSpPr txBox="1"/>
          <p:nvPr/>
        </p:nvSpPr>
        <p:spPr>
          <a:xfrm>
            <a:off x="8796629" y="1833187"/>
            <a:ext cx="1908385" cy="9233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lstStyle>
          <a:p>
            <a:r>
              <a:rPr dirty="0" err="1"/>
              <a:t>S’adapte</a:t>
            </a:r>
            <a:r>
              <a:rPr dirty="0"/>
              <a:t> aux </a:t>
            </a:r>
            <a:r>
              <a:rPr dirty="0" err="1"/>
              <a:t>réglementations</a:t>
            </a:r>
            <a:r>
              <a:rPr dirty="0"/>
              <a:t> </a:t>
            </a:r>
            <a:r>
              <a:rPr dirty="0" err="1"/>
              <a:t>légales</a:t>
            </a:r>
            <a:endParaRPr dirty="0"/>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Architecture Technique"/>
          <p:cNvSpPr/>
          <p:nvPr/>
        </p:nvSpPr>
        <p:spPr>
          <a:xfrm>
            <a:off x="223278" y="119525"/>
            <a:ext cx="11838187" cy="815341"/>
          </a:xfrm>
          <a:prstGeom prst="roundRect">
            <a:avLst>
              <a:gd name="adj" fmla="val 23364"/>
            </a:avLst>
          </a:prstGeom>
          <a:solidFill>
            <a:schemeClr val="accent5">
              <a:lumOff val="24117"/>
            </a:schemeClr>
          </a:solidFill>
          <a:ln w="12700">
            <a:solidFill>
              <a:schemeClr val="accent1"/>
            </a:solidFill>
            <a:miter/>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lstStyle>
            <a:lvl1pPr algn="ctr">
              <a:defRPr sz="2100" b="1"/>
            </a:lvl1pPr>
          </a:lstStyle>
          <a:p>
            <a:r>
              <a:t>Architecture Technique</a:t>
            </a:r>
          </a:p>
        </p:txBody>
      </p:sp>
      <p:sp>
        <p:nvSpPr>
          <p:cNvPr id="195" name="Data Sources"/>
          <p:cNvSpPr/>
          <p:nvPr/>
        </p:nvSpPr>
        <p:spPr>
          <a:xfrm>
            <a:off x="463792" y="2857372"/>
            <a:ext cx="2318285" cy="3741808"/>
          </a:xfrm>
          <a:prstGeom prst="roundRect">
            <a:avLst>
              <a:gd name="adj" fmla="val 10086"/>
            </a:avLst>
          </a:prstGeom>
          <a:solidFill>
            <a:srgbClr val="FFFFFF"/>
          </a:solidFill>
          <a:ln w="38100">
            <a:solidFill>
              <a:srgbClr val="000000"/>
            </a:solidFill>
            <a:miter/>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lstStyle>
            <a:lvl1pPr algn="ctr"/>
          </a:lstStyle>
          <a:p>
            <a:r>
              <a:t>Data Sources</a:t>
            </a:r>
          </a:p>
        </p:txBody>
      </p:sp>
      <p:sp>
        <p:nvSpPr>
          <p:cNvPr id="196" name="Rectangle aux angles arrondis"/>
          <p:cNvSpPr/>
          <p:nvPr/>
        </p:nvSpPr>
        <p:spPr>
          <a:xfrm>
            <a:off x="3464983" y="2857372"/>
            <a:ext cx="2260843" cy="3741808"/>
          </a:xfrm>
          <a:prstGeom prst="roundRect">
            <a:avLst>
              <a:gd name="adj" fmla="val 10343"/>
            </a:avLst>
          </a:prstGeom>
          <a:solidFill>
            <a:srgbClr val="FFFFFF"/>
          </a:solidFill>
          <a:ln w="38100">
            <a:solidFill>
              <a:srgbClr val="000000"/>
            </a:solidFill>
            <a:miter/>
          </a:ln>
        </p:spPr>
        <p:txBody>
          <a:bodyPr lIns="45719" rIns="45719"/>
          <a:lstStyle/>
          <a:p>
            <a:pPr algn="ctr"/>
            <a:endParaRPr/>
          </a:p>
        </p:txBody>
      </p:sp>
      <p:sp>
        <p:nvSpPr>
          <p:cNvPr id="197" name="Rectangle aux angles arrondis"/>
          <p:cNvSpPr/>
          <p:nvPr/>
        </p:nvSpPr>
        <p:spPr>
          <a:xfrm>
            <a:off x="6466174" y="3812055"/>
            <a:ext cx="2203401" cy="1763015"/>
          </a:xfrm>
          <a:prstGeom prst="roundRect">
            <a:avLst>
              <a:gd name="adj" fmla="val 13263"/>
            </a:avLst>
          </a:prstGeom>
          <a:solidFill>
            <a:srgbClr val="FFFFFF"/>
          </a:solidFill>
          <a:ln w="38100">
            <a:solidFill>
              <a:srgbClr val="FF2600"/>
            </a:solidFill>
            <a:miter/>
          </a:ln>
        </p:spPr>
        <p:txBody>
          <a:bodyPr lIns="45719" rIns="45719"/>
          <a:lstStyle/>
          <a:p>
            <a:pPr algn="ctr"/>
            <a:endParaRPr/>
          </a:p>
        </p:txBody>
      </p:sp>
      <p:sp>
        <p:nvSpPr>
          <p:cNvPr id="198" name="Business Intelligence"/>
          <p:cNvSpPr/>
          <p:nvPr/>
        </p:nvSpPr>
        <p:spPr>
          <a:xfrm>
            <a:off x="9409923" y="2857372"/>
            <a:ext cx="2318285" cy="3741808"/>
          </a:xfrm>
          <a:prstGeom prst="roundRect">
            <a:avLst>
              <a:gd name="adj" fmla="val 10086"/>
            </a:avLst>
          </a:prstGeom>
          <a:solidFill>
            <a:srgbClr val="FFFFFF"/>
          </a:solidFill>
          <a:ln w="38100">
            <a:solidFill>
              <a:srgbClr val="000000"/>
            </a:solidFill>
            <a:miter/>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lstStyle>
            <a:lvl1pPr algn="ctr"/>
          </a:lstStyle>
          <a:p>
            <a:r>
              <a:t>Business Intelligence</a:t>
            </a:r>
          </a:p>
        </p:txBody>
      </p:sp>
      <p:sp>
        <p:nvSpPr>
          <p:cNvPr id="199" name="Ligne"/>
          <p:cNvSpPr/>
          <p:nvPr/>
        </p:nvSpPr>
        <p:spPr>
          <a:xfrm>
            <a:off x="608742" y="3559653"/>
            <a:ext cx="2085827" cy="1"/>
          </a:xfrm>
          <a:prstGeom prst="line">
            <a:avLst/>
          </a:prstGeom>
          <a:ln w="50800">
            <a:solidFill>
              <a:srgbClr val="000000"/>
            </a:solidFill>
            <a:miter/>
          </a:ln>
        </p:spPr>
        <p:txBody>
          <a:bodyPr lIns="45719" rIns="45719"/>
          <a:lstStyle/>
          <a:p>
            <a:endParaRPr/>
          </a:p>
        </p:txBody>
      </p:sp>
      <p:sp>
        <p:nvSpPr>
          <p:cNvPr id="200" name="Ligne"/>
          <p:cNvSpPr/>
          <p:nvPr/>
        </p:nvSpPr>
        <p:spPr>
          <a:xfrm>
            <a:off x="9526151" y="3559653"/>
            <a:ext cx="2085828" cy="1"/>
          </a:xfrm>
          <a:prstGeom prst="line">
            <a:avLst/>
          </a:prstGeom>
          <a:ln w="50800">
            <a:solidFill>
              <a:srgbClr val="000000"/>
            </a:solidFill>
            <a:miter/>
          </a:ln>
        </p:spPr>
        <p:txBody>
          <a:bodyPr lIns="45719" rIns="45719"/>
          <a:lstStyle/>
          <a:p>
            <a:endParaRPr/>
          </a:p>
        </p:txBody>
      </p:sp>
      <p:sp>
        <p:nvSpPr>
          <p:cNvPr id="201" name="Ligne"/>
          <p:cNvSpPr/>
          <p:nvPr/>
        </p:nvSpPr>
        <p:spPr>
          <a:xfrm>
            <a:off x="2791721" y="4728275"/>
            <a:ext cx="684991" cy="1"/>
          </a:xfrm>
          <a:prstGeom prst="line">
            <a:avLst/>
          </a:prstGeom>
          <a:ln w="38100">
            <a:solidFill>
              <a:srgbClr val="000000"/>
            </a:solidFill>
            <a:miter/>
            <a:tailEnd type="triangle"/>
          </a:ln>
        </p:spPr>
        <p:txBody>
          <a:bodyPr lIns="45719" rIns="45719"/>
          <a:lstStyle/>
          <a:p>
            <a:endParaRPr/>
          </a:p>
        </p:txBody>
      </p:sp>
      <p:sp>
        <p:nvSpPr>
          <p:cNvPr id="202" name="Ligne"/>
          <p:cNvSpPr/>
          <p:nvPr/>
        </p:nvSpPr>
        <p:spPr>
          <a:xfrm>
            <a:off x="5786602" y="4701127"/>
            <a:ext cx="684990" cy="1"/>
          </a:xfrm>
          <a:prstGeom prst="line">
            <a:avLst/>
          </a:prstGeom>
          <a:ln w="38100">
            <a:solidFill>
              <a:srgbClr val="000000"/>
            </a:solidFill>
            <a:miter/>
            <a:tailEnd type="triangle"/>
          </a:ln>
        </p:spPr>
        <p:txBody>
          <a:bodyPr lIns="45719" rIns="45719"/>
          <a:lstStyle/>
          <a:p>
            <a:endParaRPr/>
          </a:p>
        </p:txBody>
      </p:sp>
      <p:sp>
        <p:nvSpPr>
          <p:cNvPr id="203" name="Ligne"/>
          <p:cNvSpPr/>
          <p:nvPr/>
        </p:nvSpPr>
        <p:spPr>
          <a:xfrm>
            <a:off x="8695018" y="4701127"/>
            <a:ext cx="684991" cy="1"/>
          </a:xfrm>
          <a:prstGeom prst="line">
            <a:avLst/>
          </a:prstGeom>
          <a:ln w="38100">
            <a:solidFill>
              <a:srgbClr val="000000"/>
            </a:solidFill>
            <a:miter/>
            <a:tailEnd type="triangle"/>
          </a:ln>
        </p:spPr>
        <p:txBody>
          <a:bodyPr lIns="45719" rIns="45719"/>
          <a:lstStyle/>
          <a:p>
            <a:endParaRPr/>
          </a:p>
        </p:txBody>
      </p:sp>
      <p:sp>
        <p:nvSpPr>
          <p:cNvPr id="204" name="Rectangle aux angles arrondis"/>
          <p:cNvSpPr/>
          <p:nvPr/>
        </p:nvSpPr>
        <p:spPr>
          <a:xfrm>
            <a:off x="283794" y="2068868"/>
            <a:ext cx="2678282" cy="640269"/>
          </a:xfrm>
          <a:prstGeom prst="roundRect">
            <a:avLst>
              <a:gd name="adj" fmla="val 50000"/>
            </a:avLst>
          </a:prstGeom>
          <a:solidFill>
            <a:srgbClr val="9437FF">
              <a:alpha val="19100"/>
            </a:srgbClr>
          </a:solidFill>
          <a:ln w="25400">
            <a:solidFill>
              <a:srgbClr val="000000">
                <a:alpha val="19100"/>
              </a:srgbClr>
            </a:solidFill>
            <a:miter/>
          </a:ln>
        </p:spPr>
        <p:txBody>
          <a:bodyPr lIns="45719" rIns="45719" anchor="ctr"/>
          <a:lstStyle/>
          <a:p>
            <a:pPr algn="ctr"/>
            <a:endParaRPr dirty="0"/>
          </a:p>
        </p:txBody>
      </p:sp>
      <p:sp>
        <p:nvSpPr>
          <p:cNvPr id="205" name="Collecter les données"/>
          <p:cNvSpPr txBox="1"/>
          <p:nvPr/>
        </p:nvSpPr>
        <p:spPr>
          <a:xfrm>
            <a:off x="577839" y="2220296"/>
            <a:ext cx="2100894" cy="3693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algn="ctr"/>
            <a:r>
              <a:rPr dirty="0" err="1"/>
              <a:t>Collecter</a:t>
            </a:r>
            <a:r>
              <a:rPr dirty="0"/>
              <a:t> les </a:t>
            </a:r>
            <a:r>
              <a:rPr dirty="0" err="1"/>
              <a:t>données</a:t>
            </a:r>
            <a:endParaRPr dirty="0"/>
          </a:p>
        </p:txBody>
      </p:sp>
      <p:sp>
        <p:nvSpPr>
          <p:cNvPr id="206" name="Ligne"/>
          <p:cNvSpPr/>
          <p:nvPr/>
        </p:nvSpPr>
        <p:spPr>
          <a:xfrm>
            <a:off x="3006791" y="2389002"/>
            <a:ext cx="254851" cy="1"/>
          </a:xfrm>
          <a:prstGeom prst="line">
            <a:avLst/>
          </a:prstGeom>
          <a:ln w="38100">
            <a:solidFill>
              <a:schemeClr val="accent3">
                <a:lumOff val="17647"/>
              </a:schemeClr>
            </a:solidFill>
            <a:miter/>
            <a:tailEnd type="triangle"/>
          </a:ln>
        </p:spPr>
        <p:txBody>
          <a:bodyPr lIns="45719" rIns="45719"/>
          <a:lstStyle/>
          <a:p>
            <a:endParaRPr/>
          </a:p>
        </p:txBody>
      </p:sp>
      <p:sp>
        <p:nvSpPr>
          <p:cNvPr id="207" name="Rectangle aux angles arrondis"/>
          <p:cNvSpPr/>
          <p:nvPr/>
        </p:nvSpPr>
        <p:spPr>
          <a:xfrm>
            <a:off x="3284985" y="2068868"/>
            <a:ext cx="2678282" cy="640269"/>
          </a:xfrm>
          <a:prstGeom prst="roundRect">
            <a:avLst>
              <a:gd name="adj" fmla="val 50000"/>
            </a:avLst>
          </a:prstGeom>
          <a:solidFill>
            <a:srgbClr val="9437FF">
              <a:alpha val="19100"/>
            </a:srgbClr>
          </a:solidFill>
          <a:ln w="25400">
            <a:solidFill>
              <a:srgbClr val="000000">
                <a:alpha val="19100"/>
              </a:srgbClr>
            </a:solidFill>
            <a:miter/>
          </a:ln>
        </p:spPr>
        <p:txBody>
          <a:bodyPr lIns="45719" rIns="45719" anchor="ctr"/>
          <a:lstStyle/>
          <a:p>
            <a:endParaRPr/>
          </a:p>
        </p:txBody>
      </p:sp>
      <p:sp>
        <p:nvSpPr>
          <p:cNvPr id="208" name="Intégrer les données"/>
          <p:cNvSpPr txBox="1"/>
          <p:nvPr/>
        </p:nvSpPr>
        <p:spPr>
          <a:xfrm>
            <a:off x="3613754" y="2209932"/>
            <a:ext cx="2020743" cy="3693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algn="ctr"/>
            <a:r>
              <a:rPr dirty="0" err="1"/>
              <a:t>Intégrer</a:t>
            </a:r>
            <a:r>
              <a:rPr dirty="0"/>
              <a:t> les </a:t>
            </a:r>
            <a:r>
              <a:rPr dirty="0" err="1"/>
              <a:t>données</a:t>
            </a:r>
            <a:endParaRPr dirty="0"/>
          </a:p>
        </p:txBody>
      </p:sp>
      <p:sp>
        <p:nvSpPr>
          <p:cNvPr id="209" name="Ligne"/>
          <p:cNvSpPr/>
          <p:nvPr/>
        </p:nvSpPr>
        <p:spPr>
          <a:xfrm>
            <a:off x="6014946" y="2389002"/>
            <a:ext cx="254851" cy="1"/>
          </a:xfrm>
          <a:prstGeom prst="line">
            <a:avLst/>
          </a:prstGeom>
          <a:ln w="38100">
            <a:solidFill>
              <a:schemeClr val="accent3">
                <a:lumOff val="17647"/>
              </a:schemeClr>
            </a:solidFill>
            <a:miter/>
            <a:tailEnd type="triangle"/>
          </a:ln>
        </p:spPr>
        <p:txBody>
          <a:bodyPr lIns="45719" rIns="45719"/>
          <a:lstStyle/>
          <a:p>
            <a:endParaRPr/>
          </a:p>
        </p:txBody>
      </p:sp>
      <p:sp>
        <p:nvSpPr>
          <p:cNvPr id="210" name="Rectangle aux angles arrondis"/>
          <p:cNvSpPr/>
          <p:nvPr/>
        </p:nvSpPr>
        <p:spPr>
          <a:xfrm>
            <a:off x="6293140" y="2068868"/>
            <a:ext cx="2678282" cy="640269"/>
          </a:xfrm>
          <a:prstGeom prst="roundRect">
            <a:avLst>
              <a:gd name="adj" fmla="val 50000"/>
            </a:avLst>
          </a:prstGeom>
          <a:solidFill>
            <a:srgbClr val="FF2600">
              <a:alpha val="19100"/>
            </a:srgbClr>
          </a:solidFill>
          <a:ln w="25400">
            <a:solidFill>
              <a:srgbClr val="FF2600">
                <a:alpha val="19100"/>
              </a:srgbClr>
            </a:solidFill>
            <a:miter/>
          </a:ln>
        </p:spPr>
        <p:txBody>
          <a:bodyPr lIns="45719" rIns="45719" anchor="ctr"/>
          <a:lstStyle/>
          <a:p>
            <a:endParaRPr/>
          </a:p>
        </p:txBody>
      </p:sp>
      <p:sp>
        <p:nvSpPr>
          <p:cNvPr id="211" name="Stocker les données"/>
          <p:cNvSpPr txBox="1"/>
          <p:nvPr/>
        </p:nvSpPr>
        <p:spPr>
          <a:xfrm>
            <a:off x="6649160" y="2209932"/>
            <a:ext cx="1966242" cy="3693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algn="ctr"/>
            <a:r>
              <a:rPr dirty="0"/>
              <a:t>Stocker les </a:t>
            </a:r>
            <a:r>
              <a:rPr dirty="0" err="1"/>
              <a:t>données</a:t>
            </a:r>
            <a:endParaRPr dirty="0"/>
          </a:p>
        </p:txBody>
      </p:sp>
      <p:sp>
        <p:nvSpPr>
          <p:cNvPr id="212" name="Ligne"/>
          <p:cNvSpPr/>
          <p:nvPr/>
        </p:nvSpPr>
        <p:spPr>
          <a:xfrm>
            <a:off x="8996552" y="2389002"/>
            <a:ext cx="254851" cy="1"/>
          </a:xfrm>
          <a:prstGeom prst="line">
            <a:avLst/>
          </a:prstGeom>
          <a:ln w="38100">
            <a:solidFill>
              <a:schemeClr val="accent3">
                <a:lumOff val="17647"/>
              </a:schemeClr>
            </a:solidFill>
            <a:miter/>
            <a:tailEnd type="triangle"/>
          </a:ln>
        </p:spPr>
        <p:txBody>
          <a:bodyPr lIns="45719" rIns="45719"/>
          <a:lstStyle/>
          <a:p>
            <a:endParaRPr/>
          </a:p>
        </p:txBody>
      </p:sp>
      <p:sp>
        <p:nvSpPr>
          <p:cNvPr id="213" name="Rectangle aux angles arrondis"/>
          <p:cNvSpPr/>
          <p:nvPr/>
        </p:nvSpPr>
        <p:spPr>
          <a:xfrm>
            <a:off x="9274746" y="2068868"/>
            <a:ext cx="2678282" cy="640269"/>
          </a:xfrm>
          <a:prstGeom prst="roundRect">
            <a:avLst>
              <a:gd name="adj" fmla="val 50000"/>
            </a:avLst>
          </a:prstGeom>
          <a:solidFill>
            <a:srgbClr val="9437FF">
              <a:alpha val="19100"/>
            </a:srgbClr>
          </a:solidFill>
          <a:ln w="25400">
            <a:solidFill>
              <a:srgbClr val="000000">
                <a:alpha val="19100"/>
              </a:srgbClr>
            </a:solidFill>
            <a:miter/>
          </a:ln>
        </p:spPr>
        <p:txBody>
          <a:bodyPr lIns="45719" rIns="45719" anchor="ctr"/>
          <a:lstStyle/>
          <a:p>
            <a:endParaRPr/>
          </a:p>
        </p:txBody>
      </p:sp>
      <p:sp>
        <p:nvSpPr>
          <p:cNvPr id="214" name="Analyse et distribution"/>
          <p:cNvSpPr txBox="1"/>
          <p:nvPr/>
        </p:nvSpPr>
        <p:spPr>
          <a:xfrm>
            <a:off x="9562033" y="2209932"/>
            <a:ext cx="2209898" cy="3693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algn="ctr"/>
            <a:r>
              <a:rPr dirty="0" err="1"/>
              <a:t>Analyse</a:t>
            </a:r>
            <a:r>
              <a:rPr dirty="0"/>
              <a:t> et distribution</a:t>
            </a:r>
          </a:p>
        </p:txBody>
      </p:sp>
      <p:sp>
        <p:nvSpPr>
          <p:cNvPr id="215" name="Nuage"/>
          <p:cNvSpPr/>
          <p:nvPr/>
        </p:nvSpPr>
        <p:spPr>
          <a:xfrm>
            <a:off x="2034979" y="3881624"/>
            <a:ext cx="634191" cy="382200"/>
          </a:xfrm>
          <a:custGeom>
            <a:avLst/>
            <a:gdLst/>
            <a:ahLst/>
            <a:cxnLst>
              <a:cxn ang="0">
                <a:pos x="wd2" y="hd2"/>
              </a:cxn>
              <a:cxn ang="5400000">
                <a:pos x="wd2" y="hd2"/>
              </a:cxn>
              <a:cxn ang="10800000">
                <a:pos x="wd2" y="hd2"/>
              </a:cxn>
              <a:cxn ang="16200000">
                <a:pos x="wd2" y="hd2"/>
              </a:cxn>
            </a:cxnLst>
            <a:rect l="0" t="0" r="r" b="b"/>
            <a:pathLst>
              <a:path w="21600" h="21600" extrusionOk="0">
                <a:moveTo>
                  <a:pt x="10603" y="0"/>
                </a:moveTo>
                <a:cubicBezTo>
                  <a:pt x="7967" y="0"/>
                  <a:pt x="5720" y="2939"/>
                  <a:pt x="4858" y="7062"/>
                </a:cubicBezTo>
                <a:cubicBezTo>
                  <a:pt x="4628" y="6992"/>
                  <a:pt x="4391" y="6953"/>
                  <a:pt x="4150" y="6953"/>
                </a:cubicBezTo>
                <a:cubicBezTo>
                  <a:pt x="1857" y="6953"/>
                  <a:pt x="0" y="10233"/>
                  <a:pt x="0" y="14278"/>
                </a:cubicBezTo>
                <a:cubicBezTo>
                  <a:pt x="0" y="18323"/>
                  <a:pt x="1857" y="21600"/>
                  <a:pt x="4150" y="21600"/>
                </a:cubicBezTo>
                <a:cubicBezTo>
                  <a:pt x="4193" y="21600"/>
                  <a:pt x="4237" y="21597"/>
                  <a:pt x="4279" y="21594"/>
                </a:cubicBezTo>
                <a:lnTo>
                  <a:pt x="10532" y="21597"/>
                </a:lnTo>
                <a:cubicBezTo>
                  <a:pt x="10555" y="21598"/>
                  <a:pt x="10579" y="21600"/>
                  <a:pt x="10603" y="21600"/>
                </a:cubicBezTo>
                <a:cubicBezTo>
                  <a:pt x="10626" y="21600"/>
                  <a:pt x="10648" y="21598"/>
                  <a:pt x="10672" y="21597"/>
                </a:cubicBezTo>
                <a:lnTo>
                  <a:pt x="18141" y="21600"/>
                </a:lnTo>
                <a:cubicBezTo>
                  <a:pt x="20051" y="21600"/>
                  <a:pt x="21600" y="18868"/>
                  <a:pt x="21600" y="15496"/>
                </a:cubicBezTo>
                <a:cubicBezTo>
                  <a:pt x="21600" y="12124"/>
                  <a:pt x="20051" y="9389"/>
                  <a:pt x="18141" y="9389"/>
                </a:cubicBezTo>
                <a:cubicBezTo>
                  <a:pt x="17627" y="9389"/>
                  <a:pt x="17139" y="9589"/>
                  <a:pt x="16701" y="9943"/>
                </a:cubicBezTo>
                <a:cubicBezTo>
                  <a:pt x="16453" y="4379"/>
                  <a:pt x="13819" y="0"/>
                  <a:pt x="10603" y="0"/>
                </a:cubicBezTo>
                <a:close/>
              </a:path>
            </a:pathLst>
          </a:custGeom>
          <a:solidFill>
            <a:srgbClr val="FFFFFF"/>
          </a:solidFill>
          <a:ln w="50800">
            <a:solidFill>
              <a:srgbClr val="000000"/>
            </a:solidFill>
            <a:miter/>
          </a:ln>
        </p:spPr>
        <p:txBody>
          <a:bodyPr lIns="45719" rIns="45719" anchor="ctr"/>
          <a:lstStyle/>
          <a:p>
            <a:endParaRPr/>
          </a:p>
        </p:txBody>
      </p:sp>
      <p:sp>
        <p:nvSpPr>
          <p:cNvPr id="216" name="Cloud"/>
          <p:cNvSpPr txBox="1"/>
          <p:nvPr/>
        </p:nvSpPr>
        <p:spPr>
          <a:xfrm>
            <a:off x="499055" y="3925403"/>
            <a:ext cx="554544" cy="2946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1400"/>
            </a:lvl1pPr>
          </a:lstStyle>
          <a:p>
            <a:r>
              <a:t>Cloud</a:t>
            </a:r>
          </a:p>
        </p:txBody>
      </p:sp>
      <p:sp>
        <p:nvSpPr>
          <p:cNvPr id="217" name="Programmes internes"/>
          <p:cNvSpPr txBox="1"/>
          <p:nvPr/>
        </p:nvSpPr>
        <p:spPr>
          <a:xfrm>
            <a:off x="499055" y="4546242"/>
            <a:ext cx="1779437" cy="2946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1400"/>
            </a:lvl1pPr>
          </a:lstStyle>
          <a:p>
            <a:r>
              <a:t>Programmes internes</a:t>
            </a:r>
          </a:p>
        </p:txBody>
      </p:sp>
      <p:sp>
        <p:nvSpPr>
          <p:cNvPr id="218" name="Données externes"/>
          <p:cNvSpPr txBox="1"/>
          <p:nvPr/>
        </p:nvSpPr>
        <p:spPr>
          <a:xfrm>
            <a:off x="499055" y="5097901"/>
            <a:ext cx="1511088" cy="2946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1400"/>
            </a:lvl1pPr>
          </a:lstStyle>
          <a:p>
            <a:r>
              <a:t>Données externes</a:t>
            </a:r>
          </a:p>
        </p:txBody>
      </p:sp>
      <p:sp>
        <p:nvSpPr>
          <p:cNvPr id="219" name="Excels"/>
          <p:cNvSpPr txBox="1"/>
          <p:nvPr/>
        </p:nvSpPr>
        <p:spPr>
          <a:xfrm>
            <a:off x="499055" y="5649560"/>
            <a:ext cx="597866" cy="2946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1400"/>
            </a:lvl1pPr>
          </a:lstStyle>
          <a:p>
            <a:r>
              <a:t>Excels</a:t>
            </a:r>
          </a:p>
        </p:txBody>
      </p:sp>
      <p:sp>
        <p:nvSpPr>
          <p:cNvPr id="220" name="…"/>
          <p:cNvSpPr txBox="1"/>
          <p:nvPr/>
        </p:nvSpPr>
        <p:spPr>
          <a:xfrm>
            <a:off x="499055" y="6201219"/>
            <a:ext cx="234713" cy="2946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1400"/>
            </a:lvl1pPr>
          </a:lstStyle>
          <a:p>
            <a:r>
              <a:t>…</a:t>
            </a:r>
          </a:p>
        </p:txBody>
      </p:sp>
      <p:sp>
        <p:nvSpPr>
          <p:cNvPr id="221" name="Téléviseur"/>
          <p:cNvSpPr/>
          <p:nvPr/>
        </p:nvSpPr>
        <p:spPr>
          <a:xfrm>
            <a:off x="2303919" y="4608789"/>
            <a:ext cx="391911" cy="23897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lnTo>
                  <a:pt x="0" y="0"/>
                </a:lnTo>
                <a:close/>
                <a:moveTo>
                  <a:pt x="675" y="1107"/>
                </a:moveTo>
                <a:lnTo>
                  <a:pt x="20920" y="1107"/>
                </a:lnTo>
                <a:lnTo>
                  <a:pt x="20920" y="19403"/>
                </a:lnTo>
                <a:lnTo>
                  <a:pt x="675" y="19403"/>
                </a:lnTo>
                <a:lnTo>
                  <a:pt x="675" y="1107"/>
                </a:lnTo>
                <a:close/>
                <a:moveTo>
                  <a:pt x="945" y="1558"/>
                </a:moveTo>
                <a:lnTo>
                  <a:pt x="945" y="18952"/>
                </a:lnTo>
                <a:lnTo>
                  <a:pt x="20645" y="18952"/>
                </a:lnTo>
                <a:lnTo>
                  <a:pt x="20645" y="1558"/>
                </a:lnTo>
                <a:lnTo>
                  <a:pt x="945" y="1558"/>
                </a:lnTo>
                <a:close/>
                <a:moveTo>
                  <a:pt x="19683" y="20211"/>
                </a:moveTo>
                <a:cubicBezTo>
                  <a:pt x="19791" y="20211"/>
                  <a:pt x="19877" y="20352"/>
                  <a:pt x="19877" y="20529"/>
                </a:cubicBezTo>
                <a:cubicBezTo>
                  <a:pt x="19877" y="20706"/>
                  <a:pt x="19791" y="20847"/>
                  <a:pt x="19683" y="20847"/>
                </a:cubicBezTo>
                <a:cubicBezTo>
                  <a:pt x="19575" y="20847"/>
                  <a:pt x="19489" y="20706"/>
                  <a:pt x="19489" y="20529"/>
                </a:cubicBezTo>
                <a:cubicBezTo>
                  <a:pt x="19489" y="20352"/>
                  <a:pt x="19575" y="20211"/>
                  <a:pt x="19683" y="20211"/>
                </a:cubicBezTo>
                <a:close/>
                <a:moveTo>
                  <a:pt x="20412" y="20211"/>
                </a:moveTo>
                <a:cubicBezTo>
                  <a:pt x="20520" y="20211"/>
                  <a:pt x="20606" y="20352"/>
                  <a:pt x="20606" y="20529"/>
                </a:cubicBezTo>
                <a:cubicBezTo>
                  <a:pt x="20606" y="20706"/>
                  <a:pt x="20520" y="20847"/>
                  <a:pt x="20412" y="20847"/>
                </a:cubicBezTo>
                <a:cubicBezTo>
                  <a:pt x="20304" y="20847"/>
                  <a:pt x="20218" y="20706"/>
                  <a:pt x="20218" y="20529"/>
                </a:cubicBezTo>
                <a:cubicBezTo>
                  <a:pt x="20218" y="20352"/>
                  <a:pt x="20304" y="20211"/>
                  <a:pt x="20412" y="20211"/>
                </a:cubicBezTo>
                <a:close/>
              </a:path>
            </a:pathLst>
          </a:custGeom>
          <a:solidFill>
            <a:srgbClr val="FFFFFF"/>
          </a:solidFill>
          <a:ln w="12700">
            <a:solidFill>
              <a:srgbClr val="000000"/>
            </a:solidFill>
            <a:miter/>
          </a:ln>
        </p:spPr>
        <p:txBody>
          <a:bodyPr lIns="45719" rIns="45719" anchor="ctr"/>
          <a:lstStyle/>
          <a:p>
            <a:endParaRPr/>
          </a:p>
        </p:txBody>
      </p:sp>
      <p:pic>
        <p:nvPicPr>
          <p:cNvPr id="222" name="1920px-Microsoft_Office_Excel_(2018–present).svg.png" descr="1920px-Microsoft_Office_Excel_(2018–present).svg.png"/>
          <p:cNvPicPr>
            <a:picLocks noChangeAspect="1"/>
          </p:cNvPicPr>
          <p:nvPr/>
        </p:nvPicPr>
        <p:blipFill>
          <a:blip r:embed="rId2"/>
          <a:stretch>
            <a:fillRect/>
          </a:stretch>
        </p:blipFill>
        <p:spPr>
          <a:xfrm>
            <a:off x="2027793" y="5577374"/>
            <a:ext cx="487268" cy="487269"/>
          </a:xfrm>
          <a:prstGeom prst="rect">
            <a:avLst/>
          </a:prstGeom>
          <a:ln w="12700">
            <a:miter lim="400000"/>
          </a:ln>
        </p:spPr>
      </p:pic>
      <p:pic>
        <p:nvPicPr>
          <p:cNvPr id="223" name="Twitter_Bird.svg.png" descr="Twitter_Bird.svg.png"/>
          <p:cNvPicPr>
            <a:picLocks noChangeAspect="1"/>
          </p:cNvPicPr>
          <p:nvPr/>
        </p:nvPicPr>
        <p:blipFill>
          <a:blip r:embed="rId3"/>
          <a:stretch>
            <a:fillRect/>
          </a:stretch>
        </p:blipFill>
        <p:spPr>
          <a:xfrm>
            <a:off x="2085886" y="4994132"/>
            <a:ext cx="532376" cy="433000"/>
          </a:xfrm>
          <a:prstGeom prst="rect">
            <a:avLst/>
          </a:prstGeom>
          <a:ln w="12700">
            <a:miter lim="400000"/>
          </a:ln>
        </p:spPr>
      </p:pic>
      <p:sp>
        <p:nvSpPr>
          <p:cNvPr id="224" name="Extract Transform Load…"/>
          <p:cNvSpPr txBox="1"/>
          <p:nvPr/>
        </p:nvSpPr>
        <p:spPr>
          <a:xfrm>
            <a:off x="3634021" y="4479356"/>
            <a:ext cx="1954980" cy="497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a:defRPr sz="1400"/>
            </a:pPr>
            <a:r>
              <a:t>Extract Transform Load</a:t>
            </a:r>
          </a:p>
          <a:p>
            <a:pPr algn="ctr">
              <a:defRPr sz="1400"/>
            </a:pPr>
            <a:r>
              <a:t>(ETL)</a:t>
            </a:r>
          </a:p>
        </p:txBody>
      </p:sp>
      <p:sp>
        <p:nvSpPr>
          <p:cNvPr id="225" name="Rectangle"/>
          <p:cNvSpPr/>
          <p:nvPr/>
        </p:nvSpPr>
        <p:spPr>
          <a:xfrm>
            <a:off x="186097" y="1059506"/>
            <a:ext cx="11912549" cy="878372"/>
          </a:xfrm>
          <a:prstGeom prst="rect">
            <a:avLst/>
          </a:prstGeom>
          <a:solidFill>
            <a:schemeClr val="accent5">
              <a:lumOff val="24117"/>
            </a:schemeClr>
          </a:solidFill>
          <a:ln w="12700">
            <a:solidFill>
              <a:schemeClr val="accent1"/>
            </a:solidFill>
            <a:miter/>
          </a:ln>
        </p:spPr>
        <p:txBody>
          <a:bodyPr lIns="45719" rIns="45719" anchor="ctr"/>
          <a:lstStyle/>
          <a:p>
            <a:pPr algn="ctr">
              <a:defRPr sz="2100" b="1"/>
            </a:pPr>
            <a:endParaRPr/>
          </a:p>
        </p:txBody>
      </p:sp>
      <p:sp>
        <p:nvSpPr>
          <p:cNvPr id="226" name="C’est la partie qui compose l’architecture des données et les technologies utilisées"/>
          <p:cNvSpPr txBox="1"/>
          <p:nvPr/>
        </p:nvSpPr>
        <p:spPr>
          <a:xfrm>
            <a:off x="325971" y="1287871"/>
            <a:ext cx="10631164" cy="4216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2200"/>
            </a:lvl1pPr>
          </a:lstStyle>
          <a:p>
            <a:r>
              <a:t>C’est la partie qui compose l’architecture des données et les technologies utilisées </a:t>
            </a:r>
          </a:p>
        </p:txBody>
      </p:sp>
      <p:sp>
        <p:nvSpPr>
          <p:cNvPr id="227" name="Reporting et alertes"/>
          <p:cNvSpPr txBox="1"/>
          <p:nvPr/>
        </p:nvSpPr>
        <p:spPr>
          <a:xfrm>
            <a:off x="9570381" y="3678030"/>
            <a:ext cx="1694531" cy="2946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1400"/>
            </a:lvl1pPr>
          </a:lstStyle>
          <a:p>
            <a:r>
              <a:t>Reporting et alertes</a:t>
            </a:r>
          </a:p>
        </p:txBody>
      </p:sp>
      <p:sp>
        <p:nvSpPr>
          <p:cNvPr id="228" name="Dashboards"/>
          <p:cNvSpPr txBox="1"/>
          <p:nvPr/>
        </p:nvSpPr>
        <p:spPr>
          <a:xfrm>
            <a:off x="9564792" y="4065647"/>
            <a:ext cx="1003733" cy="2946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1400"/>
            </a:lvl1pPr>
          </a:lstStyle>
          <a:p>
            <a:r>
              <a:t>Dashboards</a:t>
            </a:r>
          </a:p>
        </p:txBody>
      </p:sp>
      <p:sp>
        <p:nvSpPr>
          <p:cNvPr id="229" name="Visualizations de données"/>
          <p:cNvSpPr txBox="1"/>
          <p:nvPr/>
        </p:nvSpPr>
        <p:spPr>
          <a:xfrm>
            <a:off x="9564792" y="4461528"/>
            <a:ext cx="2143112" cy="2946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1400"/>
            </a:lvl1pPr>
          </a:lstStyle>
          <a:p>
            <a:r>
              <a:t>Visualizations de données</a:t>
            </a:r>
          </a:p>
        </p:txBody>
      </p:sp>
      <p:sp>
        <p:nvSpPr>
          <p:cNvPr id="230" name="OLAP"/>
          <p:cNvSpPr txBox="1"/>
          <p:nvPr/>
        </p:nvSpPr>
        <p:spPr>
          <a:xfrm>
            <a:off x="9570381" y="4857408"/>
            <a:ext cx="517995" cy="2946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1400"/>
            </a:lvl1pPr>
          </a:lstStyle>
          <a:p>
            <a:r>
              <a:t>OLAP</a:t>
            </a:r>
          </a:p>
        </p:txBody>
      </p:sp>
      <p:sp>
        <p:nvSpPr>
          <p:cNvPr id="231" name="…"/>
          <p:cNvSpPr txBox="1"/>
          <p:nvPr/>
        </p:nvSpPr>
        <p:spPr>
          <a:xfrm>
            <a:off x="9570381" y="5253289"/>
            <a:ext cx="234713" cy="2946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1400"/>
            </a:lvl1pPr>
          </a:lstStyle>
          <a:p>
            <a:r>
              <a:t>…</a:t>
            </a:r>
          </a:p>
        </p:txBody>
      </p:sp>
      <p:sp>
        <p:nvSpPr>
          <p:cNvPr id="232" name="Entrepôt de données"/>
          <p:cNvSpPr txBox="1"/>
          <p:nvPr/>
        </p:nvSpPr>
        <p:spPr>
          <a:xfrm>
            <a:off x="6754326" y="4546242"/>
            <a:ext cx="1755910" cy="2946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1400"/>
            </a:lvl1pPr>
          </a:lstStyle>
          <a:p>
            <a:r>
              <a:t>Entrepôt de données</a:t>
            </a:r>
          </a:p>
        </p:txBody>
      </p:sp>
      <p:sp>
        <p:nvSpPr>
          <p:cNvPr id="233" name="Ligne"/>
          <p:cNvSpPr/>
          <p:nvPr/>
        </p:nvSpPr>
        <p:spPr>
          <a:xfrm>
            <a:off x="2791721" y="4072723"/>
            <a:ext cx="684991" cy="1"/>
          </a:xfrm>
          <a:prstGeom prst="line">
            <a:avLst/>
          </a:prstGeom>
          <a:ln w="38100">
            <a:solidFill>
              <a:srgbClr val="000000"/>
            </a:solidFill>
            <a:miter/>
            <a:tailEnd type="triangle"/>
          </a:ln>
        </p:spPr>
        <p:txBody>
          <a:bodyPr lIns="45719" rIns="45719"/>
          <a:lstStyle/>
          <a:p>
            <a:endParaRPr/>
          </a:p>
        </p:txBody>
      </p:sp>
      <p:sp>
        <p:nvSpPr>
          <p:cNvPr id="234" name="Ligne"/>
          <p:cNvSpPr/>
          <p:nvPr/>
        </p:nvSpPr>
        <p:spPr>
          <a:xfrm>
            <a:off x="2791721" y="5245221"/>
            <a:ext cx="684991" cy="1"/>
          </a:xfrm>
          <a:prstGeom prst="line">
            <a:avLst/>
          </a:prstGeom>
          <a:ln w="38100">
            <a:solidFill>
              <a:srgbClr val="000000"/>
            </a:solidFill>
            <a:miter/>
            <a:tailEnd type="triangle"/>
          </a:ln>
        </p:spPr>
        <p:txBody>
          <a:bodyPr lIns="45719" rIns="45719"/>
          <a:lstStyle/>
          <a:p>
            <a:endParaRPr/>
          </a:p>
        </p:txBody>
      </p:sp>
      <p:sp>
        <p:nvSpPr>
          <p:cNvPr id="235" name="Ligne"/>
          <p:cNvSpPr/>
          <p:nvPr/>
        </p:nvSpPr>
        <p:spPr>
          <a:xfrm>
            <a:off x="2791721" y="5821008"/>
            <a:ext cx="684991" cy="1"/>
          </a:xfrm>
          <a:prstGeom prst="line">
            <a:avLst/>
          </a:prstGeom>
          <a:ln w="38100">
            <a:solidFill>
              <a:srgbClr val="000000"/>
            </a:solidFill>
            <a:miter/>
            <a:tailEnd type="triangle"/>
          </a:ln>
        </p:spPr>
        <p:txBody>
          <a:bodyPr lIns="45719" rIns="45719"/>
          <a:lstStyle/>
          <a:p>
            <a:endParaRPr/>
          </a:p>
        </p:txBody>
      </p:sp>
      <p:sp>
        <p:nvSpPr>
          <p:cNvPr id="236" name="Ligne"/>
          <p:cNvSpPr/>
          <p:nvPr/>
        </p:nvSpPr>
        <p:spPr>
          <a:xfrm>
            <a:off x="8695018" y="4220271"/>
            <a:ext cx="684991" cy="1"/>
          </a:xfrm>
          <a:prstGeom prst="line">
            <a:avLst/>
          </a:prstGeom>
          <a:ln w="38100">
            <a:solidFill>
              <a:srgbClr val="000000"/>
            </a:solidFill>
            <a:miter/>
            <a:tailEnd type="triangle"/>
          </a:ln>
        </p:spPr>
        <p:txBody>
          <a:bodyPr lIns="45719" rIns="45719"/>
          <a:lstStyle/>
          <a:p>
            <a:endParaRPr/>
          </a:p>
        </p:txBody>
      </p:sp>
      <p:sp>
        <p:nvSpPr>
          <p:cNvPr id="237" name="Ligne"/>
          <p:cNvSpPr/>
          <p:nvPr/>
        </p:nvSpPr>
        <p:spPr>
          <a:xfrm>
            <a:off x="8695018" y="5181721"/>
            <a:ext cx="684991" cy="1"/>
          </a:xfrm>
          <a:prstGeom prst="line">
            <a:avLst/>
          </a:prstGeom>
          <a:ln w="38100">
            <a:solidFill>
              <a:srgbClr val="000000"/>
            </a:solidFill>
            <a:miter/>
            <a:tailEnd type="triangle"/>
          </a:ln>
        </p:spPr>
        <p:txBody>
          <a:bodyPr lIns="45719" rIns="45719"/>
          <a:lstStyle/>
          <a:p>
            <a:endParaRP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 name="Title 15"/>
          <p:cNvSpPr txBox="1"/>
          <p:nvPr/>
        </p:nvSpPr>
        <p:spPr>
          <a:xfrm>
            <a:off x="1135972" y="2995036"/>
            <a:ext cx="9920056" cy="8679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lgn="ctr">
              <a:lnSpc>
                <a:spcPct val="90000"/>
              </a:lnSpc>
              <a:defRPr sz="2800">
                <a:solidFill>
                  <a:srgbClr val="766C62"/>
                </a:solidFill>
                <a:latin typeface="Segoe UI"/>
                <a:ea typeface="Segoe UI"/>
                <a:cs typeface="Segoe UI"/>
                <a:sym typeface="Segoe UI"/>
              </a:defRPr>
            </a:lvl1pPr>
          </a:lstStyle>
          <a:p>
            <a:r>
              <a:rPr lang="fr-BE" dirty="0"/>
              <a:t>Quels sont les niveaux de qualité des données</a:t>
            </a:r>
            <a:br>
              <a:rPr lang="fr-BE" dirty="0"/>
            </a:br>
            <a:r>
              <a:rPr lang="fr-BE" dirty="0"/>
              <a:t>dans les </a:t>
            </a:r>
            <a:r>
              <a:rPr lang="fr-BE" dirty="0" err="1"/>
              <a:t>storages</a:t>
            </a:r>
            <a:r>
              <a:rPr lang="fr-BE" dirty="0"/>
              <a:t>?</a:t>
            </a:r>
            <a:endParaRPr dirty="0"/>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D70D3-D5C5-FD93-A038-7FC0548637B6}"/>
              </a:ext>
            </a:extLst>
          </p:cNvPr>
          <p:cNvSpPr>
            <a:spLocks noGrp="1"/>
          </p:cNvSpPr>
          <p:nvPr>
            <p:ph type="title"/>
          </p:nvPr>
        </p:nvSpPr>
        <p:spPr/>
        <p:txBody>
          <a:bodyPr/>
          <a:lstStyle/>
          <a:p>
            <a:r>
              <a:rPr lang="fr-BE" dirty="0"/>
              <a:t>Raw/</a:t>
            </a:r>
            <a:r>
              <a:rPr lang="fr-BE" dirty="0" err="1"/>
              <a:t>Processed</a:t>
            </a:r>
            <a:r>
              <a:rPr lang="fr-BE" dirty="0"/>
              <a:t>/</a:t>
            </a:r>
            <a:r>
              <a:rPr lang="fr-BE" dirty="0" err="1"/>
              <a:t>Curated</a:t>
            </a:r>
            <a:endParaRPr lang="en-GB" dirty="0"/>
          </a:p>
        </p:txBody>
      </p:sp>
      <p:sp>
        <p:nvSpPr>
          <p:cNvPr id="3" name="Text Placeholder 2">
            <a:extLst>
              <a:ext uri="{FF2B5EF4-FFF2-40B4-BE49-F238E27FC236}">
                <a16:creationId xmlns:a16="http://schemas.microsoft.com/office/drawing/2014/main" id="{3A3CBAA8-9119-D906-B3C3-7C47EC30F8A0}"/>
              </a:ext>
            </a:extLst>
          </p:cNvPr>
          <p:cNvSpPr>
            <a:spLocks noGrp="1"/>
          </p:cNvSpPr>
          <p:nvPr>
            <p:ph type="body" idx="1"/>
          </p:nvPr>
        </p:nvSpPr>
        <p:spPr/>
        <p:txBody>
          <a:bodyPr/>
          <a:lstStyle/>
          <a:p>
            <a:endParaRPr lang="en-GB"/>
          </a:p>
        </p:txBody>
      </p:sp>
      <p:pic>
        <p:nvPicPr>
          <p:cNvPr id="7" name="Picture 6" descr="A silver medal with red ribbons&#10;&#10;Description automatically generated">
            <a:extLst>
              <a:ext uri="{FF2B5EF4-FFF2-40B4-BE49-F238E27FC236}">
                <a16:creationId xmlns:a16="http://schemas.microsoft.com/office/drawing/2014/main" id="{E8E56D2C-C65A-7249-A13A-26DC78E7C3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7440" y="1862253"/>
            <a:ext cx="10437120" cy="3133494"/>
          </a:xfrm>
          <a:prstGeom prst="rect">
            <a:avLst/>
          </a:prstGeom>
        </p:spPr>
      </p:pic>
    </p:spTree>
    <p:extLst>
      <p:ext uri="{BB962C8B-B14F-4D97-AF65-F5344CB8AC3E}">
        <p14:creationId xmlns:p14="http://schemas.microsoft.com/office/powerpoint/2010/main" val="273478204"/>
      </p:ext>
    </p:extLst>
  </p:cSld>
  <p:clrMapOvr>
    <a:masterClrMapping/>
  </p:clrMapOvr>
  <p:transition spd="med"/>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0</TotalTime>
  <Words>3115</Words>
  <Application>Microsoft Office PowerPoint</Application>
  <PresentationFormat>Widescreen</PresentationFormat>
  <Paragraphs>512</Paragraphs>
  <Slides>57</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57</vt:i4>
      </vt:variant>
    </vt:vector>
  </HeadingPairs>
  <TitlesOfParts>
    <vt:vector size="65" baseType="lpstr">
      <vt:lpstr>Arial</vt:lpstr>
      <vt:lpstr>Calibri</vt:lpstr>
      <vt:lpstr>Calibri Light</vt:lpstr>
      <vt:lpstr>Helvetica</vt:lpstr>
      <vt:lpstr>Helvetica Neue</vt:lpstr>
      <vt:lpstr>Segoe UI</vt:lpstr>
      <vt:lpstr>Times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Raw/Processed/Curated</vt:lpstr>
      <vt:lpstr>Medallion architecture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Kevin JULLIEN</cp:lastModifiedBy>
  <cp:revision>7</cp:revision>
  <dcterms:modified xsi:type="dcterms:W3CDTF">2023-10-12T13:04:09Z</dcterms:modified>
</cp:coreProperties>
</file>