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9EFF7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9EFF7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https://www.theverge.com/2023/10/16/23919004/stack-overflow-layoff-ai-profitability</a:t>
            </a:r>
          </a:p>
        </p:txBody>
      </p:sp>
    </p:spTree>
    <p:extLst>
      <p:ext uri="{BB962C8B-B14F-4D97-AF65-F5344CB8AC3E}">
        <p14:creationId xmlns:p14="http://schemas.microsoft.com/office/powerpoint/2010/main" val="181122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e du titre"/>
          <p:cNvSpPr txBox="1">
            <a:spLocks noGrp="1"/>
          </p:cNvSpPr>
          <p:nvPr>
            <p:ph type="title"/>
          </p:nvPr>
        </p:nvSpPr>
        <p:spPr>
          <a:xfrm>
            <a:off x="324332" y="340393"/>
            <a:ext cx="11543339" cy="523409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/>
            </a:lvl1pPr>
          </a:lstStyle>
          <a:p>
            <a:r>
              <a:t>Texte du titre</a:t>
            </a:r>
          </a:p>
        </p:txBody>
      </p:sp>
      <p:sp>
        <p:nvSpPr>
          <p:cNvPr id="93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24331" y="1083878"/>
            <a:ext cx="2764883" cy="4756889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  <a:lvl2pPr marL="609600" indent="-152400">
              <a:defRPr sz="1600"/>
            </a:lvl2pPr>
            <a:lvl3pPr marL="1097280" indent="-182880">
              <a:defRPr sz="1600"/>
            </a:lvl3pPr>
            <a:lvl4pPr marL="1574800" indent="-203200">
              <a:defRPr sz="1600"/>
            </a:lvl4pPr>
            <a:lvl5pPr marL="2032000" indent="-203200"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e du titre"/>
          <p:cNvSpPr txBox="1">
            <a:spLocks noGrp="1"/>
          </p:cNvSpPr>
          <p:nvPr>
            <p:ph type="title"/>
          </p:nvPr>
        </p:nvSpPr>
        <p:spPr>
          <a:xfrm>
            <a:off x="324331" y="340391"/>
            <a:ext cx="11419611" cy="523410"/>
          </a:xfrm>
          <a:prstGeom prst="rect">
            <a:avLst/>
          </a:prstGeom>
        </p:spPr>
        <p:txBody>
          <a:bodyPr lIns="53984" tIns="53984" rIns="53984" bIns="53984" anchor="t"/>
          <a:lstStyle>
            <a:lvl1pPr>
              <a:defRPr sz="2900"/>
            </a:lvl1pPr>
          </a:lstStyle>
          <a:p>
            <a:r>
              <a:t>Texte du titre</a:t>
            </a:r>
          </a:p>
        </p:txBody>
      </p:sp>
      <p:sp>
        <p:nvSpPr>
          <p:cNvPr id="102" name="Texte niveau 1…"/>
          <p:cNvSpPr txBox="1">
            <a:spLocks noGrp="1"/>
          </p:cNvSpPr>
          <p:nvPr>
            <p:ph type="body" idx="1"/>
          </p:nvPr>
        </p:nvSpPr>
        <p:spPr>
          <a:xfrm>
            <a:off x="320749" y="1176187"/>
            <a:ext cx="11439408" cy="4888486"/>
          </a:xfrm>
          <a:prstGeom prst="rect">
            <a:avLst/>
          </a:prstGeom>
        </p:spPr>
        <p:txBody>
          <a:bodyPr/>
          <a:lstStyle>
            <a:lvl1pPr marL="304554" indent="-304554">
              <a:spcBef>
                <a:spcPts val="1300"/>
              </a:spcBef>
              <a:buChar char="−"/>
              <a:defRPr sz="2700"/>
            </a:lvl1pPr>
            <a:lvl2pPr marL="553001" indent="-248447">
              <a:spcBef>
                <a:spcPts val="1300"/>
              </a:spcBef>
              <a:buChar char="−"/>
              <a:defRPr sz="2700"/>
            </a:lvl2pPr>
            <a:lvl3pPr marL="577846" indent="-273292">
              <a:spcBef>
                <a:spcPts val="1300"/>
              </a:spcBef>
              <a:buChar char="−"/>
              <a:defRPr sz="2700"/>
            </a:lvl3pPr>
            <a:lvl4pPr marL="984515" indent="-273292">
              <a:spcBef>
                <a:spcPts val="1300"/>
              </a:spcBef>
              <a:defRPr sz="2700"/>
            </a:lvl4pPr>
            <a:lvl5pPr marL="2171700" indent="-342900">
              <a:spcBef>
                <a:spcPts val="1300"/>
              </a:spcBef>
              <a:defRPr sz="2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e du titre"/>
          <p:cNvSpPr txBox="1">
            <a:spLocks noGrp="1"/>
          </p:cNvSpPr>
          <p:nvPr>
            <p:ph type="title"/>
          </p:nvPr>
        </p:nvSpPr>
        <p:spPr>
          <a:xfrm>
            <a:off x="324331" y="340391"/>
            <a:ext cx="11419611" cy="523410"/>
          </a:xfrm>
          <a:prstGeom prst="rect">
            <a:avLst/>
          </a:prstGeom>
        </p:spPr>
        <p:txBody>
          <a:bodyPr lIns="53984" tIns="53984" rIns="53984" bIns="53984" anchor="t"/>
          <a:lstStyle>
            <a:lvl1pPr>
              <a:defRPr sz="2900"/>
            </a:lvl1pPr>
          </a:lstStyle>
          <a:p>
            <a:r>
              <a:t>Texte du titre</a:t>
            </a:r>
          </a:p>
        </p:txBody>
      </p:sp>
      <p:sp>
        <p:nvSpPr>
          <p:cNvPr id="111" name="Texte niveau 1…"/>
          <p:cNvSpPr txBox="1">
            <a:spLocks noGrp="1"/>
          </p:cNvSpPr>
          <p:nvPr>
            <p:ph type="body" idx="1"/>
          </p:nvPr>
        </p:nvSpPr>
        <p:spPr>
          <a:xfrm>
            <a:off x="320749" y="1176187"/>
            <a:ext cx="11439408" cy="4888486"/>
          </a:xfrm>
          <a:prstGeom prst="rect">
            <a:avLst/>
          </a:prstGeom>
        </p:spPr>
        <p:txBody>
          <a:bodyPr/>
          <a:lstStyle>
            <a:lvl1pPr marL="304554" indent="-304554">
              <a:spcBef>
                <a:spcPts val="1300"/>
              </a:spcBef>
              <a:buChar char="−"/>
              <a:defRPr sz="2700"/>
            </a:lvl1pPr>
            <a:lvl2pPr marL="553001" indent="-248447">
              <a:spcBef>
                <a:spcPts val="1300"/>
              </a:spcBef>
              <a:buChar char="−"/>
              <a:defRPr sz="2700"/>
            </a:lvl2pPr>
            <a:lvl3pPr marL="577846" indent="-273292">
              <a:spcBef>
                <a:spcPts val="1300"/>
              </a:spcBef>
              <a:buChar char="−"/>
              <a:defRPr sz="2700"/>
            </a:lvl3pPr>
            <a:lvl4pPr marL="984515" indent="-273292">
              <a:spcBef>
                <a:spcPts val="1300"/>
              </a:spcBef>
              <a:defRPr sz="2700"/>
            </a:lvl4pPr>
            <a:lvl5pPr marL="2171700" indent="-342900">
              <a:spcBef>
                <a:spcPts val="1300"/>
              </a:spcBef>
              <a:defRPr sz="2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e du titre"/>
          <p:cNvSpPr txBox="1">
            <a:spLocks noGrp="1"/>
          </p:cNvSpPr>
          <p:nvPr>
            <p:ph type="title"/>
          </p:nvPr>
        </p:nvSpPr>
        <p:spPr>
          <a:xfrm>
            <a:off x="324331" y="340391"/>
            <a:ext cx="11419611" cy="523410"/>
          </a:xfrm>
          <a:prstGeom prst="rect">
            <a:avLst/>
          </a:prstGeom>
        </p:spPr>
        <p:txBody>
          <a:bodyPr lIns="53984" tIns="53984" rIns="53984" bIns="53984" anchor="t"/>
          <a:lstStyle>
            <a:lvl1pPr>
              <a:defRPr sz="2900"/>
            </a:lvl1pPr>
          </a:lstStyle>
          <a:p>
            <a:r>
              <a:t>Texte du titre</a:t>
            </a:r>
          </a:p>
        </p:txBody>
      </p:sp>
      <p:sp>
        <p:nvSpPr>
          <p:cNvPr id="120" name="Texte niveau 1…"/>
          <p:cNvSpPr txBox="1">
            <a:spLocks noGrp="1"/>
          </p:cNvSpPr>
          <p:nvPr>
            <p:ph type="body" idx="1"/>
          </p:nvPr>
        </p:nvSpPr>
        <p:spPr>
          <a:xfrm>
            <a:off x="320749" y="1176187"/>
            <a:ext cx="11439408" cy="4888486"/>
          </a:xfrm>
          <a:prstGeom prst="rect">
            <a:avLst/>
          </a:prstGeom>
        </p:spPr>
        <p:txBody>
          <a:bodyPr/>
          <a:lstStyle>
            <a:lvl1pPr marL="304554" indent="-304554">
              <a:spcBef>
                <a:spcPts val="1300"/>
              </a:spcBef>
              <a:buChar char="−"/>
              <a:defRPr sz="2700"/>
            </a:lvl1pPr>
            <a:lvl2pPr marL="553001" indent="-248447">
              <a:spcBef>
                <a:spcPts val="1300"/>
              </a:spcBef>
              <a:buChar char="−"/>
              <a:defRPr sz="2700"/>
            </a:lvl2pPr>
            <a:lvl3pPr marL="577846" indent="-273292">
              <a:spcBef>
                <a:spcPts val="1300"/>
              </a:spcBef>
              <a:buChar char="−"/>
              <a:defRPr sz="2700"/>
            </a:lvl3pPr>
            <a:lvl4pPr marL="984515" indent="-273292">
              <a:spcBef>
                <a:spcPts val="1300"/>
              </a:spcBef>
              <a:defRPr sz="2700"/>
            </a:lvl4pPr>
            <a:lvl5pPr marL="2171700" indent="-342900">
              <a:spcBef>
                <a:spcPts val="1300"/>
              </a:spcBef>
              <a:defRPr sz="2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divider or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0254"/>
          </a:solidFill>
          <a:ln w="12700">
            <a:miter lim="400000"/>
          </a:ln>
        </p:spPr>
        <p:txBody>
          <a:bodyPr lIns="45719" rIns="45719"/>
          <a:lstStyle/>
          <a:p>
            <a:pPr defTabSz="1031899">
              <a:defRPr sz="27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9" name="Texte niveau 1…"/>
          <p:cNvSpPr txBox="1">
            <a:spLocks noGrp="1"/>
          </p:cNvSpPr>
          <p:nvPr>
            <p:ph type="body" idx="1"/>
          </p:nvPr>
        </p:nvSpPr>
        <p:spPr>
          <a:xfrm>
            <a:off x="315456" y="340393"/>
            <a:ext cx="9763209" cy="5270816"/>
          </a:xfrm>
          <a:prstGeom prst="rect">
            <a:avLst/>
          </a:prstGeom>
        </p:spPr>
        <p:txBody>
          <a:bodyPr/>
          <a:lstStyle>
            <a:lvl1pPr>
              <a:defRPr sz="3900" b="1">
                <a:solidFill>
                  <a:srgbClr val="FFFFFF"/>
                </a:solidFill>
              </a:defRPr>
            </a:lvl1pPr>
            <a:lvl2pPr marL="655319" indent="-198119">
              <a:defRPr sz="3900" b="1">
                <a:solidFill>
                  <a:srgbClr val="FFFFFF"/>
                </a:solidFill>
              </a:defRPr>
            </a:lvl2pPr>
            <a:lvl3pPr marL="1112519" indent="-198119">
              <a:defRPr sz="3900" b="1">
                <a:solidFill>
                  <a:srgbClr val="FFFFFF"/>
                </a:solidFill>
              </a:defRPr>
            </a:lvl3pPr>
            <a:lvl4pPr marL="1569719" indent="-198119">
              <a:defRPr sz="3900" b="1">
                <a:solidFill>
                  <a:srgbClr val="FFFFFF"/>
                </a:solidFill>
              </a:defRPr>
            </a:lvl4pPr>
            <a:lvl5pPr marL="2057400" indent="-228600">
              <a:defRPr sz="3900" b="1">
                <a:solidFill>
                  <a:srgbClr val="FFFFFF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e niveau 1…"/>
          <p:cNvSpPr txBox="1">
            <a:spLocks noGrp="1"/>
          </p:cNvSpPr>
          <p:nvPr>
            <p:ph type="body" idx="1"/>
          </p:nvPr>
        </p:nvSpPr>
        <p:spPr>
          <a:xfrm>
            <a:off x="325647" y="340391"/>
            <a:ext cx="9102788" cy="5283241"/>
          </a:xfrm>
          <a:prstGeom prst="rect">
            <a:avLst/>
          </a:prstGeom>
        </p:spPr>
        <p:txBody>
          <a:bodyPr/>
          <a:lstStyle>
            <a:lvl1pPr marL="386963" indent="-386963">
              <a:buChar char="̶"/>
              <a:defRPr sz="2700" b="1"/>
            </a:lvl1pPr>
            <a:lvl2pPr marL="765809" indent="-308609">
              <a:defRPr sz="2700" b="1"/>
            </a:lvl2pPr>
            <a:lvl3pPr marL="1223010" indent="-308610">
              <a:defRPr sz="2700" b="1"/>
            </a:lvl3pPr>
            <a:lvl4pPr marL="1680210" indent="-308610">
              <a:defRPr sz="2700" b="1"/>
            </a:lvl4pPr>
            <a:lvl5pPr marL="0" indent="1370757">
              <a:buSzTx/>
              <a:buNone/>
              <a:defRPr sz="27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684097" y="6305312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e du titre"/>
          <p:cNvSpPr txBox="1">
            <a:spLocks noGrp="1"/>
          </p:cNvSpPr>
          <p:nvPr>
            <p:ph type="title"/>
          </p:nvPr>
        </p:nvSpPr>
        <p:spPr>
          <a:xfrm>
            <a:off x="324521" y="341555"/>
            <a:ext cx="11426329" cy="523820"/>
          </a:xfrm>
          <a:prstGeom prst="rect">
            <a:avLst/>
          </a:prstGeom>
        </p:spPr>
        <p:txBody>
          <a:bodyPr lIns="60971" tIns="60971" rIns="60971" bIns="60971" anchor="t"/>
          <a:lstStyle>
            <a:lvl1pPr defTabSz="1033004">
              <a:lnSpc>
                <a:spcPct val="100000"/>
              </a:lnSpc>
              <a:defRPr sz="2800" b="1">
                <a:solidFill>
                  <a:srgbClr val="766C6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Texte du titre</a:t>
            </a:r>
          </a:p>
        </p:txBody>
      </p:sp>
      <p:sp>
        <p:nvSpPr>
          <p:cNvPr id="146" name="Texte niveau 1…"/>
          <p:cNvSpPr txBox="1">
            <a:spLocks noGrp="1"/>
          </p:cNvSpPr>
          <p:nvPr>
            <p:ph type="body" idx="1"/>
          </p:nvPr>
        </p:nvSpPr>
        <p:spPr>
          <a:xfrm>
            <a:off x="320936" y="1178006"/>
            <a:ext cx="11446138" cy="4892321"/>
          </a:xfrm>
          <a:prstGeom prst="rect">
            <a:avLst/>
          </a:prstGeom>
        </p:spPr>
        <p:txBody>
          <a:bodyPr lIns="60971" tIns="60971" rIns="60971" bIns="60971"/>
          <a:lstStyle>
            <a:lvl1pPr marL="292364" indent="-292364" defTabSz="1033004">
              <a:lnSpc>
                <a:spcPct val="100000"/>
              </a:lnSpc>
              <a:spcBef>
                <a:spcPts val="1300"/>
              </a:spcBef>
              <a:buChar char="−"/>
              <a:defRPr sz="2600">
                <a:solidFill>
                  <a:srgbClr val="766C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3079" indent="-233204" defTabSz="1033004">
              <a:lnSpc>
                <a:spcPct val="100000"/>
              </a:lnSpc>
              <a:spcBef>
                <a:spcPts val="1300"/>
              </a:spcBef>
              <a:buChar char="−"/>
              <a:defRPr sz="2600">
                <a:solidFill>
                  <a:srgbClr val="766C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8990" indent="-259115" defTabSz="1033004">
              <a:lnSpc>
                <a:spcPct val="100000"/>
              </a:lnSpc>
              <a:spcBef>
                <a:spcPts val="1300"/>
              </a:spcBef>
              <a:buChar char="−"/>
              <a:defRPr sz="2600">
                <a:solidFill>
                  <a:srgbClr val="766C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352" indent="-259115" defTabSz="1033004">
              <a:lnSpc>
                <a:spcPct val="100000"/>
              </a:lnSpc>
              <a:spcBef>
                <a:spcPts val="1300"/>
              </a:spcBef>
              <a:buChar char="–"/>
              <a:defRPr sz="2600">
                <a:solidFill>
                  <a:srgbClr val="766C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99512" indent="-584839" defTabSz="1033004">
              <a:lnSpc>
                <a:spcPct val="100000"/>
              </a:lnSpc>
              <a:spcBef>
                <a:spcPts val="1300"/>
              </a:spcBef>
              <a:buChar char="–"/>
              <a:defRPr sz="2600">
                <a:solidFill>
                  <a:srgbClr val="766C62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1434"/>
            <a:ext cx="2844801" cy="368301"/>
          </a:xfrm>
          <a:prstGeom prst="rect">
            <a:avLst/>
          </a:prstGeom>
        </p:spPr>
        <p:txBody>
          <a:bodyPr lIns="51636" tIns="51636" rIns="51636" bIns="51636"/>
          <a:lstStyle>
            <a:lvl1pPr defTabSz="1033004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e du titre"/>
          <p:cNvSpPr txBox="1">
            <a:spLocks noGrp="1"/>
          </p:cNvSpPr>
          <p:nvPr>
            <p:ph type="title"/>
          </p:nvPr>
        </p:nvSpPr>
        <p:spPr>
          <a:xfrm>
            <a:off x="324331" y="340393"/>
            <a:ext cx="11543340" cy="523409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/>
            </a:lvl1pPr>
          </a:lstStyle>
          <a:p>
            <a:r>
              <a:t>Texte du titre</a:t>
            </a:r>
          </a:p>
        </p:txBody>
      </p:sp>
      <p:sp>
        <p:nvSpPr>
          <p:cNvPr id="15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24331" y="1083878"/>
            <a:ext cx="2764883" cy="475689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  <a:lvl2pPr marL="609600" indent="-152400">
              <a:defRPr sz="1600"/>
            </a:lvl2pPr>
            <a:lvl3pPr marL="1097280" indent="-182880">
              <a:defRPr sz="1600"/>
            </a:lvl3pPr>
            <a:lvl4pPr marL="1574800" indent="-203200">
              <a:defRPr sz="1600"/>
            </a:lvl4pPr>
            <a:lvl5pPr marL="2032000" indent="-203200"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r>
              <a:t>Texte du titre</a:t>
            </a:r>
          </a:p>
        </p:txBody>
      </p:sp>
      <p:sp>
        <p:nvSpPr>
          <p:cNvPr id="164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3pPr marL="1234438" indent="-320038"/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1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3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9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7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36" y="2199855"/>
            <a:ext cx="1446585" cy="1194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itle 1"/>
          <p:cNvSpPr txBox="1"/>
          <p:nvPr/>
        </p:nvSpPr>
        <p:spPr>
          <a:xfrm>
            <a:off x="2707799" y="1992677"/>
            <a:ext cx="8404539" cy="160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90000"/>
              </a:lnSpc>
              <a:defRPr sz="5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Business Intelligence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 </a:t>
            </a:r>
          </a:p>
          <a:p>
            <a:pPr>
              <a:lnSpc>
                <a:spcPct val="90000"/>
              </a:lnSpc>
              <a:defRPr sz="5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6</a:t>
            </a:r>
            <a:r>
              <a:t>. Power BI</a:t>
            </a:r>
          </a:p>
        </p:txBody>
      </p:sp>
      <p:sp>
        <p:nvSpPr>
          <p:cNvPr id="176" name="Text Placeholder 3"/>
          <p:cNvSpPr txBox="1"/>
          <p:nvPr/>
        </p:nvSpPr>
        <p:spPr>
          <a:xfrm>
            <a:off x="2926125" y="5616162"/>
            <a:ext cx="300990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>
                <a:solidFill>
                  <a:srgbClr val="002060"/>
                </a:solidFill>
              </a:defRPr>
            </a:lvl1pPr>
          </a:lstStyle>
          <a:p>
            <a:r>
              <a:rPr dirty="0"/>
              <a:t>202</a:t>
            </a:r>
            <a:r>
              <a:rPr lang="en-GB" dirty="0"/>
              <a:t>3</a:t>
            </a:r>
            <a:r>
              <a:rPr dirty="0"/>
              <a:t>-202</a:t>
            </a:r>
            <a:r>
              <a:rPr lang="en-GB" dirty="0"/>
              <a:t>4</a:t>
            </a:r>
            <a:endParaRPr dirty="0"/>
          </a:p>
        </p:txBody>
      </p:sp>
      <p:sp>
        <p:nvSpPr>
          <p:cNvPr id="177" name="Text Placeholder 4"/>
          <p:cNvSpPr txBox="1"/>
          <p:nvPr/>
        </p:nvSpPr>
        <p:spPr>
          <a:xfrm>
            <a:off x="2926124" y="4309078"/>
            <a:ext cx="796788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Kevin JULLIEN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92100"/>
            <a:ext cx="11150600" cy="627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3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92100"/>
            <a:ext cx="11150600" cy="627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5"/>
          <p:cNvSpPr txBox="1"/>
          <p:nvPr/>
        </p:nvSpPr>
        <p:spPr>
          <a:xfrm>
            <a:off x="278723" y="286929"/>
            <a:ext cx="99200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Avantages général de Power BI</a:t>
            </a:r>
          </a:p>
        </p:txBody>
      </p:sp>
      <p:grpSp>
        <p:nvGrpSpPr>
          <p:cNvPr id="249" name="Câble USB"/>
          <p:cNvGrpSpPr/>
          <p:nvPr/>
        </p:nvGrpSpPr>
        <p:grpSpPr>
          <a:xfrm>
            <a:off x="1723109" y="2629597"/>
            <a:ext cx="891319" cy="2077483"/>
            <a:chOff x="0" y="0"/>
            <a:chExt cx="891318" cy="2077482"/>
          </a:xfrm>
        </p:grpSpPr>
        <p:sp>
          <p:nvSpPr>
            <p:cNvPr id="248" name="Câble USB"/>
            <p:cNvSpPr/>
            <p:nvPr/>
          </p:nvSpPr>
          <p:spPr>
            <a:xfrm>
              <a:off x="63500" y="63499"/>
              <a:ext cx="764319" cy="1950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30" y="0"/>
                  </a:moveTo>
                  <a:lnTo>
                    <a:pt x="2230" y="3963"/>
                  </a:lnTo>
                  <a:lnTo>
                    <a:pt x="19370" y="3963"/>
                  </a:lnTo>
                  <a:lnTo>
                    <a:pt x="19370" y="0"/>
                  </a:lnTo>
                  <a:lnTo>
                    <a:pt x="2230" y="0"/>
                  </a:lnTo>
                  <a:close/>
                  <a:moveTo>
                    <a:pt x="5618" y="1690"/>
                  </a:moveTo>
                  <a:lnTo>
                    <a:pt x="7177" y="1690"/>
                  </a:lnTo>
                  <a:lnTo>
                    <a:pt x="7177" y="2554"/>
                  </a:lnTo>
                  <a:lnTo>
                    <a:pt x="5618" y="2554"/>
                  </a:lnTo>
                  <a:lnTo>
                    <a:pt x="5618" y="1690"/>
                  </a:lnTo>
                  <a:close/>
                  <a:moveTo>
                    <a:pt x="14410" y="1690"/>
                  </a:moveTo>
                  <a:lnTo>
                    <a:pt x="15969" y="1690"/>
                  </a:lnTo>
                  <a:lnTo>
                    <a:pt x="15969" y="2554"/>
                  </a:lnTo>
                  <a:lnTo>
                    <a:pt x="14410" y="2554"/>
                  </a:lnTo>
                  <a:lnTo>
                    <a:pt x="14410" y="1690"/>
                  </a:lnTo>
                  <a:close/>
                  <a:moveTo>
                    <a:pt x="138" y="4540"/>
                  </a:moveTo>
                  <a:cubicBezTo>
                    <a:pt x="69" y="4540"/>
                    <a:pt x="0" y="4562"/>
                    <a:pt x="0" y="4594"/>
                  </a:cubicBezTo>
                  <a:lnTo>
                    <a:pt x="0" y="12731"/>
                  </a:lnTo>
                  <a:cubicBezTo>
                    <a:pt x="0" y="12904"/>
                    <a:pt x="111" y="13076"/>
                    <a:pt x="332" y="13227"/>
                  </a:cubicBezTo>
                  <a:lnTo>
                    <a:pt x="4602" y="16201"/>
                  </a:lnTo>
                  <a:cubicBezTo>
                    <a:pt x="4658" y="16239"/>
                    <a:pt x="4751" y="16262"/>
                    <a:pt x="4861" y="16262"/>
                  </a:cubicBezTo>
                  <a:lnTo>
                    <a:pt x="5812" y="16262"/>
                  </a:lnTo>
                  <a:cubicBezTo>
                    <a:pt x="5978" y="16262"/>
                    <a:pt x="6118" y="16315"/>
                    <a:pt x="6118" y="16380"/>
                  </a:cubicBezTo>
                  <a:lnTo>
                    <a:pt x="6118" y="17018"/>
                  </a:lnTo>
                  <a:cubicBezTo>
                    <a:pt x="6118" y="17083"/>
                    <a:pt x="6254" y="17136"/>
                    <a:pt x="6419" y="17136"/>
                  </a:cubicBezTo>
                  <a:lnTo>
                    <a:pt x="8942" y="17136"/>
                  </a:lnTo>
                  <a:cubicBezTo>
                    <a:pt x="9108" y="17136"/>
                    <a:pt x="9244" y="17189"/>
                    <a:pt x="9244" y="17254"/>
                  </a:cubicBezTo>
                  <a:lnTo>
                    <a:pt x="9244" y="21541"/>
                  </a:lnTo>
                  <a:cubicBezTo>
                    <a:pt x="9244" y="21568"/>
                    <a:pt x="9299" y="21595"/>
                    <a:pt x="9381" y="21595"/>
                  </a:cubicBezTo>
                  <a:lnTo>
                    <a:pt x="9381" y="21600"/>
                  </a:lnTo>
                  <a:lnTo>
                    <a:pt x="12219" y="21600"/>
                  </a:lnTo>
                  <a:cubicBezTo>
                    <a:pt x="12288" y="21600"/>
                    <a:pt x="12356" y="21573"/>
                    <a:pt x="12356" y="21546"/>
                  </a:cubicBezTo>
                  <a:lnTo>
                    <a:pt x="12356" y="17261"/>
                  </a:lnTo>
                  <a:cubicBezTo>
                    <a:pt x="12356" y="17196"/>
                    <a:pt x="12497" y="17141"/>
                    <a:pt x="12662" y="17141"/>
                  </a:cubicBezTo>
                  <a:lnTo>
                    <a:pt x="15181" y="17141"/>
                  </a:lnTo>
                  <a:cubicBezTo>
                    <a:pt x="15346" y="17141"/>
                    <a:pt x="15486" y="17088"/>
                    <a:pt x="15486" y="17023"/>
                  </a:cubicBezTo>
                  <a:lnTo>
                    <a:pt x="15486" y="16380"/>
                  </a:lnTo>
                  <a:cubicBezTo>
                    <a:pt x="15486" y="16315"/>
                    <a:pt x="15622" y="16262"/>
                    <a:pt x="15788" y="16262"/>
                  </a:cubicBezTo>
                  <a:lnTo>
                    <a:pt x="16739" y="16262"/>
                  </a:lnTo>
                  <a:cubicBezTo>
                    <a:pt x="16849" y="16262"/>
                    <a:pt x="16947" y="16239"/>
                    <a:pt x="17002" y="16201"/>
                  </a:cubicBezTo>
                  <a:lnTo>
                    <a:pt x="21273" y="13227"/>
                  </a:lnTo>
                  <a:cubicBezTo>
                    <a:pt x="21493" y="13076"/>
                    <a:pt x="21600" y="12904"/>
                    <a:pt x="21600" y="12731"/>
                  </a:cubicBezTo>
                  <a:lnTo>
                    <a:pt x="21600" y="4594"/>
                  </a:lnTo>
                  <a:cubicBezTo>
                    <a:pt x="21600" y="4562"/>
                    <a:pt x="21545" y="4540"/>
                    <a:pt x="21462" y="4540"/>
                  </a:cubicBezTo>
                  <a:lnTo>
                    <a:pt x="138" y="4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47" name="Câble USB Câble USB" descr="Câble USB Câble USB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891320" cy="2077484"/>
            </a:xfrm>
            <a:prstGeom prst="rect">
              <a:avLst/>
            </a:prstGeom>
            <a:effectLst/>
          </p:spPr>
        </p:pic>
      </p:grpSp>
      <p:grpSp>
        <p:nvGrpSpPr>
          <p:cNvPr id="252" name="Rectangle"/>
          <p:cNvGrpSpPr/>
          <p:nvPr/>
        </p:nvGrpSpPr>
        <p:grpSpPr>
          <a:xfrm>
            <a:off x="1261056" y="1488295"/>
            <a:ext cx="1962159" cy="1035999"/>
            <a:chOff x="0" y="0"/>
            <a:chExt cx="1962157" cy="1035997"/>
          </a:xfrm>
        </p:grpSpPr>
        <p:sp>
          <p:nvSpPr>
            <p:cNvPr id="251" name="Rectangle"/>
            <p:cNvSpPr/>
            <p:nvPr/>
          </p:nvSpPr>
          <p:spPr>
            <a:xfrm>
              <a:off x="63499" y="63500"/>
              <a:ext cx="1835159" cy="908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50" name="Rectangle Rectangle" descr="Rectangle Rectangl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1962159" cy="1035998"/>
            </a:xfrm>
            <a:prstGeom prst="rect">
              <a:avLst/>
            </a:prstGeom>
            <a:effectLst/>
          </p:spPr>
        </p:pic>
      </p:grpSp>
      <p:grpSp>
        <p:nvGrpSpPr>
          <p:cNvPr id="255" name="Rectangle"/>
          <p:cNvGrpSpPr/>
          <p:nvPr/>
        </p:nvGrpSpPr>
        <p:grpSpPr>
          <a:xfrm>
            <a:off x="1723109" y="1776424"/>
            <a:ext cx="891319" cy="459741"/>
            <a:chOff x="0" y="0"/>
            <a:chExt cx="891318" cy="459740"/>
          </a:xfrm>
        </p:grpSpPr>
        <p:sp>
          <p:nvSpPr>
            <p:cNvPr id="254" name="Rectangle"/>
            <p:cNvSpPr/>
            <p:nvPr/>
          </p:nvSpPr>
          <p:spPr>
            <a:xfrm>
              <a:off x="63499" y="63500"/>
              <a:ext cx="764320" cy="3327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53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891319" cy="459741"/>
            </a:xfrm>
            <a:prstGeom prst="rect">
              <a:avLst/>
            </a:prstGeom>
            <a:effectLst/>
          </p:spPr>
        </p:pic>
      </p:grpSp>
      <p:sp>
        <p:nvSpPr>
          <p:cNvPr id="256" name="Title 15"/>
          <p:cNvSpPr txBox="1"/>
          <p:nvPr/>
        </p:nvSpPr>
        <p:spPr>
          <a:xfrm>
            <a:off x="474157" y="5100512"/>
            <a:ext cx="3389224" cy="79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Intégration complète avec office 365</a:t>
            </a:r>
          </a:p>
        </p:txBody>
      </p:sp>
      <p:sp>
        <p:nvSpPr>
          <p:cNvPr id="257" name="Title 15"/>
          <p:cNvSpPr txBox="1"/>
          <p:nvPr/>
        </p:nvSpPr>
        <p:spPr>
          <a:xfrm>
            <a:off x="4401388" y="5203606"/>
            <a:ext cx="338922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Analyse temps réel</a:t>
            </a:r>
          </a:p>
        </p:txBody>
      </p:sp>
      <p:sp>
        <p:nvSpPr>
          <p:cNvPr id="258" name="Title 15"/>
          <p:cNvSpPr txBox="1"/>
          <p:nvPr/>
        </p:nvSpPr>
        <p:spPr>
          <a:xfrm>
            <a:off x="8328620" y="5266247"/>
            <a:ext cx="338922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Facilité d’utilisation</a:t>
            </a:r>
          </a:p>
        </p:txBody>
      </p:sp>
      <p:grpSp>
        <p:nvGrpSpPr>
          <p:cNvPr id="261" name="Horloge"/>
          <p:cNvGrpSpPr/>
          <p:nvPr/>
        </p:nvGrpSpPr>
        <p:grpSpPr>
          <a:xfrm>
            <a:off x="4533774" y="1313465"/>
            <a:ext cx="3124452" cy="3124452"/>
            <a:chOff x="0" y="0"/>
            <a:chExt cx="3124450" cy="3124450"/>
          </a:xfrm>
        </p:grpSpPr>
        <p:sp>
          <p:nvSpPr>
            <p:cNvPr id="260" name="Horloge"/>
            <p:cNvSpPr/>
            <p:nvPr/>
          </p:nvSpPr>
          <p:spPr>
            <a:xfrm>
              <a:off x="50800" y="50800"/>
              <a:ext cx="3022851" cy="302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7"/>
                    <a:pt x="4833" y="21600"/>
                    <a:pt x="10800" y="21600"/>
                  </a:cubicBezTo>
                  <a:cubicBezTo>
                    <a:pt x="16767" y="21600"/>
                    <a:pt x="21600" y="16767"/>
                    <a:pt x="21600" y="10800"/>
                  </a:cubicBezTo>
                  <a:cubicBezTo>
                    <a:pt x="21600" y="4833"/>
                    <a:pt x="16762" y="0"/>
                    <a:pt x="10800" y="0"/>
                  </a:cubicBezTo>
                  <a:close/>
                  <a:moveTo>
                    <a:pt x="10714" y="1340"/>
                  </a:moveTo>
                  <a:lnTo>
                    <a:pt x="10886" y="1340"/>
                  </a:lnTo>
                  <a:cubicBezTo>
                    <a:pt x="10994" y="1340"/>
                    <a:pt x="11080" y="1426"/>
                    <a:pt x="11080" y="1534"/>
                  </a:cubicBezTo>
                  <a:lnTo>
                    <a:pt x="11080" y="3100"/>
                  </a:lnTo>
                  <a:cubicBezTo>
                    <a:pt x="11080" y="3208"/>
                    <a:pt x="10994" y="3294"/>
                    <a:pt x="10886" y="3294"/>
                  </a:cubicBezTo>
                  <a:lnTo>
                    <a:pt x="10714" y="3294"/>
                  </a:lnTo>
                  <a:cubicBezTo>
                    <a:pt x="10606" y="3294"/>
                    <a:pt x="10520" y="3208"/>
                    <a:pt x="10520" y="3100"/>
                  </a:cubicBezTo>
                  <a:lnTo>
                    <a:pt x="10520" y="1534"/>
                  </a:lnTo>
                  <a:cubicBezTo>
                    <a:pt x="10520" y="1426"/>
                    <a:pt x="10606" y="1340"/>
                    <a:pt x="10714" y="1340"/>
                  </a:cubicBezTo>
                  <a:close/>
                  <a:moveTo>
                    <a:pt x="6218" y="2541"/>
                  </a:moveTo>
                  <a:cubicBezTo>
                    <a:pt x="6293" y="2532"/>
                    <a:pt x="6369" y="2567"/>
                    <a:pt x="6409" y="2636"/>
                  </a:cubicBezTo>
                  <a:lnTo>
                    <a:pt x="7192" y="3991"/>
                  </a:lnTo>
                  <a:cubicBezTo>
                    <a:pt x="7246" y="4083"/>
                    <a:pt x="7215" y="4202"/>
                    <a:pt x="7123" y="4256"/>
                  </a:cubicBezTo>
                  <a:lnTo>
                    <a:pt x="6971" y="4342"/>
                  </a:lnTo>
                  <a:cubicBezTo>
                    <a:pt x="6879" y="4396"/>
                    <a:pt x="6760" y="4363"/>
                    <a:pt x="6706" y="4271"/>
                  </a:cubicBezTo>
                  <a:lnTo>
                    <a:pt x="5923" y="2916"/>
                  </a:lnTo>
                  <a:cubicBezTo>
                    <a:pt x="5869" y="2824"/>
                    <a:pt x="5902" y="2700"/>
                    <a:pt x="5994" y="2651"/>
                  </a:cubicBezTo>
                  <a:lnTo>
                    <a:pt x="6146" y="2565"/>
                  </a:lnTo>
                  <a:cubicBezTo>
                    <a:pt x="6169" y="2551"/>
                    <a:pt x="6194" y="2544"/>
                    <a:pt x="6218" y="2541"/>
                  </a:cubicBezTo>
                  <a:close/>
                  <a:moveTo>
                    <a:pt x="15382" y="2541"/>
                  </a:moveTo>
                  <a:cubicBezTo>
                    <a:pt x="15406" y="2544"/>
                    <a:pt x="15431" y="2551"/>
                    <a:pt x="15454" y="2565"/>
                  </a:cubicBezTo>
                  <a:lnTo>
                    <a:pt x="15606" y="2651"/>
                  </a:lnTo>
                  <a:cubicBezTo>
                    <a:pt x="15698" y="2705"/>
                    <a:pt x="15731" y="2824"/>
                    <a:pt x="15677" y="2916"/>
                  </a:cubicBezTo>
                  <a:lnTo>
                    <a:pt x="14894" y="4271"/>
                  </a:lnTo>
                  <a:cubicBezTo>
                    <a:pt x="14840" y="4363"/>
                    <a:pt x="14721" y="4396"/>
                    <a:pt x="14629" y="4342"/>
                  </a:cubicBezTo>
                  <a:lnTo>
                    <a:pt x="14477" y="4256"/>
                  </a:lnTo>
                  <a:cubicBezTo>
                    <a:pt x="14385" y="4202"/>
                    <a:pt x="14354" y="4083"/>
                    <a:pt x="14408" y="3991"/>
                  </a:cubicBezTo>
                  <a:lnTo>
                    <a:pt x="15191" y="2636"/>
                  </a:lnTo>
                  <a:cubicBezTo>
                    <a:pt x="15231" y="2567"/>
                    <a:pt x="15307" y="2532"/>
                    <a:pt x="15382" y="2541"/>
                  </a:cubicBezTo>
                  <a:close/>
                  <a:moveTo>
                    <a:pt x="16951" y="4904"/>
                  </a:moveTo>
                  <a:lnTo>
                    <a:pt x="17280" y="5282"/>
                  </a:lnTo>
                  <a:lnTo>
                    <a:pt x="11762" y="10660"/>
                  </a:lnTo>
                  <a:lnTo>
                    <a:pt x="12221" y="10903"/>
                  </a:lnTo>
                  <a:lnTo>
                    <a:pt x="11600" y="11978"/>
                  </a:lnTo>
                  <a:lnTo>
                    <a:pt x="10876" y="11524"/>
                  </a:lnTo>
                  <a:lnTo>
                    <a:pt x="10265" y="12118"/>
                  </a:lnTo>
                  <a:lnTo>
                    <a:pt x="9433" y="11205"/>
                  </a:lnTo>
                  <a:lnTo>
                    <a:pt x="9833" y="10871"/>
                  </a:lnTo>
                  <a:lnTo>
                    <a:pt x="6161" y="8576"/>
                  </a:lnTo>
                  <a:lnTo>
                    <a:pt x="6556" y="7896"/>
                  </a:lnTo>
                  <a:lnTo>
                    <a:pt x="10736" y="10115"/>
                  </a:lnTo>
                  <a:lnTo>
                    <a:pt x="16951" y="4904"/>
                  </a:lnTo>
                  <a:close/>
                  <a:moveTo>
                    <a:pt x="2838" y="5899"/>
                  </a:moveTo>
                  <a:cubicBezTo>
                    <a:pt x="2863" y="5903"/>
                    <a:pt x="2888" y="5911"/>
                    <a:pt x="2911" y="5925"/>
                  </a:cubicBezTo>
                  <a:lnTo>
                    <a:pt x="4266" y="6708"/>
                  </a:lnTo>
                  <a:cubicBezTo>
                    <a:pt x="4358" y="6762"/>
                    <a:pt x="4391" y="6879"/>
                    <a:pt x="4337" y="6971"/>
                  </a:cubicBezTo>
                  <a:lnTo>
                    <a:pt x="4249" y="7123"/>
                  </a:lnTo>
                  <a:cubicBezTo>
                    <a:pt x="4195" y="7215"/>
                    <a:pt x="4078" y="7248"/>
                    <a:pt x="3986" y="7194"/>
                  </a:cubicBezTo>
                  <a:lnTo>
                    <a:pt x="2629" y="6411"/>
                  </a:lnTo>
                  <a:cubicBezTo>
                    <a:pt x="2537" y="6357"/>
                    <a:pt x="2506" y="6238"/>
                    <a:pt x="2560" y="6146"/>
                  </a:cubicBezTo>
                  <a:lnTo>
                    <a:pt x="2646" y="5994"/>
                  </a:lnTo>
                  <a:cubicBezTo>
                    <a:pt x="2686" y="5925"/>
                    <a:pt x="2764" y="5890"/>
                    <a:pt x="2838" y="5899"/>
                  </a:cubicBezTo>
                  <a:close/>
                  <a:moveTo>
                    <a:pt x="18757" y="5899"/>
                  </a:moveTo>
                  <a:cubicBezTo>
                    <a:pt x="18831" y="5890"/>
                    <a:pt x="18908" y="5925"/>
                    <a:pt x="18949" y="5994"/>
                  </a:cubicBezTo>
                  <a:lnTo>
                    <a:pt x="19035" y="6146"/>
                  </a:lnTo>
                  <a:cubicBezTo>
                    <a:pt x="19089" y="6238"/>
                    <a:pt x="19056" y="6357"/>
                    <a:pt x="18964" y="6411"/>
                  </a:cubicBezTo>
                  <a:lnTo>
                    <a:pt x="17609" y="7194"/>
                  </a:lnTo>
                  <a:cubicBezTo>
                    <a:pt x="17517" y="7248"/>
                    <a:pt x="17398" y="7215"/>
                    <a:pt x="17344" y="7123"/>
                  </a:cubicBezTo>
                  <a:lnTo>
                    <a:pt x="17258" y="6971"/>
                  </a:lnTo>
                  <a:cubicBezTo>
                    <a:pt x="17204" y="6879"/>
                    <a:pt x="17237" y="6762"/>
                    <a:pt x="17329" y="6708"/>
                  </a:cubicBezTo>
                  <a:lnTo>
                    <a:pt x="18684" y="5925"/>
                  </a:lnTo>
                  <a:cubicBezTo>
                    <a:pt x="18707" y="5911"/>
                    <a:pt x="18732" y="5903"/>
                    <a:pt x="18757" y="5899"/>
                  </a:cubicBezTo>
                  <a:close/>
                  <a:moveTo>
                    <a:pt x="10800" y="10439"/>
                  </a:moveTo>
                  <a:cubicBezTo>
                    <a:pt x="10707" y="10439"/>
                    <a:pt x="10614" y="10475"/>
                    <a:pt x="10543" y="10545"/>
                  </a:cubicBezTo>
                  <a:cubicBezTo>
                    <a:pt x="10402" y="10686"/>
                    <a:pt x="10402" y="10915"/>
                    <a:pt x="10543" y="11057"/>
                  </a:cubicBezTo>
                  <a:cubicBezTo>
                    <a:pt x="10685" y="11198"/>
                    <a:pt x="10915" y="11198"/>
                    <a:pt x="11057" y="11057"/>
                  </a:cubicBezTo>
                  <a:cubicBezTo>
                    <a:pt x="11198" y="10915"/>
                    <a:pt x="11198" y="10686"/>
                    <a:pt x="11057" y="10545"/>
                  </a:cubicBezTo>
                  <a:cubicBezTo>
                    <a:pt x="10986" y="10475"/>
                    <a:pt x="10893" y="10439"/>
                    <a:pt x="10800" y="10439"/>
                  </a:cubicBezTo>
                  <a:close/>
                  <a:moveTo>
                    <a:pt x="1529" y="10520"/>
                  </a:moveTo>
                  <a:lnTo>
                    <a:pt x="3095" y="10520"/>
                  </a:lnTo>
                  <a:cubicBezTo>
                    <a:pt x="3203" y="10520"/>
                    <a:pt x="3289" y="10606"/>
                    <a:pt x="3289" y="10714"/>
                  </a:cubicBezTo>
                  <a:lnTo>
                    <a:pt x="3289" y="10886"/>
                  </a:lnTo>
                  <a:cubicBezTo>
                    <a:pt x="3289" y="10994"/>
                    <a:pt x="3203" y="11082"/>
                    <a:pt x="3095" y="11082"/>
                  </a:cubicBezTo>
                  <a:lnTo>
                    <a:pt x="1529" y="11082"/>
                  </a:lnTo>
                  <a:cubicBezTo>
                    <a:pt x="1426" y="11082"/>
                    <a:pt x="1333" y="10994"/>
                    <a:pt x="1333" y="10886"/>
                  </a:cubicBezTo>
                  <a:lnTo>
                    <a:pt x="1333" y="10714"/>
                  </a:lnTo>
                  <a:cubicBezTo>
                    <a:pt x="1333" y="10606"/>
                    <a:pt x="1421" y="10520"/>
                    <a:pt x="1529" y="10520"/>
                  </a:cubicBezTo>
                  <a:close/>
                  <a:moveTo>
                    <a:pt x="18500" y="10520"/>
                  </a:moveTo>
                  <a:lnTo>
                    <a:pt x="20066" y="10520"/>
                  </a:lnTo>
                  <a:cubicBezTo>
                    <a:pt x="20174" y="10520"/>
                    <a:pt x="20260" y="10606"/>
                    <a:pt x="20260" y="10714"/>
                  </a:cubicBezTo>
                  <a:lnTo>
                    <a:pt x="20260" y="10886"/>
                  </a:lnTo>
                  <a:cubicBezTo>
                    <a:pt x="20260" y="10994"/>
                    <a:pt x="20174" y="11082"/>
                    <a:pt x="20066" y="11082"/>
                  </a:cubicBezTo>
                  <a:lnTo>
                    <a:pt x="18500" y="11082"/>
                  </a:lnTo>
                  <a:cubicBezTo>
                    <a:pt x="18392" y="11082"/>
                    <a:pt x="18306" y="10994"/>
                    <a:pt x="18306" y="10886"/>
                  </a:cubicBezTo>
                  <a:lnTo>
                    <a:pt x="18306" y="10714"/>
                  </a:lnTo>
                  <a:cubicBezTo>
                    <a:pt x="18306" y="10606"/>
                    <a:pt x="18392" y="10520"/>
                    <a:pt x="18500" y="10520"/>
                  </a:cubicBezTo>
                  <a:close/>
                  <a:moveTo>
                    <a:pt x="4058" y="14383"/>
                  </a:moveTo>
                  <a:cubicBezTo>
                    <a:pt x="4133" y="14373"/>
                    <a:pt x="4209" y="14408"/>
                    <a:pt x="4249" y="14477"/>
                  </a:cubicBezTo>
                  <a:lnTo>
                    <a:pt x="4337" y="14629"/>
                  </a:lnTo>
                  <a:cubicBezTo>
                    <a:pt x="4391" y="14721"/>
                    <a:pt x="4358" y="14840"/>
                    <a:pt x="4266" y="14894"/>
                  </a:cubicBezTo>
                  <a:lnTo>
                    <a:pt x="2911" y="15677"/>
                  </a:lnTo>
                  <a:cubicBezTo>
                    <a:pt x="2819" y="15731"/>
                    <a:pt x="2700" y="15698"/>
                    <a:pt x="2646" y="15606"/>
                  </a:cubicBezTo>
                  <a:lnTo>
                    <a:pt x="2560" y="15456"/>
                  </a:lnTo>
                  <a:cubicBezTo>
                    <a:pt x="2506" y="15364"/>
                    <a:pt x="2537" y="15245"/>
                    <a:pt x="2629" y="15191"/>
                  </a:cubicBezTo>
                  <a:lnTo>
                    <a:pt x="3986" y="14408"/>
                  </a:lnTo>
                  <a:cubicBezTo>
                    <a:pt x="4009" y="14394"/>
                    <a:pt x="4034" y="14386"/>
                    <a:pt x="4058" y="14383"/>
                  </a:cubicBezTo>
                  <a:close/>
                  <a:moveTo>
                    <a:pt x="17537" y="14383"/>
                  </a:moveTo>
                  <a:cubicBezTo>
                    <a:pt x="17561" y="14386"/>
                    <a:pt x="17586" y="14394"/>
                    <a:pt x="17609" y="14408"/>
                  </a:cubicBezTo>
                  <a:lnTo>
                    <a:pt x="18964" y="15191"/>
                  </a:lnTo>
                  <a:cubicBezTo>
                    <a:pt x="19056" y="15245"/>
                    <a:pt x="19089" y="15364"/>
                    <a:pt x="19035" y="15456"/>
                  </a:cubicBezTo>
                  <a:lnTo>
                    <a:pt x="18949" y="15606"/>
                  </a:lnTo>
                  <a:cubicBezTo>
                    <a:pt x="18895" y="15698"/>
                    <a:pt x="18776" y="15731"/>
                    <a:pt x="18684" y="15677"/>
                  </a:cubicBezTo>
                  <a:lnTo>
                    <a:pt x="17329" y="14894"/>
                  </a:lnTo>
                  <a:cubicBezTo>
                    <a:pt x="17237" y="14840"/>
                    <a:pt x="17204" y="14721"/>
                    <a:pt x="17258" y="14629"/>
                  </a:cubicBezTo>
                  <a:lnTo>
                    <a:pt x="17344" y="14477"/>
                  </a:lnTo>
                  <a:cubicBezTo>
                    <a:pt x="17385" y="14408"/>
                    <a:pt x="17462" y="14373"/>
                    <a:pt x="17537" y="14383"/>
                  </a:cubicBezTo>
                  <a:close/>
                  <a:moveTo>
                    <a:pt x="6893" y="17240"/>
                  </a:moveTo>
                  <a:cubicBezTo>
                    <a:pt x="6918" y="17243"/>
                    <a:pt x="6943" y="17251"/>
                    <a:pt x="6966" y="17265"/>
                  </a:cubicBezTo>
                  <a:lnTo>
                    <a:pt x="7118" y="17351"/>
                  </a:lnTo>
                  <a:cubicBezTo>
                    <a:pt x="7210" y="17399"/>
                    <a:pt x="7241" y="17519"/>
                    <a:pt x="7187" y="17616"/>
                  </a:cubicBezTo>
                  <a:lnTo>
                    <a:pt x="6404" y="18971"/>
                  </a:lnTo>
                  <a:cubicBezTo>
                    <a:pt x="6350" y="19063"/>
                    <a:pt x="6231" y="19094"/>
                    <a:pt x="6139" y="19040"/>
                  </a:cubicBezTo>
                  <a:lnTo>
                    <a:pt x="5989" y="18954"/>
                  </a:lnTo>
                  <a:cubicBezTo>
                    <a:pt x="5897" y="18900"/>
                    <a:pt x="5864" y="18781"/>
                    <a:pt x="5918" y="18689"/>
                  </a:cubicBezTo>
                  <a:lnTo>
                    <a:pt x="6701" y="17334"/>
                  </a:lnTo>
                  <a:cubicBezTo>
                    <a:pt x="6742" y="17265"/>
                    <a:pt x="6819" y="17230"/>
                    <a:pt x="6893" y="17240"/>
                  </a:cubicBezTo>
                  <a:close/>
                  <a:moveTo>
                    <a:pt x="14696" y="17240"/>
                  </a:moveTo>
                  <a:cubicBezTo>
                    <a:pt x="14771" y="17230"/>
                    <a:pt x="14847" y="17265"/>
                    <a:pt x="14887" y="17334"/>
                  </a:cubicBezTo>
                  <a:lnTo>
                    <a:pt x="15670" y="18689"/>
                  </a:lnTo>
                  <a:cubicBezTo>
                    <a:pt x="15730" y="18781"/>
                    <a:pt x="15698" y="18900"/>
                    <a:pt x="15601" y="18954"/>
                  </a:cubicBezTo>
                  <a:lnTo>
                    <a:pt x="15449" y="19040"/>
                  </a:lnTo>
                  <a:cubicBezTo>
                    <a:pt x="15357" y="19094"/>
                    <a:pt x="15238" y="19063"/>
                    <a:pt x="15184" y="18971"/>
                  </a:cubicBezTo>
                  <a:lnTo>
                    <a:pt x="14401" y="17616"/>
                  </a:lnTo>
                  <a:cubicBezTo>
                    <a:pt x="14347" y="17524"/>
                    <a:pt x="14380" y="17405"/>
                    <a:pt x="14472" y="17351"/>
                  </a:cubicBezTo>
                  <a:lnTo>
                    <a:pt x="14624" y="17265"/>
                  </a:lnTo>
                  <a:cubicBezTo>
                    <a:pt x="14647" y="17251"/>
                    <a:pt x="14672" y="17243"/>
                    <a:pt x="14696" y="17240"/>
                  </a:cubicBezTo>
                  <a:close/>
                  <a:moveTo>
                    <a:pt x="10714" y="18306"/>
                  </a:moveTo>
                  <a:lnTo>
                    <a:pt x="10886" y="18306"/>
                  </a:lnTo>
                  <a:cubicBezTo>
                    <a:pt x="10994" y="18306"/>
                    <a:pt x="11080" y="18392"/>
                    <a:pt x="11080" y="18500"/>
                  </a:cubicBezTo>
                  <a:lnTo>
                    <a:pt x="11080" y="20066"/>
                  </a:lnTo>
                  <a:cubicBezTo>
                    <a:pt x="11080" y="20174"/>
                    <a:pt x="10994" y="20262"/>
                    <a:pt x="10886" y="20262"/>
                  </a:cubicBezTo>
                  <a:lnTo>
                    <a:pt x="10714" y="20262"/>
                  </a:lnTo>
                  <a:cubicBezTo>
                    <a:pt x="10606" y="20262"/>
                    <a:pt x="10520" y="20174"/>
                    <a:pt x="10520" y="20066"/>
                  </a:cubicBezTo>
                  <a:lnTo>
                    <a:pt x="10520" y="18500"/>
                  </a:lnTo>
                  <a:cubicBezTo>
                    <a:pt x="10520" y="18392"/>
                    <a:pt x="10606" y="18306"/>
                    <a:pt x="10714" y="183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59" name="Horloge Horloge" descr="Horloge Horlog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-1"/>
              <a:ext cx="3124452" cy="3124452"/>
            </a:xfrm>
            <a:prstGeom prst="rect">
              <a:avLst/>
            </a:prstGeom>
            <a:effectLst/>
          </p:spPr>
        </p:pic>
      </p:grpSp>
      <p:grpSp>
        <p:nvGrpSpPr>
          <p:cNvPr id="264" name="Flèche 5"/>
          <p:cNvGrpSpPr/>
          <p:nvPr/>
        </p:nvGrpSpPr>
        <p:grpSpPr>
          <a:xfrm>
            <a:off x="8452411" y="1122042"/>
            <a:ext cx="3237339" cy="3289763"/>
            <a:chOff x="0" y="0"/>
            <a:chExt cx="3237338" cy="3289761"/>
          </a:xfrm>
        </p:grpSpPr>
        <p:sp>
          <p:nvSpPr>
            <p:cNvPr id="263" name="Flèche 5"/>
            <p:cNvSpPr/>
            <p:nvPr/>
          </p:nvSpPr>
          <p:spPr>
            <a:xfrm>
              <a:off x="64438" y="100513"/>
              <a:ext cx="3060269" cy="313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3" extrusionOk="0">
                  <a:moveTo>
                    <a:pt x="10529" y="0"/>
                  </a:moveTo>
                  <a:lnTo>
                    <a:pt x="10529" y="2252"/>
                  </a:lnTo>
                  <a:cubicBezTo>
                    <a:pt x="6127" y="2290"/>
                    <a:pt x="2426" y="5063"/>
                    <a:pt x="1275" y="8842"/>
                  </a:cubicBezTo>
                  <a:lnTo>
                    <a:pt x="4596" y="10276"/>
                  </a:lnTo>
                  <a:cubicBezTo>
                    <a:pt x="5122" y="7645"/>
                    <a:pt x="7572" y="5648"/>
                    <a:pt x="10529" y="5607"/>
                  </a:cubicBezTo>
                  <a:lnTo>
                    <a:pt x="10529" y="7662"/>
                  </a:lnTo>
                  <a:lnTo>
                    <a:pt x="16091" y="3831"/>
                  </a:lnTo>
                  <a:lnTo>
                    <a:pt x="10529" y="0"/>
                  </a:lnTo>
                  <a:close/>
                  <a:moveTo>
                    <a:pt x="17685" y="4997"/>
                  </a:moveTo>
                  <a:lnTo>
                    <a:pt x="14789" y="7046"/>
                  </a:lnTo>
                  <a:cubicBezTo>
                    <a:pt x="16783" y="8706"/>
                    <a:pt x="17443" y="11456"/>
                    <a:pt x="16235" y="13805"/>
                  </a:cubicBezTo>
                  <a:lnTo>
                    <a:pt x="14269" y="12888"/>
                  </a:lnTo>
                  <a:lnTo>
                    <a:pt x="15451" y="19251"/>
                  </a:lnTo>
                  <a:lnTo>
                    <a:pt x="21600" y="16307"/>
                  </a:lnTo>
                  <a:lnTo>
                    <a:pt x="19446" y="15303"/>
                  </a:lnTo>
                  <a:cubicBezTo>
                    <a:pt x="21285" y="11775"/>
                    <a:pt x="20457" y="7668"/>
                    <a:pt x="17685" y="4997"/>
                  </a:cubicBezTo>
                  <a:close/>
                  <a:moveTo>
                    <a:pt x="972" y="10677"/>
                  </a:moveTo>
                  <a:lnTo>
                    <a:pt x="0" y="17074"/>
                  </a:lnTo>
                  <a:lnTo>
                    <a:pt x="2120" y="16006"/>
                  </a:lnTo>
                  <a:cubicBezTo>
                    <a:pt x="4403" y="19887"/>
                    <a:pt x="9288" y="21600"/>
                    <a:pt x="13647" y="20265"/>
                  </a:cubicBezTo>
                  <a:lnTo>
                    <a:pt x="12998" y="16913"/>
                  </a:lnTo>
                  <a:cubicBezTo>
                    <a:pt x="10149" y="18031"/>
                    <a:pt x="6810" y="16983"/>
                    <a:pt x="5281" y="14416"/>
                  </a:cubicBezTo>
                  <a:lnTo>
                    <a:pt x="7215" y="13443"/>
                  </a:lnTo>
                  <a:lnTo>
                    <a:pt x="972" y="106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62" name="Flèche 5 Flèche 5" descr="Flèche 5 Flèche 5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237339" cy="328976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5"/>
          <p:cNvSpPr txBox="1"/>
          <p:nvPr/>
        </p:nvSpPr>
        <p:spPr>
          <a:xfrm>
            <a:off x="5576541" y="3199130"/>
            <a:ext cx="103891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5"/>
          <p:cNvSpPr txBox="1"/>
          <p:nvPr/>
        </p:nvSpPr>
        <p:spPr>
          <a:xfrm>
            <a:off x="5301453" y="3199130"/>
            <a:ext cx="158909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Exercises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 3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107551"/>
            <a:ext cx="9572626" cy="5369104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itle 15"/>
          <p:cNvSpPr txBox="1"/>
          <p:nvPr/>
        </p:nvSpPr>
        <p:spPr>
          <a:xfrm>
            <a:off x="278723" y="286929"/>
            <a:ext cx="99200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Qu’allons nous faire 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ZoneTexte 3"/>
          <p:cNvSpPr txBox="1"/>
          <p:nvPr/>
        </p:nvSpPr>
        <p:spPr>
          <a:xfrm>
            <a:off x="416859" y="452718"/>
            <a:ext cx="676256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1) Chargez les données des 250 films les plus populaires d’IMDB: </a:t>
            </a:r>
            <a:endParaRPr b="1"/>
          </a:p>
        </p:txBody>
      </p:sp>
      <p:grpSp>
        <p:nvGrpSpPr>
          <p:cNvPr id="276" name="Groupe 6"/>
          <p:cNvGrpSpPr/>
          <p:nvPr/>
        </p:nvGrpSpPr>
        <p:grpSpPr>
          <a:xfrm>
            <a:off x="1263469" y="997068"/>
            <a:ext cx="9015167" cy="1093283"/>
            <a:chOff x="0" y="0"/>
            <a:chExt cx="9015166" cy="1093282"/>
          </a:xfrm>
        </p:grpSpPr>
        <p:pic>
          <p:nvPicPr>
            <p:cNvPr id="274" name="Image 4" descr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015167" cy="1093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Ellipse 5"/>
            <p:cNvSpPr/>
            <p:nvPr/>
          </p:nvSpPr>
          <p:spPr>
            <a:xfrm>
              <a:off x="2161048" y="0"/>
              <a:ext cx="936027" cy="957238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77" name="Image 7" descr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4" y="3055678"/>
            <a:ext cx="7171766" cy="1054456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ZoneTexte 8"/>
          <p:cNvSpPr txBox="1"/>
          <p:nvPr/>
        </p:nvSpPr>
        <p:spPr>
          <a:xfrm>
            <a:off x="416858" y="2431758"/>
            <a:ext cx="944431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2) Nettoyez le fichier : première ligne en Header et Fractionner de sorte a avoir 2 colonnes  </a:t>
            </a:r>
            <a:endParaRPr b="1"/>
          </a:p>
        </p:txBody>
      </p:sp>
      <p:sp>
        <p:nvSpPr>
          <p:cNvPr id="279" name="Ellipse 9"/>
          <p:cNvSpPr/>
          <p:nvPr/>
        </p:nvSpPr>
        <p:spPr>
          <a:xfrm>
            <a:off x="2144807" y="3104288"/>
            <a:ext cx="1506073" cy="957239"/>
          </a:xfrm>
          <a:prstGeom prst="ellipse">
            <a:avLst/>
          </a:prstGeom>
          <a:ln w="762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Ellipse 10"/>
          <p:cNvSpPr/>
          <p:nvPr/>
        </p:nvSpPr>
        <p:spPr>
          <a:xfrm>
            <a:off x="8410581" y="3104288"/>
            <a:ext cx="1075767" cy="957239"/>
          </a:xfrm>
          <a:prstGeom prst="ellipse">
            <a:avLst/>
          </a:prstGeom>
          <a:ln w="762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1" name="Image 11" descr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64" y="4684750"/>
            <a:ext cx="5851712" cy="190388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ZoneTexte 12"/>
          <p:cNvSpPr txBox="1"/>
          <p:nvPr/>
        </p:nvSpPr>
        <p:spPr>
          <a:xfrm>
            <a:off x="416857" y="4270104"/>
            <a:ext cx="944431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Résultat attendu</a:t>
            </a:r>
            <a:endParaRPr b="1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 3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09" y="1235598"/>
            <a:ext cx="5890182" cy="1585374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ZoneTexte 4"/>
          <p:cNvSpPr txBox="1"/>
          <p:nvPr/>
        </p:nvSpPr>
        <p:spPr>
          <a:xfrm>
            <a:off x="416859" y="452718"/>
            <a:ext cx="1118282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3) Chargez les données de </a:t>
            </a:r>
            <a:r>
              <a:rPr i="1"/>
              <a:t>ExtraMovieInfo.txt et transformer les données: Ratings en Décimal</a:t>
            </a:r>
          </a:p>
        </p:txBody>
      </p:sp>
      <p:sp>
        <p:nvSpPr>
          <p:cNvPr id="286" name="Ellipse 7"/>
          <p:cNvSpPr/>
          <p:nvPr/>
        </p:nvSpPr>
        <p:spPr>
          <a:xfrm>
            <a:off x="4161935" y="897429"/>
            <a:ext cx="2258181" cy="957239"/>
          </a:xfrm>
          <a:prstGeom prst="ellipse">
            <a:avLst/>
          </a:prstGeom>
          <a:ln w="762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681" y="3680431"/>
            <a:ext cx="5932298" cy="2955594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ZoneTexte 4"/>
          <p:cNvSpPr txBox="1"/>
          <p:nvPr/>
        </p:nvSpPr>
        <p:spPr>
          <a:xfrm>
            <a:off x="416859" y="2938281"/>
            <a:ext cx="1118282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Pour le format de date, nous devons inverser le jours et le mois, pour ce faire, il faut commencer par fractionner la colonne date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ZoneTexte 5"/>
          <p:cNvSpPr txBox="1"/>
          <p:nvPr/>
        </p:nvSpPr>
        <p:spPr>
          <a:xfrm>
            <a:off x="504588" y="4001634"/>
            <a:ext cx="1118282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4) </a:t>
            </a:r>
            <a:r>
              <a:rPr dirty="0" err="1"/>
              <a:t>Fusionnez</a:t>
            </a:r>
            <a:r>
              <a:rPr dirty="0"/>
              <a:t> les 2 tables ensemble et ensuite masque</a:t>
            </a:r>
            <a:r>
              <a:rPr lang="en-GB" dirty="0"/>
              <a:t>z</a:t>
            </a:r>
            <a:r>
              <a:rPr dirty="0"/>
              <a:t> la table </a:t>
            </a:r>
            <a:r>
              <a:rPr dirty="0" err="1"/>
              <a:t>ExtraMovie</a:t>
            </a:r>
            <a:r>
              <a:rPr dirty="0"/>
              <a:t> info</a:t>
            </a:r>
            <a:endParaRPr b="1" dirty="0"/>
          </a:p>
        </p:txBody>
      </p:sp>
      <p:pic>
        <p:nvPicPr>
          <p:cNvPr id="291" name="Image 6" descr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29" y="4506510"/>
            <a:ext cx="3191205" cy="326656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ZoneTexte 4"/>
          <p:cNvSpPr txBox="1"/>
          <p:nvPr/>
        </p:nvSpPr>
        <p:spPr>
          <a:xfrm>
            <a:off x="504588" y="381478"/>
            <a:ext cx="111828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Et ensuite créé une nouvelle colonne personnalisée qui a un bon format de date jours/mois/année</a:t>
            </a:r>
          </a:p>
        </p:txBody>
      </p:sp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82" y="1152196"/>
            <a:ext cx="4469947" cy="2297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294" y="816999"/>
            <a:ext cx="4637407" cy="2968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Image 3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71" y="1239821"/>
            <a:ext cx="3370869" cy="246455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ZoneTexte 4"/>
          <p:cNvSpPr txBox="1"/>
          <p:nvPr/>
        </p:nvSpPr>
        <p:spPr>
          <a:xfrm>
            <a:off x="355584" y="532216"/>
            <a:ext cx="11182823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5) </a:t>
            </a:r>
            <a:r>
              <a:rPr dirty="0" err="1"/>
              <a:t>Modeliser</a:t>
            </a:r>
            <a:r>
              <a:rPr dirty="0"/>
              <a:t> les </a:t>
            </a:r>
            <a:r>
              <a:rPr dirty="0" err="1"/>
              <a:t>données</a:t>
            </a:r>
            <a:r>
              <a:rPr dirty="0"/>
              <a:t> : </a:t>
            </a:r>
            <a:r>
              <a:rPr dirty="0" err="1"/>
              <a:t>actuellement</a:t>
            </a:r>
            <a:r>
              <a:rPr dirty="0"/>
              <a:t> </a:t>
            </a:r>
            <a:r>
              <a:rPr dirty="0" err="1"/>
              <a:t>certaines</a:t>
            </a:r>
            <a:r>
              <a:rPr dirty="0"/>
              <a:t> </a:t>
            </a:r>
            <a:r>
              <a:rPr dirty="0" err="1"/>
              <a:t>colonnes</a:t>
            </a:r>
            <a:r>
              <a:rPr dirty="0"/>
              <a:t> ne </a:t>
            </a:r>
            <a:r>
              <a:rPr dirty="0" err="1"/>
              <a:t>sont</a:t>
            </a:r>
            <a:r>
              <a:rPr dirty="0"/>
              <a:t> pas </a:t>
            </a:r>
            <a:r>
              <a:rPr dirty="0" err="1"/>
              <a:t>utiles</a:t>
            </a:r>
            <a:r>
              <a:rPr dirty="0"/>
              <a:t> pour les analyses car </a:t>
            </a:r>
            <a:r>
              <a:rPr dirty="0" err="1"/>
              <a:t>elles</a:t>
            </a:r>
            <a:r>
              <a:rPr dirty="0"/>
              <a:t> </a:t>
            </a:r>
            <a:r>
              <a:rPr dirty="0" err="1"/>
              <a:t>contiennent</a:t>
            </a:r>
            <a:r>
              <a:rPr dirty="0"/>
              <a:t> des </a:t>
            </a:r>
            <a:r>
              <a:rPr dirty="0" err="1"/>
              <a:t>valeurs</a:t>
            </a:r>
            <a:r>
              <a:rPr dirty="0"/>
              <a:t> </a:t>
            </a:r>
            <a:r>
              <a:rPr dirty="0" err="1"/>
              <a:t>agrégées</a:t>
            </a:r>
            <a:r>
              <a:rPr dirty="0"/>
              <a:t>. </a:t>
            </a:r>
            <a:r>
              <a:rPr dirty="0" err="1"/>
              <a:t>Exemple</a:t>
            </a:r>
            <a:r>
              <a:rPr dirty="0"/>
              <a:t> les </a:t>
            </a:r>
            <a:r>
              <a:rPr dirty="0" err="1"/>
              <a:t>acteurs</a:t>
            </a:r>
            <a:r>
              <a:rPr dirty="0"/>
              <a:t>. </a:t>
            </a:r>
            <a:endParaRPr b="1" dirty="0"/>
          </a:p>
        </p:txBody>
      </p:sp>
      <p:sp>
        <p:nvSpPr>
          <p:cNvPr id="298" name="ZoneTexte 5"/>
          <p:cNvSpPr txBox="1"/>
          <p:nvPr/>
        </p:nvSpPr>
        <p:spPr>
          <a:xfrm>
            <a:off x="446709" y="3804889"/>
            <a:ext cx="1118282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Du coup il faut </a:t>
            </a:r>
            <a:r>
              <a:rPr dirty="0" err="1"/>
              <a:t>créer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relation ‘many’ to ‘many’, pour </a:t>
            </a:r>
            <a:r>
              <a:rPr dirty="0" err="1"/>
              <a:t>cela</a:t>
            </a:r>
            <a:r>
              <a:rPr dirty="0"/>
              <a:t>, </a:t>
            </a:r>
            <a:r>
              <a:rPr dirty="0" err="1"/>
              <a:t>commencez</a:t>
            </a:r>
            <a:r>
              <a:rPr dirty="0"/>
              <a:t> par </a:t>
            </a:r>
            <a:r>
              <a:rPr dirty="0" err="1"/>
              <a:t>aller</a:t>
            </a:r>
            <a:r>
              <a:rPr dirty="0"/>
              <a:t> dans power query </a:t>
            </a:r>
            <a:endParaRPr b="1" dirty="0"/>
          </a:p>
        </p:txBody>
      </p:sp>
      <p:pic>
        <p:nvPicPr>
          <p:cNvPr id="299" name="Image 6" descr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317" y="4740273"/>
            <a:ext cx="7309659" cy="137137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Ellipse 7"/>
          <p:cNvSpPr/>
          <p:nvPr/>
        </p:nvSpPr>
        <p:spPr>
          <a:xfrm>
            <a:off x="8083694" y="4551738"/>
            <a:ext cx="1506073" cy="1508271"/>
          </a:xfrm>
          <a:prstGeom prst="ellipse">
            <a:avLst/>
          </a:prstGeom>
          <a:ln w="762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B64C-4E07-6305-01F3-A11A91E6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F5A3-1E00-3C5E-B564-B1BB6D540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0B30C-F249-D8F2-996C-07121F62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27" y="681752"/>
            <a:ext cx="10676545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443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ZoneTexte 3"/>
          <p:cNvSpPr txBox="1"/>
          <p:nvPr/>
        </p:nvSpPr>
        <p:spPr>
          <a:xfrm>
            <a:off x="504588" y="481940"/>
            <a:ext cx="11182823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Prenez la table ExtraMovie Info. Click droit et références. Renommez la table Actors. Supprimer toutes les colonnes sauf Title et Actors. </a:t>
            </a:r>
          </a:p>
          <a:p>
            <a:pPr>
              <a:defRPr b="1"/>
            </a:pPr>
            <a:endParaRPr/>
          </a:p>
        </p:txBody>
      </p:sp>
      <p:pic>
        <p:nvPicPr>
          <p:cNvPr id="303" name="Image 4" descr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77" y="1242058"/>
            <a:ext cx="8939753" cy="1723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 5" descr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38" y="3967479"/>
            <a:ext cx="7126035" cy="2752292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Ellipse 6"/>
          <p:cNvSpPr/>
          <p:nvPr/>
        </p:nvSpPr>
        <p:spPr>
          <a:xfrm>
            <a:off x="7880494" y="3892277"/>
            <a:ext cx="2727755" cy="670919"/>
          </a:xfrm>
          <a:prstGeom prst="ellipse">
            <a:avLst/>
          </a:prstGeom>
          <a:ln w="762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Rectangle 7"/>
          <p:cNvSpPr txBox="1"/>
          <p:nvPr/>
        </p:nvSpPr>
        <p:spPr>
          <a:xfrm>
            <a:off x="381000" y="2965723"/>
            <a:ext cx="6096000" cy="6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07000"/>
              </a:lnSpc>
              <a:buSzPct val="100000"/>
              <a:buFont typeface="Symbol"/>
              <a:buChar char="·"/>
            </a:pPr>
            <a:r>
              <a:t>Séparer la colonne avec le séparateur , 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Font typeface="Symbol"/>
              <a:buChar char="·"/>
            </a:pPr>
            <a:r>
              <a:t>Dépivoter les colonnes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35" y="1609207"/>
            <a:ext cx="6097082" cy="4371279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560009" y="459589"/>
            <a:ext cx="10673420" cy="6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107000"/>
              </a:lnSpc>
              <a:buSzPct val="100000"/>
              <a:buFont typeface="Symbol"/>
              <a:buChar char="·"/>
            </a:lvl1pPr>
          </a:lstStyle>
          <a:p>
            <a:r>
              <a:t>Dans la colonne nouvellement créé, il faut supprimer les espaces devant les acteurs, pour se faire il faut utilisé la fonction Trim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ZoneTexte 3"/>
          <p:cNvSpPr txBox="1"/>
          <p:nvPr/>
        </p:nvSpPr>
        <p:spPr>
          <a:xfrm>
            <a:off x="504588" y="481940"/>
            <a:ext cx="1118282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Il faut ensuite créer les tables de valeurs distinctes pour les acteurs. Attention a ne pas oublier de supprimer les doublons ( Click droit sur la colonne, puis cliquer sur supprimer les doublons )) </a:t>
            </a:r>
          </a:p>
          <a:p>
            <a:r>
              <a:t>Le résultat final va donner les relations suivantes.</a:t>
            </a:r>
          </a:p>
          <a:p>
            <a:pPr>
              <a:defRPr b="1"/>
            </a:pPr>
            <a:endParaRPr/>
          </a:p>
        </p:txBody>
      </p:sp>
      <p:pic>
        <p:nvPicPr>
          <p:cNvPr id="312" name="Image 4" descr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37" y="1795227"/>
            <a:ext cx="8162454" cy="4112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ZoneTexte 3"/>
          <p:cNvSpPr txBox="1"/>
          <p:nvPr/>
        </p:nvSpPr>
        <p:spPr>
          <a:xfrm>
            <a:off x="418228" y="400659"/>
            <a:ext cx="1118282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6) Faites de même pour director, genre et country, pour obtenir le schéma en étoile suivant </a:t>
            </a:r>
            <a:endParaRPr b="1"/>
          </a:p>
        </p:txBody>
      </p:sp>
      <p:pic>
        <p:nvPicPr>
          <p:cNvPr id="315" name="Image 4" descr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85" y="1884679"/>
            <a:ext cx="10572936" cy="347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5"/>
          <p:cNvSpPr txBox="1"/>
          <p:nvPr/>
        </p:nvSpPr>
        <p:spPr>
          <a:xfrm>
            <a:off x="5050472" y="3033396"/>
            <a:ext cx="3617227" cy="79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Visualisations de données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 3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107551"/>
            <a:ext cx="9572626" cy="5369104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ZoneTexte 4"/>
          <p:cNvSpPr txBox="1"/>
          <p:nvPr/>
        </p:nvSpPr>
        <p:spPr>
          <a:xfrm>
            <a:off x="418228" y="400659"/>
            <a:ext cx="1118282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7) Créer les dashboard suivants </a:t>
            </a:r>
            <a:endParaRPr b="1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5"/>
          <p:cNvSpPr txBox="1"/>
          <p:nvPr/>
        </p:nvSpPr>
        <p:spPr>
          <a:xfrm>
            <a:off x="3092063" y="3199131"/>
            <a:ext cx="10147407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Semaine suivante: Power BI part 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5"/>
          <p:cNvSpPr txBox="1"/>
          <p:nvPr/>
        </p:nvSpPr>
        <p:spPr>
          <a:xfrm>
            <a:off x="770978" y="3167380"/>
            <a:ext cx="992005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Pourquoi Power BI?</a:t>
            </a:r>
          </a:p>
        </p:txBody>
      </p:sp>
      <p:pic>
        <p:nvPicPr>
          <p:cNvPr id="180" name="powerBI logo.png" descr="powerBI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315" y="2764460"/>
            <a:ext cx="1329081" cy="1329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5"/>
          <p:cNvSpPr txBox="1"/>
          <p:nvPr/>
        </p:nvSpPr>
        <p:spPr>
          <a:xfrm>
            <a:off x="278723" y="286929"/>
            <a:ext cx="99200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Gartner Magic Quadrant</a:t>
            </a:r>
          </a:p>
        </p:txBody>
      </p:sp>
      <p:sp>
        <p:nvSpPr>
          <p:cNvPr id="183" name="Axe : Ability to Execute…"/>
          <p:cNvSpPr txBox="1"/>
          <p:nvPr/>
        </p:nvSpPr>
        <p:spPr>
          <a:xfrm>
            <a:off x="5906267" y="1096584"/>
            <a:ext cx="5997328" cy="526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53535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Axe : Ability to Execute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Product/Service</a:t>
            </a:r>
            <a:r>
              <a:rPr dirty="0"/>
              <a:t> : La </a:t>
            </a:r>
            <a:r>
              <a:rPr dirty="0" err="1"/>
              <a:t>liste</a:t>
            </a:r>
            <a:r>
              <a:rPr dirty="0"/>
              <a:t> des </a:t>
            </a:r>
            <a:r>
              <a:rPr dirty="0" err="1"/>
              <a:t>fonctionnalités</a:t>
            </a:r>
            <a:r>
              <a:rPr dirty="0"/>
              <a:t> </a:t>
            </a:r>
            <a:r>
              <a:rPr dirty="0" err="1"/>
              <a:t>disponibles</a:t>
            </a:r>
            <a:endParaRPr dirty="0"/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Overall viability</a:t>
            </a:r>
            <a:r>
              <a:rPr dirty="0"/>
              <a:t>: Si </a:t>
            </a:r>
            <a:r>
              <a:rPr dirty="0" err="1"/>
              <a:t>l’éditeur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bonne </a:t>
            </a:r>
            <a:r>
              <a:rPr dirty="0" err="1"/>
              <a:t>santé</a:t>
            </a:r>
            <a:r>
              <a:rPr dirty="0"/>
              <a:t> financière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Sales execution/pricing</a:t>
            </a:r>
            <a:r>
              <a:rPr dirty="0"/>
              <a:t> : La </a:t>
            </a:r>
            <a:r>
              <a:rPr dirty="0" err="1"/>
              <a:t>capacité</a:t>
            </a:r>
            <a:r>
              <a:rPr dirty="0"/>
              <a:t> de </a:t>
            </a:r>
            <a:r>
              <a:rPr dirty="0" err="1"/>
              <a:t>commercialisation</a:t>
            </a:r>
            <a:r>
              <a:rPr dirty="0"/>
              <a:t> de </a:t>
            </a:r>
            <a:r>
              <a:rPr dirty="0" err="1"/>
              <a:t>l’éditeur</a:t>
            </a:r>
            <a:endParaRPr dirty="0"/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 b="1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Market Responsiveness and Track Record :</a:t>
            </a:r>
            <a:r>
              <a:rPr b="0" dirty="0"/>
              <a:t> la </a:t>
            </a:r>
            <a:r>
              <a:rPr b="0" dirty="0" err="1"/>
              <a:t>vitesse</a:t>
            </a:r>
            <a:r>
              <a:rPr b="0" dirty="0"/>
              <a:t> et le </a:t>
            </a:r>
            <a:r>
              <a:rPr b="0" dirty="0" err="1"/>
              <a:t>flexibilité</a:t>
            </a:r>
            <a:r>
              <a:rPr b="0" dirty="0"/>
              <a:t> pour </a:t>
            </a:r>
            <a:r>
              <a:rPr b="0" dirty="0" err="1"/>
              <a:t>s’adapter</a:t>
            </a:r>
            <a:r>
              <a:rPr b="0" dirty="0"/>
              <a:t> aux </a:t>
            </a:r>
            <a:r>
              <a:rPr b="0" dirty="0" err="1"/>
              <a:t>demandes</a:t>
            </a:r>
            <a:r>
              <a:rPr b="0" dirty="0"/>
              <a:t> du </a:t>
            </a:r>
            <a:r>
              <a:rPr b="0" dirty="0" err="1"/>
              <a:t>marché</a:t>
            </a:r>
            <a:endParaRPr b="0" dirty="0"/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Customer Experience </a:t>
            </a:r>
            <a:r>
              <a:rPr dirty="0"/>
              <a:t>: la satisfaction et </a:t>
            </a:r>
            <a:r>
              <a:rPr dirty="0" err="1"/>
              <a:t>l’expérience</a:t>
            </a:r>
            <a:r>
              <a:rPr dirty="0"/>
              <a:t> client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…</a:t>
            </a:r>
          </a:p>
          <a:p>
            <a:pPr defTabSz="457200"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457200">
              <a:spcBef>
                <a:spcPts val="1200"/>
              </a:spcBef>
              <a:defRPr b="1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53535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Axe: Completeness of Vision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Market Understanding</a:t>
            </a:r>
            <a:r>
              <a:rPr dirty="0"/>
              <a:t> : La </a:t>
            </a:r>
            <a:r>
              <a:rPr dirty="0" err="1"/>
              <a:t>compréhension</a:t>
            </a:r>
            <a:r>
              <a:rPr dirty="0"/>
              <a:t> des </a:t>
            </a:r>
            <a:r>
              <a:rPr dirty="0" err="1"/>
              <a:t>besoins</a:t>
            </a:r>
            <a:r>
              <a:rPr dirty="0"/>
              <a:t> du </a:t>
            </a:r>
            <a:r>
              <a:rPr dirty="0" err="1"/>
              <a:t>marché</a:t>
            </a:r>
            <a:endParaRPr dirty="0"/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Marketing Strategy</a:t>
            </a:r>
            <a:r>
              <a:rPr dirty="0"/>
              <a:t> : le </a:t>
            </a:r>
            <a:r>
              <a:rPr dirty="0" err="1"/>
              <a:t>positionnement</a:t>
            </a:r>
            <a:r>
              <a:rPr dirty="0"/>
              <a:t> de </a:t>
            </a:r>
            <a:r>
              <a:rPr dirty="0" err="1"/>
              <a:t>l’offre</a:t>
            </a:r>
            <a:r>
              <a:rPr dirty="0"/>
              <a:t> de et de </a:t>
            </a:r>
            <a:r>
              <a:rPr dirty="0" err="1"/>
              <a:t>sa</a:t>
            </a:r>
            <a:r>
              <a:rPr dirty="0"/>
              <a:t> communication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Business Model</a:t>
            </a:r>
            <a:r>
              <a:rPr dirty="0"/>
              <a:t> : la </a:t>
            </a:r>
            <a:r>
              <a:rPr dirty="0" err="1"/>
              <a:t>qualité</a:t>
            </a:r>
            <a:r>
              <a:rPr dirty="0"/>
              <a:t> du business model de </a:t>
            </a:r>
            <a:r>
              <a:rPr dirty="0" err="1"/>
              <a:t>l’acteur</a:t>
            </a:r>
            <a:endParaRPr dirty="0"/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Vertical/Industry Strategy </a:t>
            </a:r>
            <a:r>
              <a:rPr dirty="0"/>
              <a:t>: la </a:t>
            </a:r>
            <a:r>
              <a:rPr dirty="0" err="1"/>
              <a:t>capacité</a:t>
            </a:r>
            <a:r>
              <a:rPr dirty="0"/>
              <a:t> à proposer des </a:t>
            </a:r>
            <a:r>
              <a:rPr dirty="0" err="1"/>
              <a:t>outils</a:t>
            </a:r>
            <a:r>
              <a:rPr dirty="0"/>
              <a:t> </a:t>
            </a:r>
            <a:r>
              <a:rPr dirty="0" err="1"/>
              <a:t>dédiés</a:t>
            </a:r>
            <a:r>
              <a:rPr dirty="0"/>
              <a:t> à des métiers </a:t>
            </a:r>
            <a:r>
              <a:rPr dirty="0" err="1"/>
              <a:t>spécifiques</a:t>
            </a:r>
            <a:endParaRPr dirty="0"/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Geographic Strategy</a:t>
            </a:r>
            <a:r>
              <a:rPr dirty="0"/>
              <a:t> : la </a:t>
            </a:r>
            <a:r>
              <a:rPr dirty="0" err="1"/>
              <a:t>présence</a:t>
            </a:r>
            <a:r>
              <a:rPr dirty="0"/>
              <a:t> locale de </a:t>
            </a:r>
            <a:r>
              <a:rPr dirty="0" err="1"/>
              <a:t>l’acteur</a:t>
            </a:r>
            <a:endParaRPr dirty="0"/>
          </a:p>
          <a:p>
            <a:pPr marL="457200" indent="-317500" defTabSz="457200">
              <a:buClr>
                <a:srgbClr val="000000"/>
              </a:buClr>
              <a:buSzPct val="100000"/>
              <a:buFont typeface="Times Roman"/>
              <a:buChar char="•"/>
              <a:tabLst>
                <a:tab pos="139700" algn="l"/>
                <a:tab pos="457200" algn="l"/>
              </a:tabLst>
              <a:defRPr sz="16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…</a:t>
            </a:r>
          </a:p>
        </p:txBody>
      </p:sp>
      <p:sp>
        <p:nvSpPr>
          <p:cNvPr id="184" name="Gartner® reconnaît Microsoft comme leader pour la quatorzième année consécutive dans le rapport 2021 Gartner Magic Quadrant™ for Analytics and Business Intelligence Platforms."/>
          <p:cNvSpPr txBox="1"/>
          <p:nvPr/>
        </p:nvSpPr>
        <p:spPr>
          <a:xfrm>
            <a:off x="4187442" y="6395396"/>
            <a:ext cx="8002955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Gartner® reconnaît Microsoft comme leader pour la quatorzième année consécutive dans le rapport 2021 Gartner Magic Quadrant™ for Analytics and Business Intelligence Platforms.</a:t>
            </a:r>
          </a:p>
        </p:txBody>
      </p:sp>
      <p:pic>
        <p:nvPicPr>
          <p:cNvPr id="185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3" y="743880"/>
            <a:ext cx="4927601" cy="572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rchitecture Technique"/>
          <p:cNvSpPr/>
          <p:nvPr/>
        </p:nvSpPr>
        <p:spPr>
          <a:xfrm>
            <a:off x="223278" y="119525"/>
            <a:ext cx="11838187" cy="815341"/>
          </a:xfrm>
          <a:prstGeom prst="roundRect">
            <a:avLst>
              <a:gd name="adj" fmla="val 23364"/>
            </a:avLst>
          </a:prstGeom>
          <a:solidFill>
            <a:schemeClr val="accent5">
              <a:lumOff val="24117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100" b="1"/>
            </a:lvl1pPr>
          </a:lstStyle>
          <a:p>
            <a:r>
              <a:t>Architecture Technique</a:t>
            </a:r>
          </a:p>
        </p:txBody>
      </p:sp>
      <p:sp>
        <p:nvSpPr>
          <p:cNvPr id="188" name="Data Sources"/>
          <p:cNvSpPr/>
          <p:nvPr/>
        </p:nvSpPr>
        <p:spPr>
          <a:xfrm>
            <a:off x="441381" y="2336824"/>
            <a:ext cx="2318286" cy="3741808"/>
          </a:xfrm>
          <a:prstGeom prst="roundRect">
            <a:avLst>
              <a:gd name="adj" fmla="val 10086"/>
            </a:avLst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/>
          </a:lstStyle>
          <a:p>
            <a:r>
              <a:t>Data Sources</a:t>
            </a:r>
          </a:p>
        </p:txBody>
      </p:sp>
      <p:sp>
        <p:nvSpPr>
          <p:cNvPr id="189" name="Rectangle aux angles arrondis"/>
          <p:cNvSpPr/>
          <p:nvPr/>
        </p:nvSpPr>
        <p:spPr>
          <a:xfrm>
            <a:off x="3442572" y="2336824"/>
            <a:ext cx="2260844" cy="3741808"/>
          </a:xfrm>
          <a:prstGeom prst="roundRect">
            <a:avLst>
              <a:gd name="adj" fmla="val 10343"/>
            </a:avLst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/>
            <a:endParaRPr/>
          </a:p>
        </p:txBody>
      </p:sp>
      <p:sp>
        <p:nvSpPr>
          <p:cNvPr id="190" name="Rectangle aux angles arrondis"/>
          <p:cNvSpPr/>
          <p:nvPr/>
        </p:nvSpPr>
        <p:spPr>
          <a:xfrm>
            <a:off x="6443763" y="3291506"/>
            <a:ext cx="2203402" cy="1763015"/>
          </a:xfrm>
          <a:prstGeom prst="roundRect">
            <a:avLst>
              <a:gd name="adj" fmla="val 13263"/>
            </a:avLst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ctr"/>
            <a:endParaRPr/>
          </a:p>
        </p:txBody>
      </p:sp>
      <p:sp>
        <p:nvSpPr>
          <p:cNvPr id="191" name="Rectangle aux angles arrondis"/>
          <p:cNvSpPr/>
          <p:nvPr/>
        </p:nvSpPr>
        <p:spPr>
          <a:xfrm>
            <a:off x="9387512" y="2336824"/>
            <a:ext cx="2318285" cy="3741808"/>
          </a:xfrm>
          <a:prstGeom prst="roundRect">
            <a:avLst>
              <a:gd name="adj" fmla="val 10086"/>
            </a:avLst>
          </a:prstGeom>
          <a:solidFill>
            <a:srgbClr val="FFFFFF"/>
          </a:solidFill>
          <a:ln w="381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 algn="ctr"/>
            <a:endParaRPr/>
          </a:p>
        </p:txBody>
      </p:sp>
      <p:sp>
        <p:nvSpPr>
          <p:cNvPr id="192" name="Ligne"/>
          <p:cNvSpPr/>
          <p:nvPr/>
        </p:nvSpPr>
        <p:spPr>
          <a:xfrm>
            <a:off x="586331" y="3039105"/>
            <a:ext cx="2085828" cy="1"/>
          </a:xfrm>
          <a:prstGeom prst="line">
            <a:avLst/>
          </a:prstGeom>
          <a:ln w="508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Ligne"/>
          <p:cNvSpPr/>
          <p:nvPr/>
        </p:nvSpPr>
        <p:spPr>
          <a:xfrm>
            <a:off x="2769310" y="4207727"/>
            <a:ext cx="684991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Ligne"/>
          <p:cNvSpPr/>
          <p:nvPr/>
        </p:nvSpPr>
        <p:spPr>
          <a:xfrm>
            <a:off x="5764191" y="4180578"/>
            <a:ext cx="684991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Ligne"/>
          <p:cNvSpPr/>
          <p:nvPr/>
        </p:nvSpPr>
        <p:spPr>
          <a:xfrm>
            <a:off x="8672607" y="4180578"/>
            <a:ext cx="684991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Rectangle aux angles arrondis"/>
          <p:cNvSpPr/>
          <p:nvPr/>
        </p:nvSpPr>
        <p:spPr>
          <a:xfrm>
            <a:off x="261383" y="1548320"/>
            <a:ext cx="2678282" cy="640269"/>
          </a:xfrm>
          <a:prstGeom prst="roundRect">
            <a:avLst>
              <a:gd name="adj" fmla="val 50000"/>
            </a:avLst>
          </a:prstGeom>
          <a:solidFill>
            <a:srgbClr val="9437FF">
              <a:alpha val="19100"/>
            </a:srgbClr>
          </a:solidFill>
          <a:ln w="25400">
            <a:solidFill>
              <a:srgbClr val="000000">
                <a:alpha val="19100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Collecter les données"/>
          <p:cNvSpPr txBox="1"/>
          <p:nvPr/>
        </p:nvSpPr>
        <p:spPr>
          <a:xfrm>
            <a:off x="444600" y="1689384"/>
            <a:ext cx="23045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Collecter les données</a:t>
            </a:r>
          </a:p>
        </p:txBody>
      </p:sp>
      <p:sp>
        <p:nvSpPr>
          <p:cNvPr id="198" name="Ligne"/>
          <p:cNvSpPr/>
          <p:nvPr/>
        </p:nvSpPr>
        <p:spPr>
          <a:xfrm>
            <a:off x="2984380" y="1868454"/>
            <a:ext cx="254851" cy="1"/>
          </a:xfrm>
          <a:prstGeom prst="line">
            <a:avLst/>
          </a:prstGeom>
          <a:ln w="38100">
            <a:solidFill>
              <a:schemeClr val="accent3">
                <a:lumOff val="17647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Rectangle aux angles arrondis"/>
          <p:cNvSpPr/>
          <p:nvPr/>
        </p:nvSpPr>
        <p:spPr>
          <a:xfrm>
            <a:off x="3262574" y="1548320"/>
            <a:ext cx="2678282" cy="640269"/>
          </a:xfrm>
          <a:prstGeom prst="roundRect">
            <a:avLst>
              <a:gd name="adj" fmla="val 50000"/>
            </a:avLst>
          </a:prstGeom>
          <a:solidFill>
            <a:srgbClr val="9437FF">
              <a:alpha val="19100"/>
            </a:srgbClr>
          </a:solidFill>
          <a:ln w="25400">
            <a:solidFill>
              <a:srgbClr val="000000">
                <a:alpha val="19100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0" name="Intégrer les données"/>
          <p:cNvSpPr txBox="1"/>
          <p:nvPr/>
        </p:nvSpPr>
        <p:spPr>
          <a:xfrm>
            <a:off x="3449451" y="1689384"/>
            <a:ext cx="218922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Intégrer les données</a:t>
            </a:r>
          </a:p>
        </p:txBody>
      </p:sp>
      <p:sp>
        <p:nvSpPr>
          <p:cNvPr id="201" name="Ligne"/>
          <p:cNvSpPr/>
          <p:nvPr/>
        </p:nvSpPr>
        <p:spPr>
          <a:xfrm>
            <a:off x="5992535" y="1868454"/>
            <a:ext cx="254851" cy="1"/>
          </a:xfrm>
          <a:prstGeom prst="line">
            <a:avLst/>
          </a:prstGeom>
          <a:ln w="38100">
            <a:solidFill>
              <a:schemeClr val="accent3">
                <a:lumOff val="17647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Rectangle aux angles arrondis"/>
          <p:cNvSpPr/>
          <p:nvPr/>
        </p:nvSpPr>
        <p:spPr>
          <a:xfrm>
            <a:off x="6270729" y="1548320"/>
            <a:ext cx="2678282" cy="640269"/>
          </a:xfrm>
          <a:prstGeom prst="roundRect">
            <a:avLst>
              <a:gd name="adj" fmla="val 50000"/>
            </a:avLst>
          </a:prstGeom>
          <a:solidFill>
            <a:srgbClr val="9437FF">
              <a:alpha val="19100"/>
            </a:srgbClr>
          </a:solidFill>
          <a:ln w="25400">
            <a:solidFill>
              <a:srgbClr val="000000">
                <a:alpha val="19100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3" name="Stocker les données"/>
          <p:cNvSpPr txBox="1"/>
          <p:nvPr/>
        </p:nvSpPr>
        <p:spPr>
          <a:xfrm>
            <a:off x="6543108" y="1689384"/>
            <a:ext cx="21335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Stocker les données</a:t>
            </a:r>
          </a:p>
        </p:txBody>
      </p:sp>
      <p:sp>
        <p:nvSpPr>
          <p:cNvPr id="204" name="Ligne"/>
          <p:cNvSpPr/>
          <p:nvPr/>
        </p:nvSpPr>
        <p:spPr>
          <a:xfrm>
            <a:off x="8974141" y="1868454"/>
            <a:ext cx="254851" cy="1"/>
          </a:xfrm>
          <a:prstGeom prst="line">
            <a:avLst/>
          </a:prstGeom>
          <a:ln w="38100">
            <a:solidFill>
              <a:schemeClr val="accent3">
                <a:lumOff val="17647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Rectangle aux angles arrondis"/>
          <p:cNvSpPr/>
          <p:nvPr/>
        </p:nvSpPr>
        <p:spPr>
          <a:xfrm>
            <a:off x="9252335" y="1548320"/>
            <a:ext cx="2678282" cy="640269"/>
          </a:xfrm>
          <a:prstGeom prst="roundRect">
            <a:avLst>
              <a:gd name="adj" fmla="val 50000"/>
            </a:avLst>
          </a:prstGeom>
          <a:solidFill>
            <a:srgbClr val="FF2600">
              <a:alpha val="19100"/>
            </a:srgbClr>
          </a:solidFill>
          <a:ln w="25400">
            <a:solidFill>
              <a:srgbClr val="FF2600">
                <a:alpha val="19100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6" name="Analyse et distribution"/>
          <p:cNvSpPr txBox="1"/>
          <p:nvPr/>
        </p:nvSpPr>
        <p:spPr>
          <a:xfrm>
            <a:off x="9381560" y="1689384"/>
            <a:ext cx="24198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Analyse et distribution</a:t>
            </a:r>
          </a:p>
        </p:txBody>
      </p:sp>
      <p:sp>
        <p:nvSpPr>
          <p:cNvPr id="207" name="Nuage"/>
          <p:cNvSpPr/>
          <p:nvPr/>
        </p:nvSpPr>
        <p:spPr>
          <a:xfrm>
            <a:off x="2012568" y="3361076"/>
            <a:ext cx="634191" cy="382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8" name="Cloud"/>
          <p:cNvSpPr txBox="1"/>
          <p:nvPr/>
        </p:nvSpPr>
        <p:spPr>
          <a:xfrm>
            <a:off x="476644" y="3404855"/>
            <a:ext cx="55454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Cloud</a:t>
            </a:r>
          </a:p>
        </p:txBody>
      </p:sp>
      <p:sp>
        <p:nvSpPr>
          <p:cNvPr id="209" name="Programmes internes"/>
          <p:cNvSpPr txBox="1"/>
          <p:nvPr/>
        </p:nvSpPr>
        <p:spPr>
          <a:xfrm>
            <a:off x="476644" y="4025693"/>
            <a:ext cx="177943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Programmes internes</a:t>
            </a:r>
          </a:p>
        </p:txBody>
      </p:sp>
      <p:sp>
        <p:nvSpPr>
          <p:cNvPr id="210" name="Données externes"/>
          <p:cNvSpPr txBox="1"/>
          <p:nvPr/>
        </p:nvSpPr>
        <p:spPr>
          <a:xfrm>
            <a:off x="476644" y="4577353"/>
            <a:ext cx="151108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Données externes</a:t>
            </a:r>
          </a:p>
        </p:txBody>
      </p:sp>
      <p:sp>
        <p:nvSpPr>
          <p:cNvPr id="211" name="Excels"/>
          <p:cNvSpPr txBox="1"/>
          <p:nvPr/>
        </p:nvSpPr>
        <p:spPr>
          <a:xfrm>
            <a:off x="476644" y="5129012"/>
            <a:ext cx="597866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Excels</a:t>
            </a:r>
          </a:p>
        </p:txBody>
      </p:sp>
      <p:sp>
        <p:nvSpPr>
          <p:cNvPr id="212" name="…"/>
          <p:cNvSpPr txBox="1"/>
          <p:nvPr/>
        </p:nvSpPr>
        <p:spPr>
          <a:xfrm>
            <a:off x="476644" y="5680671"/>
            <a:ext cx="2347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…</a:t>
            </a:r>
          </a:p>
        </p:txBody>
      </p:sp>
      <p:sp>
        <p:nvSpPr>
          <p:cNvPr id="213" name="Téléviseur"/>
          <p:cNvSpPr/>
          <p:nvPr/>
        </p:nvSpPr>
        <p:spPr>
          <a:xfrm>
            <a:off x="2281508" y="4088240"/>
            <a:ext cx="391912" cy="23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675" y="1107"/>
                </a:moveTo>
                <a:lnTo>
                  <a:pt x="20920" y="1107"/>
                </a:lnTo>
                <a:lnTo>
                  <a:pt x="20920" y="19403"/>
                </a:lnTo>
                <a:lnTo>
                  <a:pt x="675" y="19403"/>
                </a:lnTo>
                <a:lnTo>
                  <a:pt x="675" y="1107"/>
                </a:lnTo>
                <a:close/>
                <a:moveTo>
                  <a:pt x="945" y="1558"/>
                </a:moveTo>
                <a:lnTo>
                  <a:pt x="945" y="18952"/>
                </a:lnTo>
                <a:lnTo>
                  <a:pt x="20645" y="18952"/>
                </a:lnTo>
                <a:lnTo>
                  <a:pt x="20645" y="1558"/>
                </a:lnTo>
                <a:lnTo>
                  <a:pt x="945" y="1558"/>
                </a:lnTo>
                <a:close/>
                <a:moveTo>
                  <a:pt x="19683" y="20211"/>
                </a:moveTo>
                <a:cubicBezTo>
                  <a:pt x="19791" y="20211"/>
                  <a:pt x="19877" y="20352"/>
                  <a:pt x="19877" y="20529"/>
                </a:cubicBezTo>
                <a:cubicBezTo>
                  <a:pt x="19877" y="20706"/>
                  <a:pt x="19791" y="20847"/>
                  <a:pt x="19683" y="20847"/>
                </a:cubicBezTo>
                <a:cubicBezTo>
                  <a:pt x="19575" y="20847"/>
                  <a:pt x="19489" y="20706"/>
                  <a:pt x="19489" y="20529"/>
                </a:cubicBezTo>
                <a:cubicBezTo>
                  <a:pt x="19489" y="20352"/>
                  <a:pt x="19575" y="20211"/>
                  <a:pt x="19683" y="20211"/>
                </a:cubicBezTo>
                <a:close/>
                <a:moveTo>
                  <a:pt x="20412" y="20211"/>
                </a:moveTo>
                <a:cubicBezTo>
                  <a:pt x="20520" y="20211"/>
                  <a:pt x="20606" y="20352"/>
                  <a:pt x="20606" y="20529"/>
                </a:cubicBezTo>
                <a:cubicBezTo>
                  <a:pt x="20606" y="20706"/>
                  <a:pt x="20520" y="20847"/>
                  <a:pt x="20412" y="20847"/>
                </a:cubicBezTo>
                <a:cubicBezTo>
                  <a:pt x="20304" y="20847"/>
                  <a:pt x="20218" y="20706"/>
                  <a:pt x="20218" y="20529"/>
                </a:cubicBezTo>
                <a:cubicBezTo>
                  <a:pt x="20218" y="20352"/>
                  <a:pt x="20304" y="20211"/>
                  <a:pt x="20412" y="20211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14" name="1920px-Microsoft_Office_Excel_(2018–present).svg.png" descr="1920px-Microsoft_Office_Excel_(2018–present)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82" y="5056826"/>
            <a:ext cx="487268" cy="48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Twitter_Bird.svg.png" descr="Twitter_Bir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75" y="4473584"/>
            <a:ext cx="532376" cy="432999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Extract Transform Load…"/>
          <p:cNvSpPr txBox="1"/>
          <p:nvPr/>
        </p:nvSpPr>
        <p:spPr>
          <a:xfrm>
            <a:off x="3611610" y="3958807"/>
            <a:ext cx="195498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Extract Transform Load</a:t>
            </a:r>
          </a:p>
          <a:p>
            <a:pPr algn="ctr">
              <a:defRPr sz="1400"/>
            </a:pPr>
            <a:r>
              <a:t>(ETL)</a:t>
            </a:r>
          </a:p>
        </p:txBody>
      </p:sp>
      <p:sp>
        <p:nvSpPr>
          <p:cNvPr id="217" name="Entrepôt de données"/>
          <p:cNvSpPr txBox="1"/>
          <p:nvPr/>
        </p:nvSpPr>
        <p:spPr>
          <a:xfrm>
            <a:off x="6731915" y="4025693"/>
            <a:ext cx="175591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Entrepôt de données</a:t>
            </a:r>
          </a:p>
        </p:txBody>
      </p:sp>
      <p:sp>
        <p:nvSpPr>
          <p:cNvPr id="218" name="Ligne"/>
          <p:cNvSpPr/>
          <p:nvPr/>
        </p:nvSpPr>
        <p:spPr>
          <a:xfrm>
            <a:off x="2769310" y="3552175"/>
            <a:ext cx="684991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Ligne"/>
          <p:cNvSpPr/>
          <p:nvPr/>
        </p:nvSpPr>
        <p:spPr>
          <a:xfrm>
            <a:off x="2769310" y="4724673"/>
            <a:ext cx="684991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Ligne"/>
          <p:cNvSpPr/>
          <p:nvPr/>
        </p:nvSpPr>
        <p:spPr>
          <a:xfrm>
            <a:off x="2769310" y="5300460"/>
            <a:ext cx="684991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1" name="Ligne"/>
          <p:cNvSpPr/>
          <p:nvPr/>
        </p:nvSpPr>
        <p:spPr>
          <a:xfrm>
            <a:off x="8672607" y="3699722"/>
            <a:ext cx="684991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2" name="Ligne"/>
          <p:cNvSpPr/>
          <p:nvPr/>
        </p:nvSpPr>
        <p:spPr>
          <a:xfrm>
            <a:off x="8672607" y="4661173"/>
            <a:ext cx="684991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3" name="powerBI logo.png" descr="powerBI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114" y="3465122"/>
            <a:ext cx="1329081" cy="1329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ower-bi-diagram-min-1024x391.png" descr="power-bi-diagram-min-1024x3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59" y="1530763"/>
            <a:ext cx="9942682" cy="379647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itle 15"/>
          <p:cNvSpPr txBox="1"/>
          <p:nvPr/>
        </p:nvSpPr>
        <p:spPr>
          <a:xfrm>
            <a:off x="278723" y="286929"/>
            <a:ext cx="99200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Offre Power BI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5"/>
          <p:cNvSpPr txBox="1"/>
          <p:nvPr/>
        </p:nvSpPr>
        <p:spPr>
          <a:xfrm>
            <a:off x="278723" y="286929"/>
            <a:ext cx="99200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766C6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Offre Power BI</a:t>
            </a:r>
          </a:p>
        </p:txBody>
      </p:sp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2"/>
          <a:srcRect b="51878"/>
          <a:stretch>
            <a:fillRect/>
          </a:stretch>
        </p:blipFill>
        <p:spPr>
          <a:xfrm>
            <a:off x="634047" y="810362"/>
            <a:ext cx="10746966" cy="3070639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Power Query : Solution ETL…"/>
          <p:cNvSpPr txBox="1"/>
          <p:nvPr/>
        </p:nvSpPr>
        <p:spPr>
          <a:xfrm>
            <a:off x="1383512" y="4111721"/>
            <a:ext cx="9424976" cy="197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53535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200" dirty="0"/>
              <a:t>Power Query </a:t>
            </a:r>
            <a:r>
              <a:rPr dirty="0"/>
              <a:t>: Solution ETL</a:t>
            </a:r>
          </a:p>
          <a:p>
            <a:pPr defTabSz="457200">
              <a:spcBef>
                <a:spcPts val="1200"/>
              </a:spcBef>
              <a:defRPr b="1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53535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200" dirty="0"/>
              <a:t>Power Pivot </a:t>
            </a:r>
            <a:r>
              <a:rPr dirty="0"/>
              <a:t>: </a:t>
            </a:r>
            <a:r>
              <a:rPr dirty="0" err="1"/>
              <a:t>Composant</a:t>
            </a:r>
            <a:r>
              <a:rPr dirty="0"/>
              <a:t> de </a:t>
            </a:r>
            <a:r>
              <a:rPr dirty="0" err="1"/>
              <a:t>modélisation</a:t>
            </a:r>
            <a:r>
              <a:rPr dirty="0"/>
              <a:t> et </a:t>
            </a:r>
            <a:r>
              <a:rPr dirty="0" err="1"/>
              <a:t>d’analyse</a:t>
            </a:r>
            <a:endParaRPr dirty="0"/>
          </a:p>
          <a:p>
            <a:pPr defTabSz="457200">
              <a:spcBef>
                <a:spcPts val="1200"/>
              </a:spcBef>
              <a:defRPr b="1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53535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200" dirty="0"/>
              <a:t>Power View</a:t>
            </a:r>
            <a:r>
              <a:rPr dirty="0"/>
              <a:t>: </a:t>
            </a:r>
            <a:r>
              <a:rPr dirty="0" err="1"/>
              <a:t>Visualisation</a:t>
            </a:r>
            <a:r>
              <a:rPr dirty="0"/>
              <a:t> interactive de </a:t>
            </a:r>
            <a:r>
              <a:rPr dirty="0" err="1"/>
              <a:t>données</a:t>
            </a:r>
            <a:endParaRPr dirty="0"/>
          </a:p>
          <a:p>
            <a:pPr defTabSz="457200">
              <a:spcBef>
                <a:spcPts val="1200"/>
              </a:spcBef>
              <a:defRPr b="1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53535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200" dirty="0"/>
              <a:t>Power BI Published </a:t>
            </a:r>
            <a:r>
              <a:rPr dirty="0"/>
              <a:t>: Dashboard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ligne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3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32"/>
            <a:ext cx="12192000" cy="6303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04"/>
            <a:ext cx="12192001" cy="6412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Widescreen</PresentationFormat>
  <Paragraphs>69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Symbol</vt:lpstr>
      <vt:lpstr>Times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Jullien</dc:creator>
  <cp:lastModifiedBy>Kevin JULLIEN</cp:lastModifiedBy>
  <cp:revision>1</cp:revision>
  <dcterms:modified xsi:type="dcterms:W3CDTF">2023-10-18T12:12:29Z</dcterms:modified>
</cp:coreProperties>
</file>