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71" r:id="rId3"/>
    <p:sldId id="262" r:id="rId4"/>
    <p:sldId id="257" r:id="rId5"/>
    <p:sldId id="259" r:id="rId6"/>
    <p:sldId id="274" r:id="rId7"/>
    <p:sldId id="273" r:id="rId8"/>
    <p:sldId id="268" r:id="rId9"/>
    <p:sldId id="265" r:id="rId10"/>
    <p:sldId id="275" r:id="rId11"/>
    <p:sldId id="284" r:id="rId12"/>
    <p:sldId id="276" r:id="rId13"/>
    <p:sldId id="280" r:id="rId14"/>
    <p:sldId id="278" r:id="rId15"/>
    <p:sldId id="281" r:id="rId16"/>
    <p:sldId id="279" r:id="rId17"/>
    <p:sldId id="282" r:id="rId18"/>
    <p:sldId id="261" r:id="rId19"/>
    <p:sldId id="263" r:id="rId20"/>
    <p:sldId id="264" r:id="rId21"/>
    <p:sldId id="283" r:id="rId22"/>
    <p:sldId id="270" r:id="rId23"/>
    <p:sldId id="266" r:id="rId24"/>
    <p:sldId id="267" r:id="rId25"/>
    <p:sldId id="288" r:id="rId26"/>
    <p:sldId id="285" r:id="rId27"/>
    <p:sldId id="287" r:id="rId28"/>
    <p:sldId id="286" r:id="rId29"/>
    <p:sldId id="290" r:id="rId30"/>
    <p:sldId id="289" r:id="rId31"/>
    <p:sldId id="291" r:id="rId32"/>
    <p:sldId id="293" r:id="rId33"/>
    <p:sldId id="292" r:id="rId34"/>
    <p:sldId id="294" r:id="rId35"/>
    <p:sldId id="295" r:id="rId36"/>
    <p:sldId id="296" r:id="rId37"/>
    <p:sldId id="258"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A570A-55E9-43B2-B293-865F23A376C0}" type="datetimeFigureOut">
              <a:rPr lang="en-US" smtClean="0"/>
              <a:t>11/29/2023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02D37-6185-4FF4-87E9-FBFF73E172A9}" type="slidenum">
              <a:rPr lang="en-US" smtClean="0"/>
              <a:t>‹N°›</a:t>
            </a:fld>
            <a:endParaRPr lang="en-US"/>
          </a:p>
        </p:txBody>
      </p:sp>
    </p:spTree>
    <p:extLst>
      <p:ext uri="{BB962C8B-B14F-4D97-AF65-F5344CB8AC3E}">
        <p14:creationId xmlns:p14="http://schemas.microsoft.com/office/powerpoint/2010/main" val="229587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355041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4B9DFDE-D817-441E-9741-8C87924730B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105130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42478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3121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170807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2319993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391607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2125735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47931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165211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39775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4B9DFDE-D817-441E-9741-8C87924730B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238097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4B9DFDE-D817-441E-9741-8C87924730BC}"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21850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129851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273858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94B9DFDE-D817-441E-9741-8C87924730BC}" type="datetimeFigureOut">
              <a:rPr lang="en-US" smtClean="0"/>
              <a:t>11/29/2023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36698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4B9DFDE-D817-441E-9741-8C87924730B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C58B-7547-486C-90BA-787D4C9D8135}" type="slidenum">
              <a:rPr lang="en-US" smtClean="0"/>
              <a:t>‹N°›</a:t>
            </a:fld>
            <a:endParaRPr lang="en-US"/>
          </a:p>
        </p:txBody>
      </p:sp>
    </p:spTree>
    <p:extLst>
      <p:ext uri="{BB962C8B-B14F-4D97-AF65-F5344CB8AC3E}">
        <p14:creationId xmlns:p14="http://schemas.microsoft.com/office/powerpoint/2010/main" val="17657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B9DFDE-D817-441E-9741-8C87924730BC}" type="datetimeFigureOut">
              <a:rPr lang="en-US" smtClean="0"/>
              <a:t>11/29/2023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62C58B-7547-486C-90BA-787D4C9D8135}" type="slidenum">
              <a:rPr lang="en-US" smtClean="0"/>
              <a:t>‹N°›</a:t>
            </a:fld>
            <a:endParaRPr lang="en-US"/>
          </a:p>
        </p:txBody>
      </p:sp>
    </p:spTree>
    <p:extLst>
      <p:ext uri="{BB962C8B-B14F-4D97-AF65-F5344CB8AC3E}">
        <p14:creationId xmlns:p14="http://schemas.microsoft.com/office/powerpoint/2010/main" val="2711416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theguardian.com/news/2018/may/06/cambridge-analytica-how-turn-clicks-into-votes-christopher-wylie" TargetMode="External"/><Relationship Id="rId3" Type="http://schemas.openxmlformats.org/officeDocument/2006/relationships/hyperlink" Target="https://www.theguardian.com/news/2018/mar/17/data-war-whistleblower-christopher-wylie-faceook-nix-bannon-trump" TargetMode="External"/><Relationship Id="rId7" Type="http://schemas.openxmlformats.org/officeDocument/2006/relationships/hyperlink" Target="https://www.lesechos.fr/tech-medias/hightech/comment-cambridge-analytica-a-repere-les-electeurs-de-trump-grace-a-leurs-vetements-166381" TargetMode="External"/><Relationship Id="rId2" Type="http://schemas.openxmlformats.org/officeDocument/2006/relationships/hyperlink" Target="https://www.theguardian.com/news/2018/mar/17/cambridge-analytica-facebook-influence-us-election" TargetMode="External"/><Relationship Id="rId1" Type="http://schemas.openxmlformats.org/officeDocument/2006/relationships/slideLayout" Target="../slideLayouts/slideLayout2.xml"/><Relationship Id="rId6" Type="http://schemas.openxmlformats.org/officeDocument/2006/relationships/hyperlink" Target="https://www.bbc.com/news/technology-64075067" TargetMode="External"/><Relationship Id="rId5" Type="http://schemas.openxmlformats.org/officeDocument/2006/relationships/hyperlink" Target="https://www.theguardian.com/uk-news/2018/may/02/cambridge-analytica-closing-down-after-facebook-row-reports-say" TargetMode="External"/><Relationship Id="rId4" Type="http://schemas.openxmlformats.org/officeDocument/2006/relationships/hyperlink" Target="https://www.bbc.com/news/av/magazine-40852227" TargetMode="External"/><Relationship Id="rId9" Type="http://schemas.openxmlformats.org/officeDocument/2006/relationships/hyperlink" Target="https://www.theguardian.com/technology/2021/dec/06/rohingya-sue-facebook-myanmar-genocide-us-uk-legal-action-social-media-violenc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qOdMBDOj4ec" TargetMode="External"/><Relationship Id="rId2" Type="http://schemas.openxmlformats.org/officeDocument/2006/relationships/hyperlink" Target="https://www.cbsnews.com/news/meta-sued-facebook-instagram-children-teens-harm-mental-health/" TargetMode="External"/><Relationship Id="rId1" Type="http://schemas.openxmlformats.org/officeDocument/2006/relationships/slideLayout" Target="../slideLayouts/slideLayout2.xml"/><Relationship Id="rId4" Type="http://schemas.openxmlformats.org/officeDocument/2006/relationships/hyperlink" Target="https://doi.org/10.3917/comm.102.04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Ethique des données privées</a:t>
            </a:r>
            <a:endParaRPr lang="en-US" dirty="0"/>
          </a:p>
        </p:txBody>
      </p:sp>
      <p:sp>
        <p:nvSpPr>
          <p:cNvPr id="3" name="Sous-titre 2"/>
          <p:cNvSpPr>
            <a:spLocks noGrp="1"/>
          </p:cNvSpPr>
          <p:nvPr>
            <p:ph type="subTitle" idx="1"/>
          </p:nvPr>
        </p:nvSpPr>
        <p:spPr/>
        <p:txBody>
          <a:bodyPr>
            <a:normAutofit fontScale="70000" lnSpcReduction="20000"/>
          </a:bodyPr>
          <a:lstStyle/>
          <a:p>
            <a:r>
              <a:rPr lang="fr-FR" dirty="0" smtClean="0"/>
              <a:t>2023-2024 - Haute école </a:t>
            </a:r>
            <a:r>
              <a:rPr lang="fr-FR" dirty="0" err="1" smtClean="0"/>
              <a:t>vinci</a:t>
            </a:r>
            <a:endParaRPr lang="fr-FR" dirty="0" smtClean="0"/>
          </a:p>
          <a:p>
            <a:r>
              <a:rPr lang="fr-FR" dirty="0" smtClean="0"/>
              <a:t>© Jean-Baptiste Ghins</a:t>
            </a:r>
          </a:p>
          <a:p>
            <a:r>
              <a:rPr lang="fr-FR" cap="none" dirty="0"/>
              <a:t>j</a:t>
            </a:r>
            <a:r>
              <a:rPr lang="fr-FR" cap="none" dirty="0" smtClean="0"/>
              <a:t>eanbaptiste.ghins@vinci.be</a:t>
            </a:r>
            <a:endParaRPr lang="en-US" cap="none" dirty="0"/>
          </a:p>
        </p:txBody>
      </p:sp>
    </p:spTree>
    <p:extLst>
      <p:ext uri="{BB962C8B-B14F-4D97-AF65-F5344CB8AC3E}">
        <p14:creationId xmlns:p14="http://schemas.microsoft.com/office/powerpoint/2010/main" val="1643871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66648" y="3019570"/>
            <a:ext cx="8946541" cy="1508888"/>
          </a:xfrm>
        </p:spPr>
        <p:txBody>
          <a:bodyPr>
            <a:normAutofit/>
          </a:bodyPr>
          <a:lstStyle/>
          <a:p>
            <a:pPr marL="0" indent="0">
              <a:buNone/>
            </a:pPr>
            <a:r>
              <a:rPr lang="fr-FR" sz="4200" dirty="0" smtClean="0"/>
              <a:t>2. Paradigmes éthiques</a:t>
            </a:r>
          </a:p>
        </p:txBody>
      </p:sp>
    </p:spTree>
    <p:extLst>
      <p:ext uri="{BB962C8B-B14F-4D97-AF65-F5344CB8AC3E}">
        <p14:creationId xmlns:p14="http://schemas.microsoft.com/office/powerpoint/2010/main" val="1481630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2.1. Qu’est-ce qu’un paradigme éthique ?</a:t>
            </a:r>
            <a:endParaRPr lang="en-US" dirty="0"/>
          </a:p>
        </p:txBody>
      </p:sp>
      <p:sp>
        <p:nvSpPr>
          <p:cNvPr id="3" name="Espace réservé du contenu 2"/>
          <p:cNvSpPr>
            <a:spLocks noGrp="1"/>
          </p:cNvSpPr>
          <p:nvPr>
            <p:ph idx="1"/>
          </p:nvPr>
        </p:nvSpPr>
        <p:spPr/>
        <p:txBody>
          <a:bodyPr/>
          <a:lstStyle/>
          <a:p>
            <a:pPr algn="just"/>
            <a:r>
              <a:rPr lang="fr-FR" dirty="0" smtClean="0"/>
              <a:t>Un paradigme est un système de croyances qui permet de discriminer entre des propositions vraies (acceptables) et des propositions fausses (inacceptables). </a:t>
            </a:r>
          </a:p>
          <a:p>
            <a:pPr algn="just"/>
            <a:r>
              <a:rPr lang="fr-FR" dirty="0" smtClean="0"/>
              <a:t>Les intérêts de considérer les questions éthiques par paradigmes sont multiples :</a:t>
            </a:r>
          </a:p>
          <a:p>
            <a:pPr lvl="1" algn="just"/>
            <a:r>
              <a:rPr lang="fr-FR" dirty="0" smtClean="0"/>
              <a:t>Cela montre que les convictions ne sont pas isolées mais s’inscrivent dans des cohérences plus larges</a:t>
            </a:r>
          </a:p>
          <a:p>
            <a:pPr lvl="1" algn="just"/>
            <a:r>
              <a:rPr lang="fr-FR" dirty="0" smtClean="0"/>
              <a:t>Cela permet plusieurs niveaux de critique, dont au moins :</a:t>
            </a:r>
          </a:p>
          <a:p>
            <a:pPr lvl="2" algn="just"/>
            <a:r>
              <a:rPr lang="fr-FR" dirty="0" smtClean="0"/>
              <a:t>Le niveau de la critique culturelle</a:t>
            </a:r>
          </a:p>
          <a:p>
            <a:pPr lvl="2" algn="just"/>
            <a:r>
              <a:rPr lang="fr-FR" dirty="0" smtClean="0"/>
              <a:t>Le niveau analytique</a:t>
            </a:r>
          </a:p>
          <a:p>
            <a:pPr lvl="1" algn="just"/>
            <a:endParaRPr lang="en-US" dirty="0"/>
          </a:p>
        </p:txBody>
      </p:sp>
    </p:spTree>
    <p:extLst>
      <p:ext uri="{BB962C8B-B14F-4D97-AF65-F5344CB8AC3E}">
        <p14:creationId xmlns:p14="http://schemas.microsoft.com/office/powerpoint/2010/main" val="220044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2.2. Le paradigme conservateur</a:t>
            </a:r>
            <a:endParaRPr lang="en-US" dirty="0"/>
          </a:p>
        </p:txBody>
      </p:sp>
      <p:sp>
        <p:nvSpPr>
          <p:cNvPr id="3" name="Espace réservé du contenu 2"/>
          <p:cNvSpPr>
            <a:spLocks noGrp="1"/>
          </p:cNvSpPr>
          <p:nvPr>
            <p:ph idx="1"/>
          </p:nvPr>
        </p:nvSpPr>
        <p:spPr/>
        <p:txBody>
          <a:bodyPr>
            <a:normAutofit lnSpcReduction="10000"/>
          </a:bodyPr>
          <a:lstStyle/>
          <a:p>
            <a:r>
              <a:rPr lang="fr-FR" dirty="0" smtClean="0"/>
              <a:t>Fondamentaux :</a:t>
            </a:r>
          </a:p>
          <a:p>
            <a:pPr lvl="1"/>
            <a:r>
              <a:rPr lang="fr-FR" dirty="0" smtClean="0"/>
              <a:t>Culture/Tradition </a:t>
            </a:r>
          </a:p>
          <a:p>
            <a:pPr lvl="1"/>
            <a:r>
              <a:rPr lang="fr-FR" dirty="0" smtClean="0"/>
              <a:t>Liberté intérieure </a:t>
            </a:r>
          </a:p>
          <a:p>
            <a:pPr lvl="1"/>
            <a:r>
              <a:rPr lang="fr-FR" dirty="0"/>
              <a:t>Ordre face au </a:t>
            </a:r>
            <a:r>
              <a:rPr lang="fr-FR" dirty="0" smtClean="0"/>
              <a:t>désordre</a:t>
            </a:r>
          </a:p>
          <a:p>
            <a:r>
              <a:rPr lang="fr-FR" dirty="0" smtClean="0"/>
              <a:t>Responsabilité :</a:t>
            </a:r>
          </a:p>
          <a:p>
            <a:pPr lvl="1"/>
            <a:r>
              <a:rPr lang="fr-FR" b="1" dirty="0" smtClean="0"/>
              <a:t>Déontologie</a:t>
            </a:r>
            <a:r>
              <a:rPr lang="fr-FR" dirty="0" smtClean="0"/>
              <a:t> : justification d’une décision sur base de principes clairs et considérés comme apodictiques </a:t>
            </a:r>
          </a:p>
          <a:p>
            <a:r>
              <a:rPr lang="fr-FR" dirty="0" smtClean="0"/>
              <a:t>Finalité : </a:t>
            </a:r>
          </a:p>
          <a:p>
            <a:pPr lvl="1"/>
            <a:r>
              <a:rPr lang="fr-FR" dirty="0" smtClean="0"/>
              <a:t>Authenticité de l’individu</a:t>
            </a:r>
          </a:p>
          <a:p>
            <a:pPr lvl="1"/>
            <a:r>
              <a:rPr lang="fr-FR" dirty="0" smtClean="0"/>
              <a:t>Temporalité longue, valorisation de l’épreuve</a:t>
            </a:r>
          </a:p>
          <a:p>
            <a:pPr lvl="1"/>
            <a:r>
              <a:rPr lang="fr-FR" dirty="0" smtClean="0"/>
              <a:t>Perpétuation de l’ordre social </a:t>
            </a:r>
            <a:endParaRPr lang="en-US" dirty="0"/>
          </a:p>
        </p:txBody>
      </p:sp>
    </p:spTree>
    <p:extLst>
      <p:ext uri="{BB962C8B-B14F-4D97-AF65-F5344CB8AC3E}">
        <p14:creationId xmlns:p14="http://schemas.microsoft.com/office/powerpoint/2010/main" val="261765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a:t>« J’enseigne la philosophie de l’art, et il n’y aurait pas de raison de l’enseigner si je ne pensais qu’il y avait quelque chose à apprendre en elle : la culture. Mais qu’est-ce que c’est ? (…) Je dirais que la culture est ou aspire à être une forme de sagesse qui doit être transmise aux personnes, </a:t>
            </a:r>
            <a:r>
              <a:rPr lang="fr-FR" dirty="0" smtClean="0"/>
              <a:t>une </a:t>
            </a:r>
            <a:r>
              <a:rPr lang="fr-FR" dirty="0"/>
              <a:t>chose qui contient des éléments de savoir auxquels ils n’auraient pas accès autrement et qui est transmise à sa façon particulière, d’une façon différente des sciences. (…) Les enseignants de la culture voient leur rôle comme celui de transmettre une forme de sagesse, une forme de savoir qui est non seulement utile à l’étudiant mais partie intégrante d’une continuité de l’ordre social auquel il appartient. </a:t>
            </a:r>
            <a:r>
              <a:rPr lang="fr-FR" dirty="0" smtClean="0"/>
              <a:t>» (</a:t>
            </a:r>
            <a:r>
              <a:rPr lang="fr-FR" dirty="0" err="1" smtClean="0"/>
              <a:t>Scruton</a:t>
            </a:r>
            <a:r>
              <a:rPr lang="fr-FR" dirty="0" smtClean="0"/>
              <a:t> dans </a:t>
            </a:r>
            <a:r>
              <a:rPr lang="fr-FR" dirty="0" err="1" smtClean="0"/>
              <a:t>Scruton</a:t>
            </a:r>
            <a:r>
              <a:rPr lang="fr-FR" dirty="0" smtClean="0"/>
              <a:t> &amp; </a:t>
            </a:r>
            <a:r>
              <a:rPr lang="fr-FR" dirty="0" err="1" smtClean="0"/>
              <a:t>Eagleton</a:t>
            </a:r>
            <a:r>
              <a:rPr lang="fr-FR" dirty="0" smtClean="0"/>
              <a:t> 2012 [nous traduisons]) </a:t>
            </a:r>
            <a:endParaRPr lang="en-US" dirty="0"/>
          </a:p>
          <a:p>
            <a:endParaRPr lang="en-US" dirty="0"/>
          </a:p>
        </p:txBody>
      </p:sp>
    </p:spTree>
    <p:extLst>
      <p:ext uri="{BB962C8B-B14F-4D97-AF65-F5344CB8AC3E}">
        <p14:creationId xmlns:p14="http://schemas.microsoft.com/office/powerpoint/2010/main" val="148165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2.3. Le paradigme libéral</a:t>
            </a:r>
            <a:endParaRPr lang="en-US" dirty="0"/>
          </a:p>
        </p:txBody>
      </p:sp>
      <p:sp>
        <p:nvSpPr>
          <p:cNvPr id="3" name="Espace réservé du contenu 2"/>
          <p:cNvSpPr>
            <a:spLocks noGrp="1"/>
          </p:cNvSpPr>
          <p:nvPr>
            <p:ph idx="1"/>
          </p:nvPr>
        </p:nvSpPr>
        <p:spPr/>
        <p:txBody>
          <a:bodyPr>
            <a:normAutofit fontScale="92500" lnSpcReduction="20000"/>
          </a:bodyPr>
          <a:lstStyle/>
          <a:p>
            <a:r>
              <a:rPr lang="fr-FR" dirty="0" smtClean="0"/>
              <a:t>Fondamentaux : </a:t>
            </a:r>
          </a:p>
          <a:p>
            <a:pPr lvl="1"/>
            <a:r>
              <a:rPr lang="fr-FR" dirty="0" smtClean="0"/>
              <a:t>Commerce (théorie du </a:t>
            </a:r>
            <a:r>
              <a:rPr lang="fr-FR" i="1" dirty="0" smtClean="0"/>
              <a:t>doux </a:t>
            </a:r>
            <a:r>
              <a:rPr lang="fr-FR" dirty="0" smtClean="0"/>
              <a:t>commerce)</a:t>
            </a:r>
          </a:p>
          <a:p>
            <a:pPr lvl="1"/>
            <a:r>
              <a:rPr lang="fr-FR" dirty="0" smtClean="0"/>
              <a:t>Droit (notamment à la propriété) : </a:t>
            </a:r>
          </a:p>
          <a:p>
            <a:pPr lvl="2" algn="just"/>
            <a:r>
              <a:rPr lang="fr-FR" dirty="0" smtClean="0"/>
              <a:t>« Art. 1. Les </a:t>
            </a:r>
            <a:r>
              <a:rPr lang="fr-FR" dirty="0"/>
              <a:t>hommes naissent et demeurent libres et égaux en droits. Les distinctions sociales ne peuvent être fondées que sur l'utilité </a:t>
            </a:r>
            <a:r>
              <a:rPr lang="fr-FR" dirty="0" smtClean="0"/>
              <a:t>commune. Art. 2. Le </a:t>
            </a:r>
            <a:r>
              <a:rPr lang="fr-FR" dirty="0"/>
              <a:t>but de toute association politique est la conservation des droits naturels et imprescriptibles de l'homme. Ces droits sont la liberté, la propriété, la sûreté et la résistance à l'oppression</a:t>
            </a:r>
            <a:r>
              <a:rPr lang="fr-FR" dirty="0" smtClean="0"/>
              <a:t>. » </a:t>
            </a:r>
          </a:p>
          <a:p>
            <a:pPr lvl="1"/>
            <a:r>
              <a:rPr lang="fr-FR" dirty="0" smtClean="0"/>
              <a:t>Liberté matérielle et </a:t>
            </a:r>
            <a:r>
              <a:rPr lang="fr-FR" dirty="0" err="1" smtClean="0"/>
              <a:t>convictionelle</a:t>
            </a:r>
            <a:r>
              <a:rPr lang="fr-FR" dirty="0" smtClean="0"/>
              <a:t> </a:t>
            </a:r>
          </a:p>
          <a:p>
            <a:r>
              <a:rPr lang="fr-FR" dirty="0" smtClean="0"/>
              <a:t>Responsabilité :</a:t>
            </a:r>
          </a:p>
          <a:p>
            <a:pPr lvl="1"/>
            <a:r>
              <a:rPr lang="fr-FR" b="1" dirty="0" err="1" smtClean="0"/>
              <a:t>Conséquentialisme</a:t>
            </a:r>
            <a:r>
              <a:rPr lang="fr-FR" b="1" dirty="0" smtClean="0"/>
              <a:t> </a:t>
            </a:r>
          </a:p>
          <a:p>
            <a:pPr lvl="1"/>
            <a:r>
              <a:rPr lang="fr-FR" dirty="0" smtClean="0"/>
              <a:t>Utilitarisme : l’action juste est celle qui augmente le plaisir général </a:t>
            </a:r>
          </a:p>
          <a:p>
            <a:r>
              <a:rPr lang="fr-FR" dirty="0" smtClean="0"/>
              <a:t>Finalité : </a:t>
            </a:r>
          </a:p>
          <a:p>
            <a:pPr lvl="1"/>
            <a:r>
              <a:rPr lang="fr-FR" dirty="0" smtClean="0"/>
              <a:t>Equilibre constant entre paix et plaisir </a:t>
            </a:r>
            <a:endParaRPr lang="en-US" dirty="0"/>
          </a:p>
        </p:txBody>
      </p:sp>
    </p:spTree>
    <p:extLst>
      <p:ext uri="{BB962C8B-B14F-4D97-AF65-F5344CB8AC3E}">
        <p14:creationId xmlns:p14="http://schemas.microsoft.com/office/powerpoint/2010/main" val="1549563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pPr algn="just"/>
            <a:r>
              <a:rPr lang="fr-FR" dirty="0" smtClean="0"/>
              <a:t>« Dans </a:t>
            </a:r>
            <a:r>
              <a:rPr lang="fr-FR" dirty="0"/>
              <a:t>ses essais « Du commerce » et « Du luxe », </a:t>
            </a:r>
            <a:r>
              <a:rPr lang="fr-FR" dirty="0" smtClean="0"/>
              <a:t>David Hume (1711-1776) </a:t>
            </a:r>
            <a:r>
              <a:rPr lang="fr-FR" dirty="0"/>
              <a:t>soutient que les transformations apportées par l’extension du commerce sont si importantes que dans les sociétés modernes et commerciales les idéaux et valeurs politiques de l’Antiquité ne sont même plus applicables. Dans des circonstances modernes, le train de vie austère et égalitaire des anciens Spartiates et Romains, leur abnégation de soi et leur esprit public ne pourraient, selon toute apparence, jamais être répétés. Pour les hommes modernes, les vertus anciennes sont « trop désintéressées » et « trop difficiles à supporter ». Dans des sociétés commerciales, il est donc nécessaire de « gouverner les hommes par d’autres passions » ; il faut savoir « les animer avec un esprit </a:t>
            </a:r>
            <a:r>
              <a:rPr lang="fr-FR" i="1" dirty="0"/>
              <a:t>d’avarice</a:t>
            </a:r>
            <a:r>
              <a:rPr lang="fr-FR" dirty="0"/>
              <a:t> et d’industrie, les arts et le </a:t>
            </a:r>
            <a:r>
              <a:rPr lang="fr-FR" i="1" dirty="0" smtClean="0"/>
              <a:t>luxe</a:t>
            </a:r>
            <a:r>
              <a:rPr lang="fr-FR" dirty="0"/>
              <a:t> ». D’après Hume, l’idéal antique de la vertu, c’est-à-dire du sacrifice de soi-même, était devenu un </a:t>
            </a:r>
            <a:r>
              <a:rPr lang="fr-FR" dirty="0" smtClean="0"/>
              <a:t>anachronisme. Le </a:t>
            </a:r>
            <a:r>
              <a:rPr lang="fr-FR" dirty="0"/>
              <a:t>commerce, selon Hume, encourage le travail et la manufacture. En ce faisant, il augmente </a:t>
            </a:r>
            <a:r>
              <a:rPr lang="fr-FR" i="1" dirty="0"/>
              <a:t>et</a:t>
            </a:r>
            <a:r>
              <a:rPr lang="fr-FR" dirty="0"/>
              <a:t> le pouvoir de l’État </a:t>
            </a:r>
            <a:r>
              <a:rPr lang="fr-FR" i="1" dirty="0"/>
              <a:t>et</a:t>
            </a:r>
            <a:r>
              <a:rPr lang="fr-FR" dirty="0"/>
              <a:t> la richesse et le bonheur de ses citoyens. Mais le commerce fait plus encore. Il mène à une « plus juste proportion » dans les fortunes, et ceci a un effet démocratisant sur le pouvoir. Enfin, le commerce et la richesse qu’il engendre favorisent le « raffinement » social, c’est-à-dire la délicatesse ou la politesse</a:t>
            </a:r>
            <a:r>
              <a:rPr lang="fr-FR" dirty="0" smtClean="0"/>
              <a:t>. » (</a:t>
            </a:r>
            <a:r>
              <a:rPr lang="fr-FR" dirty="0" err="1" smtClean="0"/>
              <a:t>Rosenblath</a:t>
            </a:r>
            <a:r>
              <a:rPr lang="fr-FR" dirty="0" smtClean="0"/>
              <a:t> 2003) </a:t>
            </a:r>
            <a:endParaRPr lang="fr-FR" dirty="0"/>
          </a:p>
        </p:txBody>
      </p:sp>
    </p:spTree>
    <p:extLst>
      <p:ext uri="{BB962C8B-B14F-4D97-AF65-F5344CB8AC3E}">
        <p14:creationId xmlns:p14="http://schemas.microsoft.com/office/powerpoint/2010/main" val="4087053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2.4. Le paradigme de la théorie critique</a:t>
            </a:r>
            <a:endParaRPr lang="en-US" dirty="0"/>
          </a:p>
        </p:txBody>
      </p:sp>
      <p:sp>
        <p:nvSpPr>
          <p:cNvPr id="3" name="Espace réservé du contenu 2"/>
          <p:cNvSpPr>
            <a:spLocks noGrp="1"/>
          </p:cNvSpPr>
          <p:nvPr>
            <p:ph idx="1"/>
          </p:nvPr>
        </p:nvSpPr>
        <p:spPr>
          <a:xfrm>
            <a:off x="1104293" y="2052918"/>
            <a:ext cx="8946541" cy="4195481"/>
          </a:xfrm>
        </p:spPr>
        <p:txBody>
          <a:bodyPr>
            <a:normAutofit lnSpcReduction="10000"/>
          </a:bodyPr>
          <a:lstStyle/>
          <a:p>
            <a:r>
              <a:rPr lang="fr-FR" dirty="0" smtClean="0"/>
              <a:t>Fondamentaux :</a:t>
            </a:r>
          </a:p>
          <a:p>
            <a:pPr lvl="1"/>
            <a:r>
              <a:rPr lang="fr-FR" dirty="0"/>
              <a:t>Politique </a:t>
            </a:r>
            <a:endParaRPr lang="fr-FR" dirty="0" smtClean="0"/>
          </a:p>
          <a:p>
            <a:pPr lvl="1"/>
            <a:r>
              <a:rPr lang="fr-FR" dirty="0" smtClean="0"/>
              <a:t>Intégrité du corps</a:t>
            </a:r>
          </a:p>
          <a:p>
            <a:pPr lvl="1"/>
            <a:r>
              <a:rPr lang="fr-FR" dirty="0" smtClean="0"/>
              <a:t>Sensualité, désublimation (libération des mœurs) </a:t>
            </a:r>
          </a:p>
          <a:p>
            <a:r>
              <a:rPr lang="fr-FR" dirty="0" smtClean="0"/>
              <a:t>Responsabilité :</a:t>
            </a:r>
          </a:p>
          <a:p>
            <a:pPr lvl="1"/>
            <a:r>
              <a:rPr lang="fr-FR" dirty="0" smtClean="0"/>
              <a:t>Mise en visibilité des rapports de force (responsabilité accrue des dominants)</a:t>
            </a:r>
          </a:p>
          <a:p>
            <a:pPr lvl="1"/>
            <a:r>
              <a:rPr lang="fr-FR" dirty="0" smtClean="0"/>
              <a:t>Interruption (manifestation)</a:t>
            </a:r>
          </a:p>
          <a:p>
            <a:pPr lvl="1"/>
            <a:r>
              <a:rPr lang="fr-FR" b="1" dirty="0" smtClean="0"/>
              <a:t>Critique de </a:t>
            </a:r>
            <a:r>
              <a:rPr lang="fr-FR" b="1" dirty="0" smtClean="0"/>
              <a:t>l’aliénation </a:t>
            </a:r>
            <a:r>
              <a:rPr lang="fr-FR" dirty="0" smtClean="0"/>
              <a:t>: souffrance du corps/atrophie de la sensibilité</a:t>
            </a:r>
            <a:endParaRPr lang="fr-FR" b="1" dirty="0" smtClean="0"/>
          </a:p>
          <a:p>
            <a:r>
              <a:rPr lang="fr-FR" dirty="0" smtClean="0"/>
              <a:t>Finalité :</a:t>
            </a:r>
          </a:p>
          <a:p>
            <a:pPr lvl="1"/>
            <a:r>
              <a:rPr lang="fr-FR" dirty="0" smtClean="0"/>
              <a:t>Urgence, ici et maintenant </a:t>
            </a:r>
          </a:p>
          <a:p>
            <a:pPr marL="457200" lvl="1" indent="0">
              <a:buNone/>
            </a:pPr>
            <a:endParaRPr lang="fr-FR" dirty="0"/>
          </a:p>
        </p:txBody>
      </p:sp>
    </p:spTree>
    <p:extLst>
      <p:ext uri="{BB962C8B-B14F-4D97-AF65-F5344CB8AC3E}">
        <p14:creationId xmlns:p14="http://schemas.microsoft.com/office/powerpoint/2010/main" val="1970819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4766" y="1323704"/>
            <a:ext cx="11112137" cy="4924696"/>
          </a:xfrm>
        </p:spPr>
        <p:txBody>
          <a:bodyPr>
            <a:normAutofit fontScale="92500" lnSpcReduction="10000"/>
          </a:bodyPr>
          <a:lstStyle/>
          <a:p>
            <a:pPr algn="just"/>
            <a:r>
              <a:rPr lang="fr-FR" dirty="0" smtClean="0"/>
              <a:t>« Marx </a:t>
            </a:r>
            <a:r>
              <a:rPr lang="fr-FR" dirty="0"/>
              <a:t>a sécularisé la représentation de l’âge messianique dans la représentation de la société sans classes. Et c’était bien. Le malheur a commencé quand la social-démocratie a fait de cette représentation un « idéal ». L’idéal fut défini dans la doctrine néo-kantienne comme une ‘tâche infinie’. </a:t>
            </a:r>
            <a:r>
              <a:rPr lang="fr-FR" dirty="0" smtClean="0"/>
              <a:t>(…) Une </a:t>
            </a:r>
            <a:r>
              <a:rPr lang="fr-FR" dirty="0"/>
              <a:t>fois que la société sans classes était définie comme tâche infinie, le temps homogène et vide se métamorphosait pour ainsi dire dans une antichambre dans laquelle on pouvait attendre avec plus ou moins de placidité l’arrivée d’une situation révolutionnaire. En réalité, il n’existe pas un seul instant qui ne porte en lui sa chance révolutionnaire – elle veut seulement être définie comme spécifique, à savoir comme chance d’une solution entièrement nouvelle face à une tâche entièrement nouvelle. Pour le penseur révolutionnaire la chance révolutionnaire propre à chaque instant historique se vérifie dans la situation politique. Mais elle se vérifie non moins par le pouvoir d’ouverture de cet instant sur un compartiment bien déterminé du passé, jusqu’alors fermé. L’entrée dans ce compartiment coïncide strictement avec l’action politique ; et c’est par cette entrée que l’action politique peut être reconnue, pour destructrice qu’elle soit, comme messianique. (La société sans classes n’est pas le but final du progrès dans l’histoire mais plutôt son interruption mille fois échouée, mais finalement accomplie</a:t>
            </a:r>
            <a:r>
              <a:rPr lang="fr-FR" dirty="0" smtClean="0"/>
              <a:t>.) » (Walter Benjamin, </a:t>
            </a:r>
            <a:r>
              <a:rPr lang="fr-FR" i="1" dirty="0" smtClean="0"/>
              <a:t>Thèses sur le concept d’histoire</a:t>
            </a:r>
            <a:endParaRPr lang="en-US" dirty="0"/>
          </a:p>
        </p:txBody>
      </p:sp>
    </p:spTree>
    <p:extLst>
      <p:ext uri="{BB962C8B-B14F-4D97-AF65-F5344CB8AC3E}">
        <p14:creationId xmlns:p14="http://schemas.microsoft.com/office/powerpoint/2010/main" val="2529595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7748" y="2955773"/>
            <a:ext cx="9404723" cy="1400530"/>
          </a:xfrm>
        </p:spPr>
        <p:txBody>
          <a:bodyPr/>
          <a:lstStyle/>
          <a:p>
            <a:r>
              <a:rPr lang="fr-FR" dirty="0"/>
              <a:t>3</a:t>
            </a:r>
            <a:r>
              <a:rPr lang="fr-FR" dirty="0" smtClean="0"/>
              <a:t>. Notre situation numérique</a:t>
            </a:r>
            <a:endParaRPr lang="en-US" dirty="0"/>
          </a:p>
        </p:txBody>
      </p:sp>
    </p:spTree>
    <p:extLst>
      <p:ext uri="{BB962C8B-B14F-4D97-AF65-F5344CB8AC3E}">
        <p14:creationId xmlns:p14="http://schemas.microsoft.com/office/powerpoint/2010/main" val="2580434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.1. Les régimes de visibilité</a:t>
            </a:r>
            <a:endParaRPr lang="en-US"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Comment le pouvoir (toujours externe) s’articule-t-il avec ce qui est rendu visible ?</a:t>
            </a:r>
          </a:p>
          <a:p>
            <a:pPr marL="0" indent="0">
              <a:buNone/>
            </a:pPr>
            <a:endParaRPr lang="fr-FR" dirty="0" smtClean="0"/>
          </a:p>
          <a:p>
            <a:r>
              <a:rPr lang="fr-FR" dirty="0" smtClean="0"/>
              <a:t>Ancien régime (société du spectacle) : le pouvoir est visible</a:t>
            </a:r>
          </a:p>
          <a:p>
            <a:pPr lvl="1"/>
            <a:r>
              <a:rPr lang="fr-FR" dirty="0" smtClean="0"/>
              <a:t>Subjugation et répression</a:t>
            </a:r>
          </a:p>
          <a:p>
            <a:r>
              <a:rPr lang="fr-FR" dirty="0" smtClean="0"/>
              <a:t>Société disciplinaire : l’individu est visible, le pouvoir est ressenti (1984)</a:t>
            </a:r>
          </a:p>
          <a:p>
            <a:pPr lvl="1"/>
            <a:r>
              <a:rPr lang="fr-FR" dirty="0" smtClean="0"/>
              <a:t>Internalisation et performance</a:t>
            </a:r>
          </a:p>
          <a:p>
            <a:r>
              <a:rPr lang="fr-FR" dirty="0" smtClean="0"/>
              <a:t>Société de l’information (société disciplinaire + société du spectacle ?) : l’individu se rend visible et contemple le monde comme résolu, le pouvoir est invisible et non-ressenti </a:t>
            </a:r>
          </a:p>
          <a:p>
            <a:pPr lvl="1"/>
            <a:r>
              <a:rPr lang="fr-FR" dirty="0" smtClean="0"/>
              <a:t>Transparence et satisfaction </a:t>
            </a:r>
          </a:p>
          <a:p>
            <a:endParaRPr lang="fr-FR" dirty="0"/>
          </a:p>
          <a:p>
            <a:pPr marL="0" indent="0">
              <a:buNone/>
            </a:pPr>
            <a:r>
              <a:rPr lang="fr-FR" dirty="0" smtClean="0"/>
              <a:t>Question de ce module : quelle éthique pour sortir ou s’émanciper des logiques de surveillance informationnelle ?</a:t>
            </a:r>
            <a:endParaRPr lang="en-US" dirty="0"/>
          </a:p>
        </p:txBody>
      </p:sp>
    </p:spTree>
    <p:extLst>
      <p:ext uri="{BB962C8B-B14F-4D97-AF65-F5344CB8AC3E}">
        <p14:creationId xmlns:p14="http://schemas.microsoft.com/office/powerpoint/2010/main" val="850023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 préalables</a:t>
            </a:r>
            <a:endParaRPr lang="en-US" dirty="0"/>
          </a:p>
        </p:txBody>
      </p:sp>
      <p:sp>
        <p:nvSpPr>
          <p:cNvPr id="3" name="Espace réservé du contenu 2"/>
          <p:cNvSpPr>
            <a:spLocks noGrp="1"/>
          </p:cNvSpPr>
          <p:nvPr>
            <p:ph idx="1"/>
          </p:nvPr>
        </p:nvSpPr>
        <p:spPr/>
        <p:txBody>
          <a:bodyPr/>
          <a:lstStyle/>
          <a:p>
            <a:r>
              <a:rPr lang="fr-FR" dirty="0" smtClean="0"/>
              <a:t>Programme</a:t>
            </a:r>
          </a:p>
          <a:p>
            <a:pPr lvl="1"/>
            <a:r>
              <a:rPr lang="fr-FR" dirty="0" smtClean="0"/>
              <a:t>26/10 : perspective générale sur l’éthique des données privées</a:t>
            </a:r>
          </a:p>
          <a:p>
            <a:pPr lvl="1"/>
            <a:r>
              <a:rPr lang="fr-FR" dirty="0" smtClean="0"/>
              <a:t>09/11 : paradigmes éthiques</a:t>
            </a:r>
          </a:p>
          <a:p>
            <a:pPr lvl="1"/>
            <a:r>
              <a:rPr lang="fr-FR" dirty="0" smtClean="0"/>
              <a:t>16/11 : paradigmes éthiques</a:t>
            </a:r>
          </a:p>
          <a:p>
            <a:pPr lvl="1"/>
            <a:r>
              <a:rPr lang="fr-FR" dirty="0" smtClean="0"/>
              <a:t>23/11 : lecture critique du RGPD</a:t>
            </a:r>
          </a:p>
          <a:p>
            <a:pPr lvl="1"/>
            <a:r>
              <a:rPr lang="fr-FR" dirty="0" smtClean="0"/>
              <a:t>30/11 : conclusion et exercices </a:t>
            </a:r>
          </a:p>
          <a:p>
            <a:r>
              <a:rPr lang="fr-FR" dirty="0" smtClean="0"/>
              <a:t>Evaluation</a:t>
            </a:r>
          </a:p>
          <a:p>
            <a:pPr lvl="1"/>
            <a:r>
              <a:rPr lang="fr-FR" dirty="0" smtClean="0"/>
              <a:t>Présence et participation aux cours (5 cours, participatifs)</a:t>
            </a:r>
          </a:p>
          <a:p>
            <a:pPr lvl="1"/>
            <a:r>
              <a:rPr lang="fr-FR" dirty="0" smtClean="0"/>
              <a:t>Travail individuel (4 pages)</a:t>
            </a:r>
          </a:p>
          <a:p>
            <a:pPr lvl="1"/>
            <a:endParaRPr lang="fr-FR" dirty="0" smtClean="0"/>
          </a:p>
          <a:p>
            <a:endParaRPr lang="fr-FR" dirty="0" smtClean="0"/>
          </a:p>
          <a:p>
            <a:endParaRPr lang="en-US" dirty="0"/>
          </a:p>
        </p:txBody>
      </p:sp>
    </p:spTree>
    <p:extLst>
      <p:ext uri="{BB962C8B-B14F-4D97-AF65-F5344CB8AC3E}">
        <p14:creationId xmlns:p14="http://schemas.microsoft.com/office/powerpoint/2010/main" val="519355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.2. Exemple concret (A)</a:t>
            </a:r>
            <a:br>
              <a:rPr lang="fr-FR" dirty="0" smtClean="0"/>
            </a:br>
            <a:r>
              <a:rPr lang="fr-FR" dirty="0" smtClean="0"/>
              <a:t>Cambridge </a:t>
            </a:r>
            <a:r>
              <a:rPr lang="fr-FR" dirty="0" err="1" smtClean="0"/>
              <a:t>Analytica</a:t>
            </a:r>
            <a:endParaRPr lang="en-US" dirty="0"/>
          </a:p>
        </p:txBody>
      </p:sp>
      <p:sp>
        <p:nvSpPr>
          <p:cNvPr id="3" name="Espace réservé du contenu 2"/>
          <p:cNvSpPr>
            <a:spLocks noGrp="1"/>
          </p:cNvSpPr>
          <p:nvPr>
            <p:ph idx="1"/>
          </p:nvPr>
        </p:nvSpPr>
        <p:spPr>
          <a:xfrm>
            <a:off x="646112" y="1773382"/>
            <a:ext cx="11112752" cy="4964302"/>
          </a:xfrm>
        </p:spPr>
        <p:txBody>
          <a:bodyPr>
            <a:normAutofit/>
          </a:bodyPr>
          <a:lstStyle/>
          <a:p>
            <a:pPr lvl="1" algn="just"/>
            <a:r>
              <a:rPr lang="fr-FR" dirty="0" smtClean="0"/>
              <a:t>Enterprise </a:t>
            </a:r>
            <a:r>
              <a:rPr lang="fr-FR" dirty="0"/>
              <a:t>qui </a:t>
            </a:r>
            <a:r>
              <a:rPr lang="fr-FR" dirty="0" smtClean="0"/>
              <a:t>vendait </a:t>
            </a:r>
            <a:r>
              <a:rPr lang="fr-FR" dirty="0"/>
              <a:t>des outils numériques </a:t>
            </a:r>
            <a:r>
              <a:rPr lang="fr-FR" dirty="0" smtClean="0"/>
              <a:t>d’influence (fondée en 2013/2014 – Steve </a:t>
            </a:r>
            <a:r>
              <a:rPr lang="fr-FR" dirty="0" err="1" smtClean="0"/>
              <a:t>Bannon</a:t>
            </a:r>
            <a:r>
              <a:rPr lang="fr-FR" dirty="0" smtClean="0"/>
              <a:t> vice-président en 2014/2015 - faillite en 2018). Autour de 2014, le chercheur </a:t>
            </a:r>
            <a:r>
              <a:rPr lang="en-US" dirty="0" err="1" smtClean="0"/>
              <a:t>Aleksandr</a:t>
            </a:r>
            <a:r>
              <a:rPr lang="en-US" dirty="0" smtClean="0"/>
              <a:t> </a:t>
            </a:r>
            <a:r>
              <a:rPr lang="en-US" dirty="0" err="1"/>
              <a:t>Kogan</a:t>
            </a:r>
            <a:r>
              <a:rPr lang="fr-FR" dirty="0" smtClean="0"/>
              <a:t> parvient, à travers son entreprise Global Science </a:t>
            </a:r>
            <a:r>
              <a:rPr lang="fr-FR" dirty="0" err="1" smtClean="0"/>
              <a:t>Research</a:t>
            </a:r>
            <a:r>
              <a:rPr lang="fr-FR" dirty="0" smtClean="0"/>
              <a:t> (GSR) et en collaboration avec Cambridge </a:t>
            </a:r>
            <a:r>
              <a:rPr lang="fr-FR" dirty="0" err="1" smtClean="0"/>
              <a:t>Analytica</a:t>
            </a:r>
            <a:r>
              <a:rPr lang="fr-FR" dirty="0" smtClean="0"/>
              <a:t> – qui a dépensé autour de 7 millions de dollars dans cette opération –, à collecter les données de plus de 50 millions d’utilisateurs Facebook via un test de personnalité, qui récupère les données des participants et de leurs amis (officiellement pour des objectifs académiques), et l’API Graph. </a:t>
            </a:r>
          </a:p>
          <a:p>
            <a:pPr lvl="1" algn="just"/>
            <a:r>
              <a:rPr lang="fr-FR" dirty="0" smtClean="0"/>
              <a:t>CA a utilisé ces informations pour programmer un algorithme qui pouvait analyser les profils des utilisateurs Facebook et identifier des traits de personnalité liés à des comportements de vote (à hauteur de 253 attributs) (par exemple : la corrélation entre une appétence pour certaines marques et les opinions politiques). </a:t>
            </a:r>
            <a:r>
              <a:rPr lang="fr-FR" dirty="0"/>
              <a:t>En 2017, </a:t>
            </a:r>
            <a:r>
              <a:rPr lang="fr-FR" dirty="0" smtClean="0"/>
              <a:t>CA avait </a:t>
            </a:r>
            <a:r>
              <a:rPr lang="fr-FR" dirty="0"/>
              <a:t>déterminé le profil psychologique de 230 millions d’étatsuniens. </a:t>
            </a:r>
            <a:r>
              <a:rPr lang="fr-FR" dirty="0" smtClean="0"/>
              <a:t>Lors de la campagne présidentielle de 2016 aux US, CA travaillait pour l’équipe de </a:t>
            </a:r>
            <a:r>
              <a:rPr lang="fr-FR" dirty="0" err="1" smtClean="0"/>
              <a:t>Trump</a:t>
            </a:r>
            <a:r>
              <a:rPr lang="fr-FR" dirty="0" smtClean="0"/>
              <a:t> et définissait des « univers », c’est-à-dire des groupes d’électeurs, à cibler avec du contenu personnalisé (par exemple : mères avec un emploi soucieuse de la garde des enfants). La campagne a dépensé 85 millions de dollars en publicité Facebook. </a:t>
            </a:r>
          </a:p>
          <a:p>
            <a:pPr marL="457200" lvl="1" indent="0" algn="just">
              <a:buNone/>
            </a:pPr>
            <a:endParaRPr lang="fr-FR" dirty="0" smtClean="0"/>
          </a:p>
          <a:p>
            <a:pPr lvl="1" algn="just"/>
            <a:endParaRPr lang="fr-FR" dirty="0" smtClean="0"/>
          </a:p>
          <a:p>
            <a:pPr marL="457200" lvl="1" indent="0" algn="just">
              <a:buNone/>
            </a:pPr>
            <a:endParaRPr lang="fr-FR" dirty="0"/>
          </a:p>
        </p:txBody>
      </p:sp>
    </p:spTree>
    <p:extLst>
      <p:ext uri="{BB962C8B-B14F-4D97-AF65-F5344CB8AC3E}">
        <p14:creationId xmlns:p14="http://schemas.microsoft.com/office/powerpoint/2010/main" val="1730706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03312" y="2052918"/>
            <a:ext cx="10061077" cy="4195481"/>
          </a:xfrm>
        </p:spPr>
        <p:txBody>
          <a:bodyPr/>
          <a:lstStyle/>
          <a:p>
            <a:pPr marL="342900" lvl="1" indent="-342900" algn="just"/>
            <a:r>
              <a:rPr lang="fr-FR" dirty="0"/>
              <a:t>En 2016, Facebook demande à GSR de supprimer les données mais ne vérifie pas si cela est effectivement fait, passant outre l’obligation légale (en Californie) d’informer le régulateur en cas de fuite de données. En 2018, les révélations de Christopher Wylie, ancien employé de CA, via The Guardian engendrent des actions juridiques multiples contre CA et Facebook. CA fait faillite dans la foulée. En 2019, Facebook accepte de payer une amende de 500 000 livres sterling imposée par le service de protection des données des UK et se voit infliger une amende de 5 milliards de dollars par le régulateur aux US.  En 2022, Meta, qui possède Facebook, accepte de payer 725 millions de dollars pour que cessent les poursuites au nom des utilisateurs. </a:t>
            </a:r>
            <a:endParaRPr lang="fr-FR" dirty="0" smtClean="0"/>
          </a:p>
          <a:p>
            <a:pPr marL="0" lvl="1" indent="0">
              <a:buNone/>
            </a:pPr>
            <a:r>
              <a:rPr lang="fr-FR" dirty="0"/>
              <a:t>(</a:t>
            </a:r>
            <a:r>
              <a:rPr lang="fr-FR" dirty="0" err="1"/>
              <a:t>Cadwalladr</a:t>
            </a:r>
            <a:r>
              <a:rPr lang="fr-FR" dirty="0"/>
              <a:t> &amp; Graham-Harrison 2018, </a:t>
            </a:r>
            <a:r>
              <a:rPr lang="fr-FR" dirty="0" err="1"/>
              <a:t>Cadwalladr</a:t>
            </a:r>
            <a:r>
              <a:rPr lang="fr-FR" dirty="0"/>
              <a:t> 2018, </a:t>
            </a:r>
            <a:r>
              <a:rPr lang="en-US" dirty="0"/>
              <a:t>Bartlett 2017, Solon &amp; </a:t>
            </a:r>
            <a:r>
              <a:rPr lang="en-US" dirty="0" err="1"/>
              <a:t>Laughland</a:t>
            </a:r>
            <a:r>
              <a:rPr lang="en-US" dirty="0"/>
              <a:t> 2018, McCallum 2022, </a:t>
            </a:r>
            <a:r>
              <a:rPr lang="en-US" dirty="0" err="1"/>
              <a:t>Rousset</a:t>
            </a:r>
            <a:r>
              <a:rPr lang="en-US" dirty="0"/>
              <a:t> 2018, </a:t>
            </a:r>
            <a:r>
              <a:rPr lang="en-US" dirty="0" err="1"/>
              <a:t>Hern</a:t>
            </a:r>
            <a:r>
              <a:rPr lang="en-US" dirty="0"/>
              <a:t> 2018)</a:t>
            </a:r>
          </a:p>
          <a:p>
            <a:pPr marL="342900" lvl="1" indent="-342900"/>
            <a:endParaRPr lang="fr-FR" dirty="0"/>
          </a:p>
          <a:p>
            <a:endParaRPr lang="en-US" dirty="0"/>
          </a:p>
        </p:txBody>
      </p:sp>
    </p:spTree>
    <p:extLst>
      <p:ext uri="{BB962C8B-B14F-4D97-AF65-F5344CB8AC3E}">
        <p14:creationId xmlns:p14="http://schemas.microsoft.com/office/powerpoint/2010/main" val="3335831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.2 Exemple concret (B)</a:t>
            </a:r>
            <a:br>
              <a:rPr lang="fr-FR" dirty="0" smtClean="0"/>
            </a:br>
            <a:r>
              <a:rPr lang="fr-FR" dirty="0" smtClean="0"/>
              <a:t>Economie de l’attention</a:t>
            </a:r>
            <a:endParaRPr lang="en-US" dirty="0"/>
          </a:p>
        </p:txBody>
      </p:sp>
      <p:sp>
        <p:nvSpPr>
          <p:cNvPr id="3" name="Espace réservé du contenu 2"/>
          <p:cNvSpPr>
            <a:spLocks noGrp="1"/>
          </p:cNvSpPr>
          <p:nvPr>
            <p:ph idx="1"/>
          </p:nvPr>
        </p:nvSpPr>
        <p:spPr>
          <a:xfrm>
            <a:off x="1103312" y="2052918"/>
            <a:ext cx="10235248" cy="4583013"/>
          </a:xfrm>
        </p:spPr>
        <p:txBody>
          <a:bodyPr>
            <a:normAutofit/>
          </a:bodyPr>
          <a:lstStyle/>
          <a:p>
            <a:pPr algn="just"/>
            <a:r>
              <a:rPr lang="fr-FR" dirty="0" smtClean="0"/>
              <a:t>L’économie où ce qui est vendu est une quantité et une qualité d’attention – combien de personnes attentives, quelles personnes attentives et pendant combien de temps – à toute entité rationnelle qui veut plébisciter un contenu. </a:t>
            </a:r>
          </a:p>
          <a:p>
            <a:pPr algn="just"/>
            <a:r>
              <a:rPr lang="fr-FR" dirty="0" smtClean="0"/>
              <a:t>Aspects principaux (Franck 2014) :</a:t>
            </a:r>
          </a:p>
          <a:p>
            <a:pPr lvl="1" algn="just"/>
            <a:r>
              <a:rPr lang="fr-FR" dirty="0" smtClean="0"/>
              <a:t>La prééminence – mesurée en revenus d’attention – est </a:t>
            </a:r>
            <a:r>
              <a:rPr lang="fr-FR" dirty="0" err="1" smtClean="0"/>
              <a:t>monétisable</a:t>
            </a:r>
            <a:r>
              <a:rPr lang="fr-FR" dirty="0" smtClean="0"/>
              <a:t>.</a:t>
            </a:r>
          </a:p>
          <a:p>
            <a:pPr lvl="1" algn="just"/>
            <a:r>
              <a:rPr lang="fr-FR" dirty="0" smtClean="0"/>
              <a:t>C’est une économie « seconde » ou « souterraine ». </a:t>
            </a:r>
          </a:p>
          <a:p>
            <a:pPr lvl="1" algn="just"/>
            <a:r>
              <a:rPr lang="fr-FR" dirty="0" smtClean="0"/>
              <a:t>Les données d’usage permettent de cartographier la distribution de prééminence dans toutes les surfaces d’attention (personne, contenu, plateforme…) (cela justifie économiquement la numérisation de toutes nos pratiques). Les données étendent néanmoins l’économie de l’attention au-delà de son schéma publicitaire (données peuvent être vendues en tant que telles). </a:t>
            </a:r>
          </a:p>
          <a:p>
            <a:pPr lvl="1" algn="just"/>
            <a:r>
              <a:rPr lang="fr-FR" dirty="0" smtClean="0"/>
              <a:t>C’est une économie </a:t>
            </a:r>
            <a:r>
              <a:rPr lang="fr-FR" i="1" dirty="0" smtClean="0"/>
              <a:t>libidinale</a:t>
            </a:r>
            <a:r>
              <a:rPr lang="fr-FR" dirty="0" smtClean="0"/>
              <a:t>, au sens où elle joue sur les affects sans poser la question du sens des contenus. </a:t>
            </a:r>
          </a:p>
        </p:txBody>
      </p:sp>
    </p:spTree>
    <p:extLst>
      <p:ext uri="{BB962C8B-B14F-4D97-AF65-F5344CB8AC3E}">
        <p14:creationId xmlns:p14="http://schemas.microsoft.com/office/powerpoint/2010/main" val="245497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.3. Dangers de la société informationnelle</a:t>
            </a:r>
            <a:endParaRPr lang="en-US" dirty="0"/>
          </a:p>
        </p:txBody>
      </p:sp>
      <p:sp>
        <p:nvSpPr>
          <p:cNvPr id="3" name="Espace réservé du contenu 2"/>
          <p:cNvSpPr>
            <a:spLocks noGrp="1"/>
          </p:cNvSpPr>
          <p:nvPr>
            <p:ph idx="1"/>
          </p:nvPr>
        </p:nvSpPr>
        <p:spPr>
          <a:xfrm>
            <a:off x="554182" y="1634836"/>
            <a:ext cx="9495671" cy="4613563"/>
          </a:xfrm>
        </p:spPr>
        <p:txBody>
          <a:bodyPr>
            <a:normAutofit fontScale="92500" lnSpcReduction="10000"/>
          </a:bodyPr>
          <a:lstStyle/>
          <a:p>
            <a:pPr marL="457200" lvl="1" indent="0">
              <a:buNone/>
            </a:pPr>
            <a:endParaRPr lang="fr-FR" dirty="0" smtClean="0"/>
          </a:p>
          <a:p>
            <a:pPr algn="just"/>
            <a:r>
              <a:rPr lang="fr-FR" dirty="0" smtClean="0"/>
              <a:t>Régime autoritaire : risque d’utilisation de l’information à des fins de sanctions, de refus de service (assurance). </a:t>
            </a:r>
          </a:p>
          <a:p>
            <a:pPr algn="just"/>
            <a:r>
              <a:rPr lang="fr-FR" dirty="0" smtClean="0"/>
              <a:t>Radicalisation des opinions : mécanique inhérente à l’économie de l’attention, consommation de contenus émotionnellement forts, </a:t>
            </a:r>
            <a:r>
              <a:rPr lang="fr-FR" dirty="0"/>
              <a:t>dont les incitations à la </a:t>
            </a:r>
            <a:r>
              <a:rPr lang="fr-FR" dirty="0" smtClean="0"/>
              <a:t>haine, qui génèrent de nombreuses interactions et maintiennent l’utilisateur connecté. </a:t>
            </a:r>
          </a:p>
          <a:p>
            <a:pPr lvl="1" algn="just"/>
            <a:r>
              <a:rPr lang="fr-FR" dirty="0" smtClean="0"/>
              <a:t>A ce sujet, Facebook a été accusé en 2021 d’avoir encouragé le génocide des </a:t>
            </a:r>
            <a:r>
              <a:rPr lang="en-US" dirty="0" err="1" smtClean="0"/>
              <a:t>Rohingya</a:t>
            </a:r>
            <a:r>
              <a:rPr lang="en-US" dirty="0"/>
              <a:t> </a:t>
            </a:r>
            <a:r>
              <a:rPr lang="en-US" dirty="0" smtClean="0"/>
              <a:t>(Milmo 2021) </a:t>
            </a:r>
            <a:endParaRPr lang="fr-FR" dirty="0" smtClean="0"/>
          </a:p>
          <a:p>
            <a:pPr algn="just"/>
            <a:r>
              <a:rPr lang="fr-FR" dirty="0" smtClean="0"/>
              <a:t>Désublimation répressive (Herbert Marcuse) : risque d’enfermement du désir dans la consommation de contenus. L’économie devient une administratrice de désirs pauvres. </a:t>
            </a:r>
          </a:p>
          <a:p>
            <a:pPr lvl="1" algn="just"/>
            <a:r>
              <a:rPr lang="fr-FR" dirty="0" smtClean="0"/>
              <a:t>A ce sujet, Meta a récemment été accusée d’avoir fait de Facebook et Instagram des plateformes addictives pour les enfants et les adolescents. (Gibson 2023)</a:t>
            </a:r>
            <a:r>
              <a:rPr lang="en-US" dirty="0" smtClean="0"/>
              <a:t> </a:t>
            </a:r>
          </a:p>
          <a:p>
            <a:pPr algn="just"/>
            <a:endParaRPr lang="fr-FR" dirty="0" smtClean="0"/>
          </a:p>
          <a:p>
            <a:endParaRPr lang="fr-FR" dirty="0"/>
          </a:p>
        </p:txBody>
      </p:sp>
    </p:spTree>
    <p:extLst>
      <p:ext uri="{BB962C8B-B14F-4D97-AF65-F5344CB8AC3E}">
        <p14:creationId xmlns:p14="http://schemas.microsoft.com/office/powerpoint/2010/main" val="1158070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.4. Exercice</a:t>
            </a:r>
            <a:endParaRPr lang="en-US" dirty="0"/>
          </a:p>
        </p:txBody>
      </p:sp>
      <p:sp>
        <p:nvSpPr>
          <p:cNvPr id="3" name="Espace réservé du contenu 2"/>
          <p:cNvSpPr>
            <a:spLocks noGrp="1"/>
          </p:cNvSpPr>
          <p:nvPr>
            <p:ph idx="1"/>
          </p:nvPr>
        </p:nvSpPr>
        <p:spPr>
          <a:xfrm>
            <a:off x="646111" y="1687158"/>
            <a:ext cx="10997249" cy="4565596"/>
          </a:xfrm>
        </p:spPr>
        <p:txBody>
          <a:bodyPr>
            <a:normAutofit fontScale="92500" lnSpcReduction="10000"/>
          </a:bodyPr>
          <a:lstStyle/>
          <a:p>
            <a:pPr algn="just"/>
            <a:r>
              <a:rPr lang="fr-FR" dirty="0" smtClean="0"/>
              <a:t>Proposez une critique de la société informationnelle sur base de l’un des paradigmes éthiques explorés. </a:t>
            </a:r>
          </a:p>
          <a:p>
            <a:pPr algn="just"/>
            <a:r>
              <a:rPr lang="fr-FR" dirty="0" smtClean="0"/>
              <a:t>Vous représentez une association de défense de la vie privée. Vous apprenez que le gouvernement va faire passer des lois qui vont faciliter la captation et la circulation des données des utilisateurs. Les entreprises qui ont milité pour que ces lois passent, et le gouvernement qui les soutient, estiment que cela va permettre d’améliorer l’offre générale sur le marché car les produits seront davantage calqués sur les désirs des potentiels clients. Quels arguments présentez-vous pour vous opposer à cette démarche ? </a:t>
            </a:r>
          </a:p>
          <a:p>
            <a:pPr algn="just"/>
            <a:r>
              <a:rPr lang="fr-FR" dirty="0" smtClean="0"/>
              <a:t>Vous travaillez comme </a:t>
            </a:r>
            <a:r>
              <a:rPr lang="fr-FR" i="1" dirty="0" smtClean="0"/>
              <a:t>data broker </a:t>
            </a:r>
            <a:r>
              <a:rPr lang="fr-FR" dirty="0" smtClean="0"/>
              <a:t>chez Tesla. L’entreprise souhaiterait que les données clients ne soient plus </a:t>
            </a:r>
            <a:r>
              <a:rPr lang="fr-FR" dirty="0" err="1" smtClean="0"/>
              <a:t>anonymisées</a:t>
            </a:r>
            <a:r>
              <a:rPr lang="fr-FR" dirty="0" smtClean="0"/>
              <a:t> afin de pouvoir associer plus substantiellement chaque ordinateur de bord à son utilisateur et ainsi automatiser différentes fonctionnalités des véhicules. Lever l’anonymat sur les données permettrait notamment de pouvoir plus facilement accompagner les utilisateurs à distance en cas de problème, idéalement de façon automatisée. Proposez une analyse éthique de la situation. </a:t>
            </a:r>
            <a:endParaRPr lang="en-US" dirty="0"/>
          </a:p>
        </p:txBody>
      </p:sp>
    </p:spTree>
    <p:extLst>
      <p:ext uri="{BB962C8B-B14F-4D97-AF65-F5344CB8AC3E}">
        <p14:creationId xmlns:p14="http://schemas.microsoft.com/office/powerpoint/2010/main" val="522494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17859" y="3013037"/>
            <a:ext cx="9404723" cy="1400530"/>
          </a:xfrm>
        </p:spPr>
        <p:txBody>
          <a:bodyPr/>
          <a:lstStyle/>
          <a:p>
            <a:r>
              <a:rPr lang="fr-FR" dirty="0" smtClean="0"/>
              <a:t>4. Lecture critique du RGPD </a:t>
            </a:r>
            <a:endParaRPr lang="en-US" dirty="0"/>
          </a:p>
        </p:txBody>
      </p:sp>
    </p:spTree>
    <p:extLst>
      <p:ext uri="{BB962C8B-B14F-4D97-AF65-F5344CB8AC3E}">
        <p14:creationId xmlns:p14="http://schemas.microsoft.com/office/powerpoint/2010/main" val="3859368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4.1. Présentation générale</a:t>
            </a:r>
            <a:endParaRPr lang="en-US"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 RGPD (Règlement Général sur la Protection des Données) : référence en matière de protection des données personnelles, adopté par le parlement européen en 2016, dispositions rendues applicables dans les Etats membres en 2018. </a:t>
            </a:r>
          </a:p>
          <a:p>
            <a:pPr algn="just"/>
            <a:r>
              <a:rPr lang="fr-FR" dirty="0" smtClean="0"/>
              <a:t>Tension permanente entre deux impératifs : vie privée et marché, exemple de l’article 1 : </a:t>
            </a:r>
          </a:p>
          <a:p>
            <a:pPr lvl="1" algn="just"/>
            <a:r>
              <a:rPr lang="fr-FR" dirty="0"/>
              <a:t>1</a:t>
            </a:r>
            <a:r>
              <a:rPr lang="fr-FR" dirty="0" smtClean="0"/>
              <a:t>. Le </a:t>
            </a:r>
            <a:r>
              <a:rPr lang="fr-FR" dirty="0"/>
              <a:t>présent règlement établit des règles relatives à la protection des personnes physiques à l'égard du traitement des données à caractère personnel et des règles relatives à la libre circulation de ces données. </a:t>
            </a:r>
            <a:endParaRPr lang="fr-FR" dirty="0" smtClean="0"/>
          </a:p>
          <a:p>
            <a:pPr lvl="1" algn="just"/>
            <a:r>
              <a:rPr lang="fr-FR" dirty="0" smtClean="0"/>
              <a:t>2. Le </a:t>
            </a:r>
            <a:r>
              <a:rPr lang="fr-FR" dirty="0"/>
              <a:t>présent règlement protège les libertés et droits fondamentaux des personnes physiques, et en particulier leur droit à la protection des données à caractère </a:t>
            </a:r>
            <a:r>
              <a:rPr lang="fr-FR" dirty="0" smtClean="0"/>
              <a:t>personnel.</a:t>
            </a:r>
          </a:p>
          <a:p>
            <a:pPr lvl="1" algn="just"/>
            <a:r>
              <a:rPr lang="fr-FR" dirty="0" smtClean="0"/>
              <a:t>3. La </a:t>
            </a:r>
            <a:r>
              <a:rPr lang="fr-FR" dirty="0"/>
              <a:t>libre circulation des données à caractère personnel au sein de l'Union n'est ni limitée ni interdite pour des motifs liés à la protection des personnes physiques à l'égard du traitement des données à caractère personnel. </a:t>
            </a:r>
            <a:endParaRPr lang="en-US" dirty="0"/>
          </a:p>
        </p:txBody>
      </p:sp>
    </p:spTree>
    <p:extLst>
      <p:ext uri="{BB962C8B-B14F-4D97-AF65-F5344CB8AC3E}">
        <p14:creationId xmlns:p14="http://schemas.microsoft.com/office/powerpoint/2010/main" val="1953087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4.2. Quelques notions clés</a:t>
            </a:r>
            <a:endParaRPr lang="en-US"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Finalité</a:t>
            </a:r>
          </a:p>
          <a:p>
            <a:pPr algn="just"/>
            <a:r>
              <a:rPr lang="fr-FR" dirty="0" smtClean="0"/>
              <a:t>Transparence (lisibilité) </a:t>
            </a:r>
            <a:endParaRPr lang="fr-FR" dirty="0"/>
          </a:p>
          <a:p>
            <a:pPr algn="just"/>
            <a:r>
              <a:rPr lang="fr-FR" dirty="0" smtClean="0"/>
              <a:t>Portabilité (interopérabilité) </a:t>
            </a:r>
          </a:p>
          <a:p>
            <a:pPr algn="just"/>
            <a:r>
              <a:rPr lang="fr-FR" dirty="0" smtClean="0"/>
              <a:t>Droit à l’oubli</a:t>
            </a:r>
          </a:p>
          <a:p>
            <a:pPr algn="just"/>
            <a:r>
              <a:rPr lang="fr-FR" dirty="0" err="1" smtClean="0"/>
              <a:t>Pseudonymisation</a:t>
            </a:r>
            <a:endParaRPr lang="fr-FR" dirty="0" smtClean="0"/>
          </a:p>
          <a:p>
            <a:pPr algn="just"/>
            <a:r>
              <a:rPr lang="fr-FR" dirty="0" smtClean="0"/>
              <a:t>Consentement :</a:t>
            </a:r>
            <a:r>
              <a:rPr lang="fr-FR" dirty="0"/>
              <a:t> </a:t>
            </a:r>
            <a:r>
              <a:rPr lang="fr-FR" dirty="0" smtClean="0"/>
              <a:t>« toute </a:t>
            </a:r>
            <a:r>
              <a:rPr lang="fr-FR" dirty="0"/>
              <a:t>manifestation de volonté, libre, spécifique, éclairée et univoque par laquelle la personne concernée accepte, par une déclaration ou par un acte positif clair, que des données à caractère personnel la concernant fassent l'objet d'un </a:t>
            </a:r>
            <a:r>
              <a:rPr lang="fr-FR" dirty="0" smtClean="0"/>
              <a:t>traitement</a:t>
            </a:r>
            <a:r>
              <a:rPr lang="fr-FR" dirty="0"/>
              <a:t> </a:t>
            </a:r>
            <a:r>
              <a:rPr lang="fr-FR" dirty="0" smtClean="0"/>
              <a:t>»</a:t>
            </a:r>
          </a:p>
          <a:p>
            <a:pPr algn="just"/>
            <a:r>
              <a:rPr lang="fr-FR" dirty="0" smtClean="0"/>
              <a:t>Libre circulation : « Pour </a:t>
            </a:r>
            <a:r>
              <a:rPr lang="fr-FR" dirty="0"/>
              <a:t>que le marché intérieur fonctionne correctement, il est nécessaire que la libre circulation des données à caractère personnel au sein de l'Union ne soit ni limitée ni interdite pour des motifs liés à la protection des personnes physiques à l'égard du traitement des données à caractère </a:t>
            </a:r>
            <a:r>
              <a:rPr lang="fr-FR" dirty="0" smtClean="0"/>
              <a:t>personnel »</a:t>
            </a:r>
          </a:p>
          <a:p>
            <a:pPr marL="0" indent="0" algn="just">
              <a:buNone/>
            </a:pPr>
            <a:endParaRPr lang="fr-FR" dirty="0"/>
          </a:p>
          <a:p>
            <a:endParaRPr lang="en-US" dirty="0"/>
          </a:p>
        </p:txBody>
      </p:sp>
    </p:spTree>
    <p:extLst>
      <p:ext uri="{BB962C8B-B14F-4D97-AF65-F5344CB8AC3E}">
        <p14:creationId xmlns:p14="http://schemas.microsoft.com/office/powerpoint/2010/main" val="3788238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4.3. Extraits (A) : transparence</a:t>
            </a:r>
            <a:endParaRPr lang="en-US"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(60) Le </a:t>
            </a:r>
            <a:r>
              <a:rPr lang="fr-FR" dirty="0"/>
              <a:t>principe de traitement loyal et transparent exige que la personne concernée soit informée de l'existence de l'opération de traitement et de ses finalités. Le responsable du traitement devrait fournir à la personne concernée toute autre information nécessaire pour garantir un traitement équitable et transparent, compte tenu des circonstances particulières et du contexte dans lesquels les données à caractère personnel sont traitées. En outre, la personne concernée devrait être informée de l'existence d'un profilage et des conséquences de celui-ci. Lorsque les données à caractère personnel sont collectées auprès de la personne concernée, il importe que celle-ci sache également si elle est obligée de fournir ces données à caractère personnel et soit informée des conséquences auxquelles elle s'expose si elle ne les fournit pas. Ces informations peuvent être fournies accompagnées d'icônes normalisées afin d'offrir une bonne vue d'ensemble, facilement visible, compréhensible et clairement lisible, du traitement prévu. Lorsque les icônes sont présentées par voie électronique, elles devraient être lisibles par machine.</a:t>
            </a:r>
            <a:endParaRPr lang="en-US" dirty="0"/>
          </a:p>
          <a:p>
            <a:endParaRPr lang="en-US" dirty="0"/>
          </a:p>
        </p:txBody>
      </p:sp>
    </p:spTree>
    <p:extLst>
      <p:ext uri="{BB962C8B-B14F-4D97-AF65-F5344CB8AC3E}">
        <p14:creationId xmlns:p14="http://schemas.microsoft.com/office/powerpoint/2010/main" val="3057361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4.3. Extraits (B) : consentement </a:t>
            </a:r>
            <a:endParaRPr lang="en-US" dirty="0"/>
          </a:p>
        </p:txBody>
      </p:sp>
      <p:sp>
        <p:nvSpPr>
          <p:cNvPr id="3" name="Espace réservé du contenu 2"/>
          <p:cNvSpPr>
            <a:spLocks noGrp="1"/>
          </p:cNvSpPr>
          <p:nvPr>
            <p:ph idx="1"/>
          </p:nvPr>
        </p:nvSpPr>
        <p:spPr>
          <a:xfrm>
            <a:off x="720135" y="1765535"/>
            <a:ext cx="10304917" cy="4661391"/>
          </a:xfrm>
        </p:spPr>
        <p:txBody>
          <a:bodyPr>
            <a:normAutofit fontScale="92500" lnSpcReduction="10000"/>
          </a:bodyPr>
          <a:lstStyle/>
          <a:p>
            <a:pPr algn="just"/>
            <a:r>
              <a:rPr lang="fr-FR" dirty="0" smtClean="0"/>
              <a:t>(32) Le </a:t>
            </a:r>
            <a:r>
              <a:rPr lang="fr-FR" dirty="0"/>
              <a:t>consentement devrait être donné par un acte positif clair par lequel la personne concernée manifeste de façon libre, spécifique, éclairée et univoque son accord au traitement des données à caractère personnel la concernant, par exemple au moyen d'une déclaration écrite, y compris par voie électronique, ou d'une déclaration orale. Cela pourrait se faire notamment en cochant une case lors de la consultation d'un site internet, en optant pour certains paramètres techniques pour des services de la société de l'information ou au moyen d'une autre déclaration ou d'un autre comportement indiquant clairement dans ce contexte que la personne concernée accepte le traitement proposé de ses données à caractère personnel. Il ne saurait dès lors y avoir de consentement en cas de silence, de cases cochées par défaut ou d'inactivité. Le consentement donné devrait valoir pour toutes les activités de traitement ayant la ou les mêmes finalités. Lorsque le traitement a plusieurs finalités, le consentement devrait être donné pour l'ensemble d'entre elles. Si le consentement de la personne concernée est donné à la suite d'une demande introduite par voie électronique, cette demande doit être claire et concise et ne doit pas inutilement perturber l'utilisation du service pour lequel il est accordé.</a:t>
            </a:r>
            <a:endParaRPr lang="en-US" dirty="0"/>
          </a:p>
        </p:txBody>
      </p:sp>
    </p:spTree>
    <p:extLst>
      <p:ext uri="{BB962C8B-B14F-4D97-AF65-F5344CB8AC3E}">
        <p14:creationId xmlns:p14="http://schemas.microsoft.com/office/powerpoint/2010/main" val="233573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1638" y="3112790"/>
            <a:ext cx="9404723" cy="1400530"/>
          </a:xfrm>
        </p:spPr>
        <p:txBody>
          <a:bodyPr/>
          <a:lstStyle/>
          <a:p>
            <a:r>
              <a:rPr lang="fr-FR" dirty="0" smtClean="0"/>
              <a:t>1. Qu’est-ce que l’éthique ? </a:t>
            </a:r>
            <a:endParaRPr lang="en-US" dirty="0"/>
          </a:p>
        </p:txBody>
      </p:sp>
    </p:spTree>
    <p:extLst>
      <p:ext uri="{BB962C8B-B14F-4D97-AF65-F5344CB8AC3E}">
        <p14:creationId xmlns:p14="http://schemas.microsoft.com/office/powerpoint/2010/main" val="107048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4.3. Extrait (c) : décisions automatiques</a:t>
            </a:r>
            <a:endParaRPr lang="en-US"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(71) </a:t>
            </a:r>
            <a:r>
              <a:rPr lang="fr-FR" dirty="0"/>
              <a:t>La personne concernée devrait avoir le droit de ne pas faire l'objet d'une décision, qui peut comprendre une mesure, impliquant l'évaluation de certains aspects personnels la concernant, qui est prise sur le seul fondement d'un traitement automatisé et qui produit des effets juridiques la concernant ou qui, de façon similaire, l'affecte de manière significative, tels que le rejet automatique d'une demande de crédit en ligne ou des pratiques de recrutement en ligne sans aucune intervention humaine. Ce type de traitement inclut le «profilage» qui consiste en toute forme de traitement automatisé de données à caractère personnel visant à évaluer les aspects personnels relatifs à une personne physique, notamment pour analyser ou prédire des aspects concernant le rendement au travail de la personne concernée, sa situation économique, sa santé, ses préférences ou centres d'intérêt personnels, sa fiabilité ou son comportement, ou sa localisation et ses déplacements, dès lors qu'il produit des effets juridiques concernant la personne en question ou qu'il l'affecte de façon similaire de manière significative.</a:t>
            </a:r>
            <a:endParaRPr lang="en-US" dirty="0"/>
          </a:p>
        </p:txBody>
      </p:sp>
    </p:spTree>
    <p:extLst>
      <p:ext uri="{BB962C8B-B14F-4D97-AF65-F5344CB8AC3E}">
        <p14:creationId xmlns:p14="http://schemas.microsoft.com/office/powerpoint/2010/main" val="664701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4.3. Extrait (D) : société de l’info. </a:t>
            </a:r>
            <a:endParaRPr lang="en-US" dirty="0"/>
          </a:p>
        </p:txBody>
      </p:sp>
      <p:sp>
        <p:nvSpPr>
          <p:cNvPr id="3" name="Espace réservé du contenu 2"/>
          <p:cNvSpPr>
            <a:spLocks noGrp="1"/>
          </p:cNvSpPr>
          <p:nvPr>
            <p:ph idx="1"/>
          </p:nvPr>
        </p:nvSpPr>
        <p:spPr>
          <a:xfrm>
            <a:off x="461554" y="1541418"/>
            <a:ext cx="11051177" cy="4955176"/>
          </a:xfrm>
        </p:spPr>
        <p:txBody>
          <a:bodyPr>
            <a:normAutofit fontScale="92500" lnSpcReduction="20000"/>
          </a:bodyPr>
          <a:lstStyle/>
          <a:p>
            <a:pPr algn="just"/>
            <a:r>
              <a:rPr lang="fr-FR" dirty="0" smtClean="0"/>
              <a:t>(26) Il </a:t>
            </a:r>
            <a:r>
              <a:rPr lang="fr-FR" dirty="0"/>
              <a:t>y a lieu d'appliquer les principes relatifs à la protection des données à toute information concernant une personne physique identifiée ou identifiable. Les données à caractère personnel qui ont fait l'objet d’une </a:t>
            </a:r>
            <a:r>
              <a:rPr lang="fr-FR" dirty="0" err="1"/>
              <a:t>pseudonymisation</a:t>
            </a:r>
            <a:r>
              <a:rPr lang="fr-FR" dirty="0"/>
              <a:t> et qui pourraient être attribuées à une personne physique par le recours à des informations supplémentaires devraient être considérées comme des informations concernant une personne physique identifiable. Pour déterminer si une personne physique est identifiable, il convient de prendre en considération l'ensemble des moyens raisonnablement susceptibles d'être utilisés par le responsable du traitement ou par toute autre personne pour identifier la personne physique directement ou indirectement, tels que le ciblage. Pour établir si des moyens sont raisonnablement susceptibles d'être utilisés pour identifier une personne physique, il convient de prendre en considération l'ensemble des facteurs objectifs, tels que le coût de l'identification et le temps nécessaire à celle-ci, en tenant compte des technologies disponibles au moment du traitement et de l'évolution de celles-ci. Il n'y a dès lors pas lieu d'appliquer les principes relatifs à la protection des données aux informations anonymes, à savoir les informations ne concernant pas une personne physique identifiée ou identifiable, ni aux données à caractère personnel rendues anonymes de telle manière que la personne concernée ne soit pas ou plus identifiable. Le présent règlement ne s'applique, par conséquent, pas au traitement de telles informations anonymes, y compris à des fins statistiques ou de recherche.</a:t>
            </a:r>
            <a:endParaRPr lang="en-US" dirty="0"/>
          </a:p>
        </p:txBody>
      </p:sp>
    </p:spTree>
    <p:extLst>
      <p:ext uri="{BB962C8B-B14F-4D97-AF65-F5344CB8AC3E}">
        <p14:creationId xmlns:p14="http://schemas.microsoft.com/office/powerpoint/2010/main" val="2340209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42157" y="2986911"/>
            <a:ext cx="9404723" cy="1400530"/>
          </a:xfrm>
        </p:spPr>
        <p:txBody>
          <a:bodyPr/>
          <a:lstStyle/>
          <a:p>
            <a:r>
              <a:rPr lang="fr-FR" dirty="0" smtClean="0"/>
              <a:t>5. Travail final</a:t>
            </a:r>
            <a:endParaRPr lang="en-US" dirty="0"/>
          </a:p>
        </p:txBody>
      </p:sp>
    </p:spTree>
    <p:extLst>
      <p:ext uri="{BB962C8B-B14F-4D97-AF65-F5344CB8AC3E}">
        <p14:creationId xmlns:p14="http://schemas.microsoft.com/office/powerpoint/2010/main" val="3163227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5.1. </a:t>
            </a:r>
            <a:r>
              <a:rPr lang="fr-FR" dirty="0" smtClean="0"/>
              <a:t>Consignes</a:t>
            </a:r>
            <a:endParaRPr lang="en-US" dirty="0"/>
          </a:p>
        </p:txBody>
      </p:sp>
      <p:sp>
        <p:nvSpPr>
          <p:cNvPr id="3" name="Espace réservé du contenu 2"/>
          <p:cNvSpPr>
            <a:spLocks noGrp="1"/>
          </p:cNvSpPr>
          <p:nvPr>
            <p:ph idx="1"/>
          </p:nvPr>
        </p:nvSpPr>
        <p:spPr>
          <a:xfrm>
            <a:off x="269966" y="1706880"/>
            <a:ext cx="11791405" cy="5024846"/>
          </a:xfrm>
        </p:spPr>
        <p:txBody>
          <a:bodyPr>
            <a:normAutofit/>
          </a:bodyPr>
          <a:lstStyle/>
          <a:p>
            <a:r>
              <a:rPr lang="fr-FR" dirty="0" smtClean="0"/>
              <a:t>5 points de présence / 15 points pour le travail</a:t>
            </a:r>
          </a:p>
          <a:p>
            <a:r>
              <a:rPr lang="fr-FR" dirty="0" smtClean="0"/>
              <a:t>Forme : </a:t>
            </a:r>
          </a:p>
          <a:p>
            <a:pPr lvl="1"/>
            <a:r>
              <a:rPr lang="fr-FR" dirty="0"/>
              <a:t>Introduction : ½ page – 1 page </a:t>
            </a:r>
          </a:p>
          <a:p>
            <a:pPr lvl="1"/>
            <a:r>
              <a:rPr lang="fr-FR" dirty="0"/>
              <a:t>Développement : 2 – 4 pages </a:t>
            </a:r>
          </a:p>
          <a:p>
            <a:pPr lvl="1"/>
            <a:r>
              <a:rPr lang="fr-FR" dirty="0"/>
              <a:t>Conclusion : ½ page – 1 </a:t>
            </a:r>
            <a:r>
              <a:rPr lang="fr-FR" dirty="0" smtClean="0"/>
              <a:t>page</a:t>
            </a:r>
          </a:p>
          <a:p>
            <a:r>
              <a:rPr lang="fr-FR" dirty="0" smtClean="0"/>
              <a:t>Sujet : </a:t>
            </a:r>
          </a:p>
          <a:p>
            <a:pPr lvl="1"/>
            <a:r>
              <a:rPr lang="fr-FR" dirty="0"/>
              <a:t>Critique culturelle de la société de l’information</a:t>
            </a:r>
          </a:p>
          <a:p>
            <a:pPr lvl="1"/>
            <a:r>
              <a:rPr lang="fr-FR" dirty="0"/>
              <a:t>Commentaire sur un exemple tiré de l’actualité ou de l’histoire du numérique</a:t>
            </a:r>
          </a:p>
          <a:p>
            <a:pPr lvl="1"/>
            <a:r>
              <a:rPr lang="fr-FR" dirty="0"/>
              <a:t>Réflexion éthique </a:t>
            </a:r>
            <a:r>
              <a:rPr lang="fr-FR" dirty="0" smtClean="0"/>
              <a:t>dans le cadre du stage </a:t>
            </a:r>
          </a:p>
          <a:p>
            <a:r>
              <a:rPr lang="fr-FR" dirty="0" smtClean="0"/>
              <a:t>Requiert </a:t>
            </a:r>
            <a:r>
              <a:rPr lang="fr-FR" dirty="0"/>
              <a:t>: </a:t>
            </a:r>
            <a:endParaRPr lang="fr-FR" dirty="0" smtClean="0"/>
          </a:p>
          <a:p>
            <a:pPr lvl="1"/>
            <a:r>
              <a:rPr lang="fr-FR" dirty="0" smtClean="0"/>
              <a:t>Référence à un auteur/une autrice/une œuvre</a:t>
            </a:r>
          </a:p>
          <a:p>
            <a:pPr lvl="1"/>
            <a:r>
              <a:rPr lang="fr-FR" dirty="0" smtClean="0"/>
              <a:t>Référence à un paradigme </a:t>
            </a:r>
          </a:p>
          <a:p>
            <a:pPr marL="457200" lvl="1" indent="0">
              <a:buNone/>
            </a:pPr>
            <a:endParaRPr lang="fr-FR" dirty="0" smtClean="0"/>
          </a:p>
          <a:p>
            <a:pPr lvl="1"/>
            <a:endParaRPr lang="fr-FR" dirty="0" smtClean="0"/>
          </a:p>
        </p:txBody>
      </p:sp>
    </p:spTree>
    <p:extLst>
      <p:ext uri="{BB962C8B-B14F-4D97-AF65-F5344CB8AC3E}">
        <p14:creationId xmlns:p14="http://schemas.microsoft.com/office/powerpoint/2010/main" val="1636410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5.2. Développement/Argument (A)</a:t>
            </a:r>
            <a:endParaRPr lang="en-US" dirty="0"/>
          </a:p>
        </p:txBody>
      </p:sp>
      <p:sp>
        <p:nvSpPr>
          <p:cNvPr id="3" name="Espace réservé du contenu 2"/>
          <p:cNvSpPr>
            <a:spLocks noGrp="1"/>
          </p:cNvSpPr>
          <p:nvPr>
            <p:ph idx="1"/>
          </p:nvPr>
        </p:nvSpPr>
        <p:spPr>
          <a:xfrm>
            <a:off x="1103312" y="2052918"/>
            <a:ext cx="10104619" cy="4504636"/>
          </a:xfrm>
        </p:spPr>
        <p:txBody>
          <a:bodyPr>
            <a:normAutofit/>
          </a:bodyPr>
          <a:lstStyle/>
          <a:p>
            <a:pPr marL="457200" lvl="1" indent="0">
              <a:buNone/>
            </a:pPr>
            <a:r>
              <a:rPr lang="fr-FR" dirty="0" smtClean="0"/>
              <a:t>Reprendre la structure Fondamentaux/Responsabilité/Finalité, donc poser trois questions, puis éclairer le cas concret :</a:t>
            </a:r>
          </a:p>
          <a:p>
            <a:pPr lvl="2"/>
            <a:r>
              <a:rPr lang="fr-FR" dirty="0" smtClean="0"/>
              <a:t>Quelles sont les valeurs fondamentales qui structurent votre argument ?</a:t>
            </a:r>
          </a:p>
          <a:p>
            <a:pPr lvl="3"/>
            <a:r>
              <a:rPr lang="fr-FR" dirty="0"/>
              <a:t>Ex : vie privée, </a:t>
            </a:r>
            <a:r>
              <a:rPr lang="fr-FR" dirty="0" smtClean="0"/>
              <a:t>liberté de conscience, autonomie…</a:t>
            </a:r>
          </a:p>
          <a:p>
            <a:pPr lvl="2"/>
            <a:r>
              <a:rPr lang="fr-FR" dirty="0" smtClean="0"/>
              <a:t>Qui a la responsabilité de respecter ces valeurs, et pourquoi ?</a:t>
            </a:r>
          </a:p>
          <a:p>
            <a:pPr lvl="3"/>
            <a:r>
              <a:rPr lang="fr-FR" dirty="0"/>
              <a:t>Ex : « Dans une perspective conservatrice, la liberté de conscience est une valeur cardinale, déontologique en ce qu’elle vaut par elle-même. Une entreprise ne peut donc pas imposer à ses employés d’agir contre leurs principes. » </a:t>
            </a:r>
            <a:endParaRPr lang="fr-FR" dirty="0" smtClean="0"/>
          </a:p>
          <a:p>
            <a:pPr lvl="2"/>
            <a:r>
              <a:rPr lang="fr-FR" dirty="0"/>
              <a:t>Quelle finalité vise le respect de l’éthique dégagée </a:t>
            </a:r>
            <a:r>
              <a:rPr lang="fr-FR" dirty="0" smtClean="0"/>
              <a:t>? </a:t>
            </a:r>
          </a:p>
          <a:p>
            <a:pPr lvl="3" algn="just"/>
            <a:r>
              <a:rPr lang="fr-FR" dirty="0" smtClean="0"/>
              <a:t>Ex : « Une société où la liberté de conscience est respectée permet seule une participation pleine et entière de chacun à la vie publique, autrement soumise au calcul économique et au délitement social. » </a:t>
            </a:r>
          </a:p>
        </p:txBody>
      </p:sp>
    </p:spTree>
    <p:extLst>
      <p:ext uri="{BB962C8B-B14F-4D97-AF65-F5344CB8AC3E}">
        <p14:creationId xmlns:p14="http://schemas.microsoft.com/office/powerpoint/2010/main" val="3162517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5.2. Développement/Argument (B) </a:t>
            </a:r>
            <a:endParaRPr lang="en-US" dirty="0"/>
          </a:p>
        </p:txBody>
      </p:sp>
      <p:sp>
        <p:nvSpPr>
          <p:cNvPr id="3" name="Espace réservé du contenu 2"/>
          <p:cNvSpPr>
            <a:spLocks noGrp="1"/>
          </p:cNvSpPr>
          <p:nvPr>
            <p:ph idx="1"/>
          </p:nvPr>
        </p:nvSpPr>
        <p:spPr/>
        <p:txBody>
          <a:bodyPr/>
          <a:lstStyle/>
          <a:p>
            <a:r>
              <a:rPr lang="fr-FR" dirty="0" smtClean="0"/>
              <a:t>Reprendre uniquement l’un des trois « outils » plus directs explorés :</a:t>
            </a:r>
          </a:p>
          <a:p>
            <a:pPr lvl="1"/>
            <a:r>
              <a:rPr lang="fr-FR" dirty="0" smtClean="0"/>
              <a:t>Déontologie</a:t>
            </a:r>
          </a:p>
          <a:p>
            <a:pPr lvl="1"/>
            <a:r>
              <a:rPr lang="fr-FR" dirty="0" err="1" smtClean="0"/>
              <a:t>Conséquentialisme</a:t>
            </a:r>
            <a:endParaRPr lang="fr-FR" dirty="0" smtClean="0"/>
          </a:p>
          <a:p>
            <a:pPr lvl="1"/>
            <a:r>
              <a:rPr lang="fr-FR" dirty="0" smtClean="0"/>
              <a:t>Critique de l’aliénation</a:t>
            </a:r>
          </a:p>
          <a:p>
            <a:pPr lvl="2" algn="just"/>
            <a:r>
              <a:rPr lang="fr-FR" dirty="0" smtClean="0"/>
              <a:t>Ex : « Il est faux d’affirmer que le numérique a permis la multiplication des expériences possibles. En réalité, le numérique a réduit l’ensemble des expériences à une réalité unidimensionnelle, pour paraphraser Herbert Marcuse : l’interaction avec un écran connecté. »</a:t>
            </a:r>
            <a:endParaRPr lang="en-US" dirty="0"/>
          </a:p>
        </p:txBody>
      </p:sp>
    </p:spTree>
    <p:extLst>
      <p:ext uri="{BB962C8B-B14F-4D97-AF65-F5344CB8AC3E}">
        <p14:creationId xmlns:p14="http://schemas.microsoft.com/office/powerpoint/2010/main" val="4168453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5.3. Exemples tirés de l’actualité/l’histoire récente</a:t>
            </a:r>
            <a:endParaRPr lang="en-US" dirty="0"/>
          </a:p>
        </p:txBody>
      </p:sp>
      <p:sp>
        <p:nvSpPr>
          <p:cNvPr id="3" name="Espace réservé du contenu 2"/>
          <p:cNvSpPr>
            <a:spLocks noGrp="1"/>
          </p:cNvSpPr>
          <p:nvPr>
            <p:ph idx="1"/>
          </p:nvPr>
        </p:nvSpPr>
        <p:spPr/>
        <p:txBody>
          <a:bodyPr/>
          <a:lstStyle/>
          <a:p>
            <a:r>
              <a:rPr lang="fr-FR" dirty="0" smtClean="0"/>
              <a:t>Condamnations de Meta en raison de fuites de </a:t>
            </a:r>
            <a:r>
              <a:rPr lang="fr-FR" dirty="0"/>
              <a:t>d</a:t>
            </a:r>
            <a:r>
              <a:rPr lang="fr-FR" dirty="0" smtClean="0"/>
              <a:t>onnées</a:t>
            </a:r>
          </a:p>
          <a:p>
            <a:r>
              <a:rPr lang="fr-FR" dirty="0" smtClean="0"/>
              <a:t>Condamnations de plateformes multiples en raison de leur caractère addictif </a:t>
            </a:r>
          </a:p>
          <a:p>
            <a:r>
              <a:rPr lang="fr-FR" dirty="0" smtClean="0"/>
              <a:t>Pratiques des </a:t>
            </a:r>
            <a:r>
              <a:rPr lang="fr-FR" i="1" dirty="0" smtClean="0"/>
              <a:t>data brokers</a:t>
            </a:r>
          </a:p>
          <a:p>
            <a:r>
              <a:rPr lang="fr-FR" dirty="0" smtClean="0"/>
              <a:t>Scandales (</a:t>
            </a:r>
            <a:r>
              <a:rPr lang="fr-FR" dirty="0" err="1" smtClean="0"/>
              <a:t>Snowden</a:t>
            </a:r>
            <a:r>
              <a:rPr lang="fr-FR" dirty="0" smtClean="0"/>
              <a:t>, Assange (</a:t>
            </a:r>
            <a:r>
              <a:rPr lang="fr-FR" dirty="0" err="1" smtClean="0"/>
              <a:t>WikiLeaks</a:t>
            </a:r>
            <a:r>
              <a:rPr lang="fr-FR" dirty="0" smtClean="0"/>
              <a:t>)) </a:t>
            </a:r>
            <a:endParaRPr lang="en-US" dirty="0"/>
          </a:p>
        </p:txBody>
      </p:sp>
    </p:spTree>
    <p:extLst>
      <p:ext uri="{BB962C8B-B14F-4D97-AF65-F5344CB8AC3E}">
        <p14:creationId xmlns:p14="http://schemas.microsoft.com/office/powerpoint/2010/main" val="1898953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Bibliographie</a:t>
            </a:r>
            <a:endParaRPr lang="en-US" dirty="0"/>
          </a:p>
        </p:txBody>
      </p:sp>
      <p:sp>
        <p:nvSpPr>
          <p:cNvPr id="3" name="Espace réservé du contenu 2"/>
          <p:cNvSpPr>
            <a:spLocks noGrp="1"/>
          </p:cNvSpPr>
          <p:nvPr>
            <p:ph idx="1"/>
          </p:nvPr>
        </p:nvSpPr>
        <p:spPr>
          <a:xfrm>
            <a:off x="224590" y="1315454"/>
            <a:ext cx="11470106" cy="5309936"/>
          </a:xfrm>
        </p:spPr>
        <p:txBody>
          <a:bodyPr>
            <a:normAutofit fontScale="62500" lnSpcReduction="20000"/>
          </a:bodyPr>
          <a:lstStyle/>
          <a:p>
            <a:r>
              <a:rPr lang="fr-FR" dirty="0" smtClean="0"/>
              <a:t>Lewis CS (1971) </a:t>
            </a:r>
            <a:r>
              <a:rPr lang="fr-FR" i="1" dirty="0" smtClean="0"/>
              <a:t>The Abolition of Man</a:t>
            </a:r>
            <a:r>
              <a:rPr lang="fr-FR" dirty="0" smtClean="0"/>
              <a:t>,</a:t>
            </a:r>
            <a:r>
              <a:rPr lang="fr-FR" i="1" dirty="0" smtClean="0"/>
              <a:t> </a:t>
            </a:r>
            <a:r>
              <a:rPr lang="fr-FR" dirty="0" smtClean="0"/>
              <a:t>New York, </a:t>
            </a:r>
            <a:r>
              <a:rPr lang="fr-FR" dirty="0" err="1" smtClean="0"/>
              <a:t>HarperCollins</a:t>
            </a:r>
            <a:r>
              <a:rPr lang="fr-FR" dirty="0" smtClean="0"/>
              <a:t>. </a:t>
            </a:r>
          </a:p>
          <a:p>
            <a:r>
              <a:rPr lang="fr-FR" dirty="0" err="1" smtClean="0"/>
              <a:t>Hilfiger</a:t>
            </a:r>
            <a:r>
              <a:rPr lang="fr-FR" dirty="0" smtClean="0"/>
              <a:t> M </a:t>
            </a:r>
            <a:r>
              <a:rPr lang="fr-FR" dirty="0"/>
              <a:t>(2004</a:t>
            </a:r>
            <a:r>
              <a:rPr lang="fr-FR" dirty="0" smtClean="0"/>
              <a:t>) </a:t>
            </a:r>
            <a:r>
              <a:rPr lang="fr-FR" dirty="0"/>
              <a:t>« L'humanité » chez </a:t>
            </a:r>
            <a:r>
              <a:rPr lang="fr-FR" dirty="0" smtClean="0"/>
              <a:t>Platon, </a:t>
            </a:r>
            <a:r>
              <a:rPr lang="fr-FR" i="1" dirty="0"/>
              <a:t>Le </a:t>
            </a:r>
            <a:r>
              <a:rPr lang="fr-FR" i="1" dirty="0" err="1"/>
              <a:t>Philosophoire</a:t>
            </a:r>
            <a:r>
              <a:rPr lang="fr-FR" dirty="0"/>
              <a:t>, 23, 166-194</a:t>
            </a:r>
            <a:r>
              <a:rPr lang="fr-FR" dirty="0" smtClean="0"/>
              <a:t>.</a:t>
            </a:r>
          </a:p>
          <a:p>
            <a:r>
              <a:rPr lang="fr-FR" dirty="0" smtClean="0"/>
              <a:t>Arrien (2000) </a:t>
            </a:r>
            <a:r>
              <a:rPr lang="fr-FR" i="1" dirty="0" smtClean="0"/>
              <a:t>Manuel d’Epictète </a:t>
            </a:r>
            <a:r>
              <a:rPr lang="fr-FR" dirty="0" smtClean="0"/>
              <a:t>(tr. Pierre Hadot), Paris, Le livre de poche.</a:t>
            </a:r>
          </a:p>
          <a:p>
            <a:r>
              <a:rPr lang="fr-FR" dirty="0" err="1" smtClean="0"/>
              <a:t>Cadwalladr</a:t>
            </a:r>
            <a:r>
              <a:rPr lang="fr-FR" dirty="0" smtClean="0"/>
              <a:t> C &amp; Graham-Harrison E (2018) </a:t>
            </a:r>
            <a:r>
              <a:rPr lang="en-US" dirty="0"/>
              <a:t>Revealed: 50 million Facebook profiles harvested for Cambridge </a:t>
            </a:r>
            <a:r>
              <a:rPr lang="en-US" dirty="0" err="1"/>
              <a:t>Analytica</a:t>
            </a:r>
            <a:r>
              <a:rPr lang="en-US" dirty="0"/>
              <a:t> in major data </a:t>
            </a:r>
            <a:r>
              <a:rPr lang="en-US" dirty="0" smtClean="0"/>
              <a:t>breach, </a:t>
            </a:r>
            <a:r>
              <a:rPr lang="en-US" i="1" dirty="0" smtClean="0"/>
              <a:t>The Guardian</a:t>
            </a:r>
            <a:r>
              <a:rPr lang="en-US" dirty="0" smtClean="0"/>
              <a:t>, March 17. </a:t>
            </a:r>
            <a:r>
              <a:rPr lang="en-US" dirty="0" smtClean="0">
                <a:hlinkClick r:id="rId2"/>
              </a:rPr>
              <a:t>https</a:t>
            </a:r>
            <a:r>
              <a:rPr lang="en-US" dirty="0">
                <a:hlinkClick r:id="rId2"/>
              </a:rPr>
              <a:t>://</a:t>
            </a:r>
            <a:r>
              <a:rPr lang="en-US" dirty="0" smtClean="0">
                <a:hlinkClick r:id="rId2"/>
              </a:rPr>
              <a:t>www.theguardian.com/news/2018/mar/17/cambridge-analytica-facebook-influence-us-election</a:t>
            </a:r>
            <a:r>
              <a:rPr lang="en-US" dirty="0" smtClean="0"/>
              <a:t> </a:t>
            </a:r>
          </a:p>
          <a:p>
            <a:r>
              <a:rPr lang="fr-FR" dirty="0" err="1"/>
              <a:t>Cadwalladr</a:t>
            </a:r>
            <a:r>
              <a:rPr lang="fr-FR" dirty="0"/>
              <a:t> </a:t>
            </a:r>
            <a:r>
              <a:rPr lang="fr-FR" dirty="0" smtClean="0"/>
              <a:t>C (2018) </a:t>
            </a:r>
            <a:r>
              <a:rPr lang="en-US" dirty="0"/>
              <a:t>‘I made Steve Bannon’s psychological warfare tool’: meet the data war </a:t>
            </a:r>
            <a:r>
              <a:rPr lang="en-US" dirty="0" smtClean="0"/>
              <a:t>whistleblower, </a:t>
            </a:r>
            <a:r>
              <a:rPr lang="fr-FR" dirty="0" smtClean="0"/>
              <a:t>March 18. </a:t>
            </a:r>
            <a:r>
              <a:rPr lang="en-US" dirty="0" smtClean="0">
                <a:hlinkClick r:id="rId3"/>
              </a:rPr>
              <a:t>https</a:t>
            </a:r>
            <a:r>
              <a:rPr lang="en-US" dirty="0">
                <a:hlinkClick r:id="rId3"/>
              </a:rPr>
              <a:t>://</a:t>
            </a:r>
            <a:r>
              <a:rPr lang="en-US" dirty="0" smtClean="0">
                <a:hlinkClick r:id="rId3"/>
              </a:rPr>
              <a:t>www.theguardian.com/news/2018/mar/17/data-war-whistleblower-christopher-wylie-faceook-nix-bannon-trump</a:t>
            </a:r>
            <a:r>
              <a:rPr lang="en-US" dirty="0" smtClean="0"/>
              <a:t> </a:t>
            </a:r>
          </a:p>
          <a:p>
            <a:r>
              <a:rPr lang="fr-FR" dirty="0" smtClean="0"/>
              <a:t>Bartlett J (2017) </a:t>
            </a:r>
            <a:r>
              <a:rPr lang="en-US" dirty="0"/>
              <a:t>The digital guru who helped Donald Trump to the </a:t>
            </a:r>
            <a:r>
              <a:rPr lang="en-US" dirty="0" smtClean="0"/>
              <a:t>presidency, </a:t>
            </a:r>
            <a:r>
              <a:rPr lang="en-US" i="1" dirty="0" smtClean="0"/>
              <a:t>BBC News</a:t>
            </a:r>
            <a:r>
              <a:rPr lang="en-US" dirty="0" smtClean="0"/>
              <a:t>, August 13</a:t>
            </a:r>
            <a:r>
              <a:rPr lang="en-US" dirty="0"/>
              <a:t>. </a:t>
            </a:r>
            <a:r>
              <a:rPr lang="en-US" dirty="0">
                <a:hlinkClick r:id="rId4"/>
              </a:rPr>
              <a:t>https://</a:t>
            </a:r>
            <a:r>
              <a:rPr lang="en-US" dirty="0" smtClean="0">
                <a:hlinkClick r:id="rId4"/>
              </a:rPr>
              <a:t>www.bbc.com/news/av/magazine-40852227</a:t>
            </a:r>
            <a:r>
              <a:rPr lang="en-US" dirty="0" smtClean="0"/>
              <a:t> </a:t>
            </a:r>
          </a:p>
          <a:p>
            <a:r>
              <a:rPr lang="fr-FR" dirty="0" smtClean="0"/>
              <a:t>Solon O &amp; </a:t>
            </a:r>
            <a:r>
              <a:rPr lang="fr-FR" dirty="0" err="1" smtClean="0"/>
              <a:t>Laughland</a:t>
            </a:r>
            <a:r>
              <a:rPr lang="fr-FR" dirty="0" smtClean="0"/>
              <a:t> O (2018) </a:t>
            </a:r>
            <a:r>
              <a:rPr lang="en-US" dirty="0"/>
              <a:t>Cambridge </a:t>
            </a:r>
            <a:r>
              <a:rPr lang="en-US" dirty="0" err="1"/>
              <a:t>Analytica</a:t>
            </a:r>
            <a:r>
              <a:rPr lang="en-US" dirty="0"/>
              <a:t> closing after Facebook data harvesting </a:t>
            </a:r>
            <a:r>
              <a:rPr lang="en-US" dirty="0" smtClean="0"/>
              <a:t>scandal, </a:t>
            </a:r>
            <a:r>
              <a:rPr lang="en-US" i="1" dirty="0" smtClean="0"/>
              <a:t>The Guardian</a:t>
            </a:r>
            <a:r>
              <a:rPr lang="en-US" dirty="0"/>
              <a:t>, May 2. </a:t>
            </a:r>
            <a:r>
              <a:rPr lang="en-US" dirty="0">
                <a:hlinkClick r:id="rId5"/>
              </a:rPr>
              <a:t>https://</a:t>
            </a:r>
            <a:r>
              <a:rPr lang="en-US" dirty="0" smtClean="0">
                <a:hlinkClick r:id="rId5"/>
              </a:rPr>
              <a:t>www.theguardian.com/uk-news/2018/may/02/cambridge-analytica-closing-down-after-facebook-row-reports-say</a:t>
            </a:r>
            <a:r>
              <a:rPr lang="en-US" dirty="0" smtClean="0"/>
              <a:t> </a:t>
            </a:r>
          </a:p>
          <a:p>
            <a:r>
              <a:rPr lang="en-US" dirty="0" smtClean="0"/>
              <a:t>McCallum S (2022) Meta </a:t>
            </a:r>
            <a:r>
              <a:rPr lang="en-US" dirty="0"/>
              <a:t>settles Cambridge </a:t>
            </a:r>
            <a:r>
              <a:rPr lang="en-US" dirty="0" err="1"/>
              <a:t>Analytica</a:t>
            </a:r>
            <a:r>
              <a:rPr lang="en-US" dirty="0"/>
              <a:t> scandal case for $</a:t>
            </a:r>
            <a:r>
              <a:rPr lang="en-US" dirty="0" smtClean="0"/>
              <a:t>725m, </a:t>
            </a:r>
            <a:r>
              <a:rPr lang="en-US" i="1" dirty="0" smtClean="0"/>
              <a:t>BBC News</a:t>
            </a:r>
            <a:r>
              <a:rPr lang="en-US" dirty="0" smtClean="0"/>
              <a:t>, December 23. </a:t>
            </a:r>
            <a:r>
              <a:rPr lang="en-US" dirty="0" smtClean="0">
                <a:hlinkClick r:id="rId6"/>
              </a:rPr>
              <a:t>https</a:t>
            </a:r>
            <a:r>
              <a:rPr lang="en-US" dirty="0">
                <a:hlinkClick r:id="rId6"/>
              </a:rPr>
              <a:t>://</a:t>
            </a:r>
            <a:r>
              <a:rPr lang="en-US" dirty="0" smtClean="0">
                <a:hlinkClick r:id="rId6"/>
              </a:rPr>
              <a:t>www.bbc.com/news/technology-64075067</a:t>
            </a:r>
            <a:r>
              <a:rPr lang="en-US" dirty="0" smtClean="0"/>
              <a:t> </a:t>
            </a:r>
          </a:p>
          <a:p>
            <a:r>
              <a:rPr lang="fr-FR" dirty="0" smtClean="0"/>
              <a:t>Rousset </a:t>
            </a:r>
            <a:r>
              <a:rPr lang="fr-FR" dirty="0"/>
              <a:t>A (2018</a:t>
            </a:r>
            <a:r>
              <a:rPr lang="fr-FR" dirty="0" smtClean="0"/>
              <a:t>) </a:t>
            </a:r>
            <a:r>
              <a:rPr lang="fr-FR" dirty="0"/>
              <a:t>Comment Cambridge </a:t>
            </a:r>
            <a:r>
              <a:rPr lang="fr-FR" dirty="0" err="1"/>
              <a:t>Analytica</a:t>
            </a:r>
            <a:r>
              <a:rPr lang="fr-FR" dirty="0"/>
              <a:t> a repéré les électeurs de </a:t>
            </a:r>
            <a:r>
              <a:rPr lang="fr-FR" dirty="0" err="1"/>
              <a:t>Trump</a:t>
            </a:r>
            <a:r>
              <a:rPr lang="fr-FR" dirty="0"/>
              <a:t> grâce à leurs </a:t>
            </a:r>
            <a:r>
              <a:rPr lang="fr-FR" dirty="0" smtClean="0"/>
              <a:t>vêtements, </a:t>
            </a:r>
            <a:r>
              <a:rPr lang="fr-FR" i="1" dirty="0" smtClean="0"/>
              <a:t>Les Echos</a:t>
            </a:r>
            <a:r>
              <a:rPr lang="fr-FR" dirty="0" smtClean="0"/>
              <a:t>, 30 novembre. </a:t>
            </a:r>
            <a:r>
              <a:rPr lang="fr-FR" dirty="0">
                <a:hlinkClick r:id="rId7"/>
              </a:rPr>
              <a:t>https://</a:t>
            </a:r>
            <a:r>
              <a:rPr lang="fr-FR" dirty="0" smtClean="0">
                <a:hlinkClick r:id="rId7"/>
              </a:rPr>
              <a:t>www.lesechos.fr/tech-medias/hightech/comment-cambridge-analytica-a-repere-les-electeurs-de-trump-grace-a-leurs-vetements-166381</a:t>
            </a:r>
            <a:r>
              <a:rPr lang="fr-FR" dirty="0" smtClean="0"/>
              <a:t> </a:t>
            </a:r>
          </a:p>
          <a:p>
            <a:r>
              <a:rPr lang="fr-FR" dirty="0" err="1" smtClean="0"/>
              <a:t>Hern</a:t>
            </a:r>
            <a:r>
              <a:rPr lang="fr-FR" dirty="0" smtClean="0"/>
              <a:t> A (2018) </a:t>
            </a:r>
            <a:r>
              <a:rPr lang="en-US" dirty="0"/>
              <a:t>Cambridge </a:t>
            </a:r>
            <a:r>
              <a:rPr lang="en-US" dirty="0" err="1"/>
              <a:t>Analytica</a:t>
            </a:r>
            <a:r>
              <a:rPr lang="en-US" dirty="0"/>
              <a:t>: how did it turn clicks into votes</a:t>
            </a:r>
            <a:r>
              <a:rPr lang="en-US" dirty="0" smtClean="0"/>
              <a:t>?, </a:t>
            </a:r>
            <a:r>
              <a:rPr lang="en-US" i="1" dirty="0" smtClean="0"/>
              <a:t>The Guardian</a:t>
            </a:r>
            <a:r>
              <a:rPr lang="en-US" dirty="0" smtClean="0"/>
              <a:t>, May 6.</a:t>
            </a:r>
            <a:r>
              <a:rPr lang="en-US" dirty="0"/>
              <a:t> </a:t>
            </a:r>
            <a:r>
              <a:rPr lang="en-US" dirty="0" smtClean="0">
                <a:hlinkClick r:id="rId8"/>
              </a:rPr>
              <a:t>https</a:t>
            </a:r>
            <a:r>
              <a:rPr lang="en-US" dirty="0">
                <a:hlinkClick r:id="rId8"/>
              </a:rPr>
              <a:t>://</a:t>
            </a:r>
            <a:r>
              <a:rPr lang="en-US" dirty="0" smtClean="0">
                <a:hlinkClick r:id="rId8"/>
              </a:rPr>
              <a:t>www.theguardian.com/news/2018/may/06/cambridge-analytica-how-turn-clicks-into-votes-christopher-wylie</a:t>
            </a:r>
            <a:r>
              <a:rPr lang="en-US" dirty="0" smtClean="0"/>
              <a:t> </a:t>
            </a:r>
          </a:p>
          <a:p>
            <a:r>
              <a:rPr lang="fr-FR" dirty="0" smtClean="0"/>
              <a:t>Franck G </a:t>
            </a:r>
            <a:r>
              <a:rPr lang="fr-FR" dirty="0"/>
              <a:t>(2014</a:t>
            </a:r>
            <a:r>
              <a:rPr lang="fr-FR" dirty="0" smtClean="0"/>
              <a:t>) </a:t>
            </a:r>
            <a:r>
              <a:rPr lang="fr-FR" dirty="0"/>
              <a:t>Chapitre 2. Économie de </a:t>
            </a:r>
            <a:r>
              <a:rPr lang="fr-FR" dirty="0" smtClean="0"/>
              <a:t>l'attention, In Yves </a:t>
            </a:r>
            <a:r>
              <a:rPr lang="fr-FR" dirty="0" err="1" smtClean="0"/>
              <a:t>Citton</a:t>
            </a:r>
            <a:r>
              <a:rPr lang="fr-FR" dirty="0" smtClean="0"/>
              <a:t> (</a:t>
            </a:r>
            <a:r>
              <a:rPr lang="fr-FR" dirty="0" err="1" smtClean="0"/>
              <a:t>ed</a:t>
            </a:r>
            <a:r>
              <a:rPr lang="fr-FR" dirty="0" smtClean="0"/>
              <a:t>) </a:t>
            </a:r>
            <a:r>
              <a:rPr lang="fr-FR" i="1" dirty="0"/>
              <a:t>L'économie de l'attention: Nouvel horizon du capitalisme </a:t>
            </a:r>
            <a:r>
              <a:rPr lang="fr-FR" i="1" dirty="0" smtClean="0"/>
              <a:t>?</a:t>
            </a:r>
            <a:r>
              <a:rPr lang="fr-FR" dirty="0" smtClean="0"/>
              <a:t>, Paris, </a:t>
            </a:r>
            <a:r>
              <a:rPr lang="fr-FR" dirty="0"/>
              <a:t>La </a:t>
            </a:r>
            <a:r>
              <a:rPr lang="fr-FR" dirty="0" smtClean="0"/>
              <a:t>Découverte, </a:t>
            </a:r>
            <a:r>
              <a:rPr lang="fr-FR" dirty="0"/>
              <a:t>pp. </a:t>
            </a:r>
            <a:r>
              <a:rPr lang="fr-FR" dirty="0" smtClean="0"/>
              <a:t>55-72.</a:t>
            </a:r>
          </a:p>
          <a:p>
            <a:r>
              <a:rPr lang="en-US" dirty="0" smtClean="0"/>
              <a:t>Milmo D (2021) </a:t>
            </a:r>
            <a:r>
              <a:rPr lang="en-US" dirty="0" err="1" smtClean="0"/>
              <a:t>Rohingya</a:t>
            </a:r>
            <a:r>
              <a:rPr lang="en-US" dirty="0" smtClean="0"/>
              <a:t> sue Facebook for £150bn over Myanmar genocide, </a:t>
            </a:r>
            <a:r>
              <a:rPr lang="en-US" i="1" dirty="0" smtClean="0"/>
              <a:t>The Guardian</a:t>
            </a:r>
            <a:r>
              <a:rPr lang="en-US" dirty="0" smtClean="0"/>
              <a:t>, December 6. </a:t>
            </a:r>
            <a:r>
              <a:rPr lang="en-US" i="1" dirty="0" smtClean="0"/>
              <a:t> </a:t>
            </a:r>
            <a:r>
              <a:rPr lang="en-US" dirty="0" smtClean="0">
                <a:hlinkClick r:id="rId9"/>
              </a:rPr>
              <a:t>https://www.theguardian.com/technology/2021/dec/06/rohingya-sue-facebook-myanmar-genocide-us-uk-legal-action-social-media-violence</a:t>
            </a:r>
            <a:r>
              <a:rPr lang="en-US" dirty="0" smtClean="0"/>
              <a:t> </a:t>
            </a:r>
          </a:p>
          <a:p>
            <a:endParaRPr lang="en-US" dirty="0"/>
          </a:p>
        </p:txBody>
      </p:sp>
    </p:spTree>
    <p:extLst>
      <p:ext uri="{BB962C8B-B14F-4D97-AF65-F5344CB8AC3E}">
        <p14:creationId xmlns:p14="http://schemas.microsoft.com/office/powerpoint/2010/main" val="749555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6463" y="1299411"/>
            <a:ext cx="11614483" cy="4948988"/>
          </a:xfrm>
        </p:spPr>
        <p:txBody>
          <a:bodyPr/>
          <a:lstStyle/>
          <a:p>
            <a:r>
              <a:rPr lang="fr-FR" dirty="0" smtClean="0"/>
              <a:t>Gibson K (2023) </a:t>
            </a:r>
            <a:r>
              <a:rPr lang="en-US" dirty="0"/>
              <a:t>Meta sued by states claiming Instagram and Facebook cause harm in children and </a:t>
            </a:r>
            <a:r>
              <a:rPr lang="en-US" dirty="0" smtClean="0"/>
              <a:t>teens, </a:t>
            </a:r>
            <a:r>
              <a:rPr lang="en-US" i="1" dirty="0" smtClean="0"/>
              <a:t>CBS News</a:t>
            </a:r>
            <a:r>
              <a:rPr lang="en-US" dirty="0" smtClean="0"/>
              <a:t>, October </a:t>
            </a:r>
            <a:r>
              <a:rPr lang="en-US" dirty="0"/>
              <a:t>24. </a:t>
            </a:r>
            <a:r>
              <a:rPr lang="en-US" dirty="0">
                <a:hlinkClick r:id="rId2"/>
              </a:rPr>
              <a:t>https://www.cbsnews.com/news/meta-sued-facebook-instagram-children-teens-harm-mental-health</a:t>
            </a:r>
            <a:r>
              <a:rPr lang="en-US" dirty="0" smtClean="0">
                <a:hlinkClick r:id="rId2"/>
              </a:rPr>
              <a:t>/</a:t>
            </a:r>
            <a:r>
              <a:rPr lang="en-US" dirty="0" smtClean="0"/>
              <a:t> </a:t>
            </a:r>
          </a:p>
          <a:p>
            <a:r>
              <a:rPr lang="fr-FR" dirty="0" err="1" smtClean="0"/>
              <a:t>Scruton</a:t>
            </a:r>
            <a:r>
              <a:rPr lang="fr-FR" dirty="0" smtClean="0"/>
              <a:t> E &amp; </a:t>
            </a:r>
            <a:r>
              <a:rPr lang="fr-FR" dirty="0" err="1" smtClean="0"/>
              <a:t>Eagleton</a:t>
            </a:r>
            <a:r>
              <a:rPr lang="fr-FR" dirty="0" smtClean="0"/>
              <a:t> T (2012) </a:t>
            </a:r>
            <a:r>
              <a:rPr lang="en-US" dirty="0"/>
              <a:t>Terry Eagleton in conversation with Roger </a:t>
            </a:r>
            <a:r>
              <a:rPr lang="en-US" dirty="0" smtClean="0"/>
              <a:t>Scruton, </a:t>
            </a:r>
            <a:r>
              <a:rPr lang="en-US" i="1" dirty="0" smtClean="0"/>
              <a:t>Intelligence Squared</a:t>
            </a:r>
            <a:r>
              <a:rPr lang="en-US" dirty="0"/>
              <a:t>. </a:t>
            </a:r>
            <a:r>
              <a:rPr lang="en-US" dirty="0">
                <a:hlinkClick r:id="rId3"/>
              </a:rPr>
              <a:t>https://</a:t>
            </a:r>
            <a:r>
              <a:rPr lang="en-US" dirty="0" smtClean="0">
                <a:hlinkClick r:id="rId3"/>
              </a:rPr>
              <a:t>www.youtube.com/watch?v=qOdMBDOj4ec</a:t>
            </a:r>
            <a:r>
              <a:rPr lang="en-US" dirty="0" smtClean="0"/>
              <a:t> </a:t>
            </a:r>
          </a:p>
          <a:p>
            <a:r>
              <a:rPr lang="fr-FR" dirty="0" err="1" smtClean="0"/>
              <a:t>Rosenblatt</a:t>
            </a:r>
            <a:r>
              <a:rPr lang="fr-FR" dirty="0" smtClean="0"/>
              <a:t> H </a:t>
            </a:r>
            <a:r>
              <a:rPr lang="fr-FR" dirty="0"/>
              <a:t>(2003</a:t>
            </a:r>
            <a:r>
              <a:rPr lang="fr-FR" dirty="0" smtClean="0"/>
              <a:t>) </a:t>
            </a:r>
            <a:r>
              <a:rPr lang="fr-FR" dirty="0"/>
              <a:t>Commerce et religion dans le libéralisme de Benjamin </a:t>
            </a:r>
            <a:r>
              <a:rPr lang="fr-FR" dirty="0" smtClean="0"/>
              <a:t>Constant, </a:t>
            </a:r>
            <a:r>
              <a:rPr lang="fr-FR" i="1" dirty="0"/>
              <a:t>Commentaire</a:t>
            </a:r>
            <a:r>
              <a:rPr lang="fr-FR" dirty="0"/>
              <a:t>, 102, 415-426. </a:t>
            </a:r>
            <a:r>
              <a:rPr lang="fr-FR" dirty="0">
                <a:hlinkClick r:id="rId4"/>
              </a:rPr>
              <a:t>https://doi.org/10.3917/comm.102.0415</a:t>
            </a:r>
            <a:r>
              <a:rPr lang="fr-FR" dirty="0"/>
              <a:t> </a:t>
            </a:r>
            <a:endParaRPr lang="fr-FR"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54595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Définition </a:t>
            </a:r>
            <a:endParaRPr lang="en-US" dirty="0"/>
          </a:p>
        </p:txBody>
      </p:sp>
      <p:sp>
        <p:nvSpPr>
          <p:cNvPr id="3" name="Espace réservé du contenu 2"/>
          <p:cNvSpPr>
            <a:spLocks noGrp="1"/>
          </p:cNvSpPr>
          <p:nvPr>
            <p:ph idx="1"/>
          </p:nvPr>
        </p:nvSpPr>
        <p:spPr/>
        <p:txBody>
          <a:bodyPr>
            <a:normAutofit fontScale="70000" lnSpcReduction="20000"/>
          </a:bodyPr>
          <a:lstStyle/>
          <a:p>
            <a:r>
              <a:rPr lang="el-GR" sz="2900" dirty="0"/>
              <a:t>ἦθος</a:t>
            </a:r>
            <a:r>
              <a:rPr lang="fr-FR" sz="2900" dirty="0"/>
              <a:t> (grec)</a:t>
            </a:r>
            <a:r>
              <a:rPr lang="en-US" sz="2900" dirty="0"/>
              <a:t> : </a:t>
            </a:r>
            <a:r>
              <a:rPr lang="en-US" sz="2900" dirty="0" err="1"/>
              <a:t>l’habitude</a:t>
            </a:r>
            <a:r>
              <a:rPr lang="en-US" sz="2900" dirty="0"/>
              <a:t> </a:t>
            </a:r>
          </a:p>
          <a:p>
            <a:r>
              <a:rPr lang="en-US" sz="2900" dirty="0" err="1" smtClean="0"/>
              <a:t>ethicus</a:t>
            </a:r>
            <a:r>
              <a:rPr lang="en-US" sz="2900" dirty="0" smtClean="0"/>
              <a:t> (</a:t>
            </a:r>
            <a:r>
              <a:rPr lang="en-US" sz="2900" dirty="0" err="1" smtClean="0"/>
              <a:t>latin</a:t>
            </a:r>
            <a:r>
              <a:rPr lang="en-US" sz="2900" dirty="0" smtClean="0"/>
              <a:t>) : qui </a:t>
            </a:r>
            <a:r>
              <a:rPr lang="en-US" sz="2900" dirty="0" err="1" smtClean="0"/>
              <a:t>concerne</a:t>
            </a:r>
            <a:r>
              <a:rPr lang="en-US" sz="2900" dirty="0" smtClean="0"/>
              <a:t> la morale</a:t>
            </a:r>
          </a:p>
          <a:p>
            <a:pPr lvl="1" algn="just"/>
            <a:r>
              <a:rPr lang="en-US" sz="2900" dirty="0" err="1" smtClean="0"/>
              <a:t>L’éthique</a:t>
            </a:r>
            <a:r>
              <a:rPr lang="en-US" sz="2900" dirty="0" smtClean="0"/>
              <a:t> </a:t>
            </a:r>
            <a:r>
              <a:rPr lang="en-US" sz="2900" dirty="0" err="1" smtClean="0"/>
              <a:t>comme</a:t>
            </a:r>
            <a:r>
              <a:rPr lang="en-US" sz="2900" dirty="0" smtClean="0"/>
              <a:t> </a:t>
            </a:r>
            <a:r>
              <a:rPr lang="en-US" sz="2900" i="1" dirty="0" err="1" smtClean="0"/>
              <a:t>pratique</a:t>
            </a:r>
            <a:r>
              <a:rPr lang="en-US" sz="2900" i="1" dirty="0" smtClean="0"/>
              <a:t> </a:t>
            </a:r>
            <a:r>
              <a:rPr lang="en-US" sz="2900" dirty="0" smtClean="0"/>
              <a:t>qui </a:t>
            </a:r>
            <a:r>
              <a:rPr lang="en-US" sz="2900" dirty="0" err="1" smtClean="0"/>
              <a:t>respecte</a:t>
            </a:r>
            <a:r>
              <a:rPr lang="en-US" sz="2900" dirty="0" smtClean="0"/>
              <a:t> </a:t>
            </a:r>
            <a:r>
              <a:rPr lang="en-US" sz="2900" dirty="0" err="1" smtClean="0"/>
              <a:t>une</a:t>
            </a:r>
            <a:r>
              <a:rPr lang="en-US" sz="2900" dirty="0" smtClean="0"/>
              <a:t> </a:t>
            </a:r>
            <a:r>
              <a:rPr lang="en-US" sz="2900" i="1" dirty="0" err="1" smtClean="0"/>
              <a:t>règle</a:t>
            </a:r>
            <a:r>
              <a:rPr lang="en-US" sz="2900" i="1" dirty="0" smtClean="0"/>
              <a:t> </a:t>
            </a:r>
            <a:r>
              <a:rPr lang="en-US" sz="2900" dirty="0" err="1" smtClean="0"/>
              <a:t>en</a:t>
            </a:r>
            <a:r>
              <a:rPr lang="en-US" sz="2900" dirty="0" smtClean="0"/>
              <a:t> </a:t>
            </a:r>
            <a:r>
              <a:rPr lang="en-US" sz="2900" dirty="0" err="1" smtClean="0"/>
              <a:t>vue</a:t>
            </a:r>
            <a:r>
              <a:rPr lang="en-US" sz="2900" dirty="0" smtClean="0"/>
              <a:t> de </a:t>
            </a:r>
            <a:r>
              <a:rPr lang="en-US" sz="2900" dirty="0" err="1" smtClean="0"/>
              <a:t>l’</a:t>
            </a:r>
            <a:r>
              <a:rPr lang="en-US" sz="2900" i="1" dirty="0" err="1" smtClean="0"/>
              <a:t>épanouissement</a:t>
            </a:r>
            <a:r>
              <a:rPr lang="en-US" sz="2900" i="1" dirty="0" smtClean="0"/>
              <a:t> </a:t>
            </a:r>
            <a:r>
              <a:rPr lang="en-US" sz="2900" i="1" dirty="0" err="1" smtClean="0"/>
              <a:t>humain</a:t>
            </a:r>
            <a:endParaRPr lang="en-US" sz="2900" i="1" dirty="0" smtClean="0"/>
          </a:p>
          <a:p>
            <a:pPr lvl="1" algn="just"/>
            <a:r>
              <a:rPr lang="fr-FR" sz="2900" i="1" dirty="0" smtClean="0"/>
              <a:t>« </a:t>
            </a:r>
            <a:r>
              <a:rPr lang="fr-FR" sz="2900" dirty="0" smtClean="0"/>
              <a:t>La Raison dans l’être humain doit gouverner les simples appétits aux moyens de ‘l’élément spirituel’ (Platon). La tête gouverne le ventre à travers le torse – le siège (…) de la Magnanimité, des émotions organisées par l’habitude entrainée dans des sentiments stables. Torse-Magnanimité-Sentiment : ce sont les agents de liaison indispensables entre l’humain cérébral et l’humain viscéral. On peut même affirmer que ce n’est qu’à travers cet élément intermédiaire que l’humain est humain : car par son intellect il n’est que simple esprit et par son appétence simple animal. » (Lewis 1971 [nous traduisons]) </a:t>
            </a:r>
            <a:endParaRPr lang="en-US" sz="2900" dirty="0"/>
          </a:p>
          <a:p>
            <a:endParaRPr lang="el-GR" b="1" dirty="0" smtClean="0"/>
          </a:p>
        </p:txBody>
      </p:sp>
    </p:spTree>
    <p:extLst>
      <p:ext uri="{BB962C8B-B14F-4D97-AF65-F5344CB8AC3E}">
        <p14:creationId xmlns:p14="http://schemas.microsoft.com/office/powerpoint/2010/main" val="145028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1.2. Notions clés d’une éthique</a:t>
            </a:r>
            <a:endParaRPr lang="en-US" dirty="0"/>
          </a:p>
        </p:txBody>
      </p:sp>
      <p:sp>
        <p:nvSpPr>
          <p:cNvPr id="3" name="Espace réservé du contenu 2"/>
          <p:cNvSpPr>
            <a:spLocks noGrp="1"/>
          </p:cNvSpPr>
          <p:nvPr>
            <p:ph idx="1"/>
          </p:nvPr>
        </p:nvSpPr>
        <p:spPr>
          <a:xfrm>
            <a:off x="798286" y="2218381"/>
            <a:ext cx="10218057" cy="3616362"/>
          </a:xfrm>
        </p:spPr>
        <p:txBody>
          <a:bodyPr>
            <a:normAutofit fontScale="40000" lnSpcReduction="20000"/>
          </a:bodyPr>
          <a:lstStyle/>
          <a:p>
            <a:pPr algn="just"/>
            <a:r>
              <a:rPr lang="fr-FR" sz="5000" dirty="0" smtClean="0"/>
              <a:t>Principes fondamentaux (idée de la vie bonne, postulat anthropologique, prémisse générale) : le ou les principes qui sont prioritaires dans le discours, aussi appelés « valeurs cardinales ». </a:t>
            </a:r>
          </a:p>
          <a:p>
            <a:pPr algn="just"/>
            <a:r>
              <a:rPr lang="fr-FR" sz="5000" dirty="0" smtClean="0"/>
              <a:t>Responsabilité </a:t>
            </a:r>
            <a:r>
              <a:rPr lang="fr-FR" sz="5000" dirty="0"/>
              <a:t>(opérabilité</a:t>
            </a:r>
            <a:r>
              <a:rPr lang="fr-FR" sz="5000" dirty="0" smtClean="0"/>
              <a:t>): la relation entre les principes et la situation concrète (responsable au sens d’être existentiellement concerné)</a:t>
            </a:r>
          </a:p>
          <a:p>
            <a:pPr lvl="1" algn="just"/>
            <a:r>
              <a:rPr lang="fr-FR" sz="4800" dirty="0" smtClean="0"/>
              <a:t>Qui est concerné par l’enjeu ?</a:t>
            </a:r>
          </a:p>
          <a:p>
            <a:pPr lvl="1" algn="just"/>
            <a:r>
              <a:rPr lang="fr-FR" sz="4800" dirty="0" smtClean="0"/>
              <a:t>Comment tire-t-on des conclusions par rapport à l’enjeu ? </a:t>
            </a:r>
          </a:p>
          <a:p>
            <a:pPr algn="just"/>
            <a:r>
              <a:rPr lang="fr-FR" sz="5000" dirty="0" smtClean="0"/>
              <a:t>Finalité (progrès, temporalité) : l’échelle d’existence sur laquelle l’éthique se situe</a:t>
            </a:r>
          </a:p>
          <a:p>
            <a:pPr lvl="1" algn="just"/>
            <a:r>
              <a:rPr lang="fr-FR" sz="4800" dirty="0"/>
              <a:t>U</a:t>
            </a:r>
            <a:r>
              <a:rPr lang="fr-FR" sz="4800" dirty="0" smtClean="0"/>
              <a:t>ne éthique peut s’appliquer à échelle individuelle (routine, maîtrise de soi, idéal religieux…) ou collective (bien commun, protection des plus faibles), dans un contexte immédiat ou au service d’une vision plus globale</a:t>
            </a:r>
          </a:p>
          <a:p>
            <a:pPr marL="0" indent="0" algn="just">
              <a:buNone/>
            </a:pPr>
            <a:endParaRPr lang="fr-FR" dirty="0"/>
          </a:p>
          <a:p>
            <a:pPr marL="0" indent="0" algn="just">
              <a:buNone/>
            </a:pPr>
            <a:endParaRPr lang="fr-FR" dirty="0" smtClean="0"/>
          </a:p>
          <a:p>
            <a:endParaRPr lang="fr-FR" dirty="0" smtClean="0"/>
          </a:p>
          <a:p>
            <a:endParaRPr lang="en-US" dirty="0"/>
          </a:p>
        </p:txBody>
      </p:sp>
    </p:spTree>
    <p:extLst>
      <p:ext uri="{BB962C8B-B14F-4D97-AF65-F5344CB8AC3E}">
        <p14:creationId xmlns:p14="http://schemas.microsoft.com/office/powerpoint/2010/main" val="78327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6592" y="1425901"/>
            <a:ext cx="10836139" cy="4792019"/>
          </a:xfrm>
        </p:spPr>
        <p:txBody>
          <a:bodyPr>
            <a:normAutofit lnSpcReduction="10000"/>
          </a:bodyPr>
          <a:lstStyle/>
          <a:p>
            <a:pPr algn="just"/>
            <a:r>
              <a:rPr lang="fr-FR" dirty="0"/>
              <a:t>« Platon nomme ‘homme’ le vivant qui a la possibilité de ne pas simplement vivre dans l’immédiateté sensible, et de bien vivre. Pour cela, il doit actualiser le mieux possible la possibilité de l’excellence (grâce à la réflexion), c’est-à-dire rechercher et respecter ‘la règle particulière selon laquelle il faut vivre’ (</a:t>
            </a:r>
            <a:r>
              <a:rPr lang="fr-FR" i="1" dirty="0"/>
              <a:t>République</a:t>
            </a:r>
            <a:r>
              <a:rPr lang="fr-FR" dirty="0"/>
              <a:t>, I, 352d). Si l’on peut dire que l’on ‘naît homme’, il faut admettre que l’on n’est pas nécessairement humain, en ceci que </a:t>
            </a:r>
            <a:r>
              <a:rPr lang="fr-FR" i="1" dirty="0"/>
              <a:t>l’humanité constitue chez Platon le critère éthique de l’excellence dans l’existence humaine</a:t>
            </a:r>
            <a:r>
              <a:rPr lang="fr-FR" dirty="0"/>
              <a:t> » (</a:t>
            </a:r>
            <a:r>
              <a:rPr lang="fr-FR" dirty="0" err="1"/>
              <a:t>Hilfiger</a:t>
            </a:r>
            <a:r>
              <a:rPr lang="fr-FR" dirty="0"/>
              <a:t> 2004) </a:t>
            </a:r>
          </a:p>
          <a:p>
            <a:pPr algn="just"/>
            <a:r>
              <a:rPr lang="fr-FR" dirty="0"/>
              <a:t>« Fixe toi désormais un certain style et modèle de vie auquel tu tiendras, que tu sois seul avec toi-même ou que tu rencontres des hommes. (…) Désormais donc juge-toi digne de vivre comme un adulte, comme un progressant. Que tout ce qui te parait le meilleur te soit une loi intransgressible. Si tu es confronté à quelque chose de pénible ou d’agréable ou encore qui apporte ou au contraire n’apporte pas bonne réputation, souviens-toi (…) que c’est maintenant que se déroulent les jeux Olympiques, qu’il n’est plus temps de reculer, et que l’anéantissement aussi bien que le salut de ton progrès moral dépendent d’un seul jour, d’une seule circonstance » (Arrien 2000)</a:t>
            </a:r>
          </a:p>
          <a:p>
            <a:endParaRPr lang="en-US" dirty="0"/>
          </a:p>
        </p:txBody>
      </p:sp>
    </p:spTree>
    <p:extLst>
      <p:ext uri="{BB962C8B-B14F-4D97-AF65-F5344CB8AC3E}">
        <p14:creationId xmlns:p14="http://schemas.microsoft.com/office/powerpoint/2010/main" val="817492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4110" y="1496292"/>
            <a:ext cx="10852726" cy="4752108"/>
          </a:xfrm>
        </p:spPr>
        <p:txBody>
          <a:bodyPr>
            <a:normAutofit lnSpcReduction="10000"/>
          </a:bodyPr>
          <a:lstStyle/>
          <a:p>
            <a:pPr algn="just"/>
            <a:r>
              <a:rPr lang="fr-FR" dirty="0"/>
              <a:t>« Platon nomme ‘homme’ le vivant qui a la possibilité de ne pas simplement vivre dans l’immédiateté sensible, et de bien vivre. Pour cela, il doit actualiser le mieux possible la possibilité de l’excellence (grâce à la réflexion), c’est-à-dire rechercher et respecter ‘la règle particulière selon laquelle il faut vivre’ (</a:t>
            </a:r>
            <a:r>
              <a:rPr lang="fr-FR" i="1" dirty="0"/>
              <a:t>République</a:t>
            </a:r>
            <a:r>
              <a:rPr lang="fr-FR" dirty="0"/>
              <a:t>, I, 352d). Si l’on peut dire que l’on ‘naît homme’, il faut admettre que l’on n’est pas nécessairement humain, en ceci que </a:t>
            </a:r>
            <a:r>
              <a:rPr lang="fr-FR" i="1" dirty="0"/>
              <a:t>l’humanité constitue chez Platon le critère éthique de l’excellence dans l’existence humaine</a:t>
            </a:r>
            <a:r>
              <a:rPr lang="fr-FR" dirty="0"/>
              <a:t> » (</a:t>
            </a:r>
            <a:r>
              <a:rPr lang="fr-FR" dirty="0" err="1"/>
              <a:t>Hilfiger</a:t>
            </a:r>
            <a:r>
              <a:rPr lang="fr-FR" dirty="0"/>
              <a:t> 2004) </a:t>
            </a:r>
          </a:p>
          <a:p>
            <a:pPr algn="just"/>
            <a:r>
              <a:rPr lang="fr-FR" dirty="0"/>
              <a:t>« Fixe toi désormais un certain style et modèle de vie auquel tu tiendras, que tu sois seul avec toi-même ou que tu rencontres des hommes. (…) Désormais donc juge-toi digne de vivre comme un adulte, comme un progressant. Que tout ce qui te parait le meilleur te soit une loi intransgressible. Si tu es confronté à quelque chose de pénible ou d’agréable ou encore qui apporte ou au contraire n’apporte pas bonne réputation, souviens-toi (…) que c’est maintenant que se déroulent les jeux Olympiques, qu’il n’est plus temps de reculer, et que l’anéantissement aussi bien que le salut de ton progrès moral dépendent d’un seul jour, d’une seule circonstance » (Arrien 2000)</a:t>
            </a:r>
          </a:p>
          <a:p>
            <a:endParaRPr lang="en-US" dirty="0"/>
          </a:p>
        </p:txBody>
      </p:sp>
    </p:spTree>
    <p:extLst>
      <p:ext uri="{BB962C8B-B14F-4D97-AF65-F5344CB8AC3E}">
        <p14:creationId xmlns:p14="http://schemas.microsoft.com/office/powerpoint/2010/main" val="378389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1.3. Les problèmes éthiques</a:t>
            </a:r>
            <a:endParaRPr lang="en-US"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 problème éthique résulte d’une situation existentiellement insatisfaisante dont la solution engage pleinement l’humain. Les difficultés d’un problème éthique sont causées par de multiples raisons :</a:t>
            </a:r>
          </a:p>
          <a:p>
            <a:pPr lvl="1" algn="just"/>
            <a:r>
              <a:rPr lang="fr-FR" dirty="0" smtClean="0"/>
              <a:t>Les principes abstraits de l’éthique sont souvent inadaptés ou imprécis face aux situations concrètes. </a:t>
            </a:r>
          </a:p>
          <a:p>
            <a:pPr lvl="1" algn="just"/>
            <a:r>
              <a:rPr lang="fr-FR" dirty="0" smtClean="0"/>
              <a:t>Vous pouvez rarement respecter une éthique pleine et entière à l’égard de chaque partie en présence. «</a:t>
            </a:r>
            <a:r>
              <a:rPr lang="fr-FR" dirty="0"/>
              <a:t> La miséricorde envers le loup est la cruauté envers </a:t>
            </a:r>
            <a:r>
              <a:rPr lang="fr-FR" dirty="0" smtClean="0"/>
              <a:t>l'agneau ». </a:t>
            </a:r>
          </a:p>
          <a:p>
            <a:pPr lvl="1" algn="just"/>
            <a:r>
              <a:rPr lang="fr-FR" dirty="0" smtClean="0"/>
              <a:t>La mise en pratique d’une éthique requiert des dispositifs complexes (exemple de la sécurité sociale).</a:t>
            </a:r>
          </a:p>
          <a:p>
            <a:pPr lvl="1" algn="just"/>
            <a:r>
              <a:rPr lang="fr-FR" dirty="0" smtClean="0"/>
              <a:t>L’être humain n’est pas qu’un être éthique, mais également un être de culture, de passion, de besoins, etc.</a:t>
            </a:r>
          </a:p>
          <a:p>
            <a:pPr lvl="1" algn="just"/>
            <a:r>
              <a:rPr lang="fr-FR" dirty="0" smtClean="0"/>
              <a:t>Actuellement, le système dans lequel le comportement humain advient rend impossible la pleine cohérence éthique (écologie, </a:t>
            </a:r>
            <a:r>
              <a:rPr lang="fr-FR" i="1" dirty="0" err="1" smtClean="0"/>
              <a:t>privacy</a:t>
            </a:r>
            <a:r>
              <a:rPr lang="fr-FR" i="1" dirty="0" smtClean="0"/>
              <a:t> </a:t>
            </a:r>
            <a:r>
              <a:rPr lang="fr-FR" i="1" dirty="0" err="1" smtClean="0"/>
              <a:t>paradox</a:t>
            </a:r>
            <a:r>
              <a:rPr lang="fr-FR" dirty="0" smtClean="0"/>
              <a:t>)</a:t>
            </a:r>
          </a:p>
          <a:p>
            <a:pPr lvl="1" algn="just"/>
            <a:endParaRPr lang="fr-FR" dirty="0" smtClean="0"/>
          </a:p>
          <a:p>
            <a:pPr lvl="1" algn="just"/>
            <a:endParaRPr lang="fr-FR" dirty="0" smtClean="0"/>
          </a:p>
          <a:p>
            <a:pPr lvl="1"/>
            <a:endParaRPr lang="fr-FR" dirty="0" smtClean="0"/>
          </a:p>
        </p:txBody>
      </p:sp>
    </p:spTree>
    <p:extLst>
      <p:ext uri="{BB962C8B-B14F-4D97-AF65-F5344CB8AC3E}">
        <p14:creationId xmlns:p14="http://schemas.microsoft.com/office/powerpoint/2010/main" val="209183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1.4. Exemple de problème éthique</a:t>
            </a:r>
            <a:endParaRPr lang="en-US" dirty="0"/>
          </a:p>
        </p:txBody>
      </p:sp>
      <p:sp>
        <p:nvSpPr>
          <p:cNvPr id="3" name="Espace réservé du contenu 2"/>
          <p:cNvSpPr>
            <a:spLocks noGrp="1"/>
          </p:cNvSpPr>
          <p:nvPr>
            <p:ph idx="1"/>
          </p:nvPr>
        </p:nvSpPr>
        <p:spPr>
          <a:xfrm>
            <a:off x="166255" y="1440874"/>
            <a:ext cx="11822545" cy="5338618"/>
          </a:xfrm>
        </p:spPr>
        <p:txBody>
          <a:bodyPr>
            <a:normAutofit fontScale="92500" lnSpcReduction="10000"/>
          </a:bodyPr>
          <a:lstStyle/>
          <a:p>
            <a:pPr algn="just"/>
            <a:r>
              <a:rPr lang="fr-FR" dirty="0" smtClean="0"/>
              <a:t>Votre équipe est responsable de la protection contre les violences physiques et symboliques sur un campus qui regroupe différentes universités et hautes écoles. Vous constatez une grave augmentation des phénomènes de harcèlement et d’agressions sur le site dont vous avez la charge. Vous apprenez qu’une personne, </a:t>
            </a:r>
            <a:r>
              <a:rPr lang="en-US" dirty="0"/>
              <a:t>Rollo </a:t>
            </a:r>
            <a:r>
              <a:rPr lang="en-US" dirty="0" err="1" smtClean="0"/>
              <a:t>Tomasi</a:t>
            </a:r>
            <a:r>
              <a:rPr lang="en-US" dirty="0" smtClean="0"/>
              <a:t>,</a:t>
            </a:r>
            <a:r>
              <a:rPr lang="fr-FR" dirty="0" smtClean="0"/>
              <a:t> a développé une </a:t>
            </a:r>
            <a:r>
              <a:rPr lang="fr-FR" dirty="0" err="1" smtClean="0"/>
              <a:t>app</a:t>
            </a:r>
            <a:r>
              <a:rPr lang="fr-FR" dirty="0" smtClean="0"/>
              <a:t> – « </a:t>
            </a:r>
            <a:r>
              <a:rPr lang="fr-FR" dirty="0" err="1" smtClean="0"/>
              <a:t>Campoche</a:t>
            </a:r>
            <a:r>
              <a:rPr lang="fr-FR" dirty="0" smtClean="0"/>
              <a:t> » </a:t>
            </a:r>
            <a:r>
              <a:rPr lang="fr-FR" dirty="0"/>
              <a:t>–</a:t>
            </a:r>
            <a:r>
              <a:rPr lang="fr-FR" dirty="0" smtClean="0"/>
              <a:t> qui fournit un plan des lieux et les actualités du campus, que presque tout le monde a installé sur son smartphone. Cette </a:t>
            </a:r>
            <a:r>
              <a:rPr lang="fr-FR" dirty="0" err="1" smtClean="0"/>
              <a:t>app</a:t>
            </a:r>
            <a:r>
              <a:rPr lang="fr-FR" dirty="0" smtClean="0"/>
              <a:t>, découvrez-vous également, contient en réalité un logiciel espion qui a permis a </a:t>
            </a:r>
            <a:r>
              <a:rPr lang="fr-FR" dirty="0" err="1" smtClean="0"/>
              <a:t>Tomasi</a:t>
            </a:r>
            <a:r>
              <a:rPr lang="fr-FR" dirty="0" smtClean="0"/>
              <a:t>, à l’insu des utilisateurs, de collecter des données sur tous les faits et gestes des étudiants et professeurs (messages, photos, historique de navigation, géolocalisation, etc.). Vous devez présenter un plan de sécurité  au conseil d’administration du campus demain, dont les membres, notamment du côté des représentants des parents, se plaignent de l’impunité sur les lieux. </a:t>
            </a:r>
            <a:endParaRPr lang="fr-FR" dirty="0"/>
          </a:p>
          <a:p>
            <a:pPr algn="just"/>
            <a:r>
              <a:rPr lang="fr-FR" dirty="0" smtClean="0"/>
              <a:t>Proposez un plan au conseil d’administration qui respecte un paradigme éthique que vous avez établi. Pour fixer ce paradigme, répondez à trois questions :</a:t>
            </a:r>
            <a:endParaRPr lang="fr-FR" dirty="0"/>
          </a:p>
          <a:p>
            <a:pPr lvl="1" algn="just"/>
            <a:r>
              <a:rPr lang="fr-FR" dirty="0" smtClean="0"/>
              <a:t>Quelle est votre postulat général sur les causes de l’insécurité ?</a:t>
            </a:r>
          </a:p>
          <a:p>
            <a:pPr lvl="1" algn="just"/>
            <a:r>
              <a:rPr lang="fr-FR" dirty="0" smtClean="0"/>
              <a:t>A l’égard de qui êtes-vous responsables ?</a:t>
            </a:r>
          </a:p>
          <a:p>
            <a:pPr lvl="1" algn="just"/>
            <a:r>
              <a:rPr lang="fr-FR" dirty="0" smtClean="0"/>
              <a:t>Dans quelle temporalité votre plan s’inscrit-il ? </a:t>
            </a:r>
          </a:p>
          <a:p>
            <a:pPr algn="just"/>
            <a:r>
              <a:rPr lang="fr-FR" dirty="0" smtClean="0"/>
              <a:t>Fixez au moins trois rôles dans chaque groupe : orateur, graphiste, sceptique </a:t>
            </a:r>
          </a:p>
          <a:p>
            <a:pPr lvl="1" algn="just"/>
            <a:endParaRPr lang="fr-FR" dirty="0" smtClean="0"/>
          </a:p>
          <a:p>
            <a:pPr algn="just"/>
            <a:endParaRPr lang="fr-FR" dirty="0" smtClean="0"/>
          </a:p>
          <a:p>
            <a:pPr lvl="1" algn="just"/>
            <a:endParaRPr lang="fr-FR" dirty="0"/>
          </a:p>
        </p:txBody>
      </p:sp>
    </p:spTree>
    <p:extLst>
      <p:ext uri="{BB962C8B-B14F-4D97-AF65-F5344CB8AC3E}">
        <p14:creationId xmlns:p14="http://schemas.microsoft.com/office/powerpoint/2010/main" val="326642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6770</TotalTime>
  <Words>2616</Words>
  <Application>Microsoft Office PowerPoint</Application>
  <PresentationFormat>Grand écran</PresentationFormat>
  <Paragraphs>203</Paragraphs>
  <Slides>38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Calibri</vt:lpstr>
      <vt:lpstr>Century Gothic</vt:lpstr>
      <vt:lpstr>Wingdings 3</vt:lpstr>
      <vt:lpstr>Ion</vt:lpstr>
      <vt:lpstr>Ethique des données privées</vt:lpstr>
      <vt:lpstr>Eléments préalables</vt:lpstr>
      <vt:lpstr>1. Qu’est-ce que l’éthique ? </vt:lpstr>
      <vt:lpstr>1.1. Définition </vt:lpstr>
      <vt:lpstr>1.2. Notions clés d’une éthique</vt:lpstr>
      <vt:lpstr>Présentation PowerPoint</vt:lpstr>
      <vt:lpstr>Présentation PowerPoint</vt:lpstr>
      <vt:lpstr>1.3. Les problèmes éthiques</vt:lpstr>
      <vt:lpstr>1.4. Exemple de problème éthique</vt:lpstr>
      <vt:lpstr>Présentation PowerPoint</vt:lpstr>
      <vt:lpstr>2.1. Qu’est-ce qu’un paradigme éthique ?</vt:lpstr>
      <vt:lpstr>2.2. Le paradigme conservateur</vt:lpstr>
      <vt:lpstr>Présentation PowerPoint</vt:lpstr>
      <vt:lpstr>2.3. Le paradigme libéral</vt:lpstr>
      <vt:lpstr>Présentation PowerPoint</vt:lpstr>
      <vt:lpstr>2.4. Le paradigme de la théorie critique</vt:lpstr>
      <vt:lpstr>Présentation PowerPoint</vt:lpstr>
      <vt:lpstr>3. Notre situation numérique</vt:lpstr>
      <vt:lpstr>3.1. Les régimes de visibilité</vt:lpstr>
      <vt:lpstr>3.2. Exemple concret (A) Cambridge Analytica</vt:lpstr>
      <vt:lpstr>Présentation PowerPoint</vt:lpstr>
      <vt:lpstr>3.2 Exemple concret (B) Economie de l’attention</vt:lpstr>
      <vt:lpstr>3.3. Dangers de la société informationnelle</vt:lpstr>
      <vt:lpstr>3.4. Exercice</vt:lpstr>
      <vt:lpstr>4. Lecture critique du RGPD </vt:lpstr>
      <vt:lpstr>4.1. Présentation générale</vt:lpstr>
      <vt:lpstr>4.2. Quelques notions clés</vt:lpstr>
      <vt:lpstr>4.3. Extraits (A) : transparence</vt:lpstr>
      <vt:lpstr>4.3. Extraits (B) : consentement </vt:lpstr>
      <vt:lpstr>4.3. Extrait (c) : décisions automatiques</vt:lpstr>
      <vt:lpstr>4.3. Extrait (D) : société de l’info. </vt:lpstr>
      <vt:lpstr>5. Travail final</vt:lpstr>
      <vt:lpstr>5.1. Consignes</vt:lpstr>
      <vt:lpstr>5.2. Développement/Argument (A)</vt:lpstr>
      <vt:lpstr>5.2. Développement/Argument (B) </vt:lpstr>
      <vt:lpstr>5.3. Exemples tirés de l’actualité/l’histoire récente</vt:lpstr>
      <vt:lpstr>Bibliographie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Ethique des données privées</dc:title>
  <dc:creator>Jean-Baptiste Ghins</dc:creator>
  <cp:lastModifiedBy>Jean-Baptiste Ghins</cp:lastModifiedBy>
  <cp:revision>105</cp:revision>
  <dcterms:created xsi:type="dcterms:W3CDTF">2023-10-23T16:07:38Z</dcterms:created>
  <dcterms:modified xsi:type="dcterms:W3CDTF">2023-11-29T15:21:59Z</dcterms:modified>
</cp:coreProperties>
</file>