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3" r:id="rId2"/>
    <p:sldId id="339" r:id="rId3"/>
    <p:sldId id="389" r:id="rId4"/>
    <p:sldId id="387" r:id="rId5"/>
    <p:sldId id="390" r:id="rId6"/>
    <p:sldId id="391" r:id="rId7"/>
    <p:sldId id="383" r:id="rId8"/>
    <p:sldId id="384" r:id="rId9"/>
    <p:sldId id="393" r:id="rId10"/>
    <p:sldId id="419" r:id="rId11"/>
    <p:sldId id="397" r:id="rId12"/>
    <p:sldId id="420" r:id="rId13"/>
    <p:sldId id="396" r:id="rId14"/>
    <p:sldId id="400" r:id="rId15"/>
    <p:sldId id="403" r:id="rId16"/>
    <p:sldId id="404" r:id="rId17"/>
    <p:sldId id="395" r:id="rId18"/>
    <p:sldId id="407" r:id="rId19"/>
    <p:sldId id="402" r:id="rId20"/>
    <p:sldId id="405" r:id="rId21"/>
    <p:sldId id="408" r:id="rId22"/>
    <p:sldId id="401" r:id="rId23"/>
    <p:sldId id="409" r:id="rId24"/>
    <p:sldId id="399" r:id="rId25"/>
    <p:sldId id="416" r:id="rId26"/>
    <p:sldId id="411" r:id="rId27"/>
    <p:sldId id="410" r:id="rId28"/>
    <p:sldId id="418" r:id="rId29"/>
    <p:sldId id="398" r:id="rId30"/>
    <p:sldId id="412" r:id="rId31"/>
    <p:sldId id="413" r:id="rId32"/>
    <p:sldId id="414" r:id="rId33"/>
    <p:sldId id="415" r:id="rId34"/>
    <p:sldId id="421" r:id="rId35"/>
    <p:sldId id="417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32BD6-F7F3-496D-B62B-63DD2848BD6C}" type="datetimeFigureOut">
              <a:rPr lang="fr-BE" smtClean="0"/>
              <a:t>11-11-21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A60BA-5F7A-4254-9C97-0951427711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16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numérotation des indices commence à 0 en Java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7791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687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0861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0799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0899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5387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7334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1905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3322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0045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493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méthodes classiques et puis d’autres </a:t>
            </a:r>
            <a:r>
              <a:rPr lang="fr-BE" dirty="0" err="1"/>
              <a:t>nbreJoursDeGel</a:t>
            </a:r>
            <a:r>
              <a:rPr lang="fr-BE" dirty="0"/>
              <a:t>()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41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4128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1251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0550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 pourrait remettre le dernier à </a:t>
            </a:r>
            <a:r>
              <a:rPr lang="fr-BE" dirty="0" err="1"/>
              <a:t>null</a:t>
            </a:r>
            <a:r>
              <a:rPr lang="fr-BE" dirty="0"/>
              <a:t>. C’est inutile, il existe encore physiquement, mais </a:t>
            </a:r>
            <a:r>
              <a:rPr lang="fr-BE"/>
              <a:t>plus logiquement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9790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7310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3768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3891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0381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9068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691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25343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49782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998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0170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 n’essaye pas de chiffrer le coût. On veut juste savoir s’il dépend de la taille de la table</a:t>
            </a:r>
          </a:p>
          <a:p>
            <a:r>
              <a:rPr lang="fr-BE" dirty="0"/>
              <a:t>Ce n’est pas le coût en terme de capacité mémoire ! Il est évident que plus la taille de la table est élevée, plus elle va prendre de la place en mémoire.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7520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Toujours « imaginer » le pire des cas pour les méthodes avec arrêt prématuré du parcours de la table (pas de O(N/2) par exemple)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230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15263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460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868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67F97-0D75-49BF-9BDD-BBDB36258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D32489-DADF-4688-B0A7-FB7F548B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629DA-A3B5-4431-8CA9-0C497B74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11-11-21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8F8EA-2DF4-46BB-8BF3-B016438D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E75F0-E7F1-4107-AAE0-F24AB0F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89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BD6F-AD40-4D66-A62B-AC73412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8CB01-ED4A-4DA0-9B16-B77521C3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97686-23CC-45FD-9573-FC05A1A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11-11-21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5787C-27A8-4B49-B6BF-D3D1E3A6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957FD7-982C-4FB9-BA3E-3830199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84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0D6865-03C8-4D7B-9D7D-165345496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48B443-6C25-4AE6-A749-80612CA6D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78DE09-AAD3-4696-82F0-2B104253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11-11-21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50CAD-FBD3-4220-BE6F-6445D2ED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17E7B2-3718-43D5-A4A4-7EF3EE9F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41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FB9EF-2324-4B79-BFCB-75456FB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A2D0-F937-444D-A34C-3D7C56F3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E5048-0D82-4321-A709-F9A483BF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11-11-21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415FD-3029-4596-B946-EF41B767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A1D25-2475-4434-8025-783951B8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5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5BD84-42BB-462B-ACE7-C3A04BF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AACCE6-19C6-4784-8693-91BC4F76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72CEF-9E9E-4C36-8744-866CFFE0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11-11-21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55D63-2DAD-4B8D-99A5-872DE0B2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AD25B-EC7F-416A-BC86-43CC2CFD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6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B619-D68B-45A4-82A3-0E0B931D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B4DBA-4DA9-4706-9F89-1F2D04C2B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B518DA-6F95-4A4B-995F-B51DB8B3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C4BF1D-7138-44BE-9765-715FD978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11-11-21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337A63-BC4E-450F-B593-BD21FC7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2E6DD-563B-4411-A60E-3986A09E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96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2DEED-8F13-4410-A34E-443DCA46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4C4A9-A2A8-46F9-80CE-A2C74514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38D66A-08BA-41B4-A93D-3437C746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1EEAC-55B0-4A7F-97E1-915257DF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342C92-7717-44FF-98CE-3B9554702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7B518F-3716-42EE-91CC-DD107F94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11-11-21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1424E1-C265-4DEC-8487-B7A2F9E4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D52D12-8CEF-4C66-B286-D4789888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584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852B7-84B7-4099-8805-8DB3E5C9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615422-2838-40DC-8EA6-EFA84DA7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11-11-21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7F995F-97F5-4A5F-A3FA-FAA3B868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398FDD-6CBB-4779-9AB3-984E647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66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3ACC3A-DD62-4656-AE39-6F090CB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11-11-21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F04F4C-5F5A-400C-B8F0-7002086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EFEDF-A77D-43F7-95EC-B8D58EAC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16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DD40B-EC97-4C99-89E1-264F6BB6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BBA5B-E562-4C2B-94FA-B22E0B3C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0CE1F4-4EF6-4060-8906-372F4153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ED496-A6BF-444D-A93D-20FAA021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11-11-21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620683-1101-4236-B537-E98C2C47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97DFC8-3A18-4745-B185-D957813B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33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2BCBE-B1B3-49D4-9997-23DEA889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B52C66-AA10-4A10-BB71-414F60BEB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C99422-5A1B-4273-A440-6263FD7F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AD42E7-DE8A-4C81-BF00-389FC01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11-11-21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75C68-69A4-44D2-9BD0-8E8DE46C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D362E-33F2-4AB8-93E9-E624380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35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A03707-0226-4BA8-96D0-D33F28F1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D6AE06-A14B-4259-AD24-A41101F3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AF8B9-9B87-4B7B-B0EF-77C819382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4F48-4A49-48A5-90A0-14763D511DB2}" type="datetimeFigureOut">
              <a:rPr lang="fr-BE" smtClean="0"/>
              <a:t>11-11-21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FEC91-8388-433A-96EC-E8D511914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381BC-C003-427C-935F-3A44F60E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74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285630-E11A-4CC4-800A-68532E743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069B0493-EC1B-42FD-A38E-D4620EA2C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578280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CDDD40-37C2-4DB3-9262-A36B183E0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8401" y="3716323"/>
            <a:ext cx="4126764" cy="1946248"/>
          </a:xfrm>
        </p:spPr>
        <p:txBody>
          <a:bodyPr anchor="t">
            <a:normAutofit/>
          </a:bodyPr>
          <a:lstStyle/>
          <a:p>
            <a:pPr algn="l"/>
            <a:r>
              <a:rPr lang="fr-BE" sz="4000" dirty="0">
                <a:solidFill>
                  <a:srgbClr val="FEFFFF"/>
                </a:solidFill>
              </a:rPr>
              <a:t>Table non triée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D263E12D-D6FE-41E6-98B7-EBA88FED2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80FAEE97-8C0C-4ED5-BC7D-C6870947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BFAC9A7-CED6-40CD-BC73-6B06ECAC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80D38C5-CFB9-4498-AD9C-38B2BBF65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9168" y="1126737"/>
            <a:ext cx="579551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8541CA-8D42-437F-8D5F-BC00E252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113" y="1448471"/>
            <a:ext cx="5149124" cy="2579000"/>
          </a:xfrm>
        </p:spPr>
        <p:txBody>
          <a:bodyPr>
            <a:normAutofit/>
          </a:bodyPr>
          <a:lstStyle/>
          <a:p>
            <a:pPr algn="l"/>
            <a:r>
              <a:rPr lang="fr-BE" sz="4800" dirty="0">
                <a:solidFill>
                  <a:srgbClr val="FFFFFF"/>
                </a:solidFill>
              </a:rPr>
              <a:t>Algorithmes classiques sur les tables</a:t>
            </a:r>
          </a:p>
        </p:txBody>
      </p:sp>
    </p:spTree>
    <p:extLst>
      <p:ext uri="{BB962C8B-B14F-4D97-AF65-F5344CB8AC3E}">
        <p14:creationId xmlns:p14="http://schemas.microsoft.com/office/powerpoint/2010/main" val="249375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Complexité des algorithmes : 1</a:t>
            </a:r>
            <a:r>
              <a:rPr lang="fr-BE" sz="4000" baseline="30000" dirty="0">
                <a:solidFill>
                  <a:srgbClr val="FFFFFF"/>
                </a:solidFill>
              </a:rPr>
              <a:t>ère</a:t>
            </a:r>
            <a:r>
              <a:rPr lang="fr-BE" sz="4000" dirty="0">
                <a:solidFill>
                  <a:srgbClr val="FFFFFF"/>
                </a:solidFill>
              </a:rPr>
              <a:t> approche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0A7C1EA-9646-4A0B-BC5B-F7F897DDBE29}"/>
              </a:ext>
            </a:extLst>
          </p:cNvPr>
          <p:cNvSpPr txBox="1"/>
          <p:nvPr/>
        </p:nvSpPr>
        <p:spPr>
          <a:xfrm>
            <a:off x="1221656" y="2185011"/>
            <a:ext cx="98992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r>
              <a:rPr lang="fr-FR" sz="2400" dirty="0" err="1"/>
              <a:t>get</a:t>
            </a:r>
            <a:r>
              <a:rPr lang="fr-FR" sz="2400" dirty="0"/>
              <a:t>  		O(1)</a:t>
            </a:r>
          </a:p>
          <a:p>
            <a:r>
              <a:rPr lang="fr-FR" sz="2400" dirty="0"/>
              <a:t>set		O(1)	</a:t>
            </a:r>
          </a:p>
          <a:p>
            <a:endParaRPr lang="fr-FR" sz="2400" dirty="0"/>
          </a:p>
          <a:p>
            <a:r>
              <a:rPr lang="fr-FR" sz="2400" dirty="0"/>
              <a:t>contient	O(N)</a:t>
            </a:r>
          </a:p>
          <a:p>
            <a:endParaRPr lang="fr-FR" sz="2400" dirty="0"/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min		O(N)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max		O(N)</a:t>
            </a:r>
          </a:p>
          <a:p>
            <a:endParaRPr lang="fr-FR" sz="2400" dirty="0"/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somme 	O(N)</a:t>
            </a:r>
          </a:p>
          <a:p>
            <a:endParaRPr lang="fr-FR" sz="2400" dirty="0"/>
          </a:p>
          <a:p>
            <a:endParaRPr lang="fr-BE" sz="24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8733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de taille variable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A27BECA-59C1-4941-99FC-5E46A3FE0EA6}"/>
              </a:ext>
            </a:extLst>
          </p:cNvPr>
          <p:cNvSpPr txBox="1"/>
          <p:nvPr/>
        </p:nvSpPr>
        <p:spPr>
          <a:xfrm>
            <a:off x="1221656" y="2185011"/>
            <a:ext cx="9899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endParaRPr lang="fr-FR" sz="2400" dirty="0"/>
          </a:p>
          <a:p>
            <a:endParaRPr lang="fr-BE" sz="2400" dirty="0"/>
          </a:p>
          <a:p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25978EA-839E-4A3C-BCCA-1DF2A674A2CC}"/>
              </a:ext>
            </a:extLst>
          </p:cNvPr>
          <p:cNvSpPr txBox="1"/>
          <p:nvPr/>
        </p:nvSpPr>
        <p:spPr>
          <a:xfrm>
            <a:off x="1323990" y="2812887"/>
            <a:ext cx="9899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table sert à stocker des éléments de même type.</a:t>
            </a:r>
          </a:p>
          <a:p>
            <a:endParaRPr lang="fr-FR" sz="2400" dirty="0"/>
          </a:p>
          <a:p>
            <a:r>
              <a:rPr lang="fr-FR" sz="2400" dirty="0"/>
              <a:t>Le nombre d’éléments varie dans le temps.</a:t>
            </a:r>
            <a:endParaRPr lang="fr-BE" sz="24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9106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de taille variable : algorithmes classiques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A27BECA-59C1-4941-99FC-5E46A3FE0EA6}"/>
              </a:ext>
            </a:extLst>
          </p:cNvPr>
          <p:cNvSpPr txBox="1"/>
          <p:nvPr/>
        </p:nvSpPr>
        <p:spPr>
          <a:xfrm>
            <a:off x="1221656" y="2185011"/>
            <a:ext cx="98992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r>
              <a:rPr lang="fr-FR" sz="2400" dirty="0" err="1"/>
              <a:t>get</a:t>
            </a:r>
            <a:endParaRPr lang="fr-FR" sz="2400" dirty="0"/>
          </a:p>
          <a:p>
            <a:r>
              <a:rPr lang="fr-FR" sz="2400" dirty="0"/>
              <a:t>set</a:t>
            </a:r>
          </a:p>
          <a:p>
            <a:r>
              <a:rPr lang="fr-FR" sz="2400" dirty="0"/>
              <a:t>			</a:t>
            </a:r>
          </a:p>
          <a:p>
            <a:r>
              <a:rPr lang="fr-FR" sz="2400" dirty="0"/>
              <a:t>contient</a:t>
            </a:r>
          </a:p>
          <a:p>
            <a:endParaRPr lang="fr-FR" sz="2400" dirty="0"/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max</a:t>
            </a:r>
          </a:p>
          <a:p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somme</a:t>
            </a:r>
          </a:p>
          <a:p>
            <a:endParaRPr lang="fr-FR" sz="2400" dirty="0"/>
          </a:p>
          <a:p>
            <a:endParaRPr lang="fr-BE" sz="24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0656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de taille variable : algorithmes classiques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0A399D-5371-4408-83D3-946EF12E78C9}"/>
              </a:ext>
            </a:extLst>
          </p:cNvPr>
          <p:cNvSpPr txBox="1"/>
          <p:nvPr/>
        </p:nvSpPr>
        <p:spPr>
          <a:xfrm>
            <a:off x="1221656" y="2185011"/>
            <a:ext cx="98992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ajout</a:t>
            </a:r>
          </a:p>
          <a:p>
            <a:endParaRPr lang="fr-FR" sz="2400" dirty="0"/>
          </a:p>
          <a:p>
            <a:r>
              <a:rPr lang="fr-FR" sz="2400" dirty="0"/>
              <a:t>suppression</a:t>
            </a:r>
          </a:p>
          <a:p>
            <a:endParaRPr lang="fr-BE" sz="24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30234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de taille variable : ajout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73E5182-4042-4767-999C-ECD59CA56AF3}"/>
              </a:ext>
            </a:extLst>
          </p:cNvPr>
          <p:cNvSpPr txBox="1"/>
          <p:nvPr/>
        </p:nvSpPr>
        <p:spPr>
          <a:xfrm>
            <a:off x="1323991" y="2379187"/>
            <a:ext cx="9899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 : participants à une croisière</a:t>
            </a:r>
            <a:endParaRPr lang="fr-BE" sz="2400" dirty="0"/>
          </a:p>
          <a:p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8E3B36-B7FC-482B-B89E-F0BD74961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38" y="3740150"/>
            <a:ext cx="3011705" cy="49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6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de taille variable : ajout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73E5182-4042-4767-999C-ECD59CA56AF3}"/>
              </a:ext>
            </a:extLst>
          </p:cNvPr>
          <p:cNvSpPr txBox="1"/>
          <p:nvPr/>
        </p:nvSpPr>
        <p:spPr>
          <a:xfrm>
            <a:off x="1323991" y="2379187"/>
            <a:ext cx="9899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 : participants à une croisière</a:t>
            </a:r>
            <a:endParaRPr lang="fr-BE" sz="2400" dirty="0"/>
          </a:p>
          <a:p>
            <a:endParaRPr lang="fr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A0827A-09EE-4080-8143-4CFEAF237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364" y="3850835"/>
            <a:ext cx="2859331" cy="81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5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de taille variable : ajout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73E5182-4042-4767-999C-ECD59CA56AF3}"/>
              </a:ext>
            </a:extLst>
          </p:cNvPr>
          <p:cNvSpPr txBox="1"/>
          <p:nvPr/>
        </p:nvSpPr>
        <p:spPr>
          <a:xfrm>
            <a:off x="1323991" y="2379187"/>
            <a:ext cx="9899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 : participants à une croisière</a:t>
            </a:r>
            <a:endParaRPr lang="fr-BE" sz="2400" dirty="0"/>
          </a:p>
          <a:p>
            <a:endParaRPr lang="fr-BE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E674BD3-EBA0-4B42-96E8-6F93CDD97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14" y="3837576"/>
            <a:ext cx="2860829" cy="119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46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En Java : Allocation dynamique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167B01-65FF-4815-9FDC-B3A8EE1A9458}"/>
              </a:ext>
            </a:extLst>
          </p:cNvPr>
          <p:cNvSpPr txBox="1"/>
          <p:nvPr/>
        </p:nvSpPr>
        <p:spPr>
          <a:xfrm>
            <a:off x="1323991" y="2455396"/>
            <a:ext cx="98992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En Java :</a:t>
            </a:r>
          </a:p>
          <a:p>
            <a:r>
              <a:rPr lang="fr-FR" sz="2400" dirty="0"/>
              <a:t>La fixation de la taille du tableau et donc aussi l'allocation de mémoire se font dynamiquement.</a:t>
            </a:r>
            <a:endParaRPr lang="fr-BE" sz="2400" dirty="0"/>
          </a:p>
          <a:p>
            <a:endParaRPr lang="fr-BE" sz="2400" dirty="0"/>
          </a:p>
          <a:p>
            <a:endParaRPr lang="fr-BE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C3FDC37-3752-454A-91EB-B0BA6CBB29AB}"/>
              </a:ext>
            </a:extLst>
          </p:cNvPr>
          <p:cNvSpPr txBox="1"/>
          <p:nvPr/>
        </p:nvSpPr>
        <p:spPr>
          <a:xfrm>
            <a:off x="4610528" y="3363713"/>
            <a:ext cx="464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600" dirty="0">
                <a:solidFill>
                  <a:srgbClr val="FF0000"/>
                </a:solidFill>
                <a:sym typeface="Wingdings"/>
              </a:rPr>
              <a:t>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FEF6E21-1236-4381-8EDE-48C87F8068A9}"/>
              </a:ext>
            </a:extLst>
          </p:cNvPr>
          <p:cNvSpPr txBox="1"/>
          <p:nvPr/>
        </p:nvSpPr>
        <p:spPr>
          <a:xfrm>
            <a:off x="1323991" y="4287366"/>
            <a:ext cx="9899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Une fois l’allocation réalisée, </a:t>
            </a:r>
            <a:r>
              <a:rPr lang="fr-FR" sz="2400" dirty="0">
                <a:solidFill>
                  <a:srgbClr val="FF0000"/>
                </a:solidFill>
              </a:rPr>
              <a:t>la taille ne peut être modifiée</a:t>
            </a:r>
            <a:r>
              <a:rPr lang="fr-FR" sz="2400" dirty="0"/>
              <a:t>!</a:t>
            </a:r>
            <a:endParaRPr lang="fr-BE" sz="24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49045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En Java : Allocation dynamique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167B01-65FF-4815-9FDC-B3A8EE1A9458}"/>
              </a:ext>
            </a:extLst>
          </p:cNvPr>
          <p:cNvSpPr txBox="1"/>
          <p:nvPr/>
        </p:nvSpPr>
        <p:spPr>
          <a:xfrm>
            <a:off x="1323991" y="2455396"/>
            <a:ext cx="9899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En Java :</a:t>
            </a:r>
          </a:p>
          <a:p>
            <a:endParaRPr lang="fr-BE" sz="2400" dirty="0"/>
          </a:p>
          <a:p>
            <a:endParaRPr lang="fr-BE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C3FDC37-3752-454A-91EB-B0BA6CBB29AB}"/>
              </a:ext>
            </a:extLst>
          </p:cNvPr>
          <p:cNvSpPr txBox="1"/>
          <p:nvPr/>
        </p:nvSpPr>
        <p:spPr>
          <a:xfrm>
            <a:off x="4610528" y="3363713"/>
            <a:ext cx="464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600" dirty="0">
                <a:solidFill>
                  <a:srgbClr val="FF0000"/>
                </a:solidFill>
                <a:sym typeface="Wingdings"/>
              </a:rPr>
              <a:t>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FEF6E21-1236-4381-8EDE-48C87F8068A9}"/>
              </a:ext>
            </a:extLst>
          </p:cNvPr>
          <p:cNvSpPr txBox="1"/>
          <p:nvPr/>
        </p:nvSpPr>
        <p:spPr>
          <a:xfrm>
            <a:off x="1323991" y="2812887"/>
            <a:ext cx="9899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Une fois l’allocation réalisée, </a:t>
            </a:r>
            <a:r>
              <a:rPr lang="fr-FR" sz="2400" dirty="0">
                <a:solidFill>
                  <a:srgbClr val="FF0000"/>
                </a:solidFill>
              </a:rPr>
              <a:t>la taille ne peut être modifiée</a:t>
            </a:r>
            <a:r>
              <a:rPr lang="fr-FR" sz="2400" dirty="0"/>
              <a:t>!</a:t>
            </a:r>
            <a:endParaRPr lang="fr-BE" sz="2400" dirty="0"/>
          </a:p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E072E5-3DFB-4E14-B8F0-2405E4C1F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02" y="3199481"/>
            <a:ext cx="4079654" cy="31431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88BC93-012A-47B7-853D-81E84E0C6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748" y="6266410"/>
            <a:ext cx="76104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27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de taille variable en Java : ajout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73E5182-4042-4767-999C-ECD59CA56AF3}"/>
              </a:ext>
            </a:extLst>
          </p:cNvPr>
          <p:cNvSpPr txBox="1"/>
          <p:nvPr/>
        </p:nvSpPr>
        <p:spPr>
          <a:xfrm>
            <a:off x="1323991" y="2379187"/>
            <a:ext cx="9899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 : participants à une croisière (max 6 participants)</a:t>
            </a:r>
            <a:endParaRPr lang="fr-BE" sz="2400" dirty="0"/>
          </a:p>
          <a:p>
            <a:endParaRPr lang="fr-BE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86800E4-A1E0-48FB-8A94-1D78D978E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310" y="3319865"/>
            <a:ext cx="2578070" cy="216557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4DAB508-B5F3-4518-90E2-ABCFD13941FC}"/>
              </a:ext>
            </a:extLst>
          </p:cNvPr>
          <p:cNvSpPr txBox="1"/>
          <p:nvPr/>
        </p:nvSpPr>
        <p:spPr>
          <a:xfrm>
            <a:off x="1323991" y="5750005"/>
            <a:ext cx="9899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taille physique est 6 – la taille logique est 1</a:t>
            </a:r>
            <a:endParaRPr lang="fr-BE" sz="24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9916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de taille fixe : exemples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52CF59B0-AEDB-4A52-8260-6FF28F4D9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016" y="2543175"/>
            <a:ext cx="2320279" cy="299501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5AD09764-542D-47B3-A9D2-BA1EEBE5A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000" y="2378076"/>
            <a:ext cx="3790950" cy="173355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FCF0920-3459-4518-8453-9455304DA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779" y="4182885"/>
            <a:ext cx="33813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6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de taille variable en Java : ajout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73E5182-4042-4767-999C-ECD59CA56AF3}"/>
              </a:ext>
            </a:extLst>
          </p:cNvPr>
          <p:cNvSpPr txBox="1"/>
          <p:nvPr/>
        </p:nvSpPr>
        <p:spPr>
          <a:xfrm>
            <a:off x="1323991" y="2379187"/>
            <a:ext cx="9899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 : participants à une croisière (max 6 participants)</a:t>
            </a:r>
            <a:endParaRPr lang="fr-BE" sz="2400" dirty="0"/>
          </a:p>
          <a:p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CFE79B-357F-4F6B-9B0A-20841B500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08" y="3319865"/>
            <a:ext cx="2633091" cy="220109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8001594-C070-4959-A8D9-D17E8AE82F2A}"/>
              </a:ext>
            </a:extLst>
          </p:cNvPr>
          <p:cNvSpPr txBox="1"/>
          <p:nvPr/>
        </p:nvSpPr>
        <p:spPr>
          <a:xfrm>
            <a:off x="1323991" y="5750005"/>
            <a:ext cx="9899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taille physique est 6 – la taille logique est 2</a:t>
            </a:r>
            <a:endParaRPr lang="fr-BE" sz="24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39468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de taille variable en Java : ajout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73E5182-4042-4767-999C-ECD59CA56AF3}"/>
              </a:ext>
            </a:extLst>
          </p:cNvPr>
          <p:cNvSpPr txBox="1"/>
          <p:nvPr/>
        </p:nvSpPr>
        <p:spPr>
          <a:xfrm>
            <a:off x="1323991" y="2379187"/>
            <a:ext cx="9899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 : participants à une croisière (max 6 participants)</a:t>
            </a:r>
            <a:endParaRPr lang="fr-BE" sz="2400" dirty="0"/>
          </a:p>
          <a:p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5AA112-1728-427A-AEC2-9F38398A0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781" y="3319866"/>
            <a:ext cx="2625518" cy="216709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99145D3-AA3D-41EC-8196-6213AB7ABA90}"/>
              </a:ext>
            </a:extLst>
          </p:cNvPr>
          <p:cNvSpPr txBox="1"/>
          <p:nvPr/>
        </p:nvSpPr>
        <p:spPr>
          <a:xfrm>
            <a:off x="1323991" y="5750005"/>
            <a:ext cx="9899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taille physique est 6 – la taille logique est 3</a:t>
            </a:r>
            <a:endParaRPr lang="fr-BE" sz="24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49785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de taille variable en Java : taille logique – taille physique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73E5182-4042-4767-999C-ECD59CA56AF3}"/>
              </a:ext>
            </a:extLst>
          </p:cNvPr>
          <p:cNvSpPr txBox="1"/>
          <p:nvPr/>
        </p:nvSpPr>
        <p:spPr>
          <a:xfrm>
            <a:off x="1323991" y="2379187"/>
            <a:ext cx="9899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 : participants à une croisière</a:t>
            </a:r>
            <a:endParaRPr lang="fr-BE" sz="2400" dirty="0"/>
          </a:p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730BA0-9245-4E7B-A885-84DDB11BC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681" y="3093900"/>
            <a:ext cx="5787273" cy="137423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CBB5C1A-D1DC-4D52-B606-D3CF9662A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681" y="4689671"/>
            <a:ext cx="6081247" cy="27274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8586723-5DB5-477C-82FE-BA5725292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681" y="5048267"/>
            <a:ext cx="7676266" cy="9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47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73E5182-4042-4767-999C-ECD59CA56AF3}"/>
              </a:ext>
            </a:extLst>
          </p:cNvPr>
          <p:cNvSpPr txBox="1"/>
          <p:nvPr/>
        </p:nvSpPr>
        <p:spPr>
          <a:xfrm>
            <a:off x="1323991" y="2379187"/>
            <a:ext cx="9899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 : participants à une croisière</a:t>
            </a:r>
            <a:endParaRPr lang="fr-BE" sz="2400" dirty="0"/>
          </a:p>
          <a:p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8F5DF9-28C6-4FBE-81E0-139E21E2C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681" y="4493900"/>
            <a:ext cx="6261840" cy="21998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4746680-06ED-4077-B021-AC3ED394B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032" y="3117851"/>
            <a:ext cx="5786168" cy="103879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D731E4B-94E0-4D3A-9E34-B3257A0F0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442" y="3607357"/>
            <a:ext cx="2625518" cy="2167096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2F3F2580-43FC-4228-AAE8-6AB72E41E055}"/>
              </a:ext>
            </a:extLst>
          </p:cNvPr>
          <p:cNvSpPr/>
          <p:nvPr/>
        </p:nvSpPr>
        <p:spPr>
          <a:xfrm>
            <a:off x="4212404" y="4680829"/>
            <a:ext cx="1797978" cy="52816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7FBEA18-E55A-41DF-9687-55219AA14703}"/>
              </a:ext>
            </a:extLst>
          </p:cNvPr>
          <p:cNvSpPr txBox="1">
            <a:spLocks/>
          </p:cNvSpPr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dirty="0">
                <a:solidFill>
                  <a:srgbClr val="FFFFFF"/>
                </a:solidFill>
              </a:rPr>
              <a:t>Table de taille variable en Java : taille logique – taille physique </a:t>
            </a:r>
          </a:p>
        </p:txBody>
      </p:sp>
    </p:spTree>
    <p:extLst>
      <p:ext uri="{BB962C8B-B14F-4D97-AF65-F5344CB8AC3E}">
        <p14:creationId xmlns:p14="http://schemas.microsoft.com/office/powerpoint/2010/main" val="1862711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Algorithmes d’ajout et de suppression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323991" y="2379187"/>
            <a:ext cx="98992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Algorithmes ajout et suppression</a:t>
            </a:r>
          </a:p>
          <a:p>
            <a:endParaRPr lang="fr-FR" sz="2400" dirty="0"/>
          </a:p>
          <a:p>
            <a:r>
              <a:rPr lang="fr-FR" sz="2400" dirty="0"/>
              <a:t>Complexité : va dépendre de ce qu’on attend de la table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3705520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7" y="800392"/>
            <a:ext cx="10433576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Algorithmes d’ajout et de suppression : variante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323991" y="2379187"/>
            <a:ext cx="9899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Condition : </a:t>
            </a:r>
          </a:p>
          <a:p>
            <a:endParaRPr lang="fr-FR" sz="2400" dirty="0"/>
          </a:p>
          <a:p>
            <a:r>
              <a:rPr lang="fr-FR" sz="2400" dirty="0"/>
              <a:t>l’ordre des éléments dans la table n’a aucune importance</a:t>
            </a:r>
          </a:p>
          <a:p>
            <a:endParaRPr lang="fr-FR" sz="2400" dirty="0"/>
          </a:p>
          <a:p>
            <a:r>
              <a:rPr lang="fr-FR" sz="2400" dirty="0">
                <a:sym typeface="Wingdings" panose="05000000000000000000" pitchFamily="2" charset="2"/>
              </a:rPr>
              <a:t></a:t>
            </a:r>
            <a:endParaRPr lang="fr-FR" sz="2400" dirty="0"/>
          </a:p>
          <a:p>
            <a:pPr lvl="2"/>
            <a:r>
              <a:rPr lang="fr-FR" sz="2400" dirty="0">
                <a:sym typeface="Wingdings" panose="05000000000000000000" pitchFamily="2" charset="2"/>
              </a:rPr>
              <a:t>Table sans « trou »</a:t>
            </a:r>
          </a:p>
          <a:p>
            <a:r>
              <a:rPr lang="fr-FR" sz="2400" dirty="0">
                <a:sym typeface="Wingdings" panose="05000000000000000000" pitchFamily="2" charset="2"/>
              </a:rPr>
              <a:t>	Les éléments occupent les premières cases de la table</a:t>
            </a:r>
          </a:p>
          <a:p>
            <a:r>
              <a:rPr lang="fr-FR" sz="2400" dirty="0">
                <a:sym typeface="Wingdings" panose="05000000000000000000" pitchFamily="2" charset="2"/>
              </a:rPr>
              <a:t>	Taille logique : le nombre de cases occupées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380862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1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d’ajout</a:t>
            </a:r>
            <a:r>
              <a:rPr lang="fr-BE" sz="2400" dirty="0"/>
              <a:t> : « on ajoute en « fin » de table »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523406-195A-42A1-AE86-D3F5C71C7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732" y="3117851"/>
            <a:ext cx="2847975" cy="2314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8C77B32-5C45-4136-BA49-780558FE8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588" y="3146426"/>
            <a:ext cx="2819400" cy="2286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DF5FD62-5852-462B-A53F-B4452D94C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C37C1B6-872B-4FB5-8F4F-BDB4EC595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3597" y="5651472"/>
            <a:ext cx="2152650" cy="28575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3CE422DD-6DDA-44ED-BF59-F9858296F60D}"/>
              </a:ext>
            </a:extLst>
          </p:cNvPr>
          <p:cNvSpPr txBox="1"/>
          <p:nvPr/>
        </p:nvSpPr>
        <p:spPr>
          <a:xfrm>
            <a:off x="10143750" y="3606974"/>
            <a:ext cx="464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600" dirty="0">
                <a:solidFill>
                  <a:srgbClr val="92D050"/>
                </a:solidFill>
                <a:sym typeface="Wingdings" panose="05000000000000000000" pitchFamily="2" charset="2"/>
              </a:rPr>
              <a:t></a:t>
            </a:r>
            <a:endParaRPr lang="fr-BE" sz="3600" dirty="0">
              <a:solidFill>
                <a:srgbClr val="92D05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9BE4BEA-F4A6-4384-95C9-A8F567A6A628}"/>
              </a:ext>
            </a:extLst>
          </p:cNvPr>
          <p:cNvSpPr txBox="1"/>
          <p:nvPr/>
        </p:nvSpPr>
        <p:spPr>
          <a:xfrm>
            <a:off x="10096379" y="4185746"/>
            <a:ext cx="83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755361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: « on remplace l’élément à supprimer par le dernier »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A61A353-2D30-40BF-80B6-EA8212E0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989" y="5644136"/>
            <a:ext cx="2190750" cy="3429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7EECEC-FFB5-4EFA-9D5E-9D736BA73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403" y="5672711"/>
            <a:ext cx="2152650" cy="28575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162C6A1-8DCA-4C7D-BBC0-2D3D3777BBBD}"/>
              </a:ext>
            </a:extLst>
          </p:cNvPr>
          <p:cNvSpPr txBox="1"/>
          <p:nvPr/>
        </p:nvSpPr>
        <p:spPr>
          <a:xfrm>
            <a:off x="10143750" y="3606974"/>
            <a:ext cx="464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600" dirty="0">
                <a:solidFill>
                  <a:srgbClr val="92D050"/>
                </a:solidFill>
                <a:sym typeface="Wingdings" panose="05000000000000000000" pitchFamily="2" charset="2"/>
              </a:rPr>
              <a:t></a:t>
            </a:r>
            <a:endParaRPr lang="fr-BE" sz="3600" dirty="0">
              <a:solidFill>
                <a:srgbClr val="92D05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5295AA-DFC0-4099-BEDB-0D639AB7AD0A}"/>
              </a:ext>
            </a:extLst>
          </p:cNvPr>
          <p:cNvSpPr txBox="1"/>
          <p:nvPr/>
        </p:nvSpPr>
        <p:spPr>
          <a:xfrm>
            <a:off x="10096379" y="4185746"/>
            <a:ext cx="83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O(1)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BD8D2A1-040A-44DF-969E-7443FB57A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128" y="3117851"/>
            <a:ext cx="2771775" cy="23812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C27DD87-84E2-4C3A-9703-369C476BB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6331" y="3151188"/>
            <a:ext cx="2733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5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: « on remplace l’élément à supprimer par le dernier » mais il faut d’abord rechercher l’élément à supprimer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E1E399-F680-49F9-9218-410E9209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128" y="3117851"/>
            <a:ext cx="2771775" cy="23812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A61A353-2D30-40BF-80B6-EA8212E02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989" y="5644136"/>
            <a:ext cx="2190750" cy="3429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7EECEC-FFB5-4EFA-9D5E-9D736BA73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403" y="5672711"/>
            <a:ext cx="2152650" cy="28575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162C6A1-8DCA-4C7D-BBC0-2D3D3777BBBD}"/>
              </a:ext>
            </a:extLst>
          </p:cNvPr>
          <p:cNvSpPr txBox="1"/>
          <p:nvPr/>
        </p:nvSpPr>
        <p:spPr>
          <a:xfrm>
            <a:off x="10143750" y="3606974"/>
            <a:ext cx="464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60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5295AA-DFC0-4099-BEDB-0D639AB7AD0A}"/>
              </a:ext>
            </a:extLst>
          </p:cNvPr>
          <p:cNvSpPr txBox="1"/>
          <p:nvPr/>
        </p:nvSpPr>
        <p:spPr>
          <a:xfrm>
            <a:off x="10106451" y="4253305"/>
            <a:ext cx="83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O(N)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C3C080A-B60C-4C88-83DF-3012E3AAE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6331" y="3151188"/>
            <a:ext cx="2733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80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redimensionnable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167B01-65FF-4815-9FDC-B3A8EE1A9458}"/>
              </a:ext>
            </a:extLst>
          </p:cNvPr>
          <p:cNvSpPr txBox="1"/>
          <p:nvPr/>
        </p:nvSpPr>
        <p:spPr>
          <a:xfrm>
            <a:off x="1323991" y="2455396"/>
            <a:ext cx="9899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fixation de la taille du tableau et donc aussi l'allocation de mémoire se font dynamiquement.</a:t>
            </a:r>
            <a:endParaRPr lang="fr-BE" sz="2400" dirty="0"/>
          </a:p>
          <a:p>
            <a:endParaRPr lang="fr-BE" sz="2400" dirty="0"/>
          </a:p>
          <a:p>
            <a:endParaRPr lang="fr-BE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C3FDC37-3752-454A-91EB-B0BA6CBB29AB}"/>
              </a:ext>
            </a:extLst>
          </p:cNvPr>
          <p:cNvSpPr txBox="1"/>
          <p:nvPr/>
        </p:nvSpPr>
        <p:spPr>
          <a:xfrm>
            <a:off x="4610528" y="3363713"/>
            <a:ext cx="464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600" dirty="0">
                <a:solidFill>
                  <a:srgbClr val="FF0000"/>
                </a:solidFill>
                <a:sym typeface="Wingdings"/>
              </a:rPr>
              <a:t>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FEF6E21-1236-4381-8EDE-48C87F8068A9}"/>
              </a:ext>
            </a:extLst>
          </p:cNvPr>
          <p:cNvSpPr txBox="1"/>
          <p:nvPr/>
        </p:nvSpPr>
        <p:spPr>
          <a:xfrm>
            <a:off x="1323991" y="4287366"/>
            <a:ext cx="9899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Une fois l’allocation réalisée, </a:t>
            </a:r>
            <a:r>
              <a:rPr lang="fr-FR" sz="2400" dirty="0">
                <a:solidFill>
                  <a:srgbClr val="FF0000"/>
                </a:solidFill>
              </a:rPr>
              <a:t>la taille ne peut être modifiée.</a:t>
            </a:r>
            <a:endParaRPr lang="fr-BE" sz="2400" dirty="0"/>
          </a:p>
          <a:p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18FD1F2-9B59-43CD-A95F-72879BB29C00}"/>
              </a:ext>
            </a:extLst>
          </p:cNvPr>
          <p:cNvSpPr txBox="1"/>
          <p:nvPr/>
        </p:nvSpPr>
        <p:spPr>
          <a:xfrm>
            <a:off x="4610528" y="5121064"/>
            <a:ext cx="464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600" dirty="0">
                <a:solidFill>
                  <a:srgbClr val="92D050"/>
                </a:solidFill>
                <a:sym typeface="Wingdings" panose="05000000000000000000" pitchFamily="2" charset="2"/>
              </a:rPr>
              <a:t></a:t>
            </a:r>
            <a:endParaRPr lang="fr-BE" sz="3600" dirty="0">
              <a:solidFill>
                <a:srgbClr val="92D05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5A42E7C-ED12-4578-B593-94D00528B6E1}"/>
              </a:ext>
            </a:extLst>
          </p:cNvPr>
          <p:cNvSpPr txBox="1"/>
          <p:nvPr/>
        </p:nvSpPr>
        <p:spPr>
          <a:xfrm>
            <a:off x="1323991" y="5957793"/>
            <a:ext cx="9899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Il existe un « stratagème » pour contourner ce problème !</a:t>
            </a:r>
            <a:endParaRPr lang="fr-BE" sz="24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4058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de taille fixe : exemples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3B22AA9-7A91-4DBE-837D-940C7410E09A}"/>
              </a:ext>
            </a:extLst>
          </p:cNvPr>
          <p:cNvSpPr txBox="1"/>
          <p:nvPr/>
        </p:nvSpPr>
        <p:spPr>
          <a:xfrm>
            <a:off x="1416016" y="259481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0">
              <a:buNone/>
            </a:pPr>
            <a:r>
              <a:rPr lang="fr-BE" sz="2400" dirty="0"/>
              <a:t>Table des noms des </a:t>
            </a:r>
            <a:r>
              <a:rPr lang="fr-BE" sz="2400" b="1" dirty="0"/>
              <a:t>12</a:t>
            </a:r>
            <a:r>
              <a:rPr lang="fr-BE" sz="2400" dirty="0"/>
              <a:t>  mois d’une année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692B748-2405-49EE-A289-DA1BE0C87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000" y="3152001"/>
            <a:ext cx="1064584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tableMois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"janvier"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"fevrier"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"mars"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"avril"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"mai"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"juin"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"juillet"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"aout"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"septembre"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"octobre"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"novembre"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"decembre"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59DE379-B343-48D8-96F9-484EEE4BB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49" y="4172521"/>
            <a:ext cx="3790950" cy="17335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FA9A713-2A5C-4DDE-ADBF-EA019BA3B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593" y="4377124"/>
            <a:ext cx="4760923" cy="103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97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redimensionnable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0AC830-062A-41C5-9695-ACF5245B9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32" y="2479235"/>
            <a:ext cx="5298371" cy="40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09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redimensionnable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A58AB9-6F5A-44DA-B369-60B19EEA0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45" y="2445069"/>
            <a:ext cx="5566401" cy="414503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2DBECFC-10F7-4B85-94DB-555039C53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369" y="4977829"/>
            <a:ext cx="4733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44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redimensionnable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D8A584-3500-4812-B8D5-4A81601FC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2312024"/>
            <a:ext cx="5715576" cy="427736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38106E8-DD2E-4523-AE4D-ECF258727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012" y="4853469"/>
            <a:ext cx="43148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96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redimensionnable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A9FFE9-E964-4086-AB2A-E16EC3BC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46" y="2475833"/>
            <a:ext cx="5399088" cy="41304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963F30E-8F06-4384-B289-FDA1D792D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280" y="5037227"/>
            <a:ext cx="12858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73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redimensionnable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2A4DEB6-E64F-47CB-8FC3-84C291E1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45" y="2417323"/>
            <a:ext cx="5381625" cy="42005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B328289-92A6-409B-A89D-F86327602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118" y="2417323"/>
            <a:ext cx="5511550" cy="159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37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 err="1">
                <a:solidFill>
                  <a:srgbClr val="FFFFFF"/>
                </a:solidFill>
              </a:rPr>
              <a:t>ArrayList</a:t>
            </a:r>
            <a:endParaRPr lang="fr-BE" sz="4000" dirty="0">
              <a:solidFill>
                <a:srgbClr val="FFFFFF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D0AC69-7F3D-4A50-86E9-80D6556D974C}"/>
              </a:ext>
            </a:extLst>
          </p:cNvPr>
          <p:cNvSpPr txBox="1"/>
          <p:nvPr/>
        </p:nvSpPr>
        <p:spPr>
          <a:xfrm>
            <a:off x="1323991" y="2455396"/>
            <a:ext cx="98992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L’</a:t>
            </a:r>
            <a:r>
              <a:rPr lang="fr-FR" sz="2400" i="1" dirty="0" err="1"/>
              <a:t>ArrayList</a:t>
            </a:r>
            <a:r>
              <a:rPr lang="fr-FR" sz="2400" dirty="0"/>
              <a:t> est implémentée via une table redimensionnable.</a:t>
            </a:r>
          </a:p>
          <a:p>
            <a:endParaRPr lang="fr-FR" sz="2400" dirty="0"/>
          </a:p>
          <a:p>
            <a:r>
              <a:rPr lang="fr-FR" sz="2400" dirty="0"/>
              <a:t>L’ordre dans lequel les éléments ont été ajoutés est conservé.</a:t>
            </a:r>
          </a:p>
          <a:p>
            <a:r>
              <a:rPr lang="fr-FR" sz="2400" dirty="0"/>
              <a:t>(autre variante)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BE" sz="2400" dirty="0"/>
          </a:p>
          <a:p>
            <a:endParaRPr lang="fr-BE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FDB1704-9C71-458F-9E9F-1529D14A2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96413">
            <a:off x="3091960" y="4356694"/>
            <a:ext cx="1047750" cy="47625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17CACA0-A2F9-41AA-8233-9D751DB2A100}"/>
              </a:ext>
            </a:extLst>
          </p:cNvPr>
          <p:cNvSpPr txBox="1"/>
          <p:nvPr/>
        </p:nvSpPr>
        <p:spPr>
          <a:xfrm rot="1216938">
            <a:off x="7400168" y="4597753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>
                <a:solidFill>
                  <a:srgbClr val="FF0000"/>
                </a:solidFill>
                <a:latin typeface="Lucida Handwriting" panose="03010101010101010101" pitchFamily="66" charset="0"/>
              </a:rPr>
              <a:t>SD1</a:t>
            </a:r>
          </a:p>
        </p:txBody>
      </p:sp>
    </p:spTree>
    <p:extLst>
      <p:ext uri="{BB962C8B-B14F-4D97-AF65-F5344CB8AC3E}">
        <p14:creationId xmlns:p14="http://schemas.microsoft.com/office/powerpoint/2010/main" val="363734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de taille fixe : exemples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689B9CB-A50D-4C26-A5A6-BC712AFB1D05}"/>
              </a:ext>
            </a:extLst>
          </p:cNvPr>
          <p:cNvSpPr txBox="1"/>
          <p:nvPr/>
        </p:nvSpPr>
        <p:spPr>
          <a:xfrm>
            <a:off x="1331800" y="2378076"/>
            <a:ext cx="7286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0">
              <a:buNone/>
            </a:pPr>
            <a:r>
              <a:rPr lang="fr-BE" sz="2400" dirty="0"/>
              <a:t>Table des températures des </a:t>
            </a:r>
            <a:r>
              <a:rPr lang="fr-BE" sz="2400" b="1" dirty="0"/>
              <a:t>31</a:t>
            </a:r>
            <a:r>
              <a:rPr lang="fr-BE" sz="2400" dirty="0"/>
              <a:t> jours du mois de janvier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0EFE78-E512-4091-87E2-BB746DF2F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21" y="3166990"/>
            <a:ext cx="6366103" cy="170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1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de taille fixe : exemples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689B9CB-A50D-4C26-A5A6-BC712AFB1D05}"/>
              </a:ext>
            </a:extLst>
          </p:cNvPr>
          <p:cNvSpPr txBox="1"/>
          <p:nvPr/>
        </p:nvSpPr>
        <p:spPr>
          <a:xfrm>
            <a:off x="1331800" y="2378076"/>
            <a:ext cx="7286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0">
              <a:buNone/>
            </a:pPr>
            <a:r>
              <a:rPr lang="fr-BE" sz="2400" dirty="0"/>
              <a:t>Table des températures des </a:t>
            </a:r>
            <a:r>
              <a:rPr lang="fr-BE" sz="2400" b="1" dirty="0"/>
              <a:t>31</a:t>
            </a:r>
            <a:r>
              <a:rPr lang="fr-BE" sz="2400" dirty="0"/>
              <a:t> jours du mois de janvier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0EFE78-E512-4091-87E2-BB746DF2F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421" y="3166990"/>
            <a:ext cx="6366103" cy="170296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9B1C054-C228-4A7B-A3BF-28E424236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253" y="2839741"/>
            <a:ext cx="2686050" cy="238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EA8CB7-9194-404F-9AD2-4B6F96F34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103" y="3448973"/>
            <a:ext cx="3505200" cy="25717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B4DC15B-E56E-4D0B-96E4-08761D512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1028" y="5246002"/>
            <a:ext cx="4772025" cy="2667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A76872C-8A83-40E4-A1E7-79FD4571BA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4100" y="5803835"/>
            <a:ext cx="6810375" cy="37147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E5B873A-ABF7-470F-B096-6F8B57FE70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3053" y="3870832"/>
            <a:ext cx="35242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de taille fixe : exemples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689B9CB-A50D-4C26-A5A6-BC712AFB1D05}"/>
              </a:ext>
            </a:extLst>
          </p:cNvPr>
          <p:cNvSpPr txBox="1"/>
          <p:nvPr/>
        </p:nvSpPr>
        <p:spPr>
          <a:xfrm>
            <a:off x="1331800" y="2378076"/>
            <a:ext cx="7286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0">
              <a:buNone/>
            </a:pPr>
            <a:r>
              <a:rPr lang="fr-BE" sz="2400" dirty="0"/>
              <a:t>Table des cotes d’un étudiant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647C07-78A2-4EA6-8A69-2346DC50B771}"/>
              </a:ext>
            </a:extLst>
          </p:cNvPr>
          <p:cNvSpPr txBox="1"/>
          <p:nvPr/>
        </p:nvSpPr>
        <p:spPr>
          <a:xfrm>
            <a:off x="2805287" y="5545177"/>
            <a:ext cx="43396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tableCotes</a:t>
            </a: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double[?];</a:t>
            </a:r>
          </a:p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DED8B6-5AE2-4DE5-80C7-F7E47513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700" y="3117850"/>
            <a:ext cx="4853082" cy="176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4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En Java : Allocation dynamique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167B01-65FF-4815-9FDC-B3A8EE1A9458}"/>
              </a:ext>
            </a:extLst>
          </p:cNvPr>
          <p:cNvSpPr txBox="1"/>
          <p:nvPr/>
        </p:nvSpPr>
        <p:spPr>
          <a:xfrm>
            <a:off x="1323991" y="2455396"/>
            <a:ext cx="98992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En Java : la fixation de la taille du tableau et donc aussi </a:t>
            </a:r>
            <a:r>
              <a:rPr lang="fr-FR" sz="2400" dirty="0">
                <a:solidFill>
                  <a:srgbClr val="FF0000"/>
                </a:solidFill>
              </a:rPr>
              <a:t>l'allocation de mémoire </a:t>
            </a:r>
            <a:r>
              <a:rPr lang="fr-FR" sz="2400" dirty="0"/>
              <a:t>se font </a:t>
            </a:r>
            <a:r>
              <a:rPr lang="fr-FR" sz="2400" dirty="0">
                <a:solidFill>
                  <a:srgbClr val="FF0000"/>
                </a:solidFill>
              </a:rPr>
              <a:t>dynamiquement</a:t>
            </a:r>
            <a:r>
              <a:rPr lang="fr-FR" sz="2400" dirty="0"/>
              <a:t>, lors de l'exécution du programme et pas dès la compilation.</a:t>
            </a:r>
          </a:p>
          <a:p>
            <a:endParaRPr lang="fr-BE" sz="2400" dirty="0"/>
          </a:p>
          <a:p>
            <a:endParaRPr lang="fr-BE" sz="2400" dirty="0"/>
          </a:p>
          <a:p>
            <a:endParaRPr lang="fr-BE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C99209-28BA-4035-ABB7-81B4B6DE989F}"/>
              </a:ext>
            </a:extLst>
          </p:cNvPr>
          <p:cNvSpPr txBox="1"/>
          <p:nvPr/>
        </p:nvSpPr>
        <p:spPr>
          <a:xfrm>
            <a:off x="1323991" y="4071222"/>
            <a:ext cx="7077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("Entrez le nombre de cotes :");</a:t>
            </a:r>
          </a:p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nbrCotes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tableCotes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new double[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nbrCotes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1522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de taille fixe : algorithmes classiques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167B01-65FF-4815-9FDC-B3A8EE1A9458}"/>
              </a:ext>
            </a:extLst>
          </p:cNvPr>
          <p:cNvSpPr txBox="1"/>
          <p:nvPr/>
        </p:nvSpPr>
        <p:spPr>
          <a:xfrm>
            <a:off x="1323991" y="2363414"/>
            <a:ext cx="989921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get</a:t>
            </a:r>
            <a:endParaRPr lang="fr-FR" sz="2400" dirty="0"/>
          </a:p>
          <a:p>
            <a:r>
              <a:rPr lang="fr-FR" sz="2400" dirty="0"/>
              <a:t>set			</a:t>
            </a:r>
          </a:p>
          <a:p>
            <a:endParaRPr lang="fr-FR" sz="2400" dirty="0"/>
          </a:p>
          <a:p>
            <a:r>
              <a:rPr lang="fr-FR" sz="2400" dirty="0"/>
              <a:t>contient</a:t>
            </a:r>
          </a:p>
          <a:p>
            <a:endParaRPr lang="fr-FR" sz="2400" dirty="0"/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max</a:t>
            </a:r>
          </a:p>
          <a:p>
            <a:endParaRPr lang="fr-FR" sz="2400" dirty="0"/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somme (moyenne)</a:t>
            </a:r>
          </a:p>
          <a:p>
            <a:endParaRPr lang="fr-FR" sz="2400" dirty="0"/>
          </a:p>
          <a:p>
            <a:endParaRPr lang="fr-BE" sz="2400" dirty="0"/>
          </a:p>
          <a:p>
            <a:endParaRPr lang="fr-BE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F60E764-51AC-4093-89A6-6A8096D59E26}"/>
              </a:ext>
            </a:extLst>
          </p:cNvPr>
          <p:cNvSpPr txBox="1"/>
          <p:nvPr/>
        </p:nvSpPr>
        <p:spPr>
          <a:xfrm>
            <a:off x="5387246" y="4170169"/>
            <a:ext cx="489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solidFill>
                  <a:schemeClr val="bg1">
                    <a:lumMod val="50000"/>
                  </a:schemeClr>
                </a:solidFill>
              </a:rPr>
              <a:t>Si les éléments sont comparables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975AE8D-5FD2-4BCB-B634-6E4F85F7FB5D}"/>
              </a:ext>
            </a:extLst>
          </p:cNvPr>
          <p:cNvSpPr txBox="1"/>
          <p:nvPr/>
        </p:nvSpPr>
        <p:spPr>
          <a:xfrm>
            <a:off x="5387246" y="5308557"/>
            <a:ext cx="489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solidFill>
                  <a:schemeClr val="bg1">
                    <a:lumMod val="50000"/>
                  </a:schemeClr>
                </a:solidFill>
              </a:rPr>
              <a:t>Si les éléments sont des nombres</a:t>
            </a:r>
          </a:p>
        </p:txBody>
      </p:sp>
    </p:spTree>
    <p:extLst>
      <p:ext uri="{BB962C8B-B14F-4D97-AF65-F5344CB8AC3E}">
        <p14:creationId xmlns:p14="http://schemas.microsoft.com/office/powerpoint/2010/main" val="239579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Complexité des algorithmes : 1</a:t>
            </a:r>
            <a:r>
              <a:rPr lang="fr-BE" sz="4000" baseline="30000" dirty="0">
                <a:solidFill>
                  <a:srgbClr val="FFFFFF"/>
                </a:solidFill>
              </a:rPr>
              <a:t>ère</a:t>
            </a:r>
            <a:r>
              <a:rPr lang="fr-BE" sz="4000" dirty="0">
                <a:solidFill>
                  <a:srgbClr val="FFFFFF"/>
                </a:solidFill>
              </a:rPr>
              <a:t> approche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167B01-65FF-4815-9FDC-B3A8EE1A9458}"/>
              </a:ext>
            </a:extLst>
          </p:cNvPr>
          <p:cNvSpPr txBox="1"/>
          <p:nvPr/>
        </p:nvSpPr>
        <p:spPr>
          <a:xfrm>
            <a:off x="1221656" y="2185011"/>
            <a:ext cx="98992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N </a:t>
            </a:r>
            <a:r>
              <a:rPr lang="fr-FR" sz="2400" dirty="0">
                <a:sym typeface="Wingdings" panose="05000000000000000000" pitchFamily="2" charset="2"/>
              </a:rPr>
              <a:t> nombre d’éléments dans la table.</a:t>
            </a:r>
            <a:endParaRPr lang="fr-FR" sz="2400" dirty="0"/>
          </a:p>
          <a:p>
            <a:endParaRPr lang="fr-BE" sz="2400" dirty="0"/>
          </a:p>
          <a:p>
            <a:r>
              <a:rPr lang="fr-BE" sz="2400" dirty="0"/>
              <a:t>O(1) </a:t>
            </a:r>
            <a:r>
              <a:rPr lang="fr-BE" sz="2400" dirty="0">
                <a:sym typeface="Wingdings" panose="05000000000000000000" pitchFamily="2" charset="2"/>
              </a:rPr>
              <a:t> le coût (d’exécution) ne dépend pas de la taille de la table</a:t>
            </a:r>
          </a:p>
          <a:p>
            <a:r>
              <a:rPr lang="fr-BE" sz="2400" dirty="0">
                <a:sym typeface="Wingdings" panose="05000000000000000000" pitchFamily="2" charset="2"/>
              </a:rPr>
              <a:t>              Quel que soit le nombre d’éléments dans la table, le coût est fixe</a:t>
            </a:r>
          </a:p>
          <a:p>
            <a:r>
              <a:rPr lang="fr-BE" sz="2400" dirty="0">
                <a:sym typeface="Wingdings" panose="05000000000000000000" pitchFamily="2" charset="2"/>
              </a:rPr>
              <a:t>	 coût « constant »</a:t>
            </a:r>
          </a:p>
          <a:p>
            <a:endParaRPr lang="fr-BE" sz="2400" dirty="0">
              <a:sym typeface="Wingdings" panose="05000000000000000000" pitchFamily="2" charset="2"/>
            </a:endParaRPr>
          </a:p>
          <a:p>
            <a:r>
              <a:rPr lang="fr-BE" sz="2400" dirty="0">
                <a:sym typeface="Wingdings" panose="05000000000000000000" pitchFamily="2" charset="2"/>
              </a:rPr>
              <a:t>O(N)  le coût (d’exécution) dépend de la taille de la table</a:t>
            </a:r>
          </a:p>
          <a:p>
            <a:r>
              <a:rPr lang="fr-BE" sz="2400" dirty="0">
                <a:sym typeface="Wingdings" panose="05000000000000000000" pitchFamily="2" charset="2"/>
              </a:rPr>
              <a:t>               Plus il y a d’éléments, plus le coût sera élevé !</a:t>
            </a:r>
          </a:p>
          <a:p>
            <a:r>
              <a:rPr lang="fr-BE" sz="2400" dirty="0">
                <a:sym typeface="Wingdings" panose="05000000000000000000" pitchFamily="2" charset="2"/>
              </a:rPr>
              <a:t>	 coût « linéaire »</a:t>
            </a:r>
            <a:endParaRPr lang="fr-BE" sz="24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587896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984</Words>
  <Application>Microsoft Office PowerPoint</Application>
  <PresentationFormat>Grand écran</PresentationFormat>
  <Paragraphs>198</Paragraphs>
  <Slides>35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JetBrains Mono</vt:lpstr>
      <vt:lpstr>Lucida Handwriting</vt:lpstr>
      <vt:lpstr>Thème Office</vt:lpstr>
      <vt:lpstr>Algorithmes classiques sur les tables</vt:lpstr>
      <vt:lpstr>Table de taille fixe : exemples</vt:lpstr>
      <vt:lpstr>Table de taille fixe : exemples</vt:lpstr>
      <vt:lpstr>Table de taille fixe : exemples</vt:lpstr>
      <vt:lpstr>Table de taille fixe : exemples</vt:lpstr>
      <vt:lpstr>Table de taille fixe : exemples</vt:lpstr>
      <vt:lpstr>En Java : Allocation dynamique</vt:lpstr>
      <vt:lpstr>Table de taille fixe : algorithmes classiques</vt:lpstr>
      <vt:lpstr>Complexité des algorithmes : 1ère approche</vt:lpstr>
      <vt:lpstr>Complexité des algorithmes : 1ère approche</vt:lpstr>
      <vt:lpstr>Table de taille variable</vt:lpstr>
      <vt:lpstr>Table de taille variable : algorithmes classiques</vt:lpstr>
      <vt:lpstr>Table de taille variable : algorithmes classiques</vt:lpstr>
      <vt:lpstr>Table de taille variable : ajout</vt:lpstr>
      <vt:lpstr>Table de taille variable : ajout</vt:lpstr>
      <vt:lpstr>Table de taille variable : ajout</vt:lpstr>
      <vt:lpstr>En Java : Allocation dynamique</vt:lpstr>
      <vt:lpstr>En Java : Allocation dynamique</vt:lpstr>
      <vt:lpstr>Table de taille variable en Java : ajout</vt:lpstr>
      <vt:lpstr>Table de taille variable en Java : ajout</vt:lpstr>
      <vt:lpstr>Table de taille variable en Java : ajout</vt:lpstr>
      <vt:lpstr>Table de taille variable en Java : taille logique – taille physique </vt:lpstr>
      <vt:lpstr>Présentation PowerPoint</vt:lpstr>
      <vt:lpstr>Algorithmes d’ajout et de suppression</vt:lpstr>
      <vt:lpstr>Algorithmes d’ajout et de suppression : variante 1</vt:lpstr>
      <vt:lpstr>Algorithme d’ajout : variante 1 </vt:lpstr>
      <vt:lpstr>Algorithme de suppression : variante 1</vt:lpstr>
      <vt:lpstr>Algorithme de suppression : variante 1</vt:lpstr>
      <vt:lpstr>table redimensionnable</vt:lpstr>
      <vt:lpstr>table redimensionnable</vt:lpstr>
      <vt:lpstr>table redimensionnable</vt:lpstr>
      <vt:lpstr>table redimensionnable</vt:lpstr>
      <vt:lpstr>table redimensionnable</vt:lpstr>
      <vt:lpstr>table redimensionnable</vt:lpstr>
      <vt:lpstr>ArrayList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214</cp:revision>
  <dcterms:created xsi:type="dcterms:W3CDTF">2021-09-12T13:33:57Z</dcterms:created>
  <dcterms:modified xsi:type="dcterms:W3CDTF">2021-11-11T15:16:26Z</dcterms:modified>
</cp:coreProperties>
</file>