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397" r:id="rId3"/>
    <p:sldId id="435" r:id="rId4"/>
    <p:sldId id="437" r:id="rId5"/>
    <p:sldId id="438" r:id="rId6"/>
    <p:sldId id="440" r:id="rId7"/>
    <p:sldId id="441" r:id="rId8"/>
    <p:sldId id="446" r:id="rId9"/>
    <p:sldId id="399" r:id="rId10"/>
    <p:sldId id="416" r:id="rId11"/>
    <p:sldId id="411" r:id="rId12"/>
    <p:sldId id="418" r:id="rId13"/>
    <p:sldId id="422" r:id="rId14"/>
    <p:sldId id="426" r:id="rId15"/>
    <p:sldId id="423" r:id="rId16"/>
    <p:sldId id="448" r:id="rId17"/>
    <p:sldId id="42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52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055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7310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6214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8112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Idem variante 1!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1568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L’insertion demande des décalages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069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suppression demande des décalages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9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376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890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108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287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002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chaque élément, il faut passer en revue tous les autres éléments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78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412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125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Table non triée</a:t>
            </a:r>
          </a:p>
          <a:p>
            <a:pPr algn="l"/>
            <a:r>
              <a:rPr lang="fr-BE" sz="4000" dirty="0">
                <a:solidFill>
                  <a:srgbClr val="FEFFFF"/>
                </a:solidFill>
              </a:rPr>
              <a:t>(suite)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1"/>
            <a:ext cx="5149124" cy="2579000"/>
          </a:xfrm>
        </p:spPr>
        <p:txBody>
          <a:bodyPr>
            <a:normAutofit/>
          </a:bodyPr>
          <a:lstStyle/>
          <a:p>
            <a:pPr algn="l"/>
            <a:r>
              <a:rPr lang="fr-BE" sz="4800" dirty="0">
                <a:solidFill>
                  <a:srgbClr val="FFFFFF"/>
                </a:solidFill>
              </a:rPr>
              <a:t>Algorithmes classiques sur les tables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704531" y="2569902"/>
            <a:ext cx="9899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Condition : </a:t>
            </a:r>
          </a:p>
          <a:p>
            <a:endParaRPr lang="fr-FR" sz="2400" dirty="0"/>
          </a:p>
          <a:p>
            <a:r>
              <a:rPr lang="fr-FR" sz="2400" dirty="0"/>
              <a:t>l’ordre des éléments dans la table n’a aucune importance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endParaRPr lang="fr-BE" sz="240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4AA990B-1A40-4036-ADC0-7829E766A1EC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Algorithmes d’ajout et de suppression : variante1</a:t>
            </a:r>
          </a:p>
        </p:txBody>
      </p:sp>
    </p:spTree>
    <p:extLst>
      <p:ext uri="{BB962C8B-B14F-4D97-AF65-F5344CB8AC3E}">
        <p14:creationId xmlns:p14="http://schemas.microsoft.com/office/powerpoint/2010/main" val="380862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1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d’ajout</a:t>
            </a:r>
            <a:r>
              <a:rPr lang="fr-BE" sz="2400" dirty="0"/>
              <a:t> : « on ajoute en « fin » de table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523406-195A-42A1-AE86-D3F5C71C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32" y="3117851"/>
            <a:ext cx="2847975" cy="2314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C77B32-5C45-4136-BA49-780558FE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588" y="3146426"/>
            <a:ext cx="2819400" cy="2286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F5FD62-5852-462B-A53F-B4452D94C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C37C1B6-872B-4FB5-8F4F-BDB4EC595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597" y="5651472"/>
            <a:ext cx="2152650" cy="28575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CE422DD-6DDA-44ED-BF59-F9858296F60D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fr-BE" sz="3600" dirty="0">
              <a:solidFill>
                <a:srgbClr val="92D05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9BE4BEA-F4A6-4384-95C9-A8F567A6A628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5536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remplace l’élément à supprimer par le dernier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E1E399-F680-49F9-9218-410E9209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28" y="3117851"/>
            <a:ext cx="2771775" cy="23812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C3C080A-B60C-4C88-83DF-3012E3AAE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331" y="3151188"/>
            <a:ext cx="2733675" cy="231457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5C7925-AB05-4DBF-85F1-1835D762FA11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fr-BE" sz="3600" dirty="0">
              <a:solidFill>
                <a:srgbClr val="92D05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ECE40F-8A67-4B44-9F4F-54313D667EA9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77308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Condition : </a:t>
            </a:r>
          </a:p>
          <a:p>
            <a:endParaRPr lang="fr-FR" sz="2400" dirty="0"/>
          </a:p>
          <a:p>
            <a:r>
              <a:rPr lang="fr-FR" sz="2400" dirty="0"/>
              <a:t>l’ordre dans lequel les éléments ont été ajoutés dans la table est conservé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endParaRPr lang="fr-BE" sz="2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1C7DCBA-7159-46FD-B282-E70B840E6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96413">
            <a:off x="1666982" y="5138192"/>
            <a:ext cx="1047750" cy="4762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5A10B5E-E09B-45F5-A4BC-C72EAE457889}"/>
              </a:ext>
            </a:extLst>
          </p:cNvPr>
          <p:cNvSpPr txBox="1"/>
          <p:nvPr/>
        </p:nvSpPr>
        <p:spPr>
          <a:xfrm rot="1216938">
            <a:off x="6152202" y="5203902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>
                <a:solidFill>
                  <a:srgbClr val="FF0000"/>
                </a:solidFill>
                <a:latin typeface="Lucida Handwriting" panose="03010101010101010101" pitchFamily="66" charset="0"/>
              </a:rPr>
              <a:t>SD1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964A5FE8-6C4B-443D-9267-06AB0F7001AA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Algorithmes d’ajout et de suppression : variante2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AEBCCF-5D31-4C4F-B9D0-AA30B9F84965}"/>
              </a:ext>
            </a:extLst>
          </p:cNvPr>
          <p:cNvSpPr txBox="1"/>
          <p:nvPr/>
        </p:nvSpPr>
        <p:spPr>
          <a:xfrm flipH="1">
            <a:off x="3648034" y="3675571"/>
            <a:ext cx="145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>
                <a:solidFill>
                  <a:srgbClr val="92D050"/>
                </a:solidFill>
                <a:latin typeface="Georgia Pro Cond Semibold" panose="020B0604020202020204" pitchFamily="18" charset="0"/>
              </a:rPr>
              <a:t>ArrayList</a:t>
            </a:r>
            <a:endParaRPr lang="fr-BE" sz="2400" dirty="0">
              <a:solidFill>
                <a:srgbClr val="92D050"/>
              </a:solidFill>
              <a:latin typeface="Georgia Pro Cond Semibold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5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Condition : </a:t>
            </a:r>
          </a:p>
          <a:p>
            <a:endParaRPr lang="fr-FR" sz="2400" dirty="0"/>
          </a:p>
          <a:p>
            <a:r>
              <a:rPr lang="fr-FR" sz="2400" dirty="0"/>
              <a:t>l’ordre dans lequel les éléments ont été ajoutés dans la table est conservé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endParaRPr lang="fr-BE" sz="2400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964A5FE8-6C4B-443D-9267-06AB0F7001AA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Algorithmes d’ajout et de suppression : variante2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79B450-3B49-44C6-A337-0A1AD4286C96}"/>
              </a:ext>
            </a:extLst>
          </p:cNvPr>
          <p:cNvSpPr txBox="1"/>
          <p:nvPr/>
        </p:nvSpPr>
        <p:spPr>
          <a:xfrm flipH="1">
            <a:off x="3648034" y="3675571"/>
            <a:ext cx="145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>
                <a:solidFill>
                  <a:srgbClr val="92D050"/>
                </a:solidFill>
                <a:latin typeface="Georgia Pro Cond Semibold" panose="020B0604020202020204" pitchFamily="18" charset="0"/>
              </a:rPr>
              <a:t>ArrayList</a:t>
            </a:r>
            <a:endParaRPr lang="fr-BE" sz="2400" dirty="0">
              <a:solidFill>
                <a:srgbClr val="92D050"/>
              </a:solidFill>
              <a:latin typeface="Georgia Pro Cond Semibold" panose="020B06040202020202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8AB8E2-C238-4D4A-BEB3-B0B1B66D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26" y="4503929"/>
            <a:ext cx="5362575" cy="12287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80CFE2-5298-49C7-8959-FFD8DAF5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419" y="3819595"/>
            <a:ext cx="2952750" cy="571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9B9452-CC07-4AC4-9B38-77F206F19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18" y="4680141"/>
            <a:ext cx="2943225" cy="8763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C208371-E324-4515-84FB-7DCEF8559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6255" y="5877662"/>
            <a:ext cx="32670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d’ajout</a:t>
            </a:r>
            <a:r>
              <a:rPr lang="fr-BE" sz="2400" dirty="0"/>
              <a:t> : « on ajoute en « fin » de table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523406-195A-42A1-AE86-D3F5C71C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32" y="3117851"/>
            <a:ext cx="2847975" cy="2314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C77B32-5C45-4136-BA49-780558FE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588" y="3146426"/>
            <a:ext cx="2819400" cy="2286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F5FD62-5852-462B-A53F-B4452D94C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C37C1B6-872B-4FB5-8F4F-BDB4EC595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597" y="5651472"/>
            <a:ext cx="2152650" cy="28575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CE422DD-6DDA-44ED-BF59-F9858296F60D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fr-BE" sz="3600" dirty="0">
              <a:solidFill>
                <a:srgbClr val="92D05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9BE4BEA-F4A6-4384-95C9-A8F567A6A628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39620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l’indice voulu après décalages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523406-195A-42A1-AE86-D3F5C71C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32" y="3117851"/>
            <a:ext cx="2847975" cy="23145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F5FD62-5852-462B-A53F-B4452D94C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C37C1B6-872B-4FB5-8F4F-BDB4EC595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597" y="5651472"/>
            <a:ext cx="2152650" cy="2857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A1287B1-4BCC-40A0-AB16-AE266887C07C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FE25900-0040-4B90-B7F4-2B766E659F5D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O(N)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2E2F2C-73D4-4E89-8969-03A45C29D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623" y="3280967"/>
            <a:ext cx="2634831" cy="210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2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E1E399-F680-49F9-9218-410E9209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28" y="3117851"/>
            <a:ext cx="2771775" cy="23812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91378C1-3E6D-4721-8B08-8B1FA7C0799E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EF227F-6803-4201-8903-15CECE1AC581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O(N)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A7D8CD-F1FC-46D9-813B-6933CD66C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402" y="3100388"/>
            <a:ext cx="2867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27BECA-59C1-4941-99FC-5E46A3FE0EA6}"/>
              </a:ext>
            </a:extLst>
          </p:cNvPr>
          <p:cNvSpPr txBox="1"/>
          <p:nvPr/>
        </p:nvSpPr>
        <p:spPr>
          <a:xfrm>
            <a:off x="1221656" y="2185011"/>
            <a:ext cx="9899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endParaRPr lang="fr-FR" sz="2400" dirty="0"/>
          </a:p>
          <a:p>
            <a:endParaRPr lang="fr-BE" sz="2400" dirty="0"/>
          </a:p>
          <a:p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25978EA-839E-4A3C-BCCA-1DF2A674A2CC}"/>
              </a:ext>
            </a:extLst>
          </p:cNvPr>
          <p:cNvSpPr txBox="1"/>
          <p:nvPr/>
        </p:nvSpPr>
        <p:spPr>
          <a:xfrm>
            <a:off x="1323990" y="2812887"/>
            <a:ext cx="9899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table sert à stocker des éléments de même type.</a:t>
            </a:r>
          </a:p>
          <a:p>
            <a:endParaRPr lang="fr-FR" sz="2400" dirty="0"/>
          </a:p>
          <a:p>
            <a:r>
              <a:rPr lang="fr-FR" sz="2400" dirty="0"/>
              <a:t>Le nombre d’éléments varie dans le temps.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910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Complexité des algorithmes : 2</a:t>
            </a:r>
            <a:r>
              <a:rPr lang="fr-BE" sz="4000" baseline="30000" dirty="0">
                <a:solidFill>
                  <a:srgbClr val="FFFFFF"/>
                </a:solidFill>
              </a:rPr>
              <a:t>ème</a:t>
            </a:r>
            <a:r>
              <a:rPr lang="fr-BE" sz="4000" dirty="0">
                <a:solidFill>
                  <a:srgbClr val="FFFFFF"/>
                </a:solidFill>
              </a:rPr>
              <a:t> approche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221656" y="2185011"/>
            <a:ext cx="9899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N </a:t>
            </a:r>
            <a:r>
              <a:rPr lang="fr-FR" sz="2400" dirty="0">
                <a:sym typeface="Wingdings" panose="05000000000000000000" pitchFamily="2" charset="2"/>
              </a:rPr>
              <a:t> nombre d’éléments dans la table.</a:t>
            </a:r>
            <a:endParaRPr lang="fr-FR" sz="2400" dirty="0"/>
          </a:p>
          <a:p>
            <a:endParaRPr lang="fr-BE" sz="2400" dirty="0"/>
          </a:p>
          <a:p>
            <a:r>
              <a:rPr lang="fr-BE" sz="2400" dirty="0"/>
              <a:t>O(1) </a:t>
            </a:r>
            <a:r>
              <a:rPr lang="fr-BE" sz="2400" dirty="0">
                <a:sym typeface="Wingdings" panose="05000000000000000000" pitchFamily="2" charset="2"/>
              </a:rPr>
              <a:t>  coût « constant »</a:t>
            </a:r>
          </a:p>
          <a:p>
            <a:endParaRPr lang="fr-BE" sz="2400" dirty="0">
              <a:sym typeface="Wingdings" panose="05000000000000000000" pitchFamily="2" charset="2"/>
            </a:endParaRPr>
          </a:p>
          <a:p>
            <a:r>
              <a:rPr lang="fr-BE" sz="2400" dirty="0">
                <a:sym typeface="Wingdings" panose="05000000000000000000" pitchFamily="2" charset="2"/>
              </a:rPr>
              <a:t>O(N)  coût « linéaire »</a:t>
            </a:r>
          </a:p>
          <a:p>
            <a:endParaRPr lang="fr-BE" sz="2400" dirty="0">
              <a:sym typeface="Wingdings" panose="05000000000000000000" pitchFamily="2" charset="2"/>
            </a:endParaRPr>
          </a:p>
          <a:p>
            <a:r>
              <a:rPr lang="fr-BE" sz="2400" dirty="0">
                <a:sym typeface="Wingdings" panose="05000000000000000000" pitchFamily="2" charset="2"/>
              </a:rPr>
              <a:t>O(</a:t>
            </a: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BE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BE" sz="2400" dirty="0">
                <a:sym typeface="Wingdings" panose="05000000000000000000" pitchFamily="2" charset="2"/>
              </a:rPr>
              <a:t>)  coût « quadratique»</a:t>
            </a:r>
          </a:p>
          <a:p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7786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Complexité des algorithmes : 2</a:t>
            </a:r>
            <a:r>
              <a:rPr lang="fr-BE" sz="4000" baseline="30000" dirty="0">
                <a:solidFill>
                  <a:srgbClr val="FFFFFF"/>
                </a:solidFill>
              </a:rPr>
              <a:t>ème</a:t>
            </a:r>
            <a:r>
              <a:rPr lang="fr-BE" sz="4000" dirty="0">
                <a:solidFill>
                  <a:srgbClr val="FFFFFF"/>
                </a:solidFill>
              </a:rPr>
              <a:t> approche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221656" y="2185011"/>
            <a:ext cx="9899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N </a:t>
            </a:r>
            <a:r>
              <a:rPr lang="fr-FR" sz="2400" dirty="0">
                <a:sym typeface="Wingdings" panose="05000000000000000000" pitchFamily="2" charset="2"/>
              </a:rPr>
              <a:t> nombre d’éléments dans la table.</a:t>
            </a:r>
            <a:endParaRPr lang="fr-FR" sz="2400" dirty="0"/>
          </a:p>
          <a:p>
            <a:endParaRPr lang="fr-BE" sz="2400" dirty="0"/>
          </a:p>
          <a:p>
            <a:r>
              <a:rPr lang="fr-BE" sz="2400" dirty="0"/>
              <a:t>O(1) </a:t>
            </a:r>
            <a:r>
              <a:rPr lang="fr-BE" sz="2400" dirty="0">
                <a:sym typeface="Wingdings" panose="05000000000000000000" pitchFamily="2" charset="2"/>
              </a:rPr>
              <a:t>  coût « constant »</a:t>
            </a:r>
          </a:p>
          <a:p>
            <a:endParaRPr lang="fr-BE" sz="2400" dirty="0">
              <a:sym typeface="Wingdings" panose="05000000000000000000" pitchFamily="2" charset="2"/>
            </a:endParaRPr>
          </a:p>
          <a:p>
            <a:r>
              <a:rPr lang="fr-BE" sz="2400" dirty="0">
                <a:sym typeface="Wingdings" panose="05000000000000000000" pitchFamily="2" charset="2"/>
              </a:rPr>
              <a:t>O(N)  coût « linéaire »</a:t>
            </a:r>
          </a:p>
          <a:p>
            <a:endParaRPr lang="fr-BE" sz="2400" dirty="0">
              <a:sym typeface="Wingdings" panose="05000000000000000000" pitchFamily="2" charset="2"/>
            </a:endParaRPr>
          </a:p>
          <a:p>
            <a:r>
              <a:rPr lang="fr-BE" sz="2400" dirty="0">
                <a:solidFill>
                  <a:srgbClr val="FF0000"/>
                </a:solidFill>
                <a:sym typeface="Wingdings" panose="05000000000000000000" pitchFamily="2" charset="2"/>
              </a:rPr>
              <a:t>O(</a:t>
            </a:r>
            <a:r>
              <a:rPr lang="fr-BE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BE" sz="24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BE" sz="2400" dirty="0">
                <a:solidFill>
                  <a:srgbClr val="FF0000"/>
                </a:solidFill>
                <a:sym typeface="Wingdings" panose="05000000000000000000" pitchFamily="2" charset="2"/>
              </a:rPr>
              <a:t>)  coût « quadratique»</a:t>
            </a:r>
          </a:p>
          <a:p>
            <a:endParaRPr lang="fr-BE" sz="2400" dirty="0"/>
          </a:p>
          <a:p>
            <a:endParaRPr lang="fr-BE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315D4E-22F7-4540-BF96-2517004676A3}"/>
              </a:ext>
            </a:extLst>
          </p:cNvPr>
          <p:cNvSpPr txBox="1"/>
          <p:nvPr/>
        </p:nvSpPr>
        <p:spPr>
          <a:xfrm>
            <a:off x="5037493" y="4675487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4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Complexité des algorithmes : 2</a:t>
            </a:r>
            <a:r>
              <a:rPr lang="fr-BE" sz="4000" baseline="30000" dirty="0">
                <a:solidFill>
                  <a:srgbClr val="FFFFFF"/>
                </a:solidFill>
              </a:rPr>
              <a:t>ème</a:t>
            </a:r>
            <a:r>
              <a:rPr lang="fr-BE" sz="4000" dirty="0">
                <a:solidFill>
                  <a:srgbClr val="FFFFFF"/>
                </a:solidFill>
              </a:rPr>
              <a:t> approche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652655" y="2240122"/>
            <a:ext cx="98992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BE" sz="2400" dirty="0"/>
              <a:t>J’ai 10 éléments dans la table.</a:t>
            </a:r>
          </a:p>
          <a:p>
            <a:endParaRPr lang="fr-BE" sz="2400" dirty="0"/>
          </a:p>
          <a:p>
            <a:r>
              <a:rPr lang="fr-BE" sz="2400" dirty="0"/>
              <a:t>Si l’algorithme en O(1) prend 1 unité de temps,</a:t>
            </a:r>
          </a:p>
          <a:p>
            <a:endParaRPr lang="fr-BE" sz="2400" dirty="0"/>
          </a:p>
          <a:p>
            <a:r>
              <a:rPr lang="fr-BE" sz="2400" dirty="0"/>
              <a:t>l’algorithme en O(N) prendra 10 unités de temps,</a:t>
            </a:r>
          </a:p>
          <a:p>
            <a:endParaRPr lang="fr-BE" sz="2400" dirty="0"/>
          </a:p>
          <a:p>
            <a:r>
              <a:rPr lang="fr-BE" sz="2400" dirty="0"/>
              <a:t>l’algorithme en </a:t>
            </a:r>
            <a:r>
              <a:rPr lang="fr-BE" sz="2400" dirty="0">
                <a:sym typeface="Wingdings" panose="05000000000000000000" pitchFamily="2" charset="2"/>
              </a:rPr>
              <a:t>O(</a:t>
            </a: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BE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BE" sz="2400" dirty="0">
                <a:sym typeface="Wingdings" panose="05000000000000000000" pitchFamily="2" charset="2"/>
              </a:rPr>
              <a:t>) </a:t>
            </a:r>
            <a:r>
              <a:rPr lang="fr-BE" sz="2400" dirty="0"/>
              <a:t>prendra 100 unités de temps.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0171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Complexité des algorithmes : 2</a:t>
            </a:r>
            <a:r>
              <a:rPr lang="fr-BE" sz="4000" baseline="30000" dirty="0">
                <a:solidFill>
                  <a:srgbClr val="FFFFFF"/>
                </a:solidFill>
              </a:rPr>
              <a:t>ème</a:t>
            </a:r>
            <a:r>
              <a:rPr lang="fr-BE" sz="4000" dirty="0">
                <a:solidFill>
                  <a:srgbClr val="FFFFFF"/>
                </a:solidFill>
              </a:rPr>
              <a:t> approche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653221" y="2198111"/>
            <a:ext cx="9898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BE" sz="2400" dirty="0"/>
              <a:t>J’ai 100 éléments dans la table.</a:t>
            </a:r>
          </a:p>
          <a:p>
            <a:endParaRPr lang="fr-BE" sz="2400" dirty="0"/>
          </a:p>
          <a:p>
            <a:r>
              <a:rPr lang="fr-BE" sz="2400" dirty="0"/>
              <a:t>Si l’algorithme en O(1) prend 1 unité de temps,</a:t>
            </a:r>
          </a:p>
          <a:p>
            <a:endParaRPr lang="fr-BE" sz="2400" dirty="0"/>
          </a:p>
          <a:p>
            <a:r>
              <a:rPr lang="fr-BE" sz="2400" dirty="0"/>
              <a:t>l’algorithme en O(N) prendra 100 unités de temps,</a:t>
            </a:r>
          </a:p>
          <a:p>
            <a:endParaRPr lang="fr-BE" sz="2400" dirty="0"/>
          </a:p>
          <a:p>
            <a:r>
              <a:rPr lang="fr-BE" sz="2400" dirty="0"/>
              <a:t>l’algorithme en </a:t>
            </a:r>
            <a:r>
              <a:rPr lang="fr-BE" sz="2400" dirty="0">
                <a:sym typeface="Wingdings" panose="05000000000000000000" pitchFamily="2" charset="2"/>
              </a:rPr>
              <a:t>O(</a:t>
            </a: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BE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BE" sz="2400" dirty="0">
                <a:sym typeface="Wingdings" panose="05000000000000000000" pitchFamily="2" charset="2"/>
              </a:rPr>
              <a:t>) </a:t>
            </a:r>
            <a:r>
              <a:rPr lang="fr-BE" sz="2400" dirty="0"/>
              <a:t>prendra 10.000 unités de temps.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382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Complexité des algorithmes : 2</a:t>
            </a:r>
            <a:r>
              <a:rPr lang="fr-BE" sz="4000" baseline="30000" dirty="0">
                <a:solidFill>
                  <a:srgbClr val="FFFFFF"/>
                </a:solidFill>
              </a:rPr>
              <a:t>ème</a:t>
            </a:r>
            <a:r>
              <a:rPr lang="fr-BE" sz="4000" dirty="0">
                <a:solidFill>
                  <a:srgbClr val="FFFFFF"/>
                </a:solidFill>
              </a:rPr>
              <a:t> approche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648128" y="2201142"/>
            <a:ext cx="98992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BE" sz="2400" dirty="0"/>
              <a:t>J’ai 1.000.000 éléments dans la table.</a:t>
            </a:r>
          </a:p>
          <a:p>
            <a:endParaRPr lang="fr-BE" sz="2400" dirty="0"/>
          </a:p>
          <a:p>
            <a:r>
              <a:rPr lang="fr-BE" sz="2400" dirty="0"/>
              <a:t>Si l’algorithme en O(1) prend 1 unité de temps,</a:t>
            </a:r>
          </a:p>
          <a:p>
            <a:endParaRPr lang="fr-BE" sz="2400" dirty="0"/>
          </a:p>
          <a:p>
            <a:r>
              <a:rPr lang="fr-BE" sz="2400" dirty="0"/>
              <a:t>l’algorithme en O(N) prendra 1.000.000 unités de temps,</a:t>
            </a:r>
          </a:p>
          <a:p>
            <a:endParaRPr lang="fr-BE" sz="2400" dirty="0"/>
          </a:p>
          <a:p>
            <a:r>
              <a:rPr lang="fr-BE" sz="2400" dirty="0"/>
              <a:t>l’algorithme en </a:t>
            </a:r>
            <a:r>
              <a:rPr lang="fr-BE" sz="2400" dirty="0">
                <a:sym typeface="Wingdings" panose="05000000000000000000" pitchFamily="2" charset="2"/>
              </a:rPr>
              <a:t>O(</a:t>
            </a: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BE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BE" sz="2400" dirty="0">
                <a:sym typeface="Wingdings" panose="05000000000000000000" pitchFamily="2" charset="2"/>
              </a:rPr>
              <a:t>) </a:t>
            </a:r>
            <a:r>
              <a:rPr lang="fr-BE" sz="2400" dirty="0"/>
              <a:t>prendra 100.000.000.000 unités de temps.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435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Complexité des algorithmes : 2</a:t>
            </a:r>
            <a:r>
              <a:rPr lang="fr-BE" sz="4000" baseline="30000" dirty="0">
                <a:solidFill>
                  <a:srgbClr val="FFFFFF"/>
                </a:solidFill>
              </a:rPr>
              <a:t>ème</a:t>
            </a:r>
            <a:r>
              <a:rPr lang="fr-BE" sz="4000" dirty="0">
                <a:solidFill>
                  <a:srgbClr val="FFFFFF"/>
                </a:solidFill>
              </a:rPr>
              <a:t> approche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704531" y="2609019"/>
            <a:ext cx="98992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ym typeface="Wingdings" panose="05000000000000000000" pitchFamily="2" charset="2"/>
              </a:rPr>
              <a:t>Exemples d’algorithmes en O(</a:t>
            </a: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BE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sym typeface="Wingdings" panose="05000000000000000000" pitchFamily="2" charset="2"/>
              </a:rPr>
              <a:t>) :</a:t>
            </a:r>
          </a:p>
          <a:p>
            <a:endParaRPr lang="fr-FR" sz="2400" dirty="0">
              <a:sym typeface="Wingdings" panose="05000000000000000000" pitchFamily="2" charset="2"/>
            </a:endParaRPr>
          </a:p>
          <a:p>
            <a:endParaRPr lang="fr-FR" sz="2400" dirty="0">
              <a:sym typeface="Wingdings" panose="05000000000000000000" pitchFamily="2" charset="2"/>
            </a:endParaRPr>
          </a:p>
          <a:p>
            <a:endParaRPr lang="fr-FR" sz="2400" dirty="0">
              <a:sym typeface="Wingdings" panose="05000000000000000000" pitchFamily="2" charset="2"/>
            </a:endParaRPr>
          </a:p>
          <a:p>
            <a:endParaRPr lang="fr-FR" sz="2400" dirty="0">
              <a:sym typeface="Wingdings" panose="05000000000000000000" pitchFamily="2" charset="2"/>
            </a:endParaRPr>
          </a:p>
          <a:p>
            <a:endParaRPr lang="fr-FR" sz="2400" dirty="0"/>
          </a:p>
          <a:p>
            <a:endParaRPr lang="fr-BE" sz="2400" dirty="0"/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B17948-1FC0-49BB-9B83-2F63917DE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31" y="3414098"/>
            <a:ext cx="7305675" cy="1009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2AE3F0-1491-43C5-B6DC-6ECF3ABD6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251" y="4621513"/>
            <a:ext cx="3876675" cy="3429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1159B4-C30D-4C93-836D-C1DCC0DA0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445" y="5228827"/>
            <a:ext cx="4362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2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Algorithmes d’ajout et de suppression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Complexité : va dépendre de ce qu’on attend de la table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7055207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542</Words>
  <Application>Microsoft Office PowerPoint</Application>
  <PresentationFormat>Grand écran</PresentationFormat>
  <Paragraphs>146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Georgia Pro Cond Semibold</vt:lpstr>
      <vt:lpstr>Lucida Handwriting</vt:lpstr>
      <vt:lpstr>Thème Office</vt:lpstr>
      <vt:lpstr>Algorithmes classiques sur les tables</vt:lpstr>
      <vt:lpstr>Table de taille variable</vt:lpstr>
      <vt:lpstr>Complexité des algorithmes : 2ème approche</vt:lpstr>
      <vt:lpstr>Complexité des algorithmes : 2ème approche</vt:lpstr>
      <vt:lpstr>Complexité des algorithmes : 2ème approche</vt:lpstr>
      <vt:lpstr>Complexité des algorithmes : 2ème approche</vt:lpstr>
      <vt:lpstr>Complexité des algorithmes : 2ème approche</vt:lpstr>
      <vt:lpstr>Complexité des algorithmes : 2ème approche</vt:lpstr>
      <vt:lpstr>Algorithmes d’ajout et de suppression</vt:lpstr>
      <vt:lpstr>Présentation PowerPoint</vt:lpstr>
      <vt:lpstr>Algorithme d’ajout : variante 1 </vt:lpstr>
      <vt:lpstr>Algorithme de suppression : variante 1</vt:lpstr>
      <vt:lpstr>Présentation PowerPoint</vt:lpstr>
      <vt:lpstr>Présentation PowerPoint</vt:lpstr>
      <vt:lpstr>Algorithme d’ajout : variante 2 </vt:lpstr>
      <vt:lpstr>Algorithme d’ajout : variante 2 </vt:lpstr>
      <vt:lpstr>Algorithme de suppression : variante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244</cp:revision>
  <dcterms:created xsi:type="dcterms:W3CDTF">2021-09-12T13:33:57Z</dcterms:created>
  <dcterms:modified xsi:type="dcterms:W3CDTF">2021-11-18T19:18:04Z</dcterms:modified>
</cp:coreProperties>
</file>