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397" r:id="rId3"/>
    <p:sldId id="399" r:id="rId4"/>
    <p:sldId id="416" r:id="rId5"/>
    <p:sldId id="422" r:id="rId6"/>
    <p:sldId id="449" r:id="rId7"/>
    <p:sldId id="450" r:id="rId8"/>
    <p:sldId id="425" r:id="rId9"/>
    <p:sldId id="451" r:id="rId10"/>
    <p:sldId id="448" r:id="rId11"/>
    <p:sldId id="452" r:id="rId12"/>
    <p:sldId id="453" r:id="rId13"/>
    <p:sldId id="457" r:id="rId14"/>
    <p:sldId id="458" r:id="rId15"/>
    <p:sldId id="459" r:id="rId16"/>
    <p:sldId id="460" r:id="rId17"/>
    <p:sldId id="461" r:id="rId18"/>
    <p:sldId id="462" r:id="rId19"/>
    <p:sldId id="4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52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L’insertion demande des décalages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8868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564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https://professeurb.github.io/articles/dichoto/    animation sympa, mais avec la numérotation des indices qui commence à 1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0350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968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on ne créée pas des sous-tables!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347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6542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738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Recherche dans une table qui contient 10 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804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Recherche dans une table qui contient 1 million d’éléments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70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41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25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21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 on trie les enfants selon leur taille : du plus petit au plus grand  (ordre croissant)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93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21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suppression demande des décalages – idem variante2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suppression demande des décalages – idem variante2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78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L’insertion demande des décalages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06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Table triée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1"/>
            <a:ext cx="5149124" cy="2579000"/>
          </a:xfrm>
        </p:spPr>
        <p:txBody>
          <a:bodyPr>
            <a:normAutofit/>
          </a:bodyPr>
          <a:lstStyle/>
          <a:p>
            <a:pPr algn="l"/>
            <a:r>
              <a:rPr lang="fr-BE" sz="4800" dirty="0">
                <a:solidFill>
                  <a:srgbClr val="FFFFFF"/>
                </a:solidFill>
              </a:rPr>
              <a:t>Algorithmes classiques sur les tables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3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en « fin de table », ensuite on fait des permutations jusqu’au moment où l’élément soit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3F98C7-C8AC-47F4-B46C-0D1C87477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37" y="3210184"/>
            <a:ext cx="2628900" cy="22479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99666FF-CC24-47C9-A5BA-3F65E3DDE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947" y="3219709"/>
            <a:ext cx="264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2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3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DF5FD62-5852-462B-A53F-B4452D94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37C1B6-872B-4FB5-8F4F-BDB4EC59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97" y="5651472"/>
            <a:ext cx="2152650" cy="285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3F98C7-C8AC-47F4-B46C-0D1C87477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37" y="3210184"/>
            <a:ext cx="2628900" cy="22479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99666FF-CC24-47C9-A5BA-3F65E3DDE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947" y="3219709"/>
            <a:ext cx="2647950" cy="22383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76437FA-9591-4E1B-84A1-F85014449150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D98187-FA8A-4698-A48D-D055618F5A7C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en « fin de table », ensuite on fait des permutations jusqu’au moment où l’élément soit bien placé »</a:t>
            </a:r>
          </a:p>
        </p:txBody>
      </p:sp>
    </p:spTree>
    <p:extLst>
      <p:ext uri="{BB962C8B-B14F-4D97-AF65-F5344CB8AC3E}">
        <p14:creationId xmlns:p14="http://schemas.microsoft.com/office/powerpoint/2010/main" val="315366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6437FA-9591-4E1B-84A1-F85014449150}"/>
              </a:ext>
            </a:extLst>
          </p:cNvPr>
          <p:cNvSpPr txBox="1"/>
          <p:nvPr/>
        </p:nvSpPr>
        <p:spPr>
          <a:xfrm>
            <a:off x="4774365" y="3031584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12172D-9311-4093-9A3D-3B28417FFABE}"/>
              </a:ext>
            </a:extLst>
          </p:cNvPr>
          <p:cNvSpPr txBox="1"/>
          <p:nvPr/>
        </p:nvSpPr>
        <p:spPr>
          <a:xfrm>
            <a:off x="1282895" y="3031584"/>
            <a:ext cx="3597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Recherche séquentielle</a:t>
            </a:r>
          </a:p>
          <a:p>
            <a:endParaRPr lang="fr-BE" sz="2400" dirty="0"/>
          </a:p>
          <a:p>
            <a:r>
              <a:rPr lang="fr-BE" sz="2400" dirty="0"/>
              <a:t>Recherche dichotomique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2EBE4D-4C2E-4238-921A-5255EB9B9508}"/>
              </a:ext>
            </a:extLst>
          </p:cNvPr>
          <p:cNvSpPr txBox="1"/>
          <p:nvPr/>
        </p:nvSpPr>
        <p:spPr>
          <a:xfrm>
            <a:off x="4774365" y="3770248"/>
            <a:ext cx="116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</a:t>
            </a:r>
            <a:r>
              <a:rPr lang="fr-BE" sz="2400" dirty="0" err="1"/>
              <a:t>logN</a:t>
            </a:r>
            <a:r>
              <a:rPr lang="fr-BE" sz="2400" dirty="0"/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1B23964-A1DA-4C16-AB16-277AB59FA20D}"/>
              </a:ext>
            </a:extLst>
          </p:cNvPr>
          <p:cNvSpPr txBox="1"/>
          <p:nvPr/>
        </p:nvSpPr>
        <p:spPr>
          <a:xfrm>
            <a:off x="6097986" y="2939250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FBA9C8-1313-4680-BE02-B19F47C76237}"/>
              </a:ext>
            </a:extLst>
          </p:cNvPr>
          <p:cNvSpPr txBox="1"/>
          <p:nvPr/>
        </p:nvSpPr>
        <p:spPr>
          <a:xfrm>
            <a:off x="6097986" y="3699180"/>
            <a:ext cx="46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AD827F-BB4D-4E8B-87C7-D3A77579BCFC}"/>
              </a:ext>
            </a:extLst>
          </p:cNvPr>
          <p:cNvSpPr txBox="1"/>
          <p:nvPr/>
        </p:nvSpPr>
        <p:spPr>
          <a:xfrm>
            <a:off x="1282895" y="523242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https://www.cs.usfca.edu/~galles/visualization/Search.html</a:t>
            </a:r>
          </a:p>
        </p:txBody>
      </p:sp>
    </p:spTree>
    <p:extLst>
      <p:ext uri="{BB962C8B-B14F-4D97-AF65-F5344CB8AC3E}">
        <p14:creationId xmlns:p14="http://schemas.microsoft.com/office/powerpoint/2010/main" val="163970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7CB8C3-B694-454A-A9E4-830A4B8E69CB}"/>
              </a:ext>
            </a:extLst>
          </p:cNvPr>
          <p:cNvSpPr txBox="1"/>
          <p:nvPr/>
        </p:nvSpPr>
        <p:spPr>
          <a:xfrm>
            <a:off x="1415264" y="2812887"/>
            <a:ext cx="717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https://www.infoforall.fr/art/algo/animation-de-la-recherche-dichotomique/</a:t>
            </a:r>
          </a:p>
        </p:txBody>
      </p:sp>
    </p:spTree>
    <p:extLst>
      <p:ext uri="{BB962C8B-B14F-4D97-AF65-F5344CB8AC3E}">
        <p14:creationId xmlns:p14="http://schemas.microsoft.com/office/powerpoint/2010/main" val="62922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C46562-EAA8-407C-81D3-A0CBEA71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67" y="2275278"/>
            <a:ext cx="3464913" cy="44305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9A6AE7-B095-4B6C-9BB0-33244F0F6847}"/>
              </a:ext>
            </a:extLst>
          </p:cNvPr>
          <p:cNvSpPr txBox="1"/>
          <p:nvPr/>
        </p:nvSpPr>
        <p:spPr>
          <a:xfrm>
            <a:off x="5856270" y="3853011"/>
            <a:ext cx="597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indiceDebut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indiceFin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indiceMilieu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indiceDebut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indiceFin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37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CC8181-4C95-49D5-BFAA-886C01E6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29" y="2177170"/>
            <a:ext cx="5867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7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7A22FB2-DAB4-4159-9B14-6ADA0B851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18775"/>
              </p:ext>
            </p:extLst>
          </p:nvPr>
        </p:nvGraphicFramePr>
        <p:xfrm>
          <a:off x="1304818" y="2378074"/>
          <a:ext cx="9772812" cy="40227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8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455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7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3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7A22FB2-DAB4-4159-9B14-6ADA0B851127}"/>
              </a:ext>
            </a:extLst>
          </p:cNvPr>
          <p:cNvGraphicFramePr>
            <a:graphicFrameLocks noGrp="1"/>
          </p:cNvGraphicFramePr>
          <p:nvPr/>
        </p:nvGraphicFramePr>
        <p:xfrm>
          <a:off x="1304818" y="2378074"/>
          <a:ext cx="9772812" cy="40227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8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455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7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0791D9-1B14-49A8-9AB4-0CD0C998DF44}"/>
              </a:ext>
            </a:extLst>
          </p:cNvPr>
          <p:cNvSpPr/>
          <p:nvPr/>
        </p:nvSpPr>
        <p:spPr>
          <a:xfrm>
            <a:off x="3462391" y="2378074"/>
            <a:ext cx="2178121" cy="40227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599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7A22FB2-DAB4-4159-9B14-6ADA0B851127}"/>
              </a:ext>
            </a:extLst>
          </p:cNvPr>
          <p:cNvGraphicFramePr>
            <a:graphicFrameLocks noGrp="1"/>
          </p:cNvGraphicFramePr>
          <p:nvPr/>
        </p:nvGraphicFramePr>
        <p:xfrm>
          <a:off x="1304818" y="2378074"/>
          <a:ext cx="9772812" cy="40227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8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455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7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0791D9-1B14-49A8-9AB4-0CD0C998DF44}"/>
              </a:ext>
            </a:extLst>
          </p:cNvPr>
          <p:cNvSpPr/>
          <p:nvPr/>
        </p:nvSpPr>
        <p:spPr>
          <a:xfrm>
            <a:off x="3462391" y="2378074"/>
            <a:ext cx="2178121" cy="40227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EA4AB-0A6A-4528-88F5-3F0469BB1626}"/>
              </a:ext>
            </a:extLst>
          </p:cNvPr>
          <p:cNvSpPr/>
          <p:nvPr/>
        </p:nvSpPr>
        <p:spPr>
          <a:xfrm>
            <a:off x="1304818" y="2938409"/>
            <a:ext cx="1046251" cy="410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7BC3D-566E-423A-AF8D-6BF3C9EE36A1}"/>
              </a:ext>
            </a:extLst>
          </p:cNvPr>
          <p:cNvSpPr/>
          <p:nvPr/>
        </p:nvSpPr>
        <p:spPr>
          <a:xfrm>
            <a:off x="3500251" y="2938409"/>
            <a:ext cx="2140261" cy="410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96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recherche : variante 3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7A22FB2-DAB4-4159-9B14-6ADA0B851127}"/>
              </a:ext>
            </a:extLst>
          </p:cNvPr>
          <p:cNvGraphicFramePr>
            <a:graphicFrameLocks noGrp="1"/>
          </p:cNvGraphicFramePr>
          <p:nvPr/>
        </p:nvGraphicFramePr>
        <p:xfrm>
          <a:off x="1304818" y="2378074"/>
          <a:ext cx="9772812" cy="40227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8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8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4552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  </a:t>
                      </a:r>
                      <a:r>
                        <a:rPr lang="fr-BE" sz="1400" kern="1400" dirty="0">
                          <a:effectLst/>
                        </a:rPr>
                        <a:t>↓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log 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n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n*log 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n²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n³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</a:t>
                      </a:r>
                      <a:r>
                        <a:rPr lang="fr-FR" sz="1400" kern="1400" baseline="30000">
                          <a:effectLst/>
                        </a:rPr>
                        <a:t>n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n!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7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3628800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4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80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400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8000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2*10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5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700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...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80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6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300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10000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130000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...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16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6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20000000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12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84">
                <a:tc>
                  <a:txBody>
                    <a:bodyPr/>
                    <a:lstStyle/>
                    <a:p>
                      <a:pPr hangingPunct="0">
                        <a:spcAft>
                          <a:spcPts val="120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10</a:t>
                      </a:r>
                      <a:r>
                        <a:rPr lang="fr-FR" sz="1400" kern="1400" baseline="30000" dirty="0">
                          <a:effectLst/>
                        </a:rPr>
                        <a:t>9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30*10</a:t>
                      </a:r>
                      <a:r>
                        <a:rPr lang="fr-FR" sz="1400" kern="1400" baseline="30000">
                          <a:effectLst/>
                        </a:rPr>
                        <a:t>9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18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1200"/>
                        </a:spcAft>
                      </a:pPr>
                      <a:r>
                        <a:rPr lang="fr-FR" sz="1400" kern="1400">
                          <a:effectLst/>
                        </a:rPr>
                        <a:t>10</a:t>
                      </a:r>
                      <a:r>
                        <a:rPr lang="fr-FR" sz="1400" kern="1400" baseline="30000">
                          <a:effectLst/>
                        </a:rPr>
                        <a:t>27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>
                          <a:effectLst/>
                        </a:rPr>
                        <a:t> </a:t>
                      </a:r>
                      <a:endParaRPr lang="fr-BE" sz="14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FR" sz="1400" kern="1400" dirty="0">
                          <a:effectLst/>
                        </a:rPr>
                        <a:t> </a:t>
                      </a:r>
                      <a:endParaRPr lang="fr-BE" sz="14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0791D9-1B14-49A8-9AB4-0CD0C998DF44}"/>
              </a:ext>
            </a:extLst>
          </p:cNvPr>
          <p:cNvSpPr/>
          <p:nvPr/>
        </p:nvSpPr>
        <p:spPr>
          <a:xfrm>
            <a:off x="3462391" y="2378074"/>
            <a:ext cx="2178121" cy="40227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EA4AB-0A6A-4528-88F5-3F0469BB1626}"/>
              </a:ext>
            </a:extLst>
          </p:cNvPr>
          <p:cNvSpPr/>
          <p:nvPr/>
        </p:nvSpPr>
        <p:spPr>
          <a:xfrm>
            <a:off x="1337353" y="5363110"/>
            <a:ext cx="1046251" cy="410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7BC3D-566E-423A-AF8D-6BF3C9EE36A1}"/>
              </a:ext>
            </a:extLst>
          </p:cNvPr>
          <p:cNvSpPr/>
          <p:nvPr/>
        </p:nvSpPr>
        <p:spPr>
          <a:xfrm>
            <a:off x="3500251" y="5363110"/>
            <a:ext cx="2140261" cy="410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849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Table de taille 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7BECA-59C1-4941-99FC-5E46A3FE0EA6}"/>
              </a:ext>
            </a:extLst>
          </p:cNvPr>
          <p:cNvSpPr txBox="1"/>
          <p:nvPr/>
        </p:nvSpPr>
        <p:spPr>
          <a:xfrm>
            <a:off x="1221656" y="2185011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BE" sz="2400" dirty="0"/>
          </a:p>
          <a:p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25978EA-839E-4A3C-BCCA-1DF2A674A2CC}"/>
              </a:ext>
            </a:extLst>
          </p:cNvPr>
          <p:cNvSpPr txBox="1"/>
          <p:nvPr/>
        </p:nvSpPr>
        <p:spPr>
          <a:xfrm>
            <a:off x="1323990" y="2812887"/>
            <a:ext cx="9899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table sert à stocker des éléments de même type.</a:t>
            </a:r>
          </a:p>
          <a:p>
            <a:endParaRPr lang="fr-FR" sz="2400" dirty="0"/>
          </a:p>
          <a:p>
            <a:r>
              <a:rPr lang="fr-FR" sz="2400" dirty="0"/>
              <a:t>Le nombre d’éléments varie dans le temps.</a:t>
            </a:r>
            <a:endParaRPr lang="fr-BE" sz="2400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10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Algorithmes d’ajout et de suppression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Complexité : va dépendre de ce qu’on attend de la table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70552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704531" y="2569902"/>
            <a:ext cx="9899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des éléments dans la table n’a aucune importance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4AA990B-1A40-4036-ADC0-7829E766A1EC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variante1</a:t>
            </a:r>
          </a:p>
        </p:txBody>
      </p:sp>
    </p:spTree>
    <p:extLst>
      <p:ext uri="{BB962C8B-B14F-4D97-AF65-F5344CB8AC3E}">
        <p14:creationId xmlns:p14="http://schemas.microsoft.com/office/powerpoint/2010/main" val="380862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l’ordre dans lequel les éléments ont été ajoutés dans la table est conservé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64A5FE8-6C4B-443D-9267-06AB0F7001AA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variante2</a:t>
            </a:r>
          </a:p>
        </p:txBody>
      </p:sp>
    </p:spTree>
    <p:extLst>
      <p:ext uri="{BB962C8B-B14F-4D97-AF65-F5344CB8AC3E}">
        <p14:creationId xmlns:p14="http://schemas.microsoft.com/office/powerpoint/2010/main" val="153795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Les éléments sont comparables.</a:t>
            </a:r>
          </a:p>
          <a:p>
            <a:r>
              <a:rPr lang="fr-FR" sz="2400" dirty="0"/>
              <a:t>Les éléments sont triés.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</a:t>
            </a:r>
            <a:endParaRPr lang="fr-BE" sz="240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64A5FE8-6C4B-443D-9267-06AB0F7001AA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variante3</a:t>
            </a:r>
          </a:p>
        </p:txBody>
      </p:sp>
    </p:spTree>
    <p:extLst>
      <p:ext uri="{BB962C8B-B14F-4D97-AF65-F5344CB8AC3E}">
        <p14:creationId xmlns:p14="http://schemas.microsoft.com/office/powerpoint/2010/main" val="293600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Condition : </a:t>
            </a:r>
          </a:p>
          <a:p>
            <a:endParaRPr lang="fr-FR" sz="2400" dirty="0"/>
          </a:p>
          <a:p>
            <a:r>
              <a:rPr lang="fr-FR" sz="2400" dirty="0"/>
              <a:t>Les éléments sont comparables.</a:t>
            </a:r>
          </a:p>
          <a:p>
            <a:r>
              <a:rPr lang="fr-FR" sz="2400" dirty="0"/>
              <a:t>Les éléments sont triés.</a:t>
            </a:r>
          </a:p>
          <a:p>
            <a:endParaRPr lang="fr-FR" sz="2400" dirty="0"/>
          </a:p>
          <a:p>
            <a:r>
              <a:rPr lang="fr-FR" sz="2400" dirty="0"/>
              <a:t>Exemples : 	tri selon l’ordre croissant des tailles </a:t>
            </a:r>
          </a:p>
          <a:p>
            <a:r>
              <a:rPr lang="fr-FR" sz="2400" dirty="0"/>
              <a:t>                  	tri selon l’ordre décroissant des moyennes</a:t>
            </a:r>
          </a:p>
          <a:p>
            <a:r>
              <a:rPr lang="fr-FR" sz="2400" dirty="0"/>
              <a:t> 		tri par ordre alphabétique des noms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Dans la classe String : méthode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400" dirty="0"/>
              <a:t>!</a:t>
            </a:r>
            <a:endParaRPr lang="fr-BE" sz="240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64A5FE8-6C4B-443D-9267-06AB0F7001AA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solidFill>
                  <a:srgbClr val="FFFFFF"/>
                </a:solidFill>
              </a:rPr>
              <a:t>Algorithmes d’ajout et de suppression : variante3</a:t>
            </a:r>
          </a:p>
        </p:txBody>
      </p:sp>
    </p:spTree>
    <p:extLst>
      <p:ext uri="{BB962C8B-B14F-4D97-AF65-F5344CB8AC3E}">
        <p14:creationId xmlns:p14="http://schemas.microsoft.com/office/powerpoint/2010/main" val="42699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: « on écrase l’élément à supprimer par le suivant, le suivant par le suivant etc… 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43C745-243A-4D31-ABAF-98F71D68A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16" y="3227624"/>
            <a:ext cx="2600325" cy="2266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ADE09A-58BA-4362-8C25-406F1EC64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207" y="3187067"/>
            <a:ext cx="2733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: « on écrase l’élément à supprimer par le suivant, le suivant par le suivant etc… 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43C745-243A-4D31-ABAF-98F71D68A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16" y="3227624"/>
            <a:ext cx="2600325" cy="2266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ADE09A-58BA-4362-8C25-406F1EC64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207" y="3187067"/>
            <a:ext cx="2733675" cy="23241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57EFEE8-3E1F-41E6-ABC3-BB49B8629A46}"/>
              </a:ext>
            </a:extLst>
          </p:cNvPr>
          <p:cNvSpPr txBox="1"/>
          <p:nvPr/>
        </p:nvSpPr>
        <p:spPr>
          <a:xfrm>
            <a:off x="10096379" y="4185746"/>
            <a:ext cx="83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26491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818</Words>
  <Application>Microsoft Office PowerPoint</Application>
  <PresentationFormat>Grand écran</PresentationFormat>
  <Paragraphs>409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Thème Office</vt:lpstr>
      <vt:lpstr>Algorithmes classiques sur les tables</vt:lpstr>
      <vt:lpstr>Table de taille variable</vt:lpstr>
      <vt:lpstr>Algorithmes d’ajout et de suppression</vt:lpstr>
      <vt:lpstr>Présentation PowerPoint</vt:lpstr>
      <vt:lpstr>Présentation PowerPoint</vt:lpstr>
      <vt:lpstr>Présentation PowerPoint</vt:lpstr>
      <vt:lpstr>Présentation PowerPoint</vt:lpstr>
      <vt:lpstr>Algorithme de suppression : variante 3</vt:lpstr>
      <vt:lpstr>Algorithme de suppression : variante 3</vt:lpstr>
      <vt:lpstr>Algorithme d’ajout : variante 3 </vt:lpstr>
      <vt:lpstr>Algorithme d’ajout : variante 3 </vt:lpstr>
      <vt:lpstr>Algorithme de recherche : variante 3 </vt:lpstr>
      <vt:lpstr>Algorithme de recherche : variante 3 </vt:lpstr>
      <vt:lpstr>Algorithme de recherche : variante 3 </vt:lpstr>
      <vt:lpstr>Algorithme de recherche : variante 3 </vt:lpstr>
      <vt:lpstr>Algorithme de recherche : variante 3 </vt:lpstr>
      <vt:lpstr>Algorithme de recherche : variante 3 </vt:lpstr>
      <vt:lpstr>Algorithme de recherche : variante 3 </vt:lpstr>
      <vt:lpstr>Algorithme de recherche : variante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262</cp:revision>
  <dcterms:created xsi:type="dcterms:W3CDTF">2021-09-12T13:33:57Z</dcterms:created>
  <dcterms:modified xsi:type="dcterms:W3CDTF">2021-11-26T12:51:57Z</dcterms:modified>
</cp:coreProperties>
</file>