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3" r:id="rId2"/>
    <p:sldId id="397" r:id="rId3"/>
    <p:sldId id="399" r:id="rId4"/>
    <p:sldId id="416" r:id="rId5"/>
    <p:sldId id="417" r:id="rId6"/>
    <p:sldId id="418" r:id="rId7"/>
    <p:sldId id="421" r:id="rId8"/>
    <p:sldId id="422" r:id="rId9"/>
    <p:sldId id="423" r:id="rId10"/>
    <p:sldId id="424" r:id="rId11"/>
    <p:sldId id="419" r:id="rId12"/>
    <p:sldId id="425" r:id="rId13"/>
    <p:sldId id="420" r:id="rId14"/>
    <p:sldId id="427" r:id="rId15"/>
    <p:sldId id="426"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93792" autoAdjust="0"/>
  </p:normalViewPr>
  <p:slideViewPr>
    <p:cSldViewPr snapToGrid="0">
      <p:cViewPr varScale="1">
        <p:scale>
          <a:sx n="56" d="100"/>
          <a:sy n="56" d="100"/>
        </p:scale>
        <p:origin x="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32BD6-F7F3-496D-B62B-63DD2848BD6C}" type="datetimeFigureOut">
              <a:rPr lang="fr-BE" smtClean="0"/>
              <a:t>02-12-21</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4A60BA-5F7A-4254-9C97-0951427711D4}" type="slidenum">
              <a:rPr lang="fr-BE" smtClean="0"/>
              <a:t>‹N°›</a:t>
            </a:fld>
            <a:endParaRPr lang="fr-BE"/>
          </a:p>
        </p:txBody>
      </p:sp>
    </p:spTree>
    <p:extLst>
      <p:ext uri="{BB962C8B-B14F-4D97-AF65-F5344CB8AC3E}">
        <p14:creationId xmlns:p14="http://schemas.microsoft.com/office/powerpoint/2010/main" val="329164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C14A60BA-5F7A-4254-9C97-0951427711D4}" type="slidenum">
              <a:rPr lang="fr-BE" smtClean="0"/>
              <a:t>2</a:t>
            </a:fld>
            <a:endParaRPr lang="fr-BE"/>
          </a:p>
        </p:txBody>
      </p:sp>
    </p:spTree>
    <p:extLst>
      <p:ext uri="{BB962C8B-B14F-4D97-AF65-F5344CB8AC3E}">
        <p14:creationId xmlns:p14="http://schemas.microsoft.com/office/powerpoint/2010/main" val="3015263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C14A60BA-5F7A-4254-9C97-0951427711D4}" type="slidenum">
              <a:rPr lang="fr-BE" smtClean="0"/>
              <a:t>11</a:t>
            </a:fld>
            <a:endParaRPr lang="fr-BE"/>
          </a:p>
        </p:txBody>
      </p:sp>
    </p:spTree>
    <p:extLst>
      <p:ext uri="{BB962C8B-B14F-4D97-AF65-F5344CB8AC3E}">
        <p14:creationId xmlns:p14="http://schemas.microsoft.com/office/powerpoint/2010/main" val="482332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C14A60BA-5F7A-4254-9C97-0951427711D4}" type="slidenum">
              <a:rPr lang="fr-BE" smtClean="0"/>
              <a:t>12</a:t>
            </a:fld>
            <a:endParaRPr lang="fr-BE"/>
          </a:p>
        </p:txBody>
      </p:sp>
    </p:spTree>
    <p:extLst>
      <p:ext uri="{BB962C8B-B14F-4D97-AF65-F5344CB8AC3E}">
        <p14:creationId xmlns:p14="http://schemas.microsoft.com/office/powerpoint/2010/main" val="1238738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C14A60BA-5F7A-4254-9C97-0951427711D4}" type="slidenum">
              <a:rPr lang="fr-BE" smtClean="0"/>
              <a:t>13</a:t>
            </a:fld>
            <a:endParaRPr lang="fr-BE"/>
          </a:p>
        </p:txBody>
      </p:sp>
    </p:spTree>
    <p:extLst>
      <p:ext uri="{BB962C8B-B14F-4D97-AF65-F5344CB8AC3E}">
        <p14:creationId xmlns:p14="http://schemas.microsoft.com/office/powerpoint/2010/main" val="2204792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C14A60BA-5F7A-4254-9C97-0951427711D4}" type="slidenum">
              <a:rPr lang="fr-BE" smtClean="0"/>
              <a:t>14</a:t>
            </a:fld>
            <a:endParaRPr lang="fr-BE"/>
          </a:p>
        </p:txBody>
      </p:sp>
    </p:spTree>
    <p:extLst>
      <p:ext uri="{BB962C8B-B14F-4D97-AF65-F5344CB8AC3E}">
        <p14:creationId xmlns:p14="http://schemas.microsoft.com/office/powerpoint/2010/main" val="1212063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C14A60BA-5F7A-4254-9C97-0951427711D4}" type="slidenum">
              <a:rPr lang="fr-BE" smtClean="0"/>
              <a:t>15</a:t>
            </a:fld>
            <a:endParaRPr lang="fr-BE"/>
          </a:p>
        </p:txBody>
      </p:sp>
    </p:spTree>
    <p:extLst>
      <p:ext uri="{BB962C8B-B14F-4D97-AF65-F5344CB8AC3E}">
        <p14:creationId xmlns:p14="http://schemas.microsoft.com/office/powerpoint/2010/main" val="4201277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C14A60BA-5F7A-4254-9C97-0951427711D4}" type="slidenum">
              <a:rPr lang="fr-BE" smtClean="0"/>
              <a:t>3</a:t>
            </a:fld>
            <a:endParaRPr lang="fr-BE"/>
          </a:p>
        </p:txBody>
      </p:sp>
    </p:spTree>
    <p:extLst>
      <p:ext uri="{BB962C8B-B14F-4D97-AF65-F5344CB8AC3E}">
        <p14:creationId xmlns:p14="http://schemas.microsoft.com/office/powerpoint/2010/main" val="3044128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sz="1200" b="0" i="0" dirty="0">
                <a:solidFill>
                  <a:srgbClr val="212529"/>
                </a:solidFill>
                <a:effectLst/>
                <a:latin typeface="-apple-system"/>
              </a:rPr>
              <a:t>Avoir un tri en </a:t>
            </a:r>
            <a:r>
              <a:rPr lang="fr-BE" sz="1100" dirty="0">
                <a:effectLst/>
                <a:latin typeface="Calibri" panose="020F0502020204030204" pitchFamily="34" charset="0"/>
                <a:ea typeface="Calibri" panose="020F0502020204030204" pitchFamily="34" charset="0"/>
                <a:cs typeface="Times New Roman" panose="02020603050405020304" pitchFamily="18" charset="0"/>
              </a:rPr>
              <a:t>O(N</a:t>
            </a:r>
            <a:r>
              <a:rPr lang="fr-BE" sz="11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fr-BE" sz="1100" dirty="0">
                <a:effectLst/>
                <a:latin typeface="Calibri" panose="020F0502020204030204" pitchFamily="34" charset="0"/>
                <a:ea typeface="Calibri" panose="020F0502020204030204" pitchFamily="34" charset="0"/>
                <a:cs typeface="Times New Roman" panose="02020603050405020304" pitchFamily="18" charset="0"/>
              </a:rPr>
              <a:t>) </a:t>
            </a:r>
            <a:r>
              <a:rPr lang="fr-BE" sz="1100" b="0" i="0" dirty="0">
                <a:solidFill>
                  <a:srgbClr val="212529"/>
                </a:solidFill>
                <a:effectLst/>
                <a:latin typeface="-apple-system"/>
              </a:rPr>
              <a:t> </a:t>
            </a:r>
            <a:r>
              <a:rPr lang="fr-BE" sz="1200" b="0" i="0" dirty="0">
                <a:solidFill>
                  <a:srgbClr val="212529"/>
                </a:solidFill>
                <a:effectLst/>
                <a:latin typeface="-apple-system"/>
              </a:rPr>
              <a:t>est tout à fait supportable pour des tableaux de petites tailles. Par contre pour des tailles plus élevées, le temps nécessaire peut vite devenir prohibitif.</a:t>
            </a:r>
            <a:endParaRPr lang="fr-BE" dirty="0"/>
          </a:p>
        </p:txBody>
      </p:sp>
      <p:sp>
        <p:nvSpPr>
          <p:cNvPr id="4" name="Espace réservé du numéro de diapositive 3"/>
          <p:cNvSpPr>
            <a:spLocks noGrp="1"/>
          </p:cNvSpPr>
          <p:nvPr>
            <p:ph type="sldNum" sz="quarter" idx="5"/>
          </p:nvPr>
        </p:nvSpPr>
        <p:spPr/>
        <p:txBody>
          <a:bodyPr/>
          <a:lstStyle/>
          <a:p>
            <a:fld id="{C14A60BA-5F7A-4254-9C97-0951427711D4}" type="slidenum">
              <a:rPr lang="fr-BE" smtClean="0"/>
              <a:t>4</a:t>
            </a:fld>
            <a:endParaRPr lang="fr-BE"/>
          </a:p>
        </p:txBody>
      </p:sp>
    </p:spTree>
    <p:extLst>
      <p:ext uri="{BB962C8B-B14F-4D97-AF65-F5344CB8AC3E}">
        <p14:creationId xmlns:p14="http://schemas.microsoft.com/office/powerpoint/2010/main" val="280125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C14A60BA-5F7A-4254-9C97-0951427711D4}" type="slidenum">
              <a:rPr lang="fr-BE" smtClean="0"/>
              <a:t>5</a:t>
            </a:fld>
            <a:endParaRPr lang="fr-BE"/>
          </a:p>
        </p:txBody>
      </p:sp>
    </p:spTree>
    <p:extLst>
      <p:ext uri="{BB962C8B-B14F-4D97-AF65-F5344CB8AC3E}">
        <p14:creationId xmlns:p14="http://schemas.microsoft.com/office/powerpoint/2010/main" val="123209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C14A60BA-5F7A-4254-9C97-0951427711D4}" type="slidenum">
              <a:rPr lang="fr-BE" smtClean="0"/>
              <a:t>6</a:t>
            </a:fld>
            <a:endParaRPr lang="fr-BE"/>
          </a:p>
        </p:txBody>
      </p:sp>
    </p:spTree>
    <p:extLst>
      <p:ext uri="{BB962C8B-B14F-4D97-AF65-F5344CB8AC3E}">
        <p14:creationId xmlns:p14="http://schemas.microsoft.com/office/powerpoint/2010/main" val="2847490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C14A60BA-5F7A-4254-9C97-0951427711D4}" type="slidenum">
              <a:rPr lang="fr-BE" smtClean="0"/>
              <a:t>7</a:t>
            </a:fld>
            <a:endParaRPr lang="fr-BE"/>
          </a:p>
        </p:txBody>
      </p:sp>
    </p:spTree>
    <p:extLst>
      <p:ext uri="{BB962C8B-B14F-4D97-AF65-F5344CB8AC3E}">
        <p14:creationId xmlns:p14="http://schemas.microsoft.com/office/powerpoint/2010/main" val="2141061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C14A60BA-5F7A-4254-9C97-0951427711D4}" type="slidenum">
              <a:rPr lang="fr-BE" smtClean="0"/>
              <a:t>8</a:t>
            </a:fld>
            <a:endParaRPr lang="fr-BE"/>
          </a:p>
        </p:txBody>
      </p:sp>
    </p:spTree>
    <p:extLst>
      <p:ext uri="{BB962C8B-B14F-4D97-AF65-F5344CB8AC3E}">
        <p14:creationId xmlns:p14="http://schemas.microsoft.com/office/powerpoint/2010/main" val="1387930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C14A60BA-5F7A-4254-9C97-0951427711D4}" type="slidenum">
              <a:rPr lang="fr-BE" smtClean="0"/>
              <a:t>9</a:t>
            </a:fld>
            <a:endParaRPr lang="fr-BE"/>
          </a:p>
        </p:txBody>
      </p:sp>
    </p:spTree>
    <p:extLst>
      <p:ext uri="{BB962C8B-B14F-4D97-AF65-F5344CB8AC3E}">
        <p14:creationId xmlns:p14="http://schemas.microsoft.com/office/powerpoint/2010/main" val="50714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C14A60BA-5F7A-4254-9C97-0951427711D4}" type="slidenum">
              <a:rPr lang="fr-BE" smtClean="0"/>
              <a:t>10</a:t>
            </a:fld>
            <a:endParaRPr lang="fr-BE"/>
          </a:p>
        </p:txBody>
      </p:sp>
    </p:spTree>
    <p:extLst>
      <p:ext uri="{BB962C8B-B14F-4D97-AF65-F5344CB8AC3E}">
        <p14:creationId xmlns:p14="http://schemas.microsoft.com/office/powerpoint/2010/main" val="804067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7F97-0D75-49BF-9BDD-BBDB36258F2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88D32489-DADF-4688-B0A7-FB7F548B5D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541629DA-A3B5-4431-8CA9-0C497B74CA08}"/>
              </a:ext>
            </a:extLst>
          </p:cNvPr>
          <p:cNvSpPr>
            <a:spLocks noGrp="1"/>
          </p:cNvSpPr>
          <p:nvPr>
            <p:ph type="dt" sz="half" idx="10"/>
          </p:nvPr>
        </p:nvSpPr>
        <p:spPr/>
        <p:txBody>
          <a:bodyPr/>
          <a:lstStyle/>
          <a:p>
            <a:fld id="{F5224F48-4A49-48A5-90A0-14763D511DB2}" type="datetimeFigureOut">
              <a:rPr lang="fr-BE" smtClean="0"/>
              <a:t>02-12-21</a:t>
            </a:fld>
            <a:endParaRPr lang="fr-BE"/>
          </a:p>
        </p:txBody>
      </p:sp>
      <p:sp>
        <p:nvSpPr>
          <p:cNvPr id="5" name="Espace réservé du pied de page 4">
            <a:extLst>
              <a:ext uri="{FF2B5EF4-FFF2-40B4-BE49-F238E27FC236}">
                <a16:creationId xmlns:a16="http://schemas.microsoft.com/office/drawing/2014/main" id="{AC38F8EA-2DF4-46BB-8BF3-B016438D8BED}"/>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BC0E75F0-E7F1-4107-AAE0-F24AB0FEE68A}"/>
              </a:ext>
            </a:extLst>
          </p:cNvPr>
          <p:cNvSpPr>
            <a:spLocks noGrp="1"/>
          </p:cNvSpPr>
          <p:nvPr>
            <p:ph type="sldNum" sz="quarter" idx="12"/>
          </p:nvPr>
        </p:nvSpPr>
        <p:spPr/>
        <p:txBody>
          <a:bodyPr/>
          <a:lstStyle/>
          <a:p>
            <a:fld id="{29F4457D-0387-485F-A214-BAB28A617E6F}" type="slidenum">
              <a:rPr lang="fr-BE" smtClean="0"/>
              <a:t>‹N°›</a:t>
            </a:fld>
            <a:endParaRPr lang="fr-BE"/>
          </a:p>
        </p:txBody>
      </p:sp>
    </p:spTree>
    <p:extLst>
      <p:ext uri="{BB962C8B-B14F-4D97-AF65-F5344CB8AC3E}">
        <p14:creationId xmlns:p14="http://schemas.microsoft.com/office/powerpoint/2010/main" val="3008944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C0BD6F-AD40-4D66-A62B-AC734124B9FD}"/>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9368CB01-ED4A-4DA0-9B16-B77521C3C63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11297686-23CC-45FD-9573-FC05A1A682B0}"/>
              </a:ext>
            </a:extLst>
          </p:cNvPr>
          <p:cNvSpPr>
            <a:spLocks noGrp="1"/>
          </p:cNvSpPr>
          <p:nvPr>
            <p:ph type="dt" sz="half" idx="10"/>
          </p:nvPr>
        </p:nvSpPr>
        <p:spPr/>
        <p:txBody>
          <a:bodyPr/>
          <a:lstStyle/>
          <a:p>
            <a:fld id="{F5224F48-4A49-48A5-90A0-14763D511DB2}" type="datetimeFigureOut">
              <a:rPr lang="fr-BE" smtClean="0"/>
              <a:t>02-12-21</a:t>
            </a:fld>
            <a:endParaRPr lang="fr-BE"/>
          </a:p>
        </p:txBody>
      </p:sp>
      <p:sp>
        <p:nvSpPr>
          <p:cNvPr id="5" name="Espace réservé du pied de page 4">
            <a:extLst>
              <a:ext uri="{FF2B5EF4-FFF2-40B4-BE49-F238E27FC236}">
                <a16:creationId xmlns:a16="http://schemas.microsoft.com/office/drawing/2014/main" id="{B535787C-27A8-4B49-B6BF-D3D1E3A6AEA2}"/>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4F957FD7-982C-4FB9-BA3E-383019936B5D}"/>
              </a:ext>
            </a:extLst>
          </p:cNvPr>
          <p:cNvSpPr>
            <a:spLocks noGrp="1"/>
          </p:cNvSpPr>
          <p:nvPr>
            <p:ph type="sldNum" sz="quarter" idx="12"/>
          </p:nvPr>
        </p:nvSpPr>
        <p:spPr/>
        <p:txBody>
          <a:bodyPr/>
          <a:lstStyle/>
          <a:p>
            <a:fld id="{29F4457D-0387-485F-A214-BAB28A617E6F}" type="slidenum">
              <a:rPr lang="fr-BE" smtClean="0"/>
              <a:t>‹N°›</a:t>
            </a:fld>
            <a:endParaRPr lang="fr-BE"/>
          </a:p>
        </p:txBody>
      </p:sp>
    </p:spTree>
    <p:extLst>
      <p:ext uri="{BB962C8B-B14F-4D97-AF65-F5344CB8AC3E}">
        <p14:creationId xmlns:p14="http://schemas.microsoft.com/office/powerpoint/2010/main" val="175084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20D6865-03C8-4D7B-9D7D-16534549635F}"/>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9848B443-6C25-4AE6-A749-80612CA6D6B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BB78DE09-AAD3-4696-82F0-2B104253F9A1}"/>
              </a:ext>
            </a:extLst>
          </p:cNvPr>
          <p:cNvSpPr>
            <a:spLocks noGrp="1"/>
          </p:cNvSpPr>
          <p:nvPr>
            <p:ph type="dt" sz="half" idx="10"/>
          </p:nvPr>
        </p:nvSpPr>
        <p:spPr/>
        <p:txBody>
          <a:bodyPr/>
          <a:lstStyle/>
          <a:p>
            <a:fld id="{F5224F48-4A49-48A5-90A0-14763D511DB2}" type="datetimeFigureOut">
              <a:rPr lang="fr-BE" smtClean="0"/>
              <a:t>02-12-21</a:t>
            </a:fld>
            <a:endParaRPr lang="fr-BE"/>
          </a:p>
        </p:txBody>
      </p:sp>
      <p:sp>
        <p:nvSpPr>
          <p:cNvPr id="5" name="Espace réservé du pied de page 4">
            <a:extLst>
              <a:ext uri="{FF2B5EF4-FFF2-40B4-BE49-F238E27FC236}">
                <a16:creationId xmlns:a16="http://schemas.microsoft.com/office/drawing/2014/main" id="{9F450CAD-FBD3-4220-BE6F-6445D2ED81B8}"/>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D717E7B2-3718-43D5-A4A4-7EF3EE9FF329}"/>
              </a:ext>
            </a:extLst>
          </p:cNvPr>
          <p:cNvSpPr>
            <a:spLocks noGrp="1"/>
          </p:cNvSpPr>
          <p:nvPr>
            <p:ph type="sldNum" sz="quarter" idx="12"/>
          </p:nvPr>
        </p:nvSpPr>
        <p:spPr/>
        <p:txBody>
          <a:bodyPr/>
          <a:lstStyle/>
          <a:p>
            <a:fld id="{29F4457D-0387-485F-A214-BAB28A617E6F}" type="slidenum">
              <a:rPr lang="fr-BE" smtClean="0"/>
              <a:t>‹N°›</a:t>
            </a:fld>
            <a:endParaRPr lang="fr-BE"/>
          </a:p>
        </p:txBody>
      </p:sp>
    </p:spTree>
    <p:extLst>
      <p:ext uri="{BB962C8B-B14F-4D97-AF65-F5344CB8AC3E}">
        <p14:creationId xmlns:p14="http://schemas.microsoft.com/office/powerpoint/2010/main" val="1354150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BFB9EF-2324-4B79-BFCB-75456FB0BB8D}"/>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C9B4A2D0-F937-444D-A34C-3D7C56F311D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8E5E5048-0D82-4321-A709-F9A483BFCB8D}"/>
              </a:ext>
            </a:extLst>
          </p:cNvPr>
          <p:cNvSpPr>
            <a:spLocks noGrp="1"/>
          </p:cNvSpPr>
          <p:nvPr>
            <p:ph type="dt" sz="half" idx="10"/>
          </p:nvPr>
        </p:nvSpPr>
        <p:spPr/>
        <p:txBody>
          <a:bodyPr/>
          <a:lstStyle/>
          <a:p>
            <a:fld id="{F5224F48-4A49-48A5-90A0-14763D511DB2}" type="datetimeFigureOut">
              <a:rPr lang="fr-BE" smtClean="0"/>
              <a:t>02-12-21</a:t>
            </a:fld>
            <a:endParaRPr lang="fr-BE"/>
          </a:p>
        </p:txBody>
      </p:sp>
      <p:sp>
        <p:nvSpPr>
          <p:cNvPr id="5" name="Espace réservé du pied de page 4">
            <a:extLst>
              <a:ext uri="{FF2B5EF4-FFF2-40B4-BE49-F238E27FC236}">
                <a16:creationId xmlns:a16="http://schemas.microsoft.com/office/drawing/2014/main" id="{215415FD-3029-4596-B946-EF41B767309F}"/>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3D8A1D25-2475-4434-8025-783951B8E349}"/>
              </a:ext>
            </a:extLst>
          </p:cNvPr>
          <p:cNvSpPr>
            <a:spLocks noGrp="1"/>
          </p:cNvSpPr>
          <p:nvPr>
            <p:ph type="sldNum" sz="quarter" idx="12"/>
          </p:nvPr>
        </p:nvSpPr>
        <p:spPr/>
        <p:txBody>
          <a:bodyPr/>
          <a:lstStyle/>
          <a:p>
            <a:fld id="{29F4457D-0387-485F-A214-BAB28A617E6F}" type="slidenum">
              <a:rPr lang="fr-BE" smtClean="0"/>
              <a:t>‹N°›</a:t>
            </a:fld>
            <a:endParaRPr lang="fr-BE"/>
          </a:p>
        </p:txBody>
      </p:sp>
    </p:spTree>
    <p:extLst>
      <p:ext uri="{BB962C8B-B14F-4D97-AF65-F5344CB8AC3E}">
        <p14:creationId xmlns:p14="http://schemas.microsoft.com/office/powerpoint/2010/main" val="1316509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35BD84-42BB-462B-ACE7-C3A04BF0E36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B8AACCE6-19C6-4784-8693-91BC4F7671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6372CEF-9E9E-4C36-8744-866CFFE048E5}"/>
              </a:ext>
            </a:extLst>
          </p:cNvPr>
          <p:cNvSpPr>
            <a:spLocks noGrp="1"/>
          </p:cNvSpPr>
          <p:nvPr>
            <p:ph type="dt" sz="half" idx="10"/>
          </p:nvPr>
        </p:nvSpPr>
        <p:spPr/>
        <p:txBody>
          <a:bodyPr/>
          <a:lstStyle/>
          <a:p>
            <a:fld id="{F5224F48-4A49-48A5-90A0-14763D511DB2}" type="datetimeFigureOut">
              <a:rPr lang="fr-BE" smtClean="0"/>
              <a:t>02-12-21</a:t>
            </a:fld>
            <a:endParaRPr lang="fr-BE"/>
          </a:p>
        </p:txBody>
      </p:sp>
      <p:sp>
        <p:nvSpPr>
          <p:cNvPr id="5" name="Espace réservé du pied de page 4">
            <a:extLst>
              <a:ext uri="{FF2B5EF4-FFF2-40B4-BE49-F238E27FC236}">
                <a16:creationId xmlns:a16="http://schemas.microsoft.com/office/drawing/2014/main" id="{22855D63-2DAD-4B8D-99A5-872DE0B2C636}"/>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85CAD25B-EC7F-416A-BC86-43CC2CFD6A32}"/>
              </a:ext>
            </a:extLst>
          </p:cNvPr>
          <p:cNvSpPr>
            <a:spLocks noGrp="1"/>
          </p:cNvSpPr>
          <p:nvPr>
            <p:ph type="sldNum" sz="quarter" idx="12"/>
          </p:nvPr>
        </p:nvSpPr>
        <p:spPr/>
        <p:txBody>
          <a:bodyPr/>
          <a:lstStyle/>
          <a:p>
            <a:fld id="{29F4457D-0387-485F-A214-BAB28A617E6F}" type="slidenum">
              <a:rPr lang="fr-BE" smtClean="0"/>
              <a:t>‹N°›</a:t>
            </a:fld>
            <a:endParaRPr lang="fr-BE"/>
          </a:p>
        </p:txBody>
      </p:sp>
    </p:spTree>
    <p:extLst>
      <p:ext uri="{BB962C8B-B14F-4D97-AF65-F5344CB8AC3E}">
        <p14:creationId xmlns:p14="http://schemas.microsoft.com/office/powerpoint/2010/main" val="1899642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3FB619-D68B-45A4-82A3-0E0B931D67C7}"/>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932B4DBA-4DA9-4706-9F89-1F2D04C2BAD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D4B518DA-6F95-4A4B-995F-B51DB8B3F5C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33C4BF1D-7138-44BE-9765-715FD97859A1}"/>
              </a:ext>
            </a:extLst>
          </p:cNvPr>
          <p:cNvSpPr>
            <a:spLocks noGrp="1"/>
          </p:cNvSpPr>
          <p:nvPr>
            <p:ph type="dt" sz="half" idx="10"/>
          </p:nvPr>
        </p:nvSpPr>
        <p:spPr/>
        <p:txBody>
          <a:bodyPr/>
          <a:lstStyle/>
          <a:p>
            <a:fld id="{F5224F48-4A49-48A5-90A0-14763D511DB2}" type="datetimeFigureOut">
              <a:rPr lang="fr-BE" smtClean="0"/>
              <a:t>02-12-21</a:t>
            </a:fld>
            <a:endParaRPr lang="fr-BE"/>
          </a:p>
        </p:txBody>
      </p:sp>
      <p:sp>
        <p:nvSpPr>
          <p:cNvPr id="6" name="Espace réservé du pied de page 5">
            <a:extLst>
              <a:ext uri="{FF2B5EF4-FFF2-40B4-BE49-F238E27FC236}">
                <a16:creationId xmlns:a16="http://schemas.microsoft.com/office/drawing/2014/main" id="{B7337A63-BC4E-450F-B593-BD21FC78FC9D}"/>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CA92E6DD-563B-4411-A60E-3986A09E2DC3}"/>
              </a:ext>
            </a:extLst>
          </p:cNvPr>
          <p:cNvSpPr>
            <a:spLocks noGrp="1"/>
          </p:cNvSpPr>
          <p:nvPr>
            <p:ph type="sldNum" sz="quarter" idx="12"/>
          </p:nvPr>
        </p:nvSpPr>
        <p:spPr/>
        <p:txBody>
          <a:bodyPr/>
          <a:lstStyle/>
          <a:p>
            <a:fld id="{29F4457D-0387-485F-A214-BAB28A617E6F}" type="slidenum">
              <a:rPr lang="fr-BE" smtClean="0"/>
              <a:t>‹N°›</a:t>
            </a:fld>
            <a:endParaRPr lang="fr-BE"/>
          </a:p>
        </p:txBody>
      </p:sp>
    </p:spTree>
    <p:extLst>
      <p:ext uri="{BB962C8B-B14F-4D97-AF65-F5344CB8AC3E}">
        <p14:creationId xmlns:p14="http://schemas.microsoft.com/office/powerpoint/2010/main" val="277965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C2DEED-8F13-4410-A34E-443DCA4605D6}"/>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2A14C4A9-A2A8-46F9-80CE-A2C745142B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338D66A-08BA-41B4-A93D-3437C746AFE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15E1EEAC-55B0-4A7F-97E1-915257DF7C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6342C92-7717-44FF-98CE-3B955470242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3D7B518F-3716-42EE-91CC-DD107F943FE4}"/>
              </a:ext>
            </a:extLst>
          </p:cNvPr>
          <p:cNvSpPr>
            <a:spLocks noGrp="1"/>
          </p:cNvSpPr>
          <p:nvPr>
            <p:ph type="dt" sz="half" idx="10"/>
          </p:nvPr>
        </p:nvSpPr>
        <p:spPr/>
        <p:txBody>
          <a:bodyPr/>
          <a:lstStyle/>
          <a:p>
            <a:fld id="{F5224F48-4A49-48A5-90A0-14763D511DB2}" type="datetimeFigureOut">
              <a:rPr lang="fr-BE" smtClean="0"/>
              <a:t>02-12-21</a:t>
            </a:fld>
            <a:endParaRPr lang="fr-BE"/>
          </a:p>
        </p:txBody>
      </p:sp>
      <p:sp>
        <p:nvSpPr>
          <p:cNvPr id="8" name="Espace réservé du pied de page 7">
            <a:extLst>
              <a:ext uri="{FF2B5EF4-FFF2-40B4-BE49-F238E27FC236}">
                <a16:creationId xmlns:a16="http://schemas.microsoft.com/office/drawing/2014/main" id="{0F1424E1-C265-4DEC-8487-B7A2F9E4FBC0}"/>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79D52D12-8CEF-4C66-B286-D4789888900F}"/>
              </a:ext>
            </a:extLst>
          </p:cNvPr>
          <p:cNvSpPr>
            <a:spLocks noGrp="1"/>
          </p:cNvSpPr>
          <p:nvPr>
            <p:ph type="sldNum" sz="quarter" idx="12"/>
          </p:nvPr>
        </p:nvSpPr>
        <p:spPr/>
        <p:txBody>
          <a:bodyPr/>
          <a:lstStyle/>
          <a:p>
            <a:fld id="{29F4457D-0387-485F-A214-BAB28A617E6F}" type="slidenum">
              <a:rPr lang="fr-BE" smtClean="0"/>
              <a:t>‹N°›</a:t>
            </a:fld>
            <a:endParaRPr lang="fr-BE"/>
          </a:p>
        </p:txBody>
      </p:sp>
    </p:spTree>
    <p:extLst>
      <p:ext uri="{BB962C8B-B14F-4D97-AF65-F5344CB8AC3E}">
        <p14:creationId xmlns:p14="http://schemas.microsoft.com/office/powerpoint/2010/main" val="1245848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3852B7-84B7-4099-8805-8DB3E5C9732C}"/>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A3615422-2838-40DC-8EA6-EFA84DA7AD06}"/>
              </a:ext>
            </a:extLst>
          </p:cNvPr>
          <p:cNvSpPr>
            <a:spLocks noGrp="1"/>
          </p:cNvSpPr>
          <p:nvPr>
            <p:ph type="dt" sz="half" idx="10"/>
          </p:nvPr>
        </p:nvSpPr>
        <p:spPr/>
        <p:txBody>
          <a:bodyPr/>
          <a:lstStyle/>
          <a:p>
            <a:fld id="{F5224F48-4A49-48A5-90A0-14763D511DB2}" type="datetimeFigureOut">
              <a:rPr lang="fr-BE" smtClean="0"/>
              <a:t>02-12-21</a:t>
            </a:fld>
            <a:endParaRPr lang="fr-BE"/>
          </a:p>
        </p:txBody>
      </p:sp>
      <p:sp>
        <p:nvSpPr>
          <p:cNvPr id="4" name="Espace réservé du pied de page 3">
            <a:extLst>
              <a:ext uri="{FF2B5EF4-FFF2-40B4-BE49-F238E27FC236}">
                <a16:creationId xmlns:a16="http://schemas.microsoft.com/office/drawing/2014/main" id="{457F995F-97F5-4A5F-A3FA-FAA3B8684ABC}"/>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AA398FDD-6CBB-4779-9AB3-984E6476F9F0}"/>
              </a:ext>
            </a:extLst>
          </p:cNvPr>
          <p:cNvSpPr>
            <a:spLocks noGrp="1"/>
          </p:cNvSpPr>
          <p:nvPr>
            <p:ph type="sldNum" sz="quarter" idx="12"/>
          </p:nvPr>
        </p:nvSpPr>
        <p:spPr/>
        <p:txBody>
          <a:bodyPr/>
          <a:lstStyle/>
          <a:p>
            <a:fld id="{29F4457D-0387-485F-A214-BAB28A617E6F}" type="slidenum">
              <a:rPr lang="fr-BE" smtClean="0"/>
              <a:t>‹N°›</a:t>
            </a:fld>
            <a:endParaRPr lang="fr-BE"/>
          </a:p>
        </p:txBody>
      </p:sp>
    </p:spTree>
    <p:extLst>
      <p:ext uri="{BB962C8B-B14F-4D97-AF65-F5344CB8AC3E}">
        <p14:creationId xmlns:p14="http://schemas.microsoft.com/office/powerpoint/2010/main" val="2336674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D3ACC3A-DD62-4656-AE39-6F090CBE6553}"/>
              </a:ext>
            </a:extLst>
          </p:cNvPr>
          <p:cNvSpPr>
            <a:spLocks noGrp="1"/>
          </p:cNvSpPr>
          <p:nvPr>
            <p:ph type="dt" sz="half" idx="10"/>
          </p:nvPr>
        </p:nvSpPr>
        <p:spPr/>
        <p:txBody>
          <a:bodyPr/>
          <a:lstStyle/>
          <a:p>
            <a:fld id="{F5224F48-4A49-48A5-90A0-14763D511DB2}" type="datetimeFigureOut">
              <a:rPr lang="fr-BE" smtClean="0"/>
              <a:t>02-12-21</a:t>
            </a:fld>
            <a:endParaRPr lang="fr-BE"/>
          </a:p>
        </p:txBody>
      </p:sp>
      <p:sp>
        <p:nvSpPr>
          <p:cNvPr id="3" name="Espace réservé du pied de page 2">
            <a:extLst>
              <a:ext uri="{FF2B5EF4-FFF2-40B4-BE49-F238E27FC236}">
                <a16:creationId xmlns:a16="http://schemas.microsoft.com/office/drawing/2014/main" id="{5BF04F4C-5F5A-400C-B8F0-7002086DFA0B}"/>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7FFEFEDF-A77D-43F7-95EC-B8D58EAC836C}"/>
              </a:ext>
            </a:extLst>
          </p:cNvPr>
          <p:cNvSpPr>
            <a:spLocks noGrp="1"/>
          </p:cNvSpPr>
          <p:nvPr>
            <p:ph type="sldNum" sz="quarter" idx="12"/>
          </p:nvPr>
        </p:nvSpPr>
        <p:spPr/>
        <p:txBody>
          <a:bodyPr/>
          <a:lstStyle/>
          <a:p>
            <a:fld id="{29F4457D-0387-485F-A214-BAB28A617E6F}" type="slidenum">
              <a:rPr lang="fr-BE" smtClean="0"/>
              <a:t>‹N°›</a:t>
            </a:fld>
            <a:endParaRPr lang="fr-BE"/>
          </a:p>
        </p:txBody>
      </p:sp>
    </p:spTree>
    <p:extLst>
      <p:ext uri="{BB962C8B-B14F-4D97-AF65-F5344CB8AC3E}">
        <p14:creationId xmlns:p14="http://schemas.microsoft.com/office/powerpoint/2010/main" val="55167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1DD40B-EC97-4C99-89E1-264F6BB68CF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440BBA5B-E562-4C2B-94FA-B22E0B3CC4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740CE1F4-4EF6-4060-8906-372F415308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EDED496-A6BF-444D-A93D-20FAA021F75C}"/>
              </a:ext>
            </a:extLst>
          </p:cNvPr>
          <p:cNvSpPr>
            <a:spLocks noGrp="1"/>
          </p:cNvSpPr>
          <p:nvPr>
            <p:ph type="dt" sz="half" idx="10"/>
          </p:nvPr>
        </p:nvSpPr>
        <p:spPr/>
        <p:txBody>
          <a:bodyPr/>
          <a:lstStyle/>
          <a:p>
            <a:fld id="{F5224F48-4A49-48A5-90A0-14763D511DB2}" type="datetimeFigureOut">
              <a:rPr lang="fr-BE" smtClean="0"/>
              <a:t>02-12-21</a:t>
            </a:fld>
            <a:endParaRPr lang="fr-BE"/>
          </a:p>
        </p:txBody>
      </p:sp>
      <p:sp>
        <p:nvSpPr>
          <p:cNvPr id="6" name="Espace réservé du pied de page 5">
            <a:extLst>
              <a:ext uri="{FF2B5EF4-FFF2-40B4-BE49-F238E27FC236}">
                <a16:creationId xmlns:a16="http://schemas.microsoft.com/office/drawing/2014/main" id="{79620683-1101-4236-B537-E98C2C474FDE}"/>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6397DFC8-3A18-4745-B185-D957813BBD0D}"/>
              </a:ext>
            </a:extLst>
          </p:cNvPr>
          <p:cNvSpPr>
            <a:spLocks noGrp="1"/>
          </p:cNvSpPr>
          <p:nvPr>
            <p:ph type="sldNum" sz="quarter" idx="12"/>
          </p:nvPr>
        </p:nvSpPr>
        <p:spPr/>
        <p:txBody>
          <a:bodyPr/>
          <a:lstStyle/>
          <a:p>
            <a:fld id="{29F4457D-0387-485F-A214-BAB28A617E6F}" type="slidenum">
              <a:rPr lang="fr-BE" smtClean="0"/>
              <a:t>‹N°›</a:t>
            </a:fld>
            <a:endParaRPr lang="fr-BE"/>
          </a:p>
        </p:txBody>
      </p:sp>
    </p:spTree>
    <p:extLst>
      <p:ext uri="{BB962C8B-B14F-4D97-AF65-F5344CB8AC3E}">
        <p14:creationId xmlns:p14="http://schemas.microsoft.com/office/powerpoint/2010/main" val="213330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A2BCBE-B1B3-49D4-9997-23DEA889719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32B52C66-AA10-4A10-BB71-414F60BEBE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C5C99422-5A1B-4273-A440-6263FD7F7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4AD42E7-DE8A-4C81-BF00-389FC01F2433}"/>
              </a:ext>
            </a:extLst>
          </p:cNvPr>
          <p:cNvSpPr>
            <a:spLocks noGrp="1"/>
          </p:cNvSpPr>
          <p:nvPr>
            <p:ph type="dt" sz="half" idx="10"/>
          </p:nvPr>
        </p:nvSpPr>
        <p:spPr/>
        <p:txBody>
          <a:bodyPr/>
          <a:lstStyle/>
          <a:p>
            <a:fld id="{F5224F48-4A49-48A5-90A0-14763D511DB2}" type="datetimeFigureOut">
              <a:rPr lang="fr-BE" smtClean="0"/>
              <a:t>02-12-21</a:t>
            </a:fld>
            <a:endParaRPr lang="fr-BE"/>
          </a:p>
        </p:txBody>
      </p:sp>
      <p:sp>
        <p:nvSpPr>
          <p:cNvPr id="6" name="Espace réservé du pied de page 5">
            <a:extLst>
              <a:ext uri="{FF2B5EF4-FFF2-40B4-BE49-F238E27FC236}">
                <a16:creationId xmlns:a16="http://schemas.microsoft.com/office/drawing/2014/main" id="{E8D75C68-69A4-44D2-9BD0-8E8DE46C0C8C}"/>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2A0D362E-33F2-4AB8-93E9-E6243806EDFF}"/>
              </a:ext>
            </a:extLst>
          </p:cNvPr>
          <p:cNvSpPr>
            <a:spLocks noGrp="1"/>
          </p:cNvSpPr>
          <p:nvPr>
            <p:ph type="sldNum" sz="quarter" idx="12"/>
          </p:nvPr>
        </p:nvSpPr>
        <p:spPr/>
        <p:txBody>
          <a:bodyPr/>
          <a:lstStyle/>
          <a:p>
            <a:fld id="{29F4457D-0387-485F-A214-BAB28A617E6F}" type="slidenum">
              <a:rPr lang="fr-BE" smtClean="0"/>
              <a:t>‹N°›</a:t>
            </a:fld>
            <a:endParaRPr lang="fr-BE"/>
          </a:p>
        </p:txBody>
      </p:sp>
    </p:spTree>
    <p:extLst>
      <p:ext uri="{BB962C8B-B14F-4D97-AF65-F5344CB8AC3E}">
        <p14:creationId xmlns:p14="http://schemas.microsoft.com/office/powerpoint/2010/main" val="2653595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DA03707-0226-4BA8-96D0-D33F28F104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15D6AE06-A14B-4259-AD24-A41101F3A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B56AF8B9-9B87-4B7B-B0EF-77C819382C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224F48-4A49-48A5-90A0-14763D511DB2}" type="datetimeFigureOut">
              <a:rPr lang="fr-BE" smtClean="0"/>
              <a:t>02-12-21</a:t>
            </a:fld>
            <a:endParaRPr lang="fr-BE"/>
          </a:p>
        </p:txBody>
      </p:sp>
      <p:sp>
        <p:nvSpPr>
          <p:cNvPr id="5" name="Espace réservé du pied de page 4">
            <a:extLst>
              <a:ext uri="{FF2B5EF4-FFF2-40B4-BE49-F238E27FC236}">
                <a16:creationId xmlns:a16="http://schemas.microsoft.com/office/drawing/2014/main" id="{816FEC91-8388-433A-96EC-E8D5119141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44C381BC-C003-427C-935F-3A44F60E1E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4457D-0387-485F-A214-BAB28A617E6F}" type="slidenum">
              <a:rPr lang="fr-BE" smtClean="0"/>
              <a:t>‹N°›</a:t>
            </a:fld>
            <a:endParaRPr lang="fr-BE"/>
          </a:p>
        </p:txBody>
      </p:sp>
    </p:spTree>
    <p:extLst>
      <p:ext uri="{BB962C8B-B14F-4D97-AF65-F5344CB8AC3E}">
        <p14:creationId xmlns:p14="http://schemas.microsoft.com/office/powerpoint/2010/main" val="2087480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visualgo.net/en/sorti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youtu.be/rYkeFrI-de8"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visualgo.net/en/sort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visualgo.net/en/sort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www.youtube.com/watch?v=ROalU379l3U" TargetMode="External"/><Relationship Id="rId4" Type="http://schemas.openxmlformats.org/officeDocument/2006/relationships/hyperlink" Target="NUL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lwh.free.fr/pages/algo/tri/tri.ht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4285630-E11A-4CC4-800A-68532E743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8">
            <a:extLst>
              <a:ext uri="{FF2B5EF4-FFF2-40B4-BE49-F238E27FC236}">
                <a16:creationId xmlns:a16="http://schemas.microsoft.com/office/drawing/2014/main" id="{069B0493-EC1B-42FD-A38E-D4620EA2CF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5782800"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D263E12D-D6FE-41E6-98B7-EBA88FED2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
            <a:extLst>
              <a:ext uri="{FF2B5EF4-FFF2-40B4-BE49-F238E27FC236}">
                <a16:creationId xmlns:a16="http://schemas.microsoft.com/office/drawing/2014/main" id="{80FAEE97-8C0C-4ED5-BC7D-C6870947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5BFAC9A7-CED6-40CD-BC73-6B06ECAC2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8">
            <a:extLst>
              <a:ext uri="{FF2B5EF4-FFF2-40B4-BE49-F238E27FC236}">
                <a16:creationId xmlns:a16="http://schemas.microsoft.com/office/drawing/2014/main" id="{880D38C5-CFB9-4498-AD9C-38B2BBF65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9168" y="1126737"/>
            <a:ext cx="5795510"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re 1">
            <a:extLst>
              <a:ext uri="{FF2B5EF4-FFF2-40B4-BE49-F238E27FC236}">
                <a16:creationId xmlns:a16="http://schemas.microsoft.com/office/drawing/2014/main" id="{878541CA-8D42-437F-8D5F-BC00E2521ACB}"/>
              </a:ext>
            </a:extLst>
          </p:cNvPr>
          <p:cNvSpPr>
            <a:spLocks noGrp="1"/>
          </p:cNvSpPr>
          <p:nvPr>
            <p:ph type="ctrTitle"/>
          </p:nvPr>
        </p:nvSpPr>
        <p:spPr>
          <a:xfrm>
            <a:off x="1411113" y="1448471"/>
            <a:ext cx="5149124" cy="2579000"/>
          </a:xfrm>
        </p:spPr>
        <p:txBody>
          <a:bodyPr>
            <a:normAutofit/>
          </a:bodyPr>
          <a:lstStyle/>
          <a:p>
            <a:pPr algn="l"/>
            <a:r>
              <a:rPr lang="fr-BE" sz="4800" dirty="0">
                <a:solidFill>
                  <a:srgbClr val="FFFFFF"/>
                </a:solidFill>
              </a:rPr>
              <a:t>Algorithmes de tri</a:t>
            </a:r>
          </a:p>
        </p:txBody>
      </p:sp>
    </p:spTree>
    <p:extLst>
      <p:ext uri="{BB962C8B-B14F-4D97-AF65-F5344CB8AC3E}">
        <p14:creationId xmlns:p14="http://schemas.microsoft.com/office/powerpoint/2010/main" val="2493752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Titre 1">
            <a:extLst>
              <a:ext uri="{FF2B5EF4-FFF2-40B4-BE49-F238E27FC236}">
                <a16:creationId xmlns:a16="http://schemas.microsoft.com/office/drawing/2014/main" id="{44AA990B-1A40-4036-ADC0-7829E766A1EC}"/>
              </a:ext>
            </a:extLst>
          </p:cNvPr>
          <p:cNvSpPr txBox="1">
            <a:spLocks/>
          </p:cNvSpPr>
          <p:nvPr/>
        </p:nvSpPr>
        <p:spPr>
          <a:xfrm>
            <a:off x="958506" y="800392"/>
            <a:ext cx="10264697" cy="12121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BE" sz="4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Le tri par comptage</a:t>
            </a:r>
            <a:endParaRPr lang="fr-BE"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BE" sz="1800" dirty="0">
              <a:latin typeface="Calibri" panose="020F0502020204030204" pitchFamily="34" charset="0"/>
              <a:cs typeface="Times New Roman" panose="02020603050405020304" pitchFamily="18" charset="0"/>
            </a:endParaRPr>
          </a:p>
        </p:txBody>
      </p:sp>
      <p:sp>
        <p:nvSpPr>
          <p:cNvPr id="17" name="ZoneTexte 16">
            <a:extLst>
              <a:ext uri="{FF2B5EF4-FFF2-40B4-BE49-F238E27FC236}">
                <a16:creationId xmlns:a16="http://schemas.microsoft.com/office/drawing/2014/main" id="{A23C7205-38A9-4902-8CD4-8EBDDF2D8E9B}"/>
              </a:ext>
            </a:extLst>
          </p:cNvPr>
          <p:cNvSpPr txBox="1"/>
          <p:nvPr/>
        </p:nvSpPr>
        <p:spPr>
          <a:xfrm>
            <a:off x="1529032" y="2925500"/>
            <a:ext cx="8241692" cy="2923557"/>
          </a:xfrm>
          <a:prstGeom prst="rect">
            <a:avLst/>
          </a:prstGeom>
          <a:noFill/>
        </p:spPr>
        <p:txBody>
          <a:bodyPr wrap="square">
            <a:spAutoFit/>
          </a:bodyPr>
          <a:lstStyle/>
          <a:p>
            <a:pPr algn="just" hangingPunct="0">
              <a:lnSpc>
                <a:spcPct val="115000"/>
              </a:lnSpc>
              <a:spcAft>
                <a:spcPts val="600"/>
              </a:spcAft>
            </a:pPr>
            <a:r>
              <a:rPr lang="fr-FR" sz="2400" dirty="0">
                <a:solidFill>
                  <a:srgbClr val="212529"/>
                </a:solidFill>
                <a:latin typeface="-apple-system"/>
              </a:rPr>
              <a:t>Allez sur le site </a:t>
            </a:r>
            <a:r>
              <a:rPr lang="fr-FR" sz="1800" kern="1400" dirty="0">
                <a:effectLst/>
                <a:latin typeface="Times New Roman" panose="02020603050405020304" pitchFamily="18" charset="0"/>
                <a:ea typeface="Times New Roman" panose="02020603050405020304" pitchFamily="18" charset="0"/>
              </a:rPr>
              <a:t>: </a:t>
            </a:r>
            <a:r>
              <a:rPr lang="fr-FR" sz="2400" u="sng" kern="1400" dirty="0">
                <a:solidFill>
                  <a:srgbClr val="67AFBD"/>
                </a:solidFill>
                <a:effectLst/>
                <a:latin typeface="Times New Roman" panose="02020603050405020304" pitchFamily="18" charset="0"/>
                <a:ea typeface="Times New Roman" panose="02020603050405020304" pitchFamily="18" charset="0"/>
                <a:hlinkClick r:id="rId3"/>
              </a:rPr>
              <a:t>https://visualgo.net/en/sorting</a:t>
            </a:r>
            <a:r>
              <a:rPr lang="fr-FR" sz="2400" kern="1400" dirty="0">
                <a:effectLst/>
                <a:latin typeface="Times New Roman" panose="02020603050405020304" pitchFamily="18" charset="0"/>
                <a:ea typeface="Times New Roman" panose="02020603050405020304" pitchFamily="18" charset="0"/>
              </a:rPr>
              <a:t> </a:t>
            </a:r>
            <a:r>
              <a:rPr lang="fr-FR" sz="2400" dirty="0">
                <a:solidFill>
                  <a:srgbClr val="212529"/>
                </a:solidFill>
                <a:latin typeface="-apple-system"/>
              </a:rPr>
              <a:t>et sélectionnez « Cou » pour </a:t>
            </a:r>
            <a:r>
              <a:rPr lang="fr-FR" sz="2400" dirty="0" err="1">
                <a:solidFill>
                  <a:srgbClr val="212529"/>
                </a:solidFill>
                <a:latin typeface="-apple-system"/>
              </a:rPr>
              <a:t>counting</a:t>
            </a:r>
            <a:r>
              <a:rPr lang="fr-FR" sz="2400" dirty="0">
                <a:solidFill>
                  <a:srgbClr val="212529"/>
                </a:solidFill>
                <a:latin typeface="-apple-system"/>
              </a:rPr>
              <a:t> sort</a:t>
            </a:r>
          </a:p>
          <a:p>
            <a:pPr algn="just" hangingPunct="0">
              <a:lnSpc>
                <a:spcPct val="115000"/>
              </a:lnSpc>
              <a:spcAft>
                <a:spcPts val="600"/>
              </a:spcAft>
            </a:pPr>
            <a:endParaRPr lang="fr-FR" sz="2400" dirty="0">
              <a:solidFill>
                <a:srgbClr val="212529"/>
              </a:solidFill>
              <a:latin typeface="-apple-system"/>
            </a:endParaRPr>
          </a:p>
          <a:p>
            <a:pPr algn="just" hangingPunct="0">
              <a:lnSpc>
                <a:spcPct val="115000"/>
              </a:lnSpc>
              <a:spcAft>
                <a:spcPts val="600"/>
              </a:spcAft>
            </a:pPr>
            <a:endParaRPr lang="fr-FR" sz="2400" dirty="0">
              <a:solidFill>
                <a:srgbClr val="212529"/>
              </a:solidFill>
              <a:latin typeface="-apple-system"/>
            </a:endParaRPr>
          </a:p>
          <a:p>
            <a:pPr algn="just" hangingPunct="0">
              <a:lnSpc>
                <a:spcPct val="115000"/>
              </a:lnSpc>
              <a:spcAft>
                <a:spcPts val="600"/>
              </a:spcAft>
            </a:pPr>
            <a:r>
              <a:rPr lang="fr-FR" sz="2400" dirty="0">
                <a:solidFill>
                  <a:srgbClr val="212529"/>
                </a:solidFill>
                <a:latin typeface="-apple-system"/>
              </a:rPr>
              <a:t>Vidéo : </a:t>
            </a:r>
            <a:r>
              <a:rPr lang="fr-FR" sz="2400" u="sng" kern="1400" dirty="0">
                <a:solidFill>
                  <a:srgbClr val="0000FF"/>
                </a:solidFill>
                <a:effectLst/>
                <a:latin typeface="Times New Roman" panose="02020603050405020304" pitchFamily="18" charset="0"/>
                <a:ea typeface="Times New Roman" panose="02020603050405020304" pitchFamily="18" charset="0"/>
                <a:hlinkClick r:id="rId4"/>
              </a:rPr>
              <a:t>https://youtu.be/rYkeFrI-de8</a:t>
            </a:r>
            <a:endParaRPr lang="fr-BE" sz="2400" kern="1400" dirty="0">
              <a:effectLst/>
              <a:latin typeface="Times New Roman" panose="02020603050405020304" pitchFamily="18" charset="0"/>
              <a:ea typeface="Times New Roman" panose="02020603050405020304" pitchFamily="18" charset="0"/>
            </a:endParaRPr>
          </a:p>
          <a:p>
            <a:pPr algn="just" hangingPunct="0">
              <a:lnSpc>
                <a:spcPct val="115000"/>
              </a:lnSpc>
              <a:spcAft>
                <a:spcPts val="600"/>
              </a:spcAft>
            </a:pPr>
            <a:endParaRPr lang="fr-FR" sz="2400" dirty="0">
              <a:solidFill>
                <a:srgbClr val="212529"/>
              </a:solidFill>
              <a:latin typeface="-apple-system"/>
            </a:endParaRPr>
          </a:p>
        </p:txBody>
      </p:sp>
    </p:spTree>
    <p:extLst>
      <p:ext uri="{BB962C8B-B14F-4D97-AF65-F5344CB8AC3E}">
        <p14:creationId xmlns:p14="http://schemas.microsoft.com/office/powerpoint/2010/main" val="4230376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Titre 1">
            <a:extLst>
              <a:ext uri="{FF2B5EF4-FFF2-40B4-BE49-F238E27FC236}">
                <a16:creationId xmlns:a16="http://schemas.microsoft.com/office/drawing/2014/main" id="{44AA990B-1A40-4036-ADC0-7829E766A1EC}"/>
              </a:ext>
            </a:extLst>
          </p:cNvPr>
          <p:cNvSpPr txBox="1">
            <a:spLocks/>
          </p:cNvSpPr>
          <p:nvPr/>
        </p:nvSpPr>
        <p:spPr>
          <a:xfrm>
            <a:off x="958506" y="800392"/>
            <a:ext cx="10264697" cy="12121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BE" sz="4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Le tri par sélection</a:t>
            </a:r>
            <a:endParaRPr lang="fr-BE"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BE" sz="1800" dirty="0">
              <a:latin typeface="Calibri" panose="020F0502020204030204" pitchFamily="34" charset="0"/>
              <a:cs typeface="Times New Roman" panose="02020603050405020304" pitchFamily="18" charset="0"/>
            </a:endParaRPr>
          </a:p>
        </p:txBody>
      </p:sp>
      <p:sp>
        <p:nvSpPr>
          <p:cNvPr id="20" name="ZoneTexte 19">
            <a:extLst>
              <a:ext uri="{FF2B5EF4-FFF2-40B4-BE49-F238E27FC236}">
                <a16:creationId xmlns:a16="http://schemas.microsoft.com/office/drawing/2014/main" id="{5F8E8E4B-2342-4CF0-BE8D-684C8F8BD65B}"/>
              </a:ext>
            </a:extLst>
          </p:cNvPr>
          <p:cNvSpPr txBox="1"/>
          <p:nvPr/>
        </p:nvSpPr>
        <p:spPr>
          <a:xfrm>
            <a:off x="1431835" y="2578594"/>
            <a:ext cx="9318038" cy="1938992"/>
          </a:xfrm>
          <a:prstGeom prst="rect">
            <a:avLst/>
          </a:prstGeom>
          <a:noFill/>
        </p:spPr>
        <p:txBody>
          <a:bodyPr wrap="square">
            <a:spAutoFit/>
          </a:bodyPr>
          <a:lstStyle/>
          <a:p>
            <a:pPr algn="just"/>
            <a:r>
              <a:rPr lang="fr-FR" sz="2400" dirty="0">
                <a:solidFill>
                  <a:srgbClr val="212529"/>
                </a:solidFill>
                <a:latin typeface="-apple-system"/>
              </a:rPr>
              <a:t>« On cherche d'abord dans toute la table quel est le plus petit élément, et on vient le placer en première position en le permutant avec celui qui s'y trouve. Ensuite, on recommence pour le plus petit de ceux qui restent, et on le place en deuxième position. Et ainsi de suite jusqu'à l'avant-dernier. Le dernier est forcément déjà bien placé quand on y arrive. »</a:t>
            </a:r>
            <a:endParaRPr lang="fr-BE" sz="2400" dirty="0">
              <a:solidFill>
                <a:srgbClr val="212529"/>
              </a:solidFill>
              <a:latin typeface="-apple-system"/>
            </a:endParaRPr>
          </a:p>
        </p:txBody>
      </p:sp>
    </p:spTree>
    <p:extLst>
      <p:ext uri="{BB962C8B-B14F-4D97-AF65-F5344CB8AC3E}">
        <p14:creationId xmlns:p14="http://schemas.microsoft.com/office/powerpoint/2010/main" val="4148881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Titre 1">
            <a:extLst>
              <a:ext uri="{FF2B5EF4-FFF2-40B4-BE49-F238E27FC236}">
                <a16:creationId xmlns:a16="http://schemas.microsoft.com/office/drawing/2014/main" id="{44AA990B-1A40-4036-ADC0-7829E766A1EC}"/>
              </a:ext>
            </a:extLst>
          </p:cNvPr>
          <p:cNvSpPr txBox="1">
            <a:spLocks/>
          </p:cNvSpPr>
          <p:nvPr/>
        </p:nvSpPr>
        <p:spPr>
          <a:xfrm>
            <a:off x="958506" y="800392"/>
            <a:ext cx="10264697" cy="12121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BE" sz="4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Le tri par sélection</a:t>
            </a:r>
            <a:endParaRPr lang="fr-BE"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BE" sz="1800" dirty="0">
              <a:latin typeface="Calibri" panose="020F0502020204030204" pitchFamily="34" charset="0"/>
              <a:cs typeface="Times New Roman" panose="02020603050405020304" pitchFamily="18" charset="0"/>
            </a:endParaRPr>
          </a:p>
        </p:txBody>
      </p:sp>
      <p:sp>
        <p:nvSpPr>
          <p:cNvPr id="17" name="ZoneTexte 16">
            <a:extLst>
              <a:ext uri="{FF2B5EF4-FFF2-40B4-BE49-F238E27FC236}">
                <a16:creationId xmlns:a16="http://schemas.microsoft.com/office/drawing/2014/main" id="{64DB707A-24F9-48CA-8BA2-B48211DD2A7D}"/>
              </a:ext>
            </a:extLst>
          </p:cNvPr>
          <p:cNvSpPr txBox="1"/>
          <p:nvPr/>
        </p:nvSpPr>
        <p:spPr>
          <a:xfrm>
            <a:off x="1409100" y="2812887"/>
            <a:ext cx="8466420" cy="916854"/>
          </a:xfrm>
          <a:prstGeom prst="rect">
            <a:avLst/>
          </a:prstGeom>
          <a:noFill/>
        </p:spPr>
        <p:txBody>
          <a:bodyPr wrap="square">
            <a:spAutoFit/>
          </a:bodyPr>
          <a:lstStyle/>
          <a:p>
            <a:pPr algn="just" hangingPunct="0">
              <a:lnSpc>
                <a:spcPct val="115000"/>
              </a:lnSpc>
              <a:spcAft>
                <a:spcPts val="600"/>
              </a:spcAft>
            </a:pPr>
            <a:r>
              <a:rPr lang="fr-FR" sz="2400" dirty="0">
                <a:solidFill>
                  <a:srgbClr val="212529"/>
                </a:solidFill>
                <a:latin typeface="-apple-system"/>
              </a:rPr>
              <a:t>Allez sur le site </a:t>
            </a:r>
            <a:r>
              <a:rPr lang="fr-FR" sz="2400" kern="1400" dirty="0">
                <a:effectLst/>
                <a:latin typeface="Times New Roman" panose="02020603050405020304" pitchFamily="18" charset="0"/>
                <a:ea typeface="Times New Roman" panose="02020603050405020304" pitchFamily="18" charset="0"/>
              </a:rPr>
              <a:t>: </a:t>
            </a:r>
            <a:r>
              <a:rPr lang="fr-FR" sz="2400" u="sng" kern="1400" dirty="0">
                <a:solidFill>
                  <a:srgbClr val="67AFBD"/>
                </a:solidFill>
                <a:effectLst/>
                <a:latin typeface="Times New Roman" panose="02020603050405020304" pitchFamily="18" charset="0"/>
                <a:ea typeface="Times New Roman" panose="02020603050405020304" pitchFamily="18" charset="0"/>
                <a:hlinkClick r:id="rId3"/>
              </a:rPr>
              <a:t>https://visualgo.net/en/sorting</a:t>
            </a:r>
            <a:r>
              <a:rPr lang="fr-FR" sz="2400" kern="1400" dirty="0">
                <a:effectLst/>
                <a:latin typeface="Times New Roman" panose="02020603050405020304" pitchFamily="18" charset="0"/>
                <a:ea typeface="Times New Roman" panose="02020603050405020304" pitchFamily="18" charset="0"/>
              </a:rPr>
              <a:t> </a:t>
            </a:r>
            <a:r>
              <a:rPr lang="fr-FR" sz="2400" dirty="0">
                <a:solidFill>
                  <a:srgbClr val="212529"/>
                </a:solidFill>
                <a:latin typeface="-apple-system"/>
              </a:rPr>
              <a:t>et sélectionnez « select » pour </a:t>
            </a:r>
            <a:r>
              <a:rPr lang="fr-FR" sz="2400" dirty="0" err="1">
                <a:solidFill>
                  <a:srgbClr val="212529"/>
                </a:solidFill>
                <a:latin typeface="-apple-system"/>
              </a:rPr>
              <a:t>selection</a:t>
            </a:r>
            <a:r>
              <a:rPr lang="fr-FR" sz="2400" dirty="0">
                <a:solidFill>
                  <a:srgbClr val="212529"/>
                </a:solidFill>
                <a:latin typeface="-apple-system"/>
              </a:rPr>
              <a:t> sort</a:t>
            </a:r>
          </a:p>
        </p:txBody>
      </p:sp>
    </p:spTree>
    <p:extLst>
      <p:ext uri="{BB962C8B-B14F-4D97-AF65-F5344CB8AC3E}">
        <p14:creationId xmlns:p14="http://schemas.microsoft.com/office/powerpoint/2010/main" val="2379505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Titre 1">
            <a:extLst>
              <a:ext uri="{FF2B5EF4-FFF2-40B4-BE49-F238E27FC236}">
                <a16:creationId xmlns:a16="http://schemas.microsoft.com/office/drawing/2014/main" id="{44AA990B-1A40-4036-ADC0-7829E766A1EC}"/>
              </a:ext>
            </a:extLst>
          </p:cNvPr>
          <p:cNvSpPr txBox="1">
            <a:spLocks/>
          </p:cNvSpPr>
          <p:nvPr/>
        </p:nvSpPr>
        <p:spPr>
          <a:xfrm>
            <a:off x="958506" y="800392"/>
            <a:ext cx="10264697" cy="12121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BE" sz="4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Le tri par </a:t>
            </a:r>
            <a:r>
              <a:rPr lang="fr-BE" sz="4000" dirty="0">
                <a:solidFill>
                  <a:srgbClr val="FFFFFF"/>
                </a:solidFill>
                <a:latin typeface="Calibri" panose="020F0502020204030204" pitchFamily="34" charset="0"/>
                <a:ea typeface="Calibri" panose="020F0502020204030204" pitchFamily="34" charset="0"/>
                <a:cs typeface="Times New Roman" panose="02020603050405020304" pitchFamily="18" charset="0"/>
              </a:rPr>
              <a:t>insertion</a:t>
            </a:r>
            <a:endParaRPr lang="fr-BE"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BE" sz="1800" dirty="0">
              <a:latin typeface="Calibri" panose="020F0502020204030204" pitchFamily="34" charset="0"/>
              <a:cs typeface="Times New Roman" panose="02020603050405020304" pitchFamily="18" charset="0"/>
            </a:endParaRPr>
          </a:p>
        </p:txBody>
      </p:sp>
      <p:sp>
        <p:nvSpPr>
          <p:cNvPr id="11" name="ZoneTexte 10">
            <a:extLst>
              <a:ext uri="{FF2B5EF4-FFF2-40B4-BE49-F238E27FC236}">
                <a16:creationId xmlns:a16="http://schemas.microsoft.com/office/drawing/2014/main" id="{818FBBE0-9658-4198-826F-77B6BF3DAC80}"/>
              </a:ext>
            </a:extLst>
          </p:cNvPr>
          <p:cNvSpPr txBox="1"/>
          <p:nvPr/>
        </p:nvSpPr>
        <p:spPr>
          <a:xfrm>
            <a:off x="1467407" y="2644170"/>
            <a:ext cx="9261157" cy="3785652"/>
          </a:xfrm>
          <a:prstGeom prst="rect">
            <a:avLst/>
          </a:prstGeom>
          <a:noFill/>
        </p:spPr>
        <p:txBody>
          <a:bodyPr wrap="square">
            <a:spAutoFit/>
          </a:bodyPr>
          <a:lstStyle/>
          <a:p>
            <a:r>
              <a:rPr lang="fr-BE" sz="2400" dirty="0">
                <a:solidFill>
                  <a:srgbClr val="212529"/>
                </a:solidFill>
                <a:latin typeface="-apple-system"/>
              </a:rPr>
              <a:t>« On considère chaque élément du tableau les uns après les autres. </a:t>
            </a:r>
          </a:p>
          <a:p>
            <a:r>
              <a:rPr lang="fr-BE" sz="2400" dirty="0">
                <a:solidFill>
                  <a:srgbClr val="212529"/>
                </a:solidFill>
                <a:latin typeface="-apple-system"/>
              </a:rPr>
              <a:t>Pour chaque élément, on l’insère à la bonne place parmi les éléments déjà triés. </a:t>
            </a:r>
          </a:p>
          <a:p>
            <a:endParaRPr lang="fr-BE" sz="2400" dirty="0">
              <a:solidFill>
                <a:srgbClr val="212529"/>
              </a:solidFill>
              <a:latin typeface="-apple-system"/>
            </a:endParaRPr>
          </a:p>
          <a:p>
            <a:r>
              <a:rPr lang="fr-BE" sz="2400" dirty="0">
                <a:solidFill>
                  <a:srgbClr val="212529"/>
                </a:solidFill>
                <a:latin typeface="-apple-system"/>
              </a:rPr>
              <a:t>Pour insérer un élément, il va falloir faire des décalages pour libérer une place pour mettre l’élément au </a:t>
            </a:r>
            <a:r>
              <a:rPr lang="fr-BE" sz="2400">
                <a:solidFill>
                  <a:srgbClr val="212529"/>
                </a:solidFill>
                <a:latin typeface="-apple-system"/>
              </a:rPr>
              <a:t>bon endroit.</a:t>
            </a:r>
            <a:endParaRPr lang="fr-BE" sz="2400" dirty="0">
              <a:solidFill>
                <a:srgbClr val="212529"/>
              </a:solidFill>
              <a:latin typeface="-apple-system"/>
            </a:endParaRPr>
          </a:p>
          <a:p>
            <a:endParaRPr lang="fr-BE" sz="2400" dirty="0">
              <a:solidFill>
                <a:srgbClr val="212529"/>
              </a:solidFill>
              <a:latin typeface="-apple-system"/>
            </a:endParaRPr>
          </a:p>
          <a:p>
            <a:r>
              <a:rPr lang="fr-BE" sz="2400" dirty="0">
                <a:solidFill>
                  <a:srgbClr val="212529"/>
                </a:solidFill>
                <a:latin typeface="-apple-system"/>
              </a:rPr>
              <a:t>Au moment où on considère un élément, les éléments qui le précèdent sont déjà triés, tandis que les éléments qui le suivent ne sont pas encore triés</a:t>
            </a:r>
            <a:r>
              <a:rPr lang="fr-BE" b="0" i="0" dirty="0">
                <a:solidFill>
                  <a:srgbClr val="202122"/>
                </a:solidFill>
                <a:effectLst/>
                <a:latin typeface="Arial" panose="020B0604020202020204" pitchFamily="34" charset="0"/>
              </a:rPr>
              <a:t>. »</a:t>
            </a:r>
            <a:endParaRPr lang="fr-BE" dirty="0"/>
          </a:p>
        </p:txBody>
      </p:sp>
    </p:spTree>
    <p:extLst>
      <p:ext uri="{BB962C8B-B14F-4D97-AF65-F5344CB8AC3E}">
        <p14:creationId xmlns:p14="http://schemas.microsoft.com/office/powerpoint/2010/main" val="2495453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Titre 1">
            <a:extLst>
              <a:ext uri="{FF2B5EF4-FFF2-40B4-BE49-F238E27FC236}">
                <a16:creationId xmlns:a16="http://schemas.microsoft.com/office/drawing/2014/main" id="{44AA990B-1A40-4036-ADC0-7829E766A1EC}"/>
              </a:ext>
            </a:extLst>
          </p:cNvPr>
          <p:cNvSpPr txBox="1">
            <a:spLocks/>
          </p:cNvSpPr>
          <p:nvPr/>
        </p:nvSpPr>
        <p:spPr>
          <a:xfrm>
            <a:off x="958506" y="800392"/>
            <a:ext cx="10264697" cy="12121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BE" sz="4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Le tri par </a:t>
            </a:r>
            <a:r>
              <a:rPr lang="fr-BE" sz="4000" dirty="0">
                <a:solidFill>
                  <a:srgbClr val="FFFFFF"/>
                </a:solidFill>
                <a:latin typeface="Calibri" panose="020F0502020204030204" pitchFamily="34" charset="0"/>
                <a:ea typeface="Calibri" panose="020F0502020204030204" pitchFamily="34" charset="0"/>
                <a:cs typeface="Times New Roman" panose="02020603050405020304" pitchFamily="18" charset="0"/>
              </a:rPr>
              <a:t>insertion</a:t>
            </a:r>
            <a:endParaRPr lang="fr-BE"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BE" sz="1800" dirty="0">
              <a:latin typeface="Calibri" panose="020F0502020204030204" pitchFamily="34" charset="0"/>
              <a:cs typeface="Times New Roman" panose="02020603050405020304" pitchFamily="18" charset="0"/>
            </a:endParaRPr>
          </a:p>
        </p:txBody>
      </p:sp>
      <p:sp>
        <p:nvSpPr>
          <p:cNvPr id="11" name="ZoneTexte 10">
            <a:extLst>
              <a:ext uri="{FF2B5EF4-FFF2-40B4-BE49-F238E27FC236}">
                <a16:creationId xmlns:a16="http://schemas.microsoft.com/office/drawing/2014/main" id="{818FBBE0-9658-4198-826F-77B6BF3DAC80}"/>
              </a:ext>
            </a:extLst>
          </p:cNvPr>
          <p:cNvSpPr txBox="1"/>
          <p:nvPr/>
        </p:nvSpPr>
        <p:spPr>
          <a:xfrm>
            <a:off x="1467407" y="2644170"/>
            <a:ext cx="9261157" cy="3785652"/>
          </a:xfrm>
          <a:prstGeom prst="rect">
            <a:avLst/>
          </a:prstGeom>
          <a:noFill/>
        </p:spPr>
        <p:txBody>
          <a:bodyPr wrap="square">
            <a:spAutoFit/>
          </a:bodyPr>
          <a:lstStyle/>
          <a:p>
            <a:r>
              <a:rPr lang="fr-BE" sz="2400" dirty="0">
                <a:solidFill>
                  <a:srgbClr val="212529"/>
                </a:solidFill>
                <a:latin typeface="-apple-system"/>
              </a:rPr>
              <a:t>« On considère chaque élément du tableau les uns après les autres. </a:t>
            </a:r>
          </a:p>
          <a:p>
            <a:r>
              <a:rPr lang="fr-BE" sz="2400" dirty="0">
                <a:solidFill>
                  <a:srgbClr val="212529"/>
                </a:solidFill>
                <a:latin typeface="-apple-system"/>
              </a:rPr>
              <a:t>Pour chaque élément, on l’insère à la bonne place parmi les éléments déjà triés. </a:t>
            </a:r>
          </a:p>
          <a:p>
            <a:endParaRPr lang="fr-BE" sz="2400" dirty="0">
              <a:solidFill>
                <a:srgbClr val="212529"/>
              </a:solidFill>
              <a:latin typeface="-apple-system"/>
            </a:endParaRPr>
          </a:p>
          <a:p>
            <a:r>
              <a:rPr lang="fr-BE" sz="2400" dirty="0">
                <a:solidFill>
                  <a:srgbClr val="212529"/>
                </a:solidFill>
                <a:latin typeface="-apple-system"/>
              </a:rPr>
              <a:t>On « remonte » l’élément jusqu’au moment où on en trouve un plus petit que lui.</a:t>
            </a:r>
          </a:p>
          <a:p>
            <a:endParaRPr lang="fr-BE" sz="2400" dirty="0">
              <a:solidFill>
                <a:srgbClr val="212529"/>
              </a:solidFill>
              <a:latin typeface="-apple-system"/>
            </a:endParaRPr>
          </a:p>
          <a:p>
            <a:r>
              <a:rPr lang="fr-BE" sz="2400" dirty="0">
                <a:solidFill>
                  <a:srgbClr val="212529"/>
                </a:solidFill>
                <a:latin typeface="-apple-system"/>
              </a:rPr>
              <a:t>Au moment où on considère un élément, les éléments qui le précèdent sont déjà triés, tandis que les éléments qui le suivent ne sont pas encore triés</a:t>
            </a:r>
            <a:r>
              <a:rPr lang="fr-BE" b="0" i="0" dirty="0">
                <a:solidFill>
                  <a:srgbClr val="202122"/>
                </a:solidFill>
                <a:effectLst/>
                <a:latin typeface="Arial" panose="020B0604020202020204" pitchFamily="34" charset="0"/>
              </a:rPr>
              <a:t>. »</a:t>
            </a:r>
            <a:endParaRPr lang="fr-BE" dirty="0"/>
          </a:p>
        </p:txBody>
      </p:sp>
    </p:spTree>
    <p:extLst>
      <p:ext uri="{BB962C8B-B14F-4D97-AF65-F5344CB8AC3E}">
        <p14:creationId xmlns:p14="http://schemas.microsoft.com/office/powerpoint/2010/main" val="1332315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Titre 1">
            <a:extLst>
              <a:ext uri="{FF2B5EF4-FFF2-40B4-BE49-F238E27FC236}">
                <a16:creationId xmlns:a16="http://schemas.microsoft.com/office/drawing/2014/main" id="{44AA990B-1A40-4036-ADC0-7829E766A1EC}"/>
              </a:ext>
            </a:extLst>
          </p:cNvPr>
          <p:cNvSpPr txBox="1">
            <a:spLocks/>
          </p:cNvSpPr>
          <p:nvPr/>
        </p:nvSpPr>
        <p:spPr>
          <a:xfrm>
            <a:off x="958506" y="800392"/>
            <a:ext cx="10264697" cy="12121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BE" sz="4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Le tri par </a:t>
            </a:r>
            <a:r>
              <a:rPr lang="fr-BE" sz="4000" dirty="0">
                <a:solidFill>
                  <a:srgbClr val="FFFFFF"/>
                </a:solidFill>
                <a:latin typeface="Calibri" panose="020F0502020204030204" pitchFamily="34" charset="0"/>
                <a:ea typeface="Calibri" panose="020F0502020204030204" pitchFamily="34" charset="0"/>
                <a:cs typeface="Times New Roman" panose="02020603050405020304" pitchFamily="18" charset="0"/>
              </a:rPr>
              <a:t>insertion</a:t>
            </a:r>
            <a:endParaRPr lang="fr-BE"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BE" sz="1800" dirty="0">
              <a:latin typeface="Calibri" panose="020F0502020204030204" pitchFamily="34" charset="0"/>
              <a:cs typeface="Times New Roman" panose="02020603050405020304" pitchFamily="18" charset="0"/>
            </a:endParaRPr>
          </a:p>
        </p:txBody>
      </p:sp>
      <p:sp>
        <p:nvSpPr>
          <p:cNvPr id="17" name="ZoneTexte 16">
            <a:extLst>
              <a:ext uri="{FF2B5EF4-FFF2-40B4-BE49-F238E27FC236}">
                <a16:creationId xmlns:a16="http://schemas.microsoft.com/office/drawing/2014/main" id="{2EEE779E-15ED-489B-B3B5-9B4166D73CAA}"/>
              </a:ext>
            </a:extLst>
          </p:cNvPr>
          <p:cNvSpPr txBox="1"/>
          <p:nvPr/>
        </p:nvSpPr>
        <p:spPr>
          <a:xfrm>
            <a:off x="1409100" y="2812887"/>
            <a:ext cx="8466420" cy="916854"/>
          </a:xfrm>
          <a:prstGeom prst="rect">
            <a:avLst/>
          </a:prstGeom>
          <a:noFill/>
        </p:spPr>
        <p:txBody>
          <a:bodyPr wrap="square">
            <a:spAutoFit/>
          </a:bodyPr>
          <a:lstStyle/>
          <a:p>
            <a:pPr algn="just" hangingPunct="0">
              <a:lnSpc>
                <a:spcPct val="115000"/>
              </a:lnSpc>
              <a:spcAft>
                <a:spcPts val="600"/>
              </a:spcAft>
            </a:pPr>
            <a:r>
              <a:rPr lang="fr-FR" sz="2400" dirty="0">
                <a:solidFill>
                  <a:srgbClr val="212529"/>
                </a:solidFill>
                <a:latin typeface="-apple-system"/>
              </a:rPr>
              <a:t>Allez sur le site </a:t>
            </a:r>
            <a:r>
              <a:rPr lang="fr-FR" sz="2400" kern="1400" dirty="0">
                <a:effectLst/>
                <a:latin typeface="Times New Roman" panose="02020603050405020304" pitchFamily="18" charset="0"/>
                <a:ea typeface="Times New Roman" panose="02020603050405020304" pitchFamily="18" charset="0"/>
              </a:rPr>
              <a:t>: </a:t>
            </a:r>
            <a:r>
              <a:rPr lang="fr-FR" sz="2400" u="sng" kern="1400" dirty="0">
                <a:solidFill>
                  <a:srgbClr val="67AFBD"/>
                </a:solidFill>
                <a:effectLst/>
                <a:latin typeface="Times New Roman" panose="02020603050405020304" pitchFamily="18" charset="0"/>
                <a:ea typeface="Times New Roman" panose="02020603050405020304" pitchFamily="18" charset="0"/>
                <a:hlinkClick r:id="rId3"/>
              </a:rPr>
              <a:t>https://visualgo.net/en/sorting</a:t>
            </a:r>
            <a:r>
              <a:rPr lang="fr-FR" sz="2400" kern="1400" dirty="0">
                <a:effectLst/>
                <a:latin typeface="Times New Roman" panose="02020603050405020304" pitchFamily="18" charset="0"/>
                <a:ea typeface="Times New Roman" panose="02020603050405020304" pitchFamily="18" charset="0"/>
              </a:rPr>
              <a:t> </a:t>
            </a:r>
            <a:r>
              <a:rPr lang="fr-FR" sz="2400" dirty="0">
                <a:solidFill>
                  <a:srgbClr val="212529"/>
                </a:solidFill>
                <a:latin typeface="-apple-system"/>
              </a:rPr>
              <a:t>et sélectionnez « Insert » pour insertion sort</a:t>
            </a:r>
          </a:p>
        </p:txBody>
      </p:sp>
      <p:sp>
        <p:nvSpPr>
          <p:cNvPr id="19" name="ZoneTexte 18">
            <a:extLst>
              <a:ext uri="{FF2B5EF4-FFF2-40B4-BE49-F238E27FC236}">
                <a16:creationId xmlns:a16="http://schemas.microsoft.com/office/drawing/2014/main" id="{C1AC9FB9-36A6-4B4B-BD17-52C85E56FF02}"/>
              </a:ext>
            </a:extLst>
          </p:cNvPr>
          <p:cNvSpPr txBox="1"/>
          <p:nvPr/>
        </p:nvSpPr>
        <p:spPr>
          <a:xfrm>
            <a:off x="1409100" y="4739872"/>
            <a:ext cx="6097904" cy="461665"/>
          </a:xfrm>
          <a:prstGeom prst="rect">
            <a:avLst/>
          </a:prstGeom>
          <a:noFill/>
        </p:spPr>
        <p:txBody>
          <a:bodyPr wrap="square">
            <a:spAutoFit/>
          </a:bodyPr>
          <a:lstStyle/>
          <a:p>
            <a:r>
              <a:rPr lang="fr-FR" sz="2400" dirty="0">
                <a:solidFill>
                  <a:srgbClr val="212529"/>
                </a:solidFill>
                <a:latin typeface="-apple-system"/>
              </a:rPr>
              <a:t>Vidéo :</a:t>
            </a:r>
            <a:endParaRPr lang="fr-BE" sz="2400" dirty="0"/>
          </a:p>
        </p:txBody>
      </p:sp>
      <p:sp>
        <p:nvSpPr>
          <p:cNvPr id="20" name="ZoneTexte 19">
            <a:extLst>
              <a:ext uri="{FF2B5EF4-FFF2-40B4-BE49-F238E27FC236}">
                <a16:creationId xmlns:a16="http://schemas.microsoft.com/office/drawing/2014/main" id="{44F34F68-9A66-4A52-BA2C-DB3FD0C32B9B}"/>
              </a:ext>
            </a:extLst>
          </p:cNvPr>
          <p:cNvSpPr txBox="1"/>
          <p:nvPr/>
        </p:nvSpPr>
        <p:spPr>
          <a:xfrm>
            <a:off x="2477452" y="4739872"/>
            <a:ext cx="6769417" cy="461665"/>
          </a:xfrm>
          <a:prstGeom prst="rect">
            <a:avLst/>
          </a:prstGeom>
          <a:noFill/>
        </p:spPr>
        <p:txBody>
          <a:bodyPr wrap="square">
            <a:spAutoFit/>
          </a:bodyPr>
          <a:lstStyle/>
          <a:p>
            <a:pPr hangingPunct="0"/>
            <a:r>
              <a:rPr lang="fr-FR" sz="2400" u="sng" kern="1400" dirty="0">
                <a:solidFill>
                  <a:srgbClr val="67AFBD"/>
                </a:solidFill>
                <a:latin typeface="Times New Roman" panose="02020603050405020304" pitchFamily="18" charset="0"/>
                <a:hlinkClick r:id="rId4" invalidUrl="https:///">
                  <a:extLst>
                    <a:ext uri="{A12FA001-AC4F-418D-AE19-62706E023703}">
                      <ahyp:hlinkClr xmlns:ahyp="http://schemas.microsoft.com/office/drawing/2018/hyperlinkcolor" val="tx"/>
                    </a:ext>
                  </a:extLst>
                </a:hlinkClick>
              </a:rPr>
              <a:t>https://</a:t>
            </a:r>
            <a:r>
              <a:rPr lang="fr-FR" sz="2400" u="sng" kern="1400" dirty="0">
                <a:solidFill>
                  <a:srgbClr val="67AFBD"/>
                </a:solidFill>
                <a:latin typeface="Times New Roman" panose="02020603050405020304" pitchFamily="18" charset="0"/>
                <a:hlinkClick r:id="rId5">
                  <a:extLst>
                    <a:ext uri="{A12FA001-AC4F-418D-AE19-62706E023703}">
                      <ahyp:hlinkClr xmlns:ahyp="http://schemas.microsoft.com/office/drawing/2018/hyperlinkcolor" val="tx"/>
                    </a:ext>
                  </a:extLst>
                </a:hlinkClick>
              </a:rPr>
              <a:t>.com/</a:t>
            </a:r>
            <a:r>
              <a:rPr lang="fr-FR" sz="2400" u="sng" kern="1400" dirty="0" err="1">
                <a:solidFill>
                  <a:srgbClr val="67AFBD"/>
                </a:solidFill>
                <a:latin typeface="Times New Roman" panose="02020603050405020304" pitchFamily="18" charset="0"/>
                <a:hlinkClick r:id="rId5">
                  <a:extLst>
                    <a:ext uri="{A12FA001-AC4F-418D-AE19-62706E023703}">
                      <ahyp:hlinkClr xmlns:ahyp="http://schemas.microsoft.com/office/drawing/2018/hyperlinkcolor" val="tx"/>
                    </a:ext>
                  </a:extLst>
                </a:hlinkClick>
              </a:rPr>
              <a:t>watch?v</a:t>
            </a:r>
            <a:r>
              <a:rPr lang="fr-FR" sz="2400" u="sng" kern="1400" dirty="0">
                <a:solidFill>
                  <a:srgbClr val="67AFBD"/>
                </a:solidFill>
                <a:latin typeface="Times New Roman" panose="02020603050405020304" pitchFamily="18" charset="0"/>
                <a:hlinkClick r:id="rId5">
                  <a:extLst>
                    <a:ext uri="{A12FA001-AC4F-418D-AE19-62706E023703}">
                      <ahyp:hlinkClr xmlns:ahyp="http://schemas.microsoft.com/office/drawing/2018/hyperlinkcolor" val="tx"/>
                    </a:ext>
                  </a:extLst>
                </a:hlinkClick>
              </a:rPr>
              <a:t>=ROalU379l3Uwww.youtube</a:t>
            </a:r>
            <a:endParaRPr lang="fr-BE" sz="2400" u="sng" kern="1400" dirty="0">
              <a:solidFill>
                <a:srgbClr val="67AFBD"/>
              </a:solidFill>
              <a:latin typeface="Times New Roman" panose="02020603050405020304" pitchFamily="18" charset="0"/>
            </a:endParaRPr>
          </a:p>
        </p:txBody>
      </p:sp>
    </p:spTree>
    <p:extLst>
      <p:ext uri="{BB962C8B-B14F-4D97-AF65-F5344CB8AC3E}">
        <p14:creationId xmlns:p14="http://schemas.microsoft.com/office/powerpoint/2010/main" val="2805783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re 1">
            <a:extLst>
              <a:ext uri="{FF2B5EF4-FFF2-40B4-BE49-F238E27FC236}">
                <a16:creationId xmlns:a16="http://schemas.microsoft.com/office/drawing/2014/main" id="{2C422674-F727-4A3A-9F38-8C82636E290C}"/>
              </a:ext>
            </a:extLst>
          </p:cNvPr>
          <p:cNvSpPr>
            <a:spLocks noGrp="1"/>
          </p:cNvSpPr>
          <p:nvPr>
            <p:ph type="title"/>
          </p:nvPr>
        </p:nvSpPr>
        <p:spPr>
          <a:xfrm>
            <a:off x="958506" y="800392"/>
            <a:ext cx="10264697" cy="1212102"/>
          </a:xfrm>
        </p:spPr>
        <p:txBody>
          <a:bodyPr>
            <a:normAutofit/>
          </a:bodyPr>
          <a:lstStyle/>
          <a:p>
            <a:r>
              <a:rPr lang="fr-BE" sz="4000" dirty="0">
                <a:solidFill>
                  <a:srgbClr val="FFFFFF"/>
                </a:solidFill>
              </a:rPr>
              <a:t>Généralités</a:t>
            </a:r>
          </a:p>
        </p:txBody>
      </p:sp>
      <p:sp>
        <p:nvSpPr>
          <p:cNvPr id="11" name="ZoneTexte 10">
            <a:extLst>
              <a:ext uri="{FF2B5EF4-FFF2-40B4-BE49-F238E27FC236}">
                <a16:creationId xmlns:a16="http://schemas.microsoft.com/office/drawing/2014/main" id="{BA27BECA-59C1-4941-99FC-5E46A3FE0EA6}"/>
              </a:ext>
            </a:extLst>
          </p:cNvPr>
          <p:cNvSpPr txBox="1"/>
          <p:nvPr/>
        </p:nvSpPr>
        <p:spPr>
          <a:xfrm>
            <a:off x="1221656" y="2185011"/>
            <a:ext cx="9899212" cy="1477328"/>
          </a:xfrm>
          <a:prstGeom prst="rect">
            <a:avLst/>
          </a:prstGeom>
          <a:noFill/>
        </p:spPr>
        <p:txBody>
          <a:bodyPr wrap="square" rtlCol="0">
            <a:spAutoFit/>
          </a:bodyPr>
          <a:lstStyle/>
          <a:p>
            <a:endParaRPr lang="fr-FR" sz="2400" dirty="0"/>
          </a:p>
          <a:p>
            <a:endParaRPr lang="fr-FR" sz="2400" dirty="0"/>
          </a:p>
          <a:p>
            <a:endParaRPr lang="fr-BE" sz="2400" dirty="0"/>
          </a:p>
          <a:p>
            <a:endParaRPr lang="fr-BE" dirty="0"/>
          </a:p>
        </p:txBody>
      </p:sp>
      <p:sp>
        <p:nvSpPr>
          <p:cNvPr id="13" name="ZoneTexte 12">
            <a:extLst>
              <a:ext uri="{FF2B5EF4-FFF2-40B4-BE49-F238E27FC236}">
                <a16:creationId xmlns:a16="http://schemas.microsoft.com/office/drawing/2014/main" id="{325978EA-839E-4A3C-BCCA-1DF2A674A2CC}"/>
              </a:ext>
            </a:extLst>
          </p:cNvPr>
          <p:cNvSpPr txBox="1"/>
          <p:nvPr/>
        </p:nvSpPr>
        <p:spPr>
          <a:xfrm>
            <a:off x="1221656" y="2313814"/>
            <a:ext cx="9899212" cy="830997"/>
          </a:xfrm>
          <a:prstGeom prst="rect">
            <a:avLst/>
          </a:prstGeom>
          <a:noFill/>
        </p:spPr>
        <p:txBody>
          <a:bodyPr wrap="square" rtlCol="0">
            <a:spAutoFit/>
          </a:bodyPr>
          <a:lstStyle/>
          <a:p>
            <a:r>
              <a:rPr lang="fr-FR" sz="2400" dirty="0"/>
              <a:t>modifier l'ordre de rangement des éléments dans la table de façon à les placer en ordre croissant (ou décroissant)  d'une certaine clé</a:t>
            </a:r>
            <a:r>
              <a:rPr lang="fr-FR" sz="1800" dirty="0">
                <a:effectLst/>
                <a:latin typeface="Times New Roman" panose="02020603050405020304" pitchFamily="18" charset="0"/>
                <a:ea typeface="Times New Roman" panose="02020603050405020304" pitchFamily="18" charset="0"/>
              </a:rPr>
              <a:t>.</a:t>
            </a:r>
            <a:endParaRPr lang="fr-BE" dirty="0"/>
          </a:p>
        </p:txBody>
      </p:sp>
      <p:sp>
        <p:nvSpPr>
          <p:cNvPr id="15" name="ZoneTexte 14">
            <a:extLst>
              <a:ext uri="{FF2B5EF4-FFF2-40B4-BE49-F238E27FC236}">
                <a16:creationId xmlns:a16="http://schemas.microsoft.com/office/drawing/2014/main" id="{ED964820-E198-4CF6-9674-7BB57694FFAC}"/>
              </a:ext>
            </a:extLst>
          </p:cNvPr>
          <p:cNvSpPr txBox="1"/>
          <p:nvPr/>
        </p:nvSpPr>
        <p:spPr>
          <a:xfrm>
            <a:off x="1221656" y="5217168"/>
            <a:ext cx="9899212" cy="830997"/>
          </a:xfrm>
          <a:prstGeom prst="rect">
            <a:avLst/>
          </a:prstGeom>
          <a:noFill/>
        </p:spPr>
        <p:txBody>
          <a:bodyPr wrap="square" rtlCol="0">
            <a:spAutoFit/>
          </a:bodyPr>
          <a:lstStyle/>
          <a:p>
            <a:r>
              <a:rPr lang="fr-FR" sz="2400" dirty="0"/>
              <a:t>On essaie en général que ces algorithmes n'utilisent pas d'espace supplémentaire par rapport à la table elle-même.</a:t>
            </a:r>
            <a:endParaRPr lang="fr-BE" sz="2400" dirty="0"/>
          </a:p>
        </p:txBody>
      </p:sp>
      <p:sp>
        <p:nvSpPr>
          <p:cNvPr id="17" name="ZoneTexte 16">
            <a:extLst>
              <a:ext uri="{FF2B5EF4-FFF2-40B4-BE49-F238E27FC236}">
                <a16:creationId xmlns:a16="http://schemas.microsoft.com/office/drawing/2014/main" id="{60F15D22-C26D-4450-868D-CF4C5CE7D355}"/>
              </a:ext>
            </a:extLst>
          </p:cNvPr>
          <p:cNvSpPr txBox="1"/>
          <p:nvPr/>
        </p:nvSpPr>
        <p:spPr>
          <a:xfrm>
            <a:off x="1221656" y="3686588"/>
            <a:ext cx="9899212" cy="830997"/>
          </a:xfrm>
          <a:prstGeom prst="rect">
            <a:avLst/>
          </a:prstGeom>
          <a:noFill/>
        </p:spPr>
        <p:txBody>
          <a:bodyPr wrap="square" rtlCol="0">
            <a:spAutoFit/>
          </a:bodyPr>
          <a:lstStyle/>
          <a:p>
            <a:r>
              <a:rPr lang="fr-FR" sz="2400" dirty="0"/>
              <a:t>Un algorithme de tri est dit stable si l'ordre relatif de deux éléments ayant même valeur de clé est toujours conservé, et instable dans le cas contraire.</a:t>
            </a:r>
            <a:endParaRPr lang="fr-BE" sz="2400" dirty="0"/>
          </a:p>
        </p:txBody>
      </p:sp>
    </p:spTree>
    <p:extLst>
      <p:ext uri="{BB962C8B-B14F-4D97-AF65-F5344CB8AC3E}">
        <p14:creationId xmlns:p14="http://schemas.microsoft.com/office/powerpoint/2010/main" val="3391067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re 1">
            <a:extLst>
              <a:ext uri="{FF2B5EF4-FFF2-40B4-BE49-F238E27FC236}">
                <a16:creationId xmlns:a16="http://schemas.microsoft.com/office/drawing/2014/main" id="{2C422674-F727-4A3A-9F38-8C82636E290C}"/>
              </a:ext>
            </a:extLst>
          </p:cNvPr>
          <p:cNvSpPr>
            <a:spLocks noGrp="1"/>
          </p:cNvSpPr>
          <p:nvPr>
            <p:ph type="title"/>
          </p:nvPr>
        </p:nvSpPr>
        <p:spPr>
          <a:xfrm>
            <a:off x="958506" y="800392"/>
            <a:ext cx="10264697" cy="1212102"/>
          </a:xfrm>
        </p:spPr>
        <p:txBody>
          <a:bodyPr>
            <a:normAutofit/>
          </a:bodyPr>
          <a:lstStyle/>
          <a:p>
            <a:r>
              <a:rPr lang="fr-BE" sz="4000" dirty="0">
                <a:solidFill>
                  <a:srgbClr val="FFFFFF"/>
                </a:solidFill>
              </a:rPr>
              <a:t>Complexité</a:t>
            </a:r>
          </a:p>
        </p:txBody>
      </p:sp>
      <p:pic>
        <p:nvPicPr>
          <p:cNvPr id="4" name="Image 3">
            <a:extLst>
              <a:ext uri="{FF2B5EF4-FFF2-40B4-BE49-F238E27FC236}">
                <a16:creationId xmlns:a16="http://schemas.microsoft.com/office/drawing/2014/main" id="{7E587D98-489D-4642-86B2-B19D8E49BBF9}"/>
              </a:ext>
            </a:extLst>
          </p:cNvPr>
          <p:cNvPicPr>
            <a:picLocks noChangeAspect="1"/>
          </p:cNvPicPr>
          <p:nvPr/>
        </p:nvPicPr>
        <p:blipFill>
          <a:blip r:embed="rId3"/>
          <a:stretch>
            <a:fillRect/>
          </a:stretch>
        </p:blipFill>
        <p:spPr>
          <a:xfrm>
            <a:off x="5044944" y="318499"/>
            <a:ext cx="6127376" cy="6384657"/>
          </a:xfrm>
          <a:prstGeom prst="rect">
            <a:avLst/>
          </a:prstGeom>
        </p:spPr>
      </p:pic>
      <p:sp>
        <p:nvSpPr>
          <p:cNvPr id="11" name="ZoneTexte 10">
            <a:extLst>
              <a:ext uri="{FF2B5EF4-FFF2-40B4-BE49-F238E27FC236}">
                <a16:creationId xmlns:a16="http://schemas.microsoft.com/office/drawing/2014/main" id="{18CD0C1C-1B03-42A9-8816-F67A0B411776}"/>
              </a:ext>
            </a:extLst>
          </p:cNvPr>
          <p:cNvSpPr txBox="1"/>
          <p:nvPr/>
        </p:nvSpPr>
        <p:spPr>
          <a:xfrm>
            <a:off x="812935" y="3697902"/>
            <a:ext cx="6097712" cy="369332"/>
          </a:xfrm>
          <a:prstGeom prst="rect">
            <a:avLst/>
          </a:prstGeom>
          <a:noFill/>
        </p:spPr>
        <p:txBody>
          <a:bodyPr wrap="square">
            <a:spAutoFit/>
          </a:bodyPr>
          <a:lstStyle/>
          <a:p>
            <a:pPr hangingPunct="0"/>
            <a:r>
              <a:rPr lang="fr-FR" sz="1800" u="sng" kern="1400" dirty="0">
                <a:solidFill>
                  <a:srgbClr val="0D7491"/>
                </a:solidFill>
                <a:effectLst/>
                <a:latin typeface="Segoe UI" panose="020B0502040204020203" pitchFamily="34" charset="0"/>
                <a:ea typeface="Times New Roman" panose="02020603050405020304" pitchFamily="18" charset="0"/>
                <a:hlinkClick r:id="rId4"/>
              </a:rPr>
              <a:t>http://lwh.free.fr/pages/algo/tri/tri.htm</a:t>
            </a:r>
            <a:endParaRPr lang="fr-BE" sz="1200" kern="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05520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ZoneTexte 8">
            <a:extLst>
              <a:ext uri="{FF2B5EF4-FFF2-40B4-BE49-F238E27FC236}">
                <a16:creationId xmlns:a16="http://schemas.microsoft.com/office/drawing/2014/main" id="{7BE7F219-FFF3-40DE-92AC-18CE96073265}"/>
              </a:ext>
            </a:extLst>
          </p:cNvPr>
          <p:cNvSpPr txBox="1"/>
          <p:nvPr/>
        </p:nvSpPr>
        <p:spPr>
          <a:xfrm>
            <a:off x="1323991" y="2387970"/>
            <a:ext cx="9899212" cy="1938992"/>
          </a:xfrm>
          <a:prstGeom prst="rect">
            <a:avLst/>
          </a:prstGeom>
          <a:noFill/>
        </p:spPr>
        <p:txBody>
          <a:bodyPr wrap="square" rtlCol="0">
            <a:spAutoFit/>
          </a:bodyPr>
          <a:lstStyle/>
          <a:p>
            <a:endParaRPr lang="fr-FR" sz="2400" dirty="0"/>
          </a:p>
          <a:p>
            <a:endParaRPr lang="fr-FR" sz="2400" dirty="0"/>
          </a:p>
          <a:p>
            <a:endParaRPr lang="fr-FR" sz="2400" dirty="0"/>
          </a:p>
          <a:p>
            <a:endParaRPr lang="fr-FR" sz="2400" dirty="0"/>
          </a:p>
          <a:p>
            <a:r>
              <a:rPr lang="fr-FR" sz="2400" dirty="0"/>
              <a:t> </a:t>
            </a:r>
            <a:endParaRPr lang="fr-BE" sz="2400" dirty="0"/>
          </a:p>
        </p:txBody>
      </p:sp>
      <p:sp>
        <p:nvSpPr>
          <p:cNvPr id="13" name="Titre 1">
            <a:extLst>
              <a:ext uri="{FF2B5EF4-FFF2-40B4-BE49-F238E27FC236}">
                <a16:creationId xmlns:a16="http://schemas.microsoft.com/office/drawing/2014/main" id="{44AA990B-1A40-4036-ADC0-7829E766A1EC}"/>
              </a:ext>
            </a:extLst>
          </p:cNvPr>
          <p:cNvSpPr txBox="1">
            <a:spLocks/>
          </p:cNvSpPr>
          <p:nvPr/>
        </p:nvSpPr>
        <p:spPr>
          <a:xfrm>
            <a:off x="958506" y="800392"/>
            <a:ext cx="10264697" cy="12121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BE" sz="4000" dirty="0">
                <a:solidFill>
                  <a:srgbClr val="FFFFFF"/>
                </a:solidFill>
              </a:rPr>
              <a:t>Algorithmes en </a:t>
            </a:r>
            <a:r>
              <a:rPr lang="fr-BE"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O(N</a:t>
            </a:r>
            <a:r>
              <a:rPr lang="fr-BE" sz="3200" baseline="30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a:t>
            </a:r>
            <a:r>
              <a:rPr lang="fr-BE"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endParaRPr lang="fr-BE" sz="1800" dirty="0">
              <a:latin typeface="Calibri" panose="020F0502020204030204" pitchFamily="34" charset="0"/>
              <a:cs typeface="Times New Roman" panose="02020603050405020304" pitchFamily="18" charset="0"/>
            </a:endParaRPr>
          </a:p>
        </p:txBody>
      </p:sp>
      <p:sp>
        <p:nvSpPr>
          <p:cNvPr id="11" name="ZoneTexte 10">
            <a:extLst>
              <a:ext uri="{FF2B5EF4-FFF2-40B4-BE49-F238E27FC236}">
                <a16:creationId xmlns:a16="http://schemas.microsoft.com/office/drawing/2014/main" id="{0BD64558-1744-400C-9900-27E9401DE7D7}"/>
              </a:ext>
            </a:extLst>
          </p:cNvPr>
          <p:cNvSpPr txBox="1"/>
          <p:nvPr/>
        </p:nvSpPr>
        <p:spPr>
          <a:xfrm>
            <a:off x="1221656" y="2389657"/>
            <a:ext cx="9899212" cy="4524315"/>
          </a:xfrm>
          <a:prstGeom prst="rect">
            <a:avLst/>
          </a:prstGeom>
          <a:noFill/>
        </p:spPr>
        <p:txBody>
          <a:bodyPr wrap="square" rtlCol="0">
            <a:spAutoFit/>
          </a:bodyPr>
          <a:lstStyle/>
          <a:p>
            <a:pPr algn="l" rtl="0"/>
            <a:r>
              <a:rPr lang="fr-BE" sz="2400" b="0" i="0" dirty="0">
                <a:solidFill>
                  <a:srgbClr val="212529"/>
                </a:solidFill>
                <a:effectLst/>
                <a:latin typeface="-apple-system"/>
              </a:rPr>
              <a:t>le tri bulle          		pas très efficace</a:t>
            </a:r>
          </a:p>
          <a:p>
            <a:pPr algn="l" rtl="0"/>
            <a:endParaRPr lang="fr-BE" sz="2400" dirty="0">
              <a:solidFill>
                <a:srgbClr val="212529"/>
              </a:solidFill>
              <a:latin typeface="-apple-system"/>
            </a:endParaRPr>
          </a:p>
          <a:p>
            <a:pPr algn="l" rtl="0"/>
            <a:endParaRPr lang="fr-BE" sz="2400" dirty="0">
              <a:solidFill>
                <a:srgbClr val="212529"/>
              </a:solidFill>
              <a:latin typeface="-apple-system"/>
            </a:endParaRPr>
          </a:p>
          <a:p>
            <a:pPr algn="l" rtl="0"/>
            <a:r>
              <a:rPr lang="fr-BE" sz="2400" dirty="0">
                <a:solidFill>
                  <a:srgbClr val="212529"/>
                </a:solidFill>
                <a:latin typeface="-apple-system"/>
              </a:rPr>
              <a:t>l</a:t>
            </a:r>
            <a:r>
              <a:rPr lang="fr-BE" sz="2400" b="0" i="0" dirty="0">
                <a:solidFill>
                  <a:srgbClr val="212529"/>
                </a:solidFill>
                <a:effectLst/>
                <a:latin typeface="-apple-system"/>
              </a:rPr>
              <a:t>e tri par sélection		tri instable  </a:t>
            </a:r>
          </a:p>
          <a:p>
            <a:pPr algn="l" rtl="0"/>
            <a:r>
              <a:rPr lang="fr-BE" sz="2400" dirty="0">
                <a:solidFill>
                  <a:srgbClr val="212529"/>
                </a:solidFill>
                <a:latin typeface="-apple-system"/>
              </a:rPr>
              <a:t>				</a:t>
            </a:r>
            <a:r>
              <a:rPr lang="fr-BE" sz="2400" b="0" i="0" dirty="0">
                <a:solidFill>
                  <a:srgbClr val="212529"/>
                </a:solidFill>
                <a:effectLst/>
                <a:latin typeface="-apple-system"/>
              </a:rPr>
              <a:t>très intuitif</a:t>
            </a:r>
          </a:p>
          <a:p>
            <a:pPr algn="l" rtl="0"/>
            <a:r>
              <a:rPr lang="fr-BE" sz="2400" dirty="0">
                <a:solidFill>
                  <a:srgbClr val="212529"/>
                </a:solidFill>
                <a:latin typeface="-apple-system"/>
              </a:rPr>
              <a:t>				facile à implémenter</a:t>
            </a:r>
            <a:endParaRPr lang="fr-BE" sz="2400" b="0" i="0" dirty="0">
              <a:solidFill>
                <a:srgbClr val="212529"/>
              </a:solidFill>
              <a:effectLst/>
              <a:latin typeface="-apple-system"/>
            </a:endParaRPr>
          </a:p>
          <a:p>
            <a:pPr algn="l" rtl="0"/>
            <a:endParaRPr lang="fr-BE" sz="2400" dirty="0">
              <a:solidFill>
                <a:srgbClr val="212529"/>
              </a:solidFill>
              <a:latin typeface="-apple-system"/>
            </a:endParaRPr>
          </a:p>
          <a:p>
            <a:pPr algn="l" rtl="0"/>
            <a:endParaRPr lang="fr-BE" sz="2400" dirty="0">
              <a:solidFill>
                <a:srgbClr val="212529"/>
              </a:solidFill>
              <a:latin typeface="-apple-system"/>
            </a:endParaRPr>
          </a:p>
          <a:p>
            <a:pPr algn="l" rtl="0"/>
            <a:r>
              <a:rPr lang="fr-BE" sz="2400" dirty="0">
                <a:solidFill>
                  <a:srgbClr val="212529"/>
                </a:solidFill>
                <a:latin typeface="-apple-system"/>
              </a:rPr>
              <a:t>Le tri par insertion		tri stable </a:t>
            </a:r>
          </a:p>
          <a:p>
            <a:pPr algn="l" rtl="0"/>
            <a:r>
              <a:rPr lang="fr-BE" sz="2400" dirty="0">
                <a:solidFill>
                  <a:srgbClr val="212529"/>
                </a:solidFill>
                <a:latin typeface="-apple-system"/>
              </a:rPr>
              <a:t>				très efficace si la table est presque triée</a:t>
            </a:r>
          </a:p>
          <a:p>
            <a:pPr algn="l" rtl="0"/>
            <a:endParaRPr lang="fr-BE" sz="2400" dirty="0">
              <a:solidFill>
                <a:srgbClr val="212529"/>
              </a:solidFill>
              <a:latin typeface="-apple-system"/>
            </a:endParaRPr>
          </a:p>
          <a:p>
            <a:pPr algn="l" rtl="0"/>
            <a:r>
              <a:rPr lang="fr-BE" sz="2400" b="0" i="0" dirty="0">
                <a:solidFill>
                  <a:srgbClr val="212529"/>
                </a:solidFill>
                <a:effectLst/>
                <a:latin typeface="-apple-system"/>
              </a:rPr>
              <a:t>… </a:t>
            </a:r>
          </a:p>
        </p:txBody>
      </p:sp>
    </p:spTree>
    <p:extLst>
      <p:ext uri="{BB962C8B-B14F-4D97-AF65-F5344CB8AC3E}">
        <p14:creationId xmlns:p14="http://schemas.microsoft.com/office/powerpoint/2010/main" val="3808627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ZoneTexte 8">
            <a:extLst>
              <a:ext uri="{FF2B5EF4-FFF2-40B4-BE49-F238E27FC236}">
                <a16:creationId xmlns:a16="http://schemas.microsoft.com/office/drawing/2014/main" id="{7BE7F219-FFF3-40DE-92AC-18CE96073265}"/>
              </a:ext>
            </a:extLst>
          </p:cNvPr>
          <p:cNvSpPr txBox="1"/>
          <p:nvPr/>
        </p:nvSpPr>
        <p:spPr>
          <a:xfrm>
            <a:off x="1178420" y="2105201"/>
            <a:ext cx="9899212" cy="4154984"/>
          </a:xfrm>
          <a:prstGeom prst="rect">
            <a:avLst/>
          </a:prstGeom>
          <a:noFill/>
        </p:spPr>
        <p:txBody>
          <a:bodyPr wrap="square" rtlCol="0">
            <a:spAutoFit/>
          </a:bodyPr>
          <a:lstStyle/>
          <a:p>
            <a:endParaRPr lang="fr-BE" sz="2400" b="0" i="0" dirty="0">
              <a:solidFill>
                <a:srgbClr val="212529"/>
              </a:solidFill>
              <a:effectLst/>
              <a:latin typeface="-apple-system"/>
            </a:endParaRPr>
          </a:p>
          <a:p>
            <a:pPr algn="l" rtl="0"/>
            <a:r>
              <a:rPr lang="fr-BE" sz="2400" b="0" i="0" dirty="0">
                <a:solidFill>
                  <a:srgbClr val="212529"/>
                </a:solidFill>
                <a:effectLst/>
                <a:latin typeface="-apple-system"/>
              </a:rPr>
              <a:t>le tri par fusion</a:t>
            </a:r>
          </a:p>
          <a:p>
            <a:pPr algn="l" rtl="0"/>
            <a:endParaRPr lang="fr-BE" sz="2400" dirty="0">
              <a:solidFill>
                <a:srgbClr val="212529"/>
              </a:solidFill>
              <a:latin typeface="-apple-system"/>
            </a:endParaRPr>
          </a:p>
          <a:p>
            <a:pPr algn="l" rtl="0"/>
            <a:r>
              <a:rPr lang="fr-BE" sz="2400" b="0" i="0" dirty="0">
                <a:solidFill>
                  <a:srgbClr val="212529"/>
                </a:solidFill>
                <a:effectLst/>
                <a:latin typeface="-apple-system"/>
              </a:rPr>
              <a:t>le quick sort (tri rapide)</a:t>
            </a:r>
          </a:p>
          <a:p>
            <a:pPr algn="l" rtl="0"/>
            <a:endParaRPr lang="fr-BE" sz="2400" dirty="0">
              <a:solidFill>
                <a:srgbClr val="212529"/>
              </a:solidFill>
              <a:latin typeface="-apple-system"/>
            </a:endParaRPr>
          </a:p>
          <a:p>
            <a:pPr algn="l" rtl="0"/>
            <a:endParaRPr lang="fr-BE" sz="2400" dirty="0">
              <a:solidFill>
                <a:srgbClr val="212529"/>
              </a:solidFill>
              <a:latin typeface="-apple-system"/>
            </a:endParaRPr>
          </a:p>
          <a:p>
            <a:pPr algn="l" rtl="0"/>
            <a:endParaRPr lang="fr-BE" sz="2400" dirty="0">
              <a:solidFill>
                <a:srgbClr val="212529"/>
              </a:solidFill>
              <a:latin typeface="-apple-system"/>
            </a:endParaRPr>
          </a:p>
          <a:p>
            <a:pPr algn="l" rtl="0"/>
            <a:endParaRPr lang="fr-BE" sz="2400" dirty="0">
              <a:solidFill>
                <a:srgbClr val="212529"/>
              </a:solidFill>
              <a:latin typeface="-apple-system"/>
            </a:endParaRPr>
          </a:p>
          <a:p>
            <a:pPr algn="l" rtl="0"/>
            <a:r>
              <a:rPr lang="fr-BE" sz="2400" dirty="0">
                <a:solidFill>
                  <a:srgbClr val="212529"/>
                </a:solidFill>
                <a:latin typeface="-apple-system"/>
              </a:rPr>
              <a:t>l</a:t>
            </a:r>
            <a:r>
              <a:rPr lang="fr-BE" sz="2400" b="0" i="0" dirty="0">
                <a:solidFill>
                  <a:srgbClr val="212529"/>
                </a:solidFill>
                <a:effectLst/>
                <a:latin typeface="-apple-system"/>
              </a:rPr>
              <a:t>e </a:t>
            </a:r>
            <a:r>
              <a:rPr lang="fr-BE" sz="2400" b="0" i="0" dirty="0" err="1">
                <a:solidFill>
                  <a:srgbClr val="212529"/>
                </a:solidFill>
                <a:effectLst/>
                <a:latin typeface="-apple-system"/>
              </a:rPr>
              <a:t>heap</a:t>
            </a:r>
            <a:r>
              <a:rPr lang="fr-BE" sz="2400" b="0" i="0" dirty="0">
                <a:solidFill>
                  <a:srgbClr val="212529"/>
                </a:solidFill>
                <a:effectLst/>
                <a:latin typeface="-apple-system"/>
              </a:rPr>
              <a:t> sort</a:t>
            </a:r>
          </a:p>
          <a:p>
            <a:pPr algn="l" rtl="0"/>
            <a:endParaRPr lang="fr-BE" sz="2400" dirty="0">
              <a:solidFill>
                <a:srgbClr val="212529"/>
              </a:solidFill>
              <a:latin typeface="-apple-system"/>
            </a:endParaRPr>
          </a:p>
          <a:p>
            <a:pPr algn="l" rtl="0"/>
            <a:endParaRPr lang="fr-BE" sz="2400" b="0" i="0" dirty="0">
              <a:solidFill>
                <a:srgbClr val="212529"/>
              </a:solidFill>
              <a:effectLst/>
              <a:latin typeface="-apple-system"/>
            </a:endParaRPr>
          </a:p>
        </p:txBody>
      </p:sp>
      <p:sp>
        <p:nvSpPr>
          <p:cNvPr id="13" name="Titre 1">
            <a:extLst>
              <a:ext uri="{FF2B5EF4-FFF2-40B4-BE49-F238E27FC236}">
                <a16:creationId xmlns:a16="http://schemas.microsoft.com/office/drawing/2014/main" id="{44AA990B-1A40-4036-ADC0-7829E766A1EC}"/>
              </a:ext>
            </a:extLst>
          </p:cNvPr>
          <p:cNvSpPr txBox="1">
            <a:spLocks/>
          </p:cNvSpPr>
          <p:nvPr/>
        </p:nvSpPr>
        <p:spPr>
          <a:xfrm>
            <a:off x="958506" y="800392"/>
            <a:ext cx="10264697" cy="12121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BE" sz="4000" dirty="0">
                <a:solidFill>
                  <a:srgbClr val="FFFFFF"/>
                </a:solidFill>
              </a:rPr>
              <a:t>Algorithmes en </a:t>
            </a:r>
            <a:r>
              <a:rPr lang="fr-BE" sz="3200" dirty="0">
                <a:solidFill>
                  <a:schemeClr val="bg1"/>
                </a:solidFill>
                <a:latin typeface="Calibri" panose="020F0502020204030204" pitchFamily="34" charset="0"/>
                <a:cs typeface="Times New Roman" panose="02020603050405020304" pitchFamily="18" charset="0"/>
              </a:rPr>
              <a:t>O(</a:t>
            </a:r>
            <a:r>
              <a:rPr lang="fr-BE" sz="3200" dirty="0" err="1">
                <a:solidFill>
                  <a:schemeClr val="bg1"/>
                </a:solidFill>
                <a:latin typeface="Calibri" panose="020F0502020204030204" pitchFamily="34" charset="0"/>
                <a:cs typeface="Times New Roman" panose="02020603050405020304" pitchFamily="18" charset="0"/>
              </a:rPr>
              <a:t>NlogN</a:t>
            </a:r>
            <a:r>
              <a:rPr lang="fr-BE" sz="3200" dirty="0">
                <a:solidFill>
                  <a:schemeClr val="bg1"/>
                </a:solidFill>
                <a:latin typeface="Calibri" panose="020F0502020204030204" pitchFamily="34" charset="0"/>
                <a:cs typeface="Times New Roman" panose="02020603050405020304" pitchFamily="18" charset="0"/>
              </a:rPr>
              <a:t>)</a:t>
            </a:r>
            <a:endParaRPr lang="fr-BE"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BE" sz="1800" dirty="0">
              <a:latin typeface="Calibri" panose="020F0502020204030204" pitchFamily="34" charset="0"/>
              <a:cs typeface="Times New Roman" panose="02020603050405020304" pitchFamily="18" charset="0"/>
            </a:endParaRPr>
          </a:p>
        </p:txBody>
      </p:sp>
      <p:sp>
        <p:nvSpPr>
          <p:cNvPr id="2" name="ZoneTexte 1">
            <a:extLst>
              <a:ext uri="{FF2B5EF4-FFF2-40B4-BE49-F238E27FC236}">
                <a16:creationId xmlns:a16="http://schemas.microsoft.com/office/drawing/2014/main" id="{4C317242-865C-4F10-A73B-9FF7363AFB67}"/>
              </a:ext>
            </a:extLst>
          </p:cNvPr>
          <p:cNvSpPr txBox="1"/>
          <p:nvPr/>
        </p:nvSpPr>
        <p:spPr>
          <a:xfrm>
            <a:off x="5912175" y="2463550"/>
            <a:ext cx="4554958" cy="1569660"/>
          </a:xfrm>
          <a:prstGeom prst="rect">
            <a:avLst/>
          </a:prstGeom>
          <a:noFill/>
        </p:spPr>
        <p:txBody>
          <a:bodyPr wrap="square" rtlCol="0">
            <a:spAutoFit/>
          </a:bodyPr>
          <a:lstStyle/>
          <a:p>
            <a:r>
              <a:rPr lang="fr-BE" sz="2400" b="0" i="0" dirty="0">
                <a:solidFill>
                  <a:srgbClr val="212529"/>
                </a:solidFill>
                <a:effectLst/>
                <a:latin typeface="-apple-system"/>
              </a:rPr>
              <a:t>diviser le tableau en tableaux plus petits qui sont élémentaires à trier.</a:t>
            </a:r>
          </a:p>
          <a:p>
            <a:endParaRPr lang="fr-BE" sz="2400" dirty="0">
              <a:solidFill>
                <a:srgbClr val="212529"/>
              </a:solidFill>
              <a:latin typeface="-apple-system"/>
            </a:endParaRPr>
          </a:p>
          <a:p>
            <a:r>
              <a:rPr lang="fr-BE" sz="2400" dirty="0">
                <a:solidFill>
                  <a:srgbClr val="212529"/>
                </a:solidFill>
                <a:latin typeface="-apple-system"/>
              </a:rPr>
              <a:t>Méthodes récursives</a:t>
            </a:r>
            <a:endParaRPr lang="fr-BE" sz="2400" dirty="0"/>
          </a:p>
        </p:txBody>
      </p:sp>
      <p:sp>
        <p:nvSpPr>
          <p:cNvPr id="3" name="Accolade fermante 2">
            <a:extLst>
              <a:ext uri="{FF2B5EF4-FFF2-40B4-BE49-F238E27FC236}">
                <a16:creationId xmlns:a16="http://schemas.microsoft.com/office/drawing/2014/main" id="{4FAE424D-3FAF-4BEA-BA21-CEA683DAC107}"/>
              </a:ext>
            </a:extLst>
          </p:cNvPr>
          <p:cNvSpPr/>
          <p:nvPr/>
        </p:nvSpPr>
        <p:spPr>
          <a:xfrm>
            <a:off x="4846558" y="2781451"/>
            <a:ext cx="328773" cy="10986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15" name="ZoneTexte 14">
            <a:extLst>
              <a:ext uri="{FF2B5EF4-FFF2-40B4-BE49-F238E27FC236}">
                <a16:creationId xmlns:a16="http://schemas.microsoft.com/office/drawing/2014/main" id="{F615E908-C440-440A-B04E-1F80ED85B5CE}"/>
              </a:ext>
            </a:extLst>
          </p:cNvPr>
          <p:cNvSpPr txBox="1"/>
          <p:nvPr/>
        </p:nvSpPr>
        <p:spPr>
          <a:xfrm>
            <a:off x="4014279" y="5059856"/>
            <a:ext cx="832279" cy="461665"/>
          </a:xfrm>
          <a:prstGeom prst="rect">
            <a:avLst/>
          </a:prstGeom>
          <a:noFill/>
        </p:spPr>
        <p:txBody>
          <a:bodyPr wrap="none" rtlCol="0">
            <a:spAutoFit/>
          </a:bodyPr>
          <a:lstStyle/>
          <a:p>
            <a:r>
              <a:rPr lang="fr-BE" sz="2400" dirty="0">
                <a:solidFill>
                  <a:srgbClr val="FF0000"/>
                </a:solidFill>
                <a:latin typeface="Lucida Handwriting" panose="03010101010101010101" pitchFamily="66" charset="0"/>
              </a:rPr>
              <a:t>SD1</a:t>
            </a:r>
          </a:p>
        </p:txBody>
      </p:sp>
    </p:spTree>
    <p:extLst>
      <p:ext uri="{BB962C8B-B14F-4D97-AF65-F5344CB8AC3E}">
        <p14:creationId xmlns:p14="http://schemas.microsoft.com/office/powerpoint/2010/main" val="1078615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Titre 1">
            <a:extLst>
              <a:ext uri="{FF2B5EF4-FFF2-40B4-BE49-F238E27FC236}">
                <a16:creationId xmlns:a16="http://schemas.microsoft.com/office/drawing/2014/main" id="{44AA990B-1A40-4036-ADC0-7829E766A1EC}"/>
              </a:ext>
            </a:extLst>
          </p:cNvPr>
          <p:cNvSpPr txBox="1">
            <a:spLocks/>
          </p:cNvSpPr>
          <p:nvPr/>
        </p:nvSpPr>
        <p:spPr>
          <a:xfrm>
            <a:off x="958506" y="800392"/>
            <a:ext cx="10264697" cy="12121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BE" sz="4000" dirty="0">
                <a:solidFill>
                  <a:srgbClr val="FFFFFF"/>
                </a:solidFill>
              </a:rPr>
              <a:t>Algorithme en </a:t>
            </a:r>
            <a:r>
              <a:rPr lang="fr-BE" sz="3200" dirty="0">
                <a:solidFill>
                  <a:schemeClr val="bg1"/>
                </a:solidFill>
                <a:latin typeface="Calibri" panose="020F0502020204030204" pitchFamily="34" charset="0"/>
                <a:cs typeface="Times New Roman" panose="02020603050405020304" pitchFamily="18" charset="0"/>
              </a:rPr>
              <a:t>O(N)</a:t>
            </a:r>
            <a:endParaRPr lang="fr-BE"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BE" sz="1800" dirty="0">
              <a:latin typeface="Calibri" panose="020F0502020204030204" pitchFamily="34" charset="0"/>
              <a:cs typeface="Times New Roman" panose="02020603050405020304" pitchFamily="18" charset="0"/>
            </a:endParaRPr>
          </a:p>
        </p:txBody>
      </p:sp>
      <p:sp>
        <p:nvSpPr>
          <p:cNvPr id="17" name="ZoneTexte 16">
            <a:extLst>
              <a:ext uri="{FF2B5EF4-FFF2-40B4-BE49-F238E27FC236}">
                <a16:creationId xmlns:a16="http://schemas.microsoft.com/office/drawing/2014/main" id="{1AFD40E6-2C8B-40F4-9B3D-B64E80AE5BDF}"/>
              </a:ext>
            </a:extLst>
          </p:cNvPr>
          <p:cNvSpPr txBox="1"/>
          <p:nvPr/>
        </p:nvSpPr>
        <p:spPr>
          <a:xfrm>
            <a:off x="1404991" y="2656186"/>
            <a:ext cx="6097712" cy="461665"/>
          </a:xfrm>
          <a:prstGeom prst="rect">
            <a:avLst/>
          </a:prstGeom>
          <a:noFill/>
        </p:spPr>
        <p:txBody>
          <a:bodyPr wrap="square">
            <a:spAutoFit/>
          </a:bodyPr>
          <a:lstStyle/>
          <a:p>
            <a:r>
              <a:rPr lang="fr-FR" sz="2400" dirty="0">
                <a:solidFill>
                  <a:srgbClr val="212529"/>
                </a:solidFill>
                <a:latin typeface="-apple-system"/>
              </a:rPr>
              <a:t>Le tri par comptage</a:t>
            </a:r>
            <a:endParaRPr lang="fr-BE" sz="2400" dirty="0">
              <a:solidFill>
                <a:srgbClr val="212529"/>
              </a:solidFill>
              <a:latin typeface="-apple-system"/>
            </a:endParaRPr>
          </a:p>
        </p:txBody>
      </p:sp>
      <p:sp>
        <p:nvSpPr>
          <p:cNvPr id="19" name="ZoneTexte 18">
            <a:extLst>
              <a:ext uri="{FF2B5EF4-FFF2-40B4-BE49-F238E27FC236}">
                <a16:creationId xmlns:a16="http://schemas.microsoft.com/office/drawing/2014/main" id="{CFE0B76D-38E0-40F1-B255-47209185D780}"/>
              </a:ext>
            </a:extLst>
          </p:cNvPr>
          <p:cNvSpPr txBox="1"/>
          <p:nvPr/>
        </p:nvSpPr>
        <p:spPr>
          <a:xfrm>
            <a:off x="4739516" y="2505670"/>
            <a:ext cx="6097712" cy="1200329"/>
          </a:xfrm>
          <a:prstGeom prst="rect">
            <a:avLst/>
          </a:prstGeom>
          <a:noFill/>
        </p:spPr>
        <p:txBody>
          <a:bodyPr wrap="square">
            <a:spAutoFit/>
          </a:bodyPr>
          <a:lstStyle/>
          <a:p>
            <a:r>
              <a:rPr lang="fr-FR" sz="2400" kern="1400" dirty="0">
                <a:effectLst/>
                <a:latin typeface="Times New Roman" panose="02020603050405020304" pitchFamily="18" charset="0"/>
                <a:ea typeface="Times New Roman" panose="02020603050405020304" pitchFamily="18" charset="0"/>
              </a:rPr>
              <a:t>ce tri n’est applicable que si la différence entre le plus grand élément du tableau et le plus petit élément du tableau n’est pas trop grande.</a:t>
            </a:r>
          </a:p>
        </p:txBody>
      </p:sp>
    </p:spTree>
    <p:extLst>
      <p:ext uri="{BB962C8B-B14F-4D97-AF65-F5344CB8AC3E}">
        <p14:creationId xmlns:p14="http://schemas.microsoft.com/office/powerpoint/2010/main" val="3889205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Titre 1">
            <a:extLst>
              <a:ext uri="{FF2B5EF4-FFF2-40B4-BE49-F238E27FC236}">
                <a16:creationId xmlns:a16="http://schemas.microsoft.com/office/drawing/2014/main" id="{44AA990B-1A40-4036-ADC0-7829E766A1EC}"/>
              </a:ext>
            </a:extLst>
          </p:cNvPr>
          <p:cNvSpPr txBox="1">
            <a:spLocks/>
          </p:cNvSpPr>
          <p:nvPr/>
        </p:nvSpPr>
        <p:spPr>
          <a:xfrm>
            <a:off x="958506" y="800392"/>
            <a:ext cx="10264697" cy="12121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BE" sz="4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Le tri par comptage</a:t>
            </a:r>
            <a:endParaRPr lang="fr-BE"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BE" sz="1800" dirty="0">
              <a:latin typeface="Calibri" panose="020F0502020204030204" pitchFamily="34" charset="0"/>
              <a:cs typeface="Times New Roman" panose="02020603050405020304" pitchFamily="18" charset="0"/>
            </a:endParaRPr>
          </a:p>
        </p:txBody>
      </p:sp>
      <p:sp>
        <p:nvSpPr>
          <p:cNvPr id="15" name="ZoneTexte 14">
            <a:extLst>
              <a:ext uri="{FF2B5EF4-FFF2-40B4-BE49-F238E27FC236}">
                <a16:creationId xmlns:a16="http://schemas.microsoft.com/office/drawing/2014/main" id="{072236F8-2DDF-4B5B-8D85-8BA0A0BB2683}"/>
              </a:ext>
            </a:extLst>
          </p:cNvPr>
          <p:cNvSpPr txBox="1"/>
          <p:nvPr/>
        </p:nvSpPr>
        <p:spPr>
          <a:xfrm>
            <a:off x="1529032" y="2684034"/>
            <a:ext cx="9567058" cy="916854"/>
          </a:xfrm>
          <a:prstGeom prst="rect">
            <a:avLst/>
          </a:prstGeom>
          <a:noFill/>
        </p:spPr>
        <p:txBody>
          <a:bodyPr wrap="square">
            <a:spAutoFit/>
          </a:bodyPr>
          <a:lstStyle/>
          <a:p>
            <a:pPr algn="just" hangingPunct="0">
              <a:lnSpc>
                <a:spcPct val="115000"/>
              </a:lnSpc>
              <a:spcAft>
                <a:spcPts val="600"/>
              </a:spcAft>
            </a:pPr>
            <a:r>
              <a:rPr lang="fr-FR" sz="2400" dirty="0">
                <a:solidFill>
                  <a:srgbClr val="212529"/>
                </a:solidFill>
                <a:latin typeface="-apple-system"/>
              </a:rPr>
              <a:t>« Construction d’un tableau de comptage, puis balayage de celui-ci afin de reconstruire les données triées. »</a:t>
            </a:r>
            <a:endParaRPr lang="fr-BE" sz="2400" dirty="0">
              <a:solidFill>
                <a:srgbClr val="212529"/>
              </a:solidFill>
              <a:latin typeface="-apple-system"/>
            </a:endParaRPr>
          </a:p>
        </p:txBody>
      </p:sp>
    </p:spTree>
    <p:extLst>
      <p:ext uri="{BB962C8B-B14F-4D97-AF65-F5344CB8AC3E}">
        <p14:creationId xmlns:p14="http://schemas.microsoft.com/office/powerpoint/2010/main" val="706392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Titre 1">
            <a:extLst>
              <a:ext uri="{FF2B5EF4-FFF2-40B4-BE49-F238E27FC236}">
                <a16:creationId xmlns:a16="http://schemas.microsoft.com/office/drawing/2014/main" id="{44AA990B-1A40-4036-ADC0-7829E766A1EC}"/>
              </a:ext>
            </a:extLst>
          </p:cNvPr>
          <p:cNvSpPr txBox="1">
            <a:spLocks/>
          </p:cNvSpPr>
          <p:nvPr/>
        </p:nvSpPr>
        <p:spPr>
          <a:xfrm>
            <a:off x="958506" y="800392"/>
            <a:ext cx="10264697" cy="12121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BE" sz="4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Le tri par comptage</a:t>
            </a:r>
            <a:endParaRPr lang="fr-BE"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BE" sz="1800" dirty="0">
              <a:latin typeface="Calibri" panose="020F0502020204030204" pitchFamily="34" charset="0"/>
              <a:cs typeface="Times New Roman" panose="02020603050405020304" pitchFamily="18" charset="0"/>
            </a:endParaRPr>
          </a:p>
        </p:txBody>
      </p:sp>
      <p:sp>
        <p:nvSpPr>
          <p:cNvPr id="15" name="ZoneTexte 14">
            <a:extLst>
              <a:ext uri="{FF2B5EF4-FFF2-40B4-BE49-F238E27FC236}">
                <a16:creationId xmlns:a16="http://schemas.microsoft.com/office/drawing/2014/main" id="{072236F8-2DDF-4B5B-8D85-8BA0A0BB2683}"/>
              </a:ext>
            </a:extLst>
          </p:cNvPr>
          <p:cNvSpPr txBox="1"/>
          <p:nvPr/>
        </p:nvSpPr>
        <p:spPr>
          <a:xfrm>
            <a:off x="1307325" y="2341848"/>
            <a:ext cx="9567058" cy="492122"/>
          </a:xfrm>
          <a:prstGeom prst="rect">
            <a:avLst/>
          </a:prstGeom>
          <a:noFill/>
        </p:spPr>
        <p:txBody>
          <a:bodyPr wrap="square">
            <a:spAutoFit/>
          </a:bodyPr>
          <a:lstStyle/>
          <a:p>
            <a:pPr algn="just" hangingPunct="0">
              <a:lnSpc>
                <a:spcPct val="115000"/>
              </a:lnSpc>
              <a:spcAft>
                <a:spcPts val="600"/>
              </a:spcAft>
            </a:pPr>
            <a:r>
              <a:rPr lang="fr-BE" sz="2400" dirty="0">
                <a:solidFill>
                  <a:srgbClr val="212529"/>
                </a:solidFill>
                <a:latin typeface="-apple-system"/>
              </a:rPr>
              <a:t>Exemple : la table à trier ne contient que des entiers compris entre 0 et 9</a:t>
            </a:r>
          </a:p>
        </p:txBody>
      </p:sp>
      <p:graphicFrame>
        <p:nvGraphicFramePr>
          <p:cNvPr id="4" name="Tableau 3">
            <a:extLst>
              <a:ext uri="{FF2B5EF4-FFF2-40B4-BE49-F238E27FC236}">
                <a16:creationId xmlns:a16="http://schemas.microsoft.com/office/drawing/2014/main" id="{68898957-1694-4AEF-AA23-D9D23F3DA7D8}"/>
              </a:ext>
            </a:extLst>
          </p:cNvPr>
          <p:cNvGraphicFramePr>
            <a:graphicFrameLocks noGrp="1"/>
          </p:cNvGraphicFramePr>
          <p:nvPr>
            <p:extLst>
              <p:ext uri="{D42A27DB-BD31-4B8C-83A1-F6EECF244321}">
                <p14:modId xmlns:p14="http://schemas.microsoft.com/office/powerpoint/2010/main" val="3832864099"/>
              </p:ext>
            </p:extLst>
          </p:nvPr>
        </p:nvGraphicFramePr>
        <p:xfrm>
          <a:off x="1529031" y="2970118"/>
          <a:ext cx="7933472" cy="394018"/>
        </p:xfrm>
        <a:graphic>
          <a:graphicData uri="http://schemas.openxmlformats.org/drawingml/2006/table">
            <a:tbl>
              <a:tblPr firstRow="1" firstCol="1" bandRow="1">
                <a:tableStyleId>{5C22544A-7EE6-4342-B048-85BDC9FD1C3A}</a:tableStyleId>
              </a:tblPr>
              <a:tblGrid>
                <a:gridCol w="495842">
                  <a:extLst>
                    <a:ext uri="{9D8B030D-6E8A-4147-A177-3AD203B41FA5}">
                      <a16:colId xmlns:a16="http://schemas.microsoft.com/office/drawing/2014/main" val="538209860"/>
                    </a:ext>
                  </a:extLst>
                </a:gridCol>
                <a:gridCol w="495842">
                  <a:extLst>
                    <a:ext uri="{9D8B030D-6E8A-4147-A177-3AD203B41FA5}">
                      <a16:colId xmlns:a16="http://schemas.microsoft.com/office/drawing/2014/main" val="569344031"/>
                    </a:ext>
                  </a:extLst>
                </a:gridCol>
                <a:gridCol w="495842">
                  <a:extLst>
                    <a:ext uri="{9D8B030D-6E8A-4147-A177-3AD203B41FA5}">
                      <a16:colId xmlns:a16="http://schemas.microsoft.com/office/drawing/2014/main" val="1945268025"/>
                    </a:ext>
                  </a:extLst>
                </a:gridCol>
                <a:gridCol w="495842">
                  <a:extLst>
                    <a:ext uri="{9D8B030D-6E8A-4147-A177-3AD203B41FA5}">
                      <a16:colId xmlns:a16="http://schemas.microsoft.com/office/drawing/2014/main" val="392183706"/>
                    </a:ext>
                  </a:extLst>
                </a:gridCol>
                <a:gridCol w="495842">
                  <a:extLst>
                    <a:ext uri="{9D8B030D-6E8A-4147-A177-3AD203B41FA5}">
                      <a16:colId xmlns:a16="http://schemas.microsoft.com/office/drawing/2014/main" val="1619827861"/>
                    </a:ext>
                  </a:extLst>
                </a:gridCol>
                <a:gridCol w="495842">
                  <a:extLst>
                    <a:ext uri="{9D8B030D-6E8A-4147-A177-3AD203B41FA5}">
                      <a16:colId xmlns:a16="http://schemas.microsoft.com/office/drawing/2014/main" val="2877505129"/>
                    </a:ext>
                  </a:extLst>
                </a:gridCol>
                <a:gridCol w="495842">
                  <a:extLst>
                    <a:ext uri="{9D8B030D-6E8A-4147-A177-3AD203B41FA5}">
                      <a16:colId xmlns:a16="http://schemas.microsoft.com/office/drawing/2014/main" val="239612695"/>
                    </a:ext>
                  </a:extLst>
                </a:gridCol>
                <a:gridCol w="495842">
                  <a:extLst>
                    <a:ext uri="{9D8B030D-6E8A-4147-A177-3AD203B41FA5}">
                      <a16:colId xmlns:a16="http://schemas.microsoft.com/office/drawing/2014/main" val="1215313884"/>
                    </a:ext>
                  </a:extLst>
                </a:gridCol>
                <a:gridCol w="495842">
                  <a:extLst>
                    <a:ext uri="{9D8B030D-6E8A-4147-A177-3AD203B41FA5}">
                      <a16:colId xmlns:a16="http://schemas.microsoft.com/office/drawing/2014/main" val="3933055446"/>
                    </a:ext>
                  </a:extLst>
                </a:gridCol>
                <a:gridCol w="495842">
                  <a:extLst>
                    <a:ext uri="{9D8B030D-6E8A-4147-A177-3AD203B41FA5}">
                      <a16:colId xmlns:a16="http://schemas.microsoft.com/office/drawing/2014/main" val="67452335"/>
                    </a:ext>
                  </a:extLst>
                </a:gridCol>
                <a:gridCol w="495842">
                  <a:extLst>
                    <a:ext uri="{9D8B030D-6E8A-4147-A177-3AD203B41FA5}">
                      <a16:colId xmlns:a16="http://schemas.microsoft.com/office/drawing/2014/main" val="3306813679"/>
                    </a:ext>
                  </a:extLst>
                </a:gridCol>
                <a:gridCol w="495842">
                  <a:extLst>
                    <a:ext uri="{9D8B030D-6E8A-4147-A177-3AD203B41FA5}">
                      <a16:colId xmlns:a16="http://schemas.microsoft.com/office/drawing/2014/main" val="538870389"/>
                    </a:ext>
                  </a:extLst>
                </a:gridCol>
                <a:gridCol w="495842">
                  <a:extLst>
                    <a:ext uri="{9D8B030D-6E8A-4147-A177-3AD203B41FA5}">
                      <a16:colId xmlns:a16="http://schemas.microsoft.com/office/drawing/2014/main" val="1041668995"/>
                    </a:ext>
                  </a:extLst>
                </a:gridCol>
                <a:gridCol w="495842">
                  <a:extLst>
                    <a:ext uri="{9D8B030D-6E8A-4147-A177-3AD203B41FA5}">
                      <a16:colId xmlns:a16="http://schemas.microsoft.com/office/drawing/2014/main" val="2670347278"/>
                    </a:ext>
                  </a:extLst>
                </a:gridCol>
                <a:gridCol w="495842">
                  <a:extLst>
                    <a:ext uri="{9D8B030D-6E8A-4147-A177-3AD203B41FA5}">
                      <a16:colId xmlns:a16="http://schemas.microsoft.com/office/drawing/2014/main" val="64167811"/>
                    </a:ext>
                  </a:extLst>
                </a:gridCol>
                <a:gridCol w="495842">
                  <a:extLst>
                    <a:ext uri="{9D8B030D-6E8A-4147-A177-3AD203B41FA5}">
                      <a16:colId xmlns:a16="http://schemas.microsoft.com/office/drawing/2014/main" val="1216701936"/>
                    </a:ext>
                  </a:extLst>
                </a:gridCol>
              </a:tblGrid>
              <a:tr h="332469">
                <a:tc>
                  <a:txBody>
                    <a:bodyPr/>
                    <a:lstStyle/>
                    <a:p>
                      <a:pPr algn="ctr" hangingPunct="1">
                        <a:lnSpc>
                          <a:spcPct val="115000"/>
                        </a:lnSpc>
                        <a:spcAft>
                          <a:spcPts val="600"/>
                        </a:spcAft>
                      </a:pPr>
                      <a:r>
                        <a:rPr lang="fr-FR" sz="2400" kern="1400" dirty="0">
                          <a:effectLst/>
                        </a:rPr>
                        <a:t>4</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2</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2</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7</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2</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0</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2</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5</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0</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9</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2</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7</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5</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2</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5</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5</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36428121"/>
                  </a:ext>
                </a:extLst>
              </a:tr>
            </a:tbl>
          </a:graphicData>
        </a:graphic>
      </p:graphicFrame>
      <p:sp>
        <p:nvSpPr>
          <p:cNvPr id="17" name="ZoneTexte 16">
            <a:extLst>
              <a:ext uri="{FF2B5EF4-FFF2-40B4-BE49-F238E27FC236}">
                <a16:creationId xmlns:a16="http://schemas.microsoft.com/office/drawing/2014/main" id="{99E2A63E-7D14-4C42-A098-56768112549B}"/>
              </a:ext>
            </a:extLst>
          </p:cNvPr>
          <p:cNvSpPr txBox="1"/>
          <p:nvPr/>
        </p:nvSpPr>
        <p:spPr>
          <a:xfrm>
            <a:off x="1434002" y="3959385"/>
            <a:ext cx="9440381" cy="1341586"/>
          </a:xfrm>
          <a:prstGeom prst="rect">
            <a:avLst/>
          </a:prstGeom>
          <a:noFill/>
        </p:spPr>
        <p:txBody>
          <a:bodyPr wrap="square">
            <a:spAutoFit/>
          </a:bodyPr>
          <a:lstStyle/>
          <a:p>
            <a:pPr marL="342900" lvl="0" indent="-342900" algn="just" hangingPunct="0">
              <a:lnSpc>
                <a:spcPct val="115000"/>
              </a:lnSpc>
              <a:spcAft>
                <a:spcPts val="600"/>
              </a:spcAft>
              <a:buFont typeface="+mj-lt"/>
              <a:buAutoNum type="arabicPeriod"/>
            </a:pPr>
            <a:r>
              <a:rPr lang="fr-FR" sz="2400" dirty="0">
                <a:solidFill>
                  <a:srgbClr val="212529"/>
                </a:solidFill>
                <a:latin typeface="-apple-system"/>
              </a:rPr>
              <a:t>Dans un premier temps, on compte le nombre de 0, le nombre de 1, ..., le nombre de 9 présents dans le tableau.  Pour ce faire, on peut remplir un tableau de comptage :</a:t>
            </a:r>
            <a:endParaRPr lang="fr-BE" sz="2400" dirty="0">
              <a:solidFill>
                <a:srgbClr val="212529"/>
              </a:solidFill>
              <a:latin typeface="-apple-system"/>
            </a:endParaRPr>
          </a:p>
        </p:txBody>
      </p:sp>
      <p:graphicFrame>
        <p:nvGraphicFramePr>
          <p:cNvPr id="6" name="Tableau 5">
            <a:extLst>
              <a:ext uri="{FF2B5EF4-FFF2-40B4-BE49-F238E27FC236}">
                <a16:creationId xmlns:a16="http://schemas.microsoft.com/office/drawing/2014/main" id="{5C4316EB-9ECA-47CB-9A73-994C7C31597E}"/>
              </a:ext>
            </a:extLst>
          </p:cNvPr>
          <p:cNvGraphicFramePr>
            <a:graphicFrameLocks noGrp="1"/>
          </p:cNvGraphicFramePr>
          <p:nvPr>
            <p:extLst>
              <p:ext uri="{D42A27DB-BD31-4B8C-83A1-F6EECF244321}">
                <p14:modId xmlns:p14="http://schemas.microsoft.com/office/powerpoint/2010/main" val="2022083400"/>
              </p:ext>
            </p:extLst>
          </p:nvPr>
        </p:nvGraphicFramePr>
        <p:xfrm>
          <a:off x="2486345" y="5763802"/>
          <a:ext cx="4900770" cy="394018"/>
        </p:xfrm>
        <a:graphic>
          <a:graphicData uri="http://schemas.openxmlformats.org/drawingml/2006/table">
            <a:tbl>
              <a:tblPr firstRow="1" firstCol="1" bandRow="1">
                <a:tableStyleId>{5C22544A-7EE6-4342-B048-85BDC9FD1C3A}</a:tableStyleId>
              </a:tblPr>
              <a:tblGrid>
                <a:gridCol w="490077">
                  <a:extLst>
                    <a:ext uri="{9D8B030D-6E8A-4147-A177-3AD203B41FA5}">
                      <a16:colId xmlns:a16="http://schemas.microsoft.com/office/drawing/2014/main" val="2119213032"/>
                    </a:ext>
                  </a:extLst>
                </a:gridCol>
                <a:gridCol w="490077">
                  <a:extLst>
                    <a:ext uri="{9D8B030D-6E8A-4147-A177-3AD203B41FA5}">
                      <a16:colId xmlns:a16="http://schemas.microsoft.com/office/drawing/2014/main" val="920407166"/>
                    </a:ext>
                  </a:extLst>
                </a:gridCol>
                <a:gridCol w="490077">
                  <a:extLst>
                    <a:ext uri="{9D8B030D-6E8A-4147-A177-3AD203B41FA5}">
                      <a16:colId xmlns:a16="http://schemas.microsoft.com/office/drawing/2014/main" val="3027615310"/>
                    </a:ext>
                  </a:extLst>
                </a:gridCol>
                <a:gridCol w="490077">
                  <a:extLst>
                    <a:ext uri="{9D8B030D-6E8A-4147-A177-3AD203B41FA5}">
                      <a16:colId xmlns:a16="http://schemas.microsoft.com/office/drawing/2014/main" val="810810848"/>
                    </a:ext>
                  </a:extLst>
                </a:gridCol>
                <a:gridCol w="490077">
                  <a:extLst>
                    <a:ext uri="{9D8B030D-6E8A-4147-A177-3AD203B41FA5}">
                      <a16:colId xmlns:a16="http://schemas.microsoft.com/office/drawing/2014/main" val="2284604007"/>
                    </a:ext>
                  </a:extLst>
                </a:gridCol>
                <a:gridCol w="490077">
                  <a:extLst>
                    <a:ext uri="{9D8B030D-6E8A-4147-A177-3AD203B41FA5}">
                      <a16:colId xmlns:a16="http://schemas.microsoft.com/office/drawing/2014/main" val="4129727306"/>
                    </a:ext>
                  </a:extLst>
                </a:gridCol>
                <a:gridCol w="490077">
                  <a:extLst>
                    <a:ext uri="{9D8B030D-6E8A-4147-A177-3AD203B41FA5}">
                      <a16:colId xmlns:a16="http://schemas.microsoft.com/office/drawing/2014/main" val="2548785174"/>
                    </a:ext>
                  </a:extLst>
                </a:gridCol>
                <a:gridCol w="490077">
                  <a:extLst>
                    <a:ext uri="{9D8B030D-6E8A-4147-A177-3AD203B41FA5}">
                      <a16:colId xmlns:a16="http://schemas.microsoft.com/office/drawing/2014/main" val="3939546500"/>
                    </a:ext>
                  </a:extLst>
                </a:gridCol>
                <a:gridCol w="490077">
                  <a:extLst>
                    <a:ext uri="{9D8B030D-6E8A-4147-A177-3AD203B41FA5}">
                      <a16:colId xmlns:a16="http://schemas.microsoft.com/office/drawing/2014/main" val="1157970939"/>
                    </a:ext>
                  </a:extLst>
                </a:gridCol>
                <a:gridCol w="490077">
                  <a:extLst>
                    <a:ext uri="{9D8B030D-6E8A-4147-A177-3AD203B41FA5}">
                      <a16:colId xmlns:a16="http://schemas.microsoft.com/office/drawing/2014/main" val="1188996931"/>
                    </a:ext>
                  </a:extLst>
                </a:gridCol>
              </a:tblGrid>
              <a:tr h="369870">
                <a:tc>
                  <a:txBody>
                    <a:bodyPr/>
                    <a:lstStyle/>
                    <a:p>
                      <a:pPr algn="ctr" hangingPunct="1">
                        <a:lnSpc>
                          <a:spcPct val="115000"/>
                        </a:lnSpc>
                        <a:spcAft>
                          <a:spcPts val="600"/>
                        </a:spcAft>
                      </a:pPr>
                      <a:r>
                        <a:rPr lang="fr-FR" sz="2400" kern="1400" dirty="0">
                          <a:effectLst/>
                        </a:rPr>
                        <a:t>2</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0</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6</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0</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1</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4</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0</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2</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0</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1</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822001"/>
                  </a:ext>
                </a:extLst>
              </a:tr>
            </a:tbl>
          </a:graphicData>
        </a:graphic>
      </p:graphicFrame>
    </p:spTree>
    <p:extLst>
      <p:ext uri="{BB962C8B-B14F-4D97-AF65-F5344CB8AC3E}">
        <p14:creationId xmlns:p14="http://schemas.microsoft.com/office/powerpoint/2010/main" val="2049226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Titre 1">
            <a:extLst>
              <a:ext uri="{FF2B5EF4-FFF2-40B4-BE49-F238E27FC236}">
                <a16:creationId xmlns:a16="http://schemas.microsoft.com/office/drawing/2014/main" id="{44AA990B-1A40-4036-ADC0-7829E766A1EC}"/>
              </a:ext>
            </a:extLst>
          </p:cNvPr>
          <p:cNvSpPr txBox="1">
            <a:spLocks/>
          </p:cNvSpPr>
          <p:nvPr/>
        </p:nvSpPr>
        <p:spPr>
          <a:xfrm>
            <a:off x="958506" y="800392"/>
            <a:ext cx="10264697" cy="12121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BE" sz="4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Le tri par comptage</a:t>
            </a:r>
            <a:endParaRPr lang="fr-BE"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BE" sz="1800" dirty="0">
              <a:latin typeface="Calibri" panose="020F0502020204030204" pitchFamily="34" charset="0"/>
              <a:cs typeface="Times New Roman" panose="02020603050405020304" pitchFamily="18" charset="0"/>
            </a:endParaRPr>
          </a:p>
        </p:txBody>
      </p:sp>
      <p:sp>
        <p:nvSpPr>
          <p:cNvPr id="15" name="ZoneTexte 14">
            <a:extLst>
              <a:ext uri="{FF2B5EF4-FFF2-40B4-BE49-F238E27FC236}">
                <a16:creationId xmlns:a16="http://schemas.microsoft.com/office/drawing/2014/main" id="{072236F8-2DDF-4B5B-8D85-8BA0A0BB2683}"/>
              </a:ext>
            </a:extLst>
          </p:cNvPr>
          <p:cNvSpPr txBox="1"/>
          <p:nvPr/>
        </p:nvSpPr>
        <p:spPr>
          <a:xfrm>
            <a:off x="1307325" y="2341848"/>
            <a:ext cx="9567058" cy="492122"/>
          </a:xfrm>
          <a:prstGeom prst="rect">
            <a:avLst/>
          </a:prstGeom>
          <a:noFill/>
        </p:spPr>
        <p:txBody>
          <a:bodyPr wrap="square">
            <a:spAutoFit/>
          </a:bodyPr>
          <a:lstStyle/>
          <a:p>
            <a:pPr algn="just" hangingPunct="0">
              <a:lnSpc>
                <a:spcPct val="115000"/>
              </a:lnSpc>
              <a:spcAft>
                <a:spcPts val="600"/>
              </a:spcAft>
            </a:pPr>
            <a:r>
              <a:rPr lang="fr-BE" sz="2400" dirty="0">
                <a:solidFill>
                  <a:srgbClr val="212529"/>
                </a:solidFill>
                <a:latin typeface="-apple-system"/>
              </a:rPr>
              <a:t>Exemple : la table à trier ne contient que des entiers compris entre 0 et 9</a:t>
            </a:r>
          </a:p>
        </p:txBody>
      </p:sp>
      <p:graphicFrame>
        <p:nvGraphicFramePr>
          <p:cNvPr id="4" name="Tableau 3">
            <a:extLst>
              <a:ext uri="{FF2B5EF4-FFF2-40B4-BE49-F238E27FC236}">
                <a16:creationId xmlns:a16="http://schemas.microsoft.com/office/drawing/2014/main" id="{68898957-1694-4AEF-AA23-D9D23F3DA7D8}"/>
              </a:ext>
            </a:extLst>
          </p:cNvPr>
          <p:cNvGraphicFramePr>
            <a:graphicFrameLocks noGrp="1"/>
          </p:cNvGraphicFramePr>
          <p:nvPr/>
        </p:nvGraphicFramePr>
        <p:xfrm>
          <a:off x="1529031" y="2970118"/>
          <a:ext cx="7933472" cy="394018"/>
        </p:xfrm>
        <a:graphic>
          <a:graphicData uri="http://schemas.openxmlformats.org/drawingml/2006/table">
            <a:tbl>
              <a:tblPr firstRow="1" firstCol="1" bandRow="1">
                <a:tableStyleId>{5C22544A-7EE6-4342-B048-85BDC9FD1C3A}</a:tableStyleId>
              </a:tblPr>
              <a:tblGrid>
                <a:gridCol w="495842">
                  <a:extLst>
                    <a:ext uri="{9D8B030D-6E8A-4147-A177-3AD203B41FA5}">
                      <a16:colId xmlns:a16="http://schemas.microsoft.com/office/drawing/2014/main" val="538209860"/>
                    </a:ext>
                  </a:extLst>
                </a:gridCol>
                <a:gridCol w="495842">
                  <a:extLst>
                    <a:ext uri="{9D8B030D-6E8A-4147-A177-3AD203B41FA5}">
                      <a16:colId xmlns:a16="http://schemas.microsoft.com/office/drawing/2014/main" val="569344031"/>
                    </a:ext>
                  </a:extLst>
                </a:gridCol>
                <a:gridCol w="495842">
                  <a:extLst>
                    <a:ext uri="{9D8B030D-6E8A-4147-A177-3AD203B41FA5}">
                      <a16:colId xmlns:a16="http://schemas.microsoft.com/office/drawing/2014/main" val="1945268025"/>
                    </a:ext>
                  </a:extLst>
                </a:gridCol>
                <a:gridCol w="495842">
                  <a:extLst>
                    <a:ext uri="{9D8B030D-6E8A-4147-A177-3AD203B41FA5}">
                      <a16:colId xmlns:a16="http://schemas.microsoft.com/office/drawing/2014/main" val="392183706"/>
                    </a:ext>
                  </a:extLst>
                </a:gridCol>
                <a:gridCol w="495842">
                  <a:extLst>
                    <a:ext uri="{9D8B030D-6E8A-4147-A177-3AD203B41FA5}">
                      <a16:colId xmlns:a16="http://schemas.microsoft.com/office/drawing/2014/main" val="1619827861"/>
                    </a:ext>
                  </a:extLst>
                </a:gridCol>
                <a:gridCol w="495842">
                  <a:extLst>
                    <a:ext uri="{9D8B030D-6E8A-4147-A177-3AD203B41FA5}">
                      <a16:colId xmlns:a16="http://schemas.microsoft.com/office/drawing/2014/main" val="2877505129"/>
                    </a:ext>
                  </a:extLst>
                </a:gridCol>
                <a:gridCol w="495842">
                  <a:extLst>
                    <a:ext uri="{9D8B030D-6E8A-4147-A177-3AD203B41FA5}">
                      <a16:colId xmlns:a16="http://schemas.microsoft.com/office/drawing/2014/main" val="239612695"/>
                    </a:ext>
                  </a:extLst>
                </a:gridCol>
                <a:gridCol w="495842">
                  <a:extLst>
                    <a:ext uri="{9D8B030D-6E8A-4147-A177-3AD203B41FA5}">
                      <a16:colId xmlns:a16="http://schemas.microsoft.com/office/drawing/2014/main" val="1215313884"/>
                    </a:ext>
                  </a:extLst>
                </a:gridCol>
                <a:gridCol w="495842">
                  <a:extLst>
                    <a:ext uri="{9D8B030D-6E8A-4147-A177-3AD203B41FA5}">
                      <a16:colId xmlns:a16="http://schemas.microsoft.com/office/drawing/2014/main" val="3933055446"/>
                    </a:ext>
                  </a:extLst>
                </a:gridCol>
                <a:gridCol w="495842">
                  <a:extLst>
                    <a:ext uri="{9D8B030D-6E8A-4147-A177-3AD203B41FA5}">
                      <a16:colId xmlns:a16="http://schemas.microsoft.com/office/drawing/2014/main" val="67452335"/>
                    </a:ext>
                  </a:extLst>
                </a:gridCol>
                <a:gridCol w="495842">
                  <a:extLst>
                    <a:ext uri="{9D8B030D-6E8A-4147-A177-3AD203B41FA5}">
                      <a16:colId xmlns:a16="http://schemas.microsoft.com/office/drawing/2014/main" val="3306813679"/>
                    </a:ext>
                  </a:extLst>
                </a:gridCol>
                <a:gridCol w="495842">
                  <a:extLst>
                    <a:ext uri="{9D8B030D-6E8A-4147-A177-3AD203B41FA5}">
                      <a16:colId xmlns:a16="http://schemas.microsoft.com/office/drawing/2014/main" val="538870389"/>
                    </a:ext>
                  </a:extLst>
                </a:gridCol>
                <a:gridCol w="495842">
                  <a:extLst>
                    <a:ext uri="{9D8B030D-6E8A-4147-A177-3AD203B41FA5}">
                      <a16:colId xmlns:a16="http://schemas.microsoft.com/office/drawing/2014/main" val="1041668995"/>
                    </a:ext>
                  </a:extLst>
                </a:gridCol>
                <a:gridCol w="495842">
                  <a:extLst>
                    <a:ext uri="{9D8B030D-6E8A-4147-A177-3AD203B41FA5}">
                      <a16:colId xmlns:a16="http://schemas.microsoft.com/office/drawing/2014/main" val="2670347278"/>
                    </a:ext>
                  </a:extLst>
                </a:gridCol>
                <a:gridCol w="495842">
                  <a:extLst>
                    <a:ext uri="{9D8B030D-6E8A-4147-A177-3AD203B41FA5}">
                      <a16:colId xmlns:a16="http://schemas.microsoft.com/office/drawing/2014/main" val="64167811"/>
                    </a:ext>
                  </a:extLst>
                </a:gridCol>
                <a:gridCol w="495842">
                  <a:extLst>
                    <a:ext uri="{9D8B030D-6E8A-4147-A177-3AD203B41FA5}">
                      <a16:colId xmlns:a16="http://schemas.microsoft.com/office/drawing/2014/main" val="1216701936"/>
                    </a:ext>
                  </a:extLst>
                </a:gridCol>
              </a:tblGrid>
              <a:tr h="332469">
                <a:tc>
                  <a:txBody>
                    <a:bodyPr/>
                    <a:lstStyle/>
                    <a:p>
                      <a:pPr algn="ctr" hangingPunct="1">
                        <a:lnSpc>
                          <a:spcPct val="115000"/>
                        </a:lnSpc>
                        <a:spcAft>
                          <a:spcPts val="600"/>
                        </a:spcAft>
                      </a:pPr>
                      <a:r>
                        <a:rPr lang="fr-FR" sz="2400" kern="1400" dirty="0">
                          <a:effectLst/>
                        </a:rPr>
                        <a:t>4</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2</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2</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7</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2</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0</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2</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5</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0</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9</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2</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7</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5</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2</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5</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5</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36428121"/>
                  </a:ext>
                </a:extLst>
              </a:tr>
            </a:tbl>
          </a:graphicData>
        </a:graphic>
      </p:graphicFrame>
      <p:graphicFrame>
        <p:nvGraphicFramePr>
          <p:cNvPr id="6" name="Tableau 5">
            <a:extLst>
              <a:ext uri="{FF2B5EF4-FFF2-40B4-BE49-F238E27FC236}">
                <a16:creationId xmlns:a16="http://schemas.microsoft.com/office/drawing/2014/main" id="{5C4316EB-9ECA-47CB-9A73-994C7C31597E}"/>
              </a:ext>
            </a:extLst>
          </p:cNvPr>
          <p:cNvGraphicFramePr>
            <a:graphicFrameLocks noGrp="1"/>
          </p:cNvGraphicFramePr>
          <p:nvPr>
            <p:extLst>
              <p:ext uri="{D42A27DB-BD31-4B8C-83A1-F6EECF244321}">
                <p14:modId xmlns:p14="http://schemas.microsoft.com/office/powerpoint/2010/main" val="295311183"/>
              </p:ext>
            </p:extLst>
          </p:nvPr>
        </p:nvGraphicFramePr>
        <p:xfrm>
          <a:off x="3045382" y="5091582"/>
          <a:ext cx="4900770" cy="394018"/>
        </p:xfrm>
        <a:graphic>
          <a:graphicData uri="http://schemas.openxmlformats.org/drawingml/2006/table">
            <a:tbl>
              <a:tblPr firstRow="1" firstCol="1" bandRow="1">
                <a:tableStyleId>{5C22544A-7EE6-4342-B048-85BDC9FD1C3A}</a:tableStyleId>
              </a:tblPr>
              <a:tblGrid>
                <a:gridCol w="490077">
                  <a:extLst>
                    <a:ext uri="{9D8B030D-6E8A-4147-A177-3AD203B41FA5}">
                      <a16:colId xmlns:a16="http://schemas.microsoft.com/office/drawing/2014/main" val="2119213032"/>
                    </a:ext>
                  </a:extLst>
                </a:gridCol>
                <a:gridCol w="490077">
                  <a:extLst>
                    <a:ext uri="{9D8B030D-6E8A-4147-A177-3AD203B41FA5}">
                      <a16:colId xmlns:a16="http://schemas.microsoft.com/office/drawing/2014/main" val="920407166"/>
                    </a:ext>
                  </a:extLst>
                </a:gridCol>
                <a:gridCol w="490077">
                  <a:extLst>
                    <a:ext uri="{9D8B030D-6E8A-4147-A177-3AD203B41FA5}">
                      <a16:colId xmlns:a16="http://schemas.microsoft.com/office/drawing/2014/main" val="3027615310"/>
                    </a:ext>
                  </a:extLst>
                </a:gridCol>
                <a:gridCol w="490077">
                  <a:extLst>
                    <a:ext uri="{9D8B030D-6E8A-4147-A177-3AD203B41FA5}">
                      <a16:colId xmlns:a16="http://schemas.microsoft.com/office/drawing/2014/main" val="810810848"/>
                    </a:ext>
                  </a:extLst>
                </a:gridCol>
                <a:gridCol w="490077">
                  <a:extLst>
                    <a:ext uri="{9D8B030D-6E8A-4147-A177-3AD203B41FA5}">
                      <a16:colId xmlns:a16="http://schemas.microsoft.com/office/drawing/2014/main" val="2284604007"/>
                    </a:ext>
                  </a:extLst>
                </a:gridCol>
                <a:gridCol w="490077">
                  <a:extLst>
                    <a:ext uri="{9D8B030D-6E8A-4147-A177-3AD203B41FA5}">
                      <a16:colId xmlns:a16="http://schemas.microsoft.com/office/drawing/2014/main" val="4129727306"/>
                    </a:ext>
                  </a:extLst>
                </a:gridCol>
                <a:gridCol w="490077">
                  <a:extLst>
                    <a:ext uri="{9D8B030D-6E8A-4147-A177-3AD203B41FA5}">
                      <a16:colId xmlns:a16="http://schemas.microsoft.com/office/drawing/2014/main" val="2548785174"/>
                    </a:ext>
                  </a:extLst>
                </a:gridCol>
                <a:gridCol w="490077">
                  <a:extLst>
                    <a:ext uri="{9D8B030D-6E8A-4147-A177-3AD203B41FA5}">
                      <a16:colId xmlns:a16="http://schemas.microsoft.com/office/drawing/2014/main" val="3939546500"/>
                    </a:ext>
                  </a:extLst>
                </a:gridCol>
                <a:gridCol w="490077">
                  <a:extLst>
                    <a:ext uri="{9D8B030D-6E8A-4147-A177-3AD203B41FA5}">
                      <a16:colId xmlns:a16="http://schemas.microsoft.com/office/drawing/2014/main" val="1157970939"/>
                    </a:ext>
                  </a:extLst>
                </a:gridCol>
                <a:gridCol w="490077">
                  <a:extLst>
                    <a:ext uri="{9D8B030D-6E8A-4147-A177-3AD203B41FA5}">
                      <a16:colId xmlns:a16="http://schemas.microsoft.com/office/drawing/2014/main" val="1188996931"/>
                    </a:ext>
                  </a:extLst>
                </a:gridCol>
              </a:tblGrid>
              <a:tr h="369870">
                <a:tc>
                  <a:txBody>
                    <a:bodyPr/>
                    <a:lstStyle/>
                    <a:p>
                      <a:pPr algn="ctr" hangingPunct="1">
                        <a:lnSpc>
                          <a:spcPct val="115000"/>
                        </a:lnSpc>
                        <a:spcAft>
                          <a:spcPts val="600"/>
                        </a:spcAft>
                      </a:pPr>
                      <a:r>
                        <a:rPr lang="fr-FR" sz="2400" kern="1400" dirty="0">
                          <a:effectLst/>
                        </a:rPr>
                        <a:t>2</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0</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6</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0</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1</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4</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0</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2</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0</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1">
                        <a:lnSpc>
                          <a:spcPct val="115000"/>
                        </a:lnSpc>
                        <a:spcAft>
                          <a:spcPts val="600"/>
                        </a:spcAft>
                      </a:pPr>
                      <a:r>
                        <a:rPr lang="fr-FR" sz="2400" kern="1400" dirty="0">
                          <a:effectLst/>
                        </a:rPr>
                        <a:t>1</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822001"/>
                  </a:ext>
                </a:extLst>
              </a:tr>
            </a:tbl>
          </a:graphicData>
        </a:graphic>
      </p:graphicFrame>
      <p:sp>
        <p:nvSpPr>
          <p:cNvPr id="19" name="ZoneTexte 18">
            <a:extLst>
              <a:ext uri="{FF2B5EF4-FFF2-40B4-BE49-F238E27FC236}">
                <a16:creationId xmlns:a16="http://schemas.microsoft.com/office/drawing/2014/main" id="{C429B18F-C100-435B-98AA-E81DC1F4A402}"/>
              </a:ext>
            </a:extLst>
          </p:cNvPr>
          <p:cNvSpPr txBox="1"/>
          <p:nvPr/>
        </p:nvSpPr>
        <p:spPr>
          <a:xfrm>
            <a:off x="1434002" y="3642338"/>
            <a:ext cx="9440381" cy="1843262"/>
          </a:xfrm>
          <a:prstGeom prst="rect">
            <a:avLst/>
          </a:prstGeom>
          <a:noFill/>
        </p:spPr>
        <p:txBody>
          <a:bodyPr wrap="square">
            <a:spAutoFit/>
          </a:bodyPr>
          <a:lstStyle/>
          <a:p>
            <a:pPr algn="just" hangingPunct="0">
              <a:lnSpc>
                <a:spcPct val="115000"/>
              </a:lnSpc>
              <a:spcAft>
                <a:spcPts val="600"/>
              </a:spcAft>
            </a:pPr>
            <a:r>
              <a:rPr lang="fr-FR" sz="2400" dirty="0">
                <a:solidFill>
                  <a:srgbClr val="212529"/>
                </a:solidFill>
                <a:latin typeface="-apple-system"/>
              </a:rPr>
              <a:t>2. Dans un second temps, on parcourt le tableau de comptage et on reconstruit le tableau en y ajoutant les entiers selon leur quantité. On mettra 2x0, 0x1, 6x2, …</a:t>
            </a:r>
            <a:endParaRPr lang="fr-BE" sz="2400" dirty="0">
              <a:solidFill>
                <a:srgbClr val="212529"/>
              </a:solidFill>
              <a:latin typeface="-apple-system"/>
            </a:endParaRPr>
          </a:p>
          <a:p>
            <a:pPr lvl="0" algn="just" hangingPunct="0">
              <a:lnSpc>
                <a:spcPct val="115000"/>
              </a:lnSpc>
              <a:spcAft>
                <a:spcPts val="600"/>
              </a:spcAft>
            </a:pPr>
            <a:endParaRPr lang="fr-BE" sz="2400" dirty="0">
              <a:solidFill>
                <a:srgbClr val="212529"/>
              </a:solidFill>
              <a:latin typeface="-apple-system"/>
            </a:endParaRPr>
          </a:p>
        </p:txBody>
      </p:sp>
      <p:graphicFrame>
        <p:nvGraphicFramePr>
          <p:cNvPr id="2" name="Tableau 1">
            <a:extLst>
              <a:ext uri="{FF2B5EF4-FFF2-40B4-BE49-F238E27FC236}">
                <a16:creationId xmlns:a16="http://schemas.microsoft.com/office/drawing/2014/main" id="{C2BD11C5-AF45-470C-9745-469FBF624118}"/>
              </a:ext>
            </a:extLst>
          </p:cNvPr>
          <p:cNvGraphicFramePr>
            <a:graphicFrameLocks noGrp="1"/>
          </p:cNvGraphicFramePr>
          <p:nvPr>
            <p:extLst>
              <p:ext uri="{D42A27DB-BD31-4B8C-83A1-F6EECF244321}">
                <p14:modId xmlns:p14="http://schemas.microsoft.com/office/powerpoint/2010/main" val="2243726567"/>
              </p:ext>
            </p:extLst>
          </p:nvPr>
        </p:nvGraphicFramePr>
        <p:xfrm>
          <a:off x="1643865" y="5900908"/>
          <a:ext cx="7818640" cy="394018"/>
        </p:xfrm>
        <a:graphic>
          <a:graphicData uri="http://schemas.openxmlformats.org/drawingml/2006/table">
            <a:tbl>
              <a:tblPr firstRow="1" firstCol="1" bandRow="1">
                <a:tableStyleId>{5C22544A-7EE6-4342-B048-85BDC9FD1C3A}</a:tableStyleId>
              </a:tblPr>
              <a:tblGrid>
                <a:gridCol w="488665">
                  <a:extLst>
                    <a:ext uri="{9D8B030D-6E8A-4147-A177-3AD203B41FA5}">
                      <a16:colId xmlns:a16="http://schemas.microsoft.com/office/drawing/2014/main" val="2242630184"/>
                    </a:ext>
                  </a:extLst>
                </a:gridCol>
                <a:gridCol w="488665">
                  <a:extLst>
                    <a:ext uri="{9D8B030D-6E8A-4147-A177-3AD203B41FA5}">
                      <a16:colId xmlns:a16="http://schemas.microsoft.com/office/drawing/2014/main" val="844268693"/>
                    </a:ext>
                  </a:extLst>
                </a:gridCol>
                <a:gridCol w="488665">
                  <a:extLst>
                    <a:ext uri="{9D8B030D-6E8A-4147-A177-3AD203B41FA5}">
                      <a16:colId xmlns:a16="http://schemas.microsoft.com/office/drawing/2014/main" val="543436290"/>
                    </a:ext>
                  </a:extLst>
                </a:gridCol>
                <a:gridCol w="488665">
                  <a:extLst>
                    <a:ext uri="{9D8B030D-6E8A-4147-A177-3AD203B41FA5}">
                      <a16:colId xmlns:a16="http://schemas.microsoft.com/office/drawing/2014/main" val="3718066508"/>
                    </a:ext>
                  </a:extLst>
                </a:gridCol>
                <a:gridCol w="488665">
                  <a:extLst>
                    <a:ext uri="{9D8B030D-6E8A-4147-A177-3AD203B41FA5}">
                      <a16:colId xmlns:a16="http://schemas.microsoft.com/office/drawing/2014/main" val="2765370848"/>
                    </a:ext>
                  </a:extLst>
                </a:gridCol>
                <a:gridCol w="488665">
                  <a:extLst>
                    <a:ext uri="{9D8B030D-6E8A-4147-A177-3AD203B41FA5}">
                      <a16:colId xmlns:a16="http://schemas.microsoft.com/office/drawing/2014/main" val="672547472"/>
                    </a:ext>
                  </a:extLst>
                </a:gridCol>
                <a:gridCol w="488665">
                  <a:extLst>
                    <a:ext uri="{9D8B030D-6E8A-4147-A177-3AD203B41FA5}">
                      <a16:colId xmlns:a16="http://schemas.microsoft.com/office/drawing/2014/main" val="3382170240"/>
                    </a:ext>
                  </a:extLst>
                </a:gridCol>
                <a:gridCol w="488665">
                  <a:extLst>
                    <a:ext uri="{9D8B030D-6E8A-4147-A177-3AD203B41FA5}">
                      <a16:colId xmlns:a16="http://schemas.microsoft.com/office/drawing/2014/main" val="3740332609"/>
                    </a:ext>
                  </a:extLst>
                </a:gridCol>
                <a:gridCol w="488665">
                  <a:extLst>
                    <a:ext uri="{9D8B030D-6E8A-4147-A177-3AD203B41FA5}">
                      <a16:colId xmlns:a16="http://schemas.microsoft.com/office/drawing/2014/main" val="3208439586"/>
                    </a:ext>
                  </a:extLst>
                </a:gridCol>
                <a:gridCol w="488665">
                  <a:extLst>
                    <a:ext uri="{9D8B030D-6E8A-4147-A177-3AD203B41FA5}">
                      <a16:colId xmlns:a16="http://schemas.microsoft.com/office/drawing/2014/main" val="982711138"/>
                    </a:ext>
                  </a:extLst>
                </a:gridCol>
                <a:gridCol w="488665">
                  <a:extLst>
                    <a:ext uri="{9D8B030D-6E8A-4147-A177-3AD203B41FA5}">
                      <a16:colId xmlns:a16="http://schemas.microsoft.com/office/drawing/2014/main" val="4152252520"/>
                    </a:ext>
                  </a:extLst>
                </a:gridCol>
                <a:gridCol w="488665">
                  <a:extLst>
                    <a:ext uri="{9D8B030D-6E8A-4147-A177-3AD203B41FA5}">
                      <a16:colId xmlns:a16="http://schemas.microsoft.com/office/drawing/2014/main" val="3581907410"/>
                    </a:ext>
                  </a:extLst>
                </a:gridCol>
                <a:gridCol w="488665">
                  <a:extLst>
                    <a:ext uri="{9D8B030D-6E8A-4147-A177-3AD203B41FA5}">
                      <a16:colId xmlns:a16="http://schemas.microsoft.com/office/drawing/2014/main" val="2105942615"/>
                    </a:ext>
                  </a:extLst>
                </a:gridCol>
                <a:gridCol w="488665">
                  <a:extLst>
                    <a:ext uri="{9D8B030D-6E8A-4147-A177-3AD203B41FA5}">
                      <a16:colId xmlns:a16="http://schemas.microsoft.com/office/drawing/2014/main" val="102257808"/>
                    </a:ext>
                  </a:extLst>
                </a:gridCol>
                <a:gridCol w="488665">
                  <a:extLst>
                    <a:ext uri="{9D8B030D-6E8A-4147-A177-3AD203B41FA5}">
                      <a16:colId xmlns:a16="http://schemas.microsoft.com/office/drawing/2014/main" val="2138262438"/>
                    </a:ext>
                  </a:extLst>
                </a:gridCol>
                <a:gridCol w="488665">
                  <a:extLst>
                    <a:ext uri="{9D8B030D-6E8A-4147-A177-3AD203B41FA5}">
                      <a16:colId xmlns:a16="http://schemas.microsoft.com/office/drawing/2014/main" val="2276990797"/>
                    </a:ext>
                  </a:extLst>
                </a:gridCol>
              </a:tblGrid>
              <a:tr h="393059">
                <a:tc>
                  <a:txBody>
                    <a:bodyPr/>
                    <a:lstStyle/>
                    <a:p>
                      <a:pPr algn="just" hangingPunct="1">
                        <a:lnSpc>
                          <a:spcPct val="115000"/>
                        </a:lnSpc>
                        <a:spcAft>
                          <a:spcPts val="600"/>
                        </a:spcAft>
                      </a:pPr>
                      <a:r>
                        <a:rPr lang="fr-FR" sz="2400" kern="1400" dirty="0">
                          <a:effectLst/>
                        </a:rPr>
                        <a:t>0</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hangingPunct="1">
                        <a:lnSpc>
                          <a:spcPct val="115000"/>
                        </a:lnSpc>
                        <a:spcAft>
                          <a:spcPts val="600"/>
                        </a:spcAft>
                      </a:pPr>
                      <a:r>
                        <a:rPr lang="fr-FR" sz="2400" kern="1400" dirty="0">
                          <a:effectLst/>
                        </a:rPr>
                        <a:t>0</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hangingPunct="1">
                        <a:lnSpc>
                          <a:spcPct val="115000"/>
                        </a:lnSpc>
                        <a:spcAft>
                          <a:spcPts val="600"/>
                        </a:spcAft>
                      </a:pPr>
                      <a:r>
                        <a:rPr lang="fr-FR" sz="2400" kern="1400" dirty="0">
                          <a:effectLst/>
                        </a:rPr>
                        <a:t>2</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hangingPunct="1">
                        <a:lnSpc>
                          <a:spcPct val="115000"/>
                        </a:lnSpc>
                        <a:spcAft>
                          <a:spcPts val="600"/>
                        </a:spcAft>
                      </a:pPr>
                      <a:r>
                        <a:rPr lang="fr-FR" sz="2400" kern="1400" dirty="0">
                          <a:effectLst/>
                        </a:rPr>
                        <a:t>2</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hangingPunct="1">
                        <a:lnSpc>
                          <a:spcPct val="115000"/>
                        </a:lnSpc>
                        <a:spcAft>
                          <a:spcPts val="600"/>
                        </a:spcAft>
                      </a:pPr>
                      <a:r>
                        <a:rPr lang="fr-FR" sz="2400" kern="1400" dirty="0">
                          <a:effectLst/>
                        </a:rPr>
                        <a:t>2</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hangingPunct="1">
                        <a:lnSpc>
                          <a:spcPct val="115000"/>
                        </a:lnSpc>
                        <a:spcAft>
                          <a:spcPts val="600"/>
                        </a:spcAft>
                      </a:pPr>
                      <a:r>
                        <a:rPr lang="fr-FR" sz="2400" kern="1400">
                          <a:effectLst/>
                        </a:rPr>
                        <a:t>2</a:t>
                      </a:r>
                      <a:endParaRPr lang="fr-BE" sz="2400" kern="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hangingPunct="1">
                        <a:lnSpc>
                          <a:spcPct val="115000"/>
                        </a:lnSpc>
                        <a:spcAft>
                          <a:spcPts val="600"/>
                        </a:spcAft>
                      </a:pPr>
                      <a:r>
                        <a:rPr lang="fr-FR" sz="2400" kern="1400" dirty="0">
                          <a:effectLst/>
                        </a:rPr>
                        <a:t>2</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hangingPunct="1">
                        <a:lnSpc>
                          <a:spcPct val="115000"/>
                        </a:lnSpc>
                        <a:spcAft>
                          <a:spcPts val="600"/>
                        </a:spcAft>
                      </a:pPr>
                      <a:r>
                        <a:rPr lang="fr-FR" sz="2400" kern="1400" dirty="0">
                          <a:effectLst/>
                        </a:rPr>
                        <a:t>2</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hangingPunct="1">
                        <a:lnSpc>
                          <a:spcPct val="115000"/>
                        </a:lnSpc>
                        <a:spcAft>
                          <a:spcPts val="600"/>
                        </a:spcAft>
                      </a:pPr>
                      <a:r>
                        <a:rPr lang="fr-FR" sz="2400" kern="1400" dirty="0">
                          <a:effectLst/>
                        </a:rPr>
                        <a:t>4</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hangingPunct="1">
                        <a:lnSpc>
                          <a:spcPct val="115000"/>
                        </a:lnSpc>
                        <a:spcAft>
                          <a:spcPts val="600"/>
                        </a:spcAft>
                      </a:pPr>
                      <a:r>
                        <a:rPr lang="fr-FR" sz="2400" kern="1400" dirty="0">
                          <a:effectLst/>
                        </a:rPr>
                        <a:t>5</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hangingPunct="1">
                        <a:lnSpc>
                          <a:spcPct val="115000"/>
                        </a:lnSpc>
                        <a:spcAft>
                          <a:spcPts val="600"/>
                        </a:spcAft>
                      </a:pPr>
                      <a:r>
                        <a:rPr lang="fr-FR" sz="2400" kern="1400" dirty="0">
                          <a:effectLst/>
                        </a:rPr>
                        <a:t>5</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hangingPunct="1">
                        <a:lnSpc>
                          <a:spcPct val="115000"/>
                        </a:lnSpc>
                        <a:spcAft>
                          <a:spcPts val="600"/>
                        </a:spcAft>
                      </a:pPr>
                      <a:r>
                        <a:rPr lang="fr-FR" sz="2400" kern="1400" dirty="0">
                          <a:effectLst/>
                        </a:rPr>
                        <a:t>5</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hangingPunct="1">
                        <a:lnSpc>
                          <a:spcPct val="115000"/>
                        </a:lnSpc>
                        <a:spcAft>
                          <a:spcPts val="600"/>
                        </a:spcAft>
                      </a:pPr>
                      <a:r>
                        <a:rPr lang="fr-FR" sz="2400" kern="1400" dirty="0">
                          <a:effectLst/>
                        </a:rPr>
                        <a:t>5</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hangingPunct="1">
                        <a:lnSpc>
                          <a:spcPct val="115000"/>
                        </a:lnSpc>
                        <a:spcAft>
                          <a:spcPts val="600"/>
                        </a:spcAft>
                      </a:pPr>
                      <a:r>
                        <a:rPr lang="fr-FR" sz="2400" kern="1400" dirty="0">
                          <a:effectLst/>
                        </a:rPr>
                        <a:t>7</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hangingPunct="1">
                        <a:lnSpc>
                          <a:spcPct val="115000"/>
                        </a:lnSpc>
                        <a:spcAft>
                          <a:spcPts val="600"/>
                        </a:spcAft>
                      </a:pPr>
                      <a:r>
                        <a:rPr lang="fr-FR" sz="2400" kern="1400" dirty="0">
                          <a:effectLst/>
                        </a:rPr>
                        <a:t>7</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hangingPunct="1">
                        <a:lnSpc>
                          <a:spcPct val="115000"/>
                        </a:lnSpc>
                        <a:spcAft>
                          <a:spcPts val="600"/>
                        </a:spcAft>
                      </a:pPr>
                      <a:r>
                        <a:rPr lang="fr-FR" sz="2400" kern="1400" dirty="0">
                          <a:effectLst/>
                        </a:rPr>
                        <a:t>9</a:t>
                      </a:r>
                      <a:endParaRPr lang="fr-BE" sz="2400" kern="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63982404"/>
                  </a:ext>
                </a:extLst>
              </a:tr>
            </a:tbl>
          </a:graphicData>
        </a:graphic>
      </p:graphicFrame>
    </p:spTree>
    <p:extLst>
      <p:ext uri="{BB962C8B-B14F-4D97-AF65-F5344CB8AC3E}">
        <p14:creationId xmlns:p14="http://schemas.microsoft.com/office/powerpoint/2010/main" val="267531425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2398</TotalTime>
  <Words>824</Words>
  <Application>Microsoft Office PowerPoint</Application>
  <PresentationFormat>Grand écran</PresentationFormat>
  <Paragraphs>162</Paragraphs>
  <Slides>15</Slides>
  <Notes>14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15</vt:i4>
      </vt:variant>
    </vt:vector>
  </HeadingPairs>
  <TitlesOfParts>
    <vt:vector size="23" baseType="lpstr">
      <vt:lpstr>-apple-system</vt:lpstr>
      <vt:lpstr>Arial</vt:lpstr>
      <vt:lpstr>Calibri</vt:lpstr>
      <vt:lpstr>Calibri Light</vt:lpstr>
      <vt:lpstr>Lucida Handwriting</vt:lpstr>
      <vt:lpstr>Segoe UI</vt:lpstr>
      <vt:lpstr>Times New Roman</vt:lpstr>
      <vt:lpstr>Thème Office</vt:lpstr>
      <vt:lpstr>Algorithmes de tri</vt:lpstr>
      <vt:lpstr>Généralités</vt:lpstr>
      <vt:lpstr>Complexité</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Annick Dupont</dc:creator>
  <cp:lastModifiedBy>Annick Dupont</cp:lastModifiedBy>
  <cp:revision>280</cp:revision>
  <dcterms:created xsi:type="dcterms:W3CDTF">2021-09-12T13:33:57Z</dcterms:created>
  <dcterms:modified xsi:type="dcterms:W3CDTF">2021-12-02T21:10:54Z</dcterms:modified>
</cp:coreProperties>
</file>