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59" r:id="rId6"/>
    <p:sldId id="260" r:id="rId7"/>
    <p:sldId id="269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27-09-21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2F1BC-5A1D-4769-824E-D23A4EBE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fr-BE" sz="66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79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expression booléenne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6681639-3C4C-4482-9DB3-81C62E26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5166"/>
              </p:ext>
            </p:extLst>
          </p:nvPr>
        </p:nvGraphicFramePr>
        <p:xfrm>
          <a:off x="4602147" y="2396469"/>
          <a:ext cx="2991678" cy="4086226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70554">
                  <a:extLst>
                    <a:ext uri="{9D8B030D-6E8A-4147-A177-3AD203B41FA5}">
                      <a16:colId xmlns:a16="http://schemas.microsoft.com/office/drawing/2014/main" val="1017492954"/>
                    </a:ext>
                  </a:extLst>
                </a:gridCol>
                <a:gridCol w="2321124">
                  <a:extLst>
                    <a:ext uri="{9D8B030D-6E8A-4147-A177-3AD203B41FA5}">
                      <a16:colId xmlns:a16="http://schemas.microsoft.com/office/drawing/2014/main" val="245319828"/>
                    </a:ext>
                  </a:extLst>
                </a:gridCol>
              </a:tblGrid>
              <a:tr h="368309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solidFill>
                            <a:srgbClr val="FF0000"/>
                          </a:solidFill>
                          <a:effectLst/>
                        </a:rPr>
                        <a:t>==</a:t>
                      </a:r>
                      <a:endParaRPr lang="fr-BE" sz="200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solidFill>
                            <a:srgbClr val="FF0000"/>
                          </a:solidFill>
                          <a:effectLst/>
                        </a:rPr>
                        <a:t>égal</a:t>
                      </a:r>
                      <a:endParaRPr lang="fr-BE" sz="200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881683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!=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différent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605555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&lt; 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plus petit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596966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effectLst/>
                        </a:rPr>
                        <a:t>&lt;=</a:t>
                      </a:r>
                      <a:endParaRPr lang="fr-BE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plus petit ou égal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878357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&gt; 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effectLst/>
                        </a:rPr>
                        <a:t>plus grand</a:t>
                      </a:r>
                      <a:endParaRPr lang="fr-BE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347305"/>
                  </a:ext>
                </a:extLst>
              </a:tr>
              <a:tr h="466270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effectLst/>
                        </a:rPr>
                        <a:t>&gt;=</a:t>
                      </a:r>
                      <a:endParaRPr lang="fr-BE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effectLst/>
                        </a:rPr>
                        <a:t>plus grand ou égal</a:t>
                      </a:r>
                      <a:endParaRPr lang="fr-BE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427263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&amp;&amp;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et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914259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||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ou 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950957"/>
                  </a:ext>
                </a:extLst>
              </a:tr>
              <a:tr h="464521"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>
                          <a:effectLst/>
                        </a:rPr>
                        <a:t>!</a:t>
                      </a:r>
                      <a:endParaRPr lang="fr-BE" sz="20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fr-FR" sz="2000" kern="1400" dirty="0">
                          <a:effectLst/>
                        </a:rPr>
                        <a:t>non</a:t>
                      </a:r>
                      <a:endParaRPr lang="fr-BE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569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9F3C9DF-E791-4FF6-AD7C-B83B4885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317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764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expression booléenne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647677"/>
            <a:ext cx="9708995" cy="3248863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BE" sz="2400" dirty="0"/>
              <a:t>Attention !</a:t>
            </a:r>
          </a:p>
          <a:p>
            <a:pPr marL="0" indent="0" algn="just">
              <a:buNone/>
            </a:pPr>
            <a:endParaRPr lang="fr-BE" sz="2400" dirty="0"/>
          </a:p>
          <a:p>
            <a:pPr marL="0" indent="0" algn="just">
              <a:buNone/>
            </a:pPr>
            <a:endParaRPr lang="fr-BE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fr-BE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fr-BE" sz="2400" dirty="0">
                <a:sym typeface="Wingdings" panose="05000000000000000000" pitchFamily="2" charset="2"/>
              </a:rPr>
              <a:t>x&lt;y   </a:t>
            </a:r>
            <a:r>
              <a:rPr lang="fr-BE" sz="2400" dirty="0" err="1">
                <a:sym typeface="Wingdings" panose="05000000000000000000" pitchFamily="2" charset="2"/>
              </a:rPr>
              <a:t>boolean</a:t>
            </a:r>
            <a:endParaRPr lang="fr-BE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fr-BE" sz="2400" dirty="0">
                <a:sym typeface="Wingdings" panose="05000000000000000000" pitchFamily="2" charset="2"/>
              </a:rPr>
              <a:t>z  </a:t>
            </a:r>
            <a:r>
              <a:rPr lang="fr-BE" sz="2400" dirty="0" err="1">
                <a:sym typeface="Wingdings" panose="05000000000000000000" pitchFamily="2" charset="2"/>
              </a:rPr>
              <a:t>int</a:t>
            </a:r>
            <a:endParaRPr lang="fr-BE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fr-BE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fr-BE" sz="2400" dirty="0">
                <a:sym typeface="Wingdings" panose="05000000000000000000" pitchFamily="2" charset="2"/>
              </a:rPr>
              <a:t> (x &lt; y &amp;&amp; y &lt; z)</a:t>
            </a:r>
            <a:endParaRPr lang="fr-BE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9F3C9DF-E791-4FF6-AD7C-B83B4885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317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89E551-C671-4169-92D1-DF8E00B2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70" y="3367417"/>
            <a:ext cx="4033000" cy="9323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FA4F2B-90E3-4C2C-85DB-B29113DA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44" y="3633027"/>
            <a:ext cx="4105275" cy="666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0AF09E4-1EAE-4075-BAA9-5460E7D4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67" y="2947976"/>
            <a:ext cx="862910" cy="8413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47A492-3239-4A1D-AE02-776E8E3B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544" y="2901950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ifs imbriqués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57425"/>
            <a:ext cx="10626455" cy="141033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2600" dirty="0"/>
              <a:t>Une alternative n'est au final qu'une instruction comme les autres et peut donc être utilisée au sein d'une autre alternative!</a:t>
            </a:r>
            <a:endParaRPr lang="fr-BE" sz="2600" dirty="0"/>
          </a:p>
          <a:p>
            <a:pPr marL="0" indent="0" algn="just">
              <a:buNone/>
            </a:pPr>
            <a:r>
              <a:rPr lang="fr-FR" sz="2600" dirty="0"/>
              <a:t>Exemple :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280196-DAB3-495E-A326-F69F8739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1" y="3195663"/>
            <a:ext cx="6283472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6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ifs imbriqués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57425"/>
            <a:ext cx="10626455" cy="141033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2600" dirty="0"/>
              <a:t>Une alternative n'est au final qu'une instruction comme les autres et peut donc être utilisée au sein d'une autre alternative!</a:t>
            </a:r>
            <a:endParaRPr lang="fr-BE" sz="2600" dirty="0"/>
          </a:p>
          <a:p>
            <a:pPr marL="0" indent="0" algn="just">
              <a:buNone/>
            </a:pPr>
            <a:r>
              <a:rPr lang="fr-FR" sz="2600" dirty="0"/>
              <a:t>Exemple :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280196-DAB3-495E-A326-F69F8739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1" y="3195663"/>
            <a:ext cx="6283472" cy="33473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8A97AF-00A4-49A7-B403-F9D005D785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6" y="3929934"/>
            <a:ext cx="2440264" cy="1749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27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ifs imbriqués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23BAF6C-1650-4AA4-AB52-B2258AFAE2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08" y="2563495"/>
            <a:ext cx="2404234" cy="17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F1644B-BEEF-4494-B5AB-5479903F3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07" y="2543175"/>
            <a:ext cx="2404234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C4A3D56-6D55-4065-B918-02113BADB0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15" y="2563495"/>
            <a:ext cx="3211513" cy="26417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13DC3D-5ADD-4BC1-9356-5F803F57DA8E}"/>
              </a:ext>
            </a:extLst>
          </p:cNvPr>
          <p:cNvSpPr txBox="1"/>
          <p:nvPr/>
        </p:nvSpPr>
        <p:spPr>
          <a:xfrm>
            <a:off x="3757333" y="549934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377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ifs imbriqués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95D45B-FE65-424C-92BA-7300F6670A9B}"/>
              </a:ext>
            </a:extLst>
          </p:cNvPr>
          <p:cNvSpPr txBox="1"/>
          <p:nvPr/>
        </p:nvSpPr>
        <p:spPr>
          <a:xfrm flipH="1">
            <a:off x="1354272" y="2283944"/>
            <a:ext cx="85007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Attention : </a:t>
            </a:r>
            <a:r>
              <a:rPr lang="fr-FR" sz="2400" dirty="0"/>
              <a:t>Problème du "</a:t>
            </a:r>
            <a:r>
              <a:rPr lang="fr-FR" sz="2400" dirty="0" err="1"/>
              <a:t>else</a:t>
            </a:r>
            <a:r>
              <a:rPr lang="fr-FR" sz="2400" dirty="0"/>
              <a:t> indécis" (ou: "</a:t>
            </a:r>
            <a:r>
              <a:rPr lang="fr-FR" sz="2400" dirty="0" err="1"/>
              <a:t>dangling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")</a:t>
            </a:r>
          </a:p>
          <a:p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324457-398E-49EC-A5E1-F693BC2D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9" y="3139441"/>
            <a:ext cx="1828800" cy="1609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DC763C-0726-416B-AF2A-6FA41D84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06" y="3139441"/>
            <a:ext cx="1924050" cy="16954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10951A-0132-4D81-BD46-9BFB36C54156}"/>
              </a:ext>
            </a:extLst>
          </p:cNvPr>
          <p:cNvSpPr txBox="1"/>
          <p:nvPr/>
        </p:nvSpPr>
        <p:spPr>
          <a:xfrm>
            <a:off x="1833889" y="4793228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z = 2 car x&gt;0 mais y&lt;0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6EC6D5-CE1B-4627-ACD1-880D4D8AF388}"/>
              </a:ext>
            </a:extLst>
          </p:cNvPr>
          <p:cNvSpPr txBox="1"/>
          <p:nvPr/>
        </p:nvSpPr>
        <p:spPr>
          <a:xfrm>
            <a:off x="5110173" y="4834022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z = 2 car x&lt;0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31FDD9-3B6C-4CEB-85D6-81B5159A7C59}"/>
              </a:ext>
            </a:extLst>
          </p:cNvPr>
          <p:cNvSpPr txBox="1"/>
          <p:nvPr/>
        </p:nvSpPr>
        <p:spPr>
          <a:xfrm>
            <a:off x="2524778" y="5032362"/>
            <a:ext cx="70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393654-8DAC-43A1-9816-092C7B010966}"/>
              </a:ext>
            </a:extLst>
          </p:cNvPr>
          <p:cNvSpPr txBox="1"/>
          <p:nvPr/>
        </p:nvSpPr>
        <p:spPr>
          <a:xfrm>
            <a:off x="4922206" y="5511487"/>
            <a:ext cx="619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dirty="0" err="1"/>
              <a:t>else</a:t>
            </a:r>
            <a:r>
              <a:rPr lang="fr-FR" sz="2400" dirty="0"/>
              <a:t> se rapporte toujours au if le plus proche </a:t>
            </a:r>
          </a:p>
          <a:p>
            <a:r>
              <a:rPr lang="fr-FR" sz="2400" dirty="0"/>
              <a:t>parmi les ifs qui attendent encore leur </a:t>
            </a:r>
            <a:r>
              <a:rPr lang="fr-FR" sz="2400" dirty="0" err="1"/>
              <a:t>else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41249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Le if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syntaxe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0"/>
            <a:ext cx="9708995" cy="4442705"/>
          </a:xfrm>
        </p:spPr>
        <p:txBody>
          <a:bodyPr anchor="ctr">
            <a:normAutofit fontScale="40000" lnSpcReduction="20000"/>
          </a:bodyPr>
          <a:lstStyle/>
          <a:p>
            <a:pPr marL="0" indent="0" algn="just">
              <a:buNone/>
            </a:pPr>
            <a:r>
              <a:rPr lang="fr-FR" sz="6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(condition){ 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1_1;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1_2;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1_N;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r>
              <a:rPr lang="fr-FR" sz="6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{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2_1;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2_2;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2_M;			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8E5C76-F723-4BF2-8E81-478A1ECE69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140" y="2981324"/>
            <a:ext cx="2735580" cy="148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57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syntaxe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0"/>
            <a:ext cx="9708995" cy="4442705"/>
          </a:xfrm>
        </p:spPr>
        <p:txBody>
          <a:bodyPr anchor="ctr">
            <a:normAutofit fontScale="40000" lnSpcReduction="20000"/>
          </a:bodyPr>
          <a:lstStyle/>
          <a:p>
            <a:pPr marL="0" indent="0" algn="just">
              <a:buNone/>
            </a:pPr>
            <a:r>
              <a:rPr lang="fr-FR" sz="6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(condition){ 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1_1;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1_2;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1_N;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r>
              <a:rPr lang="fr-FR" sz="6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{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2_1;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2_2;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2_M;			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3EFA62-AD66-4AFE-AA1A-F121768687EE}"/>
              </a:ext>
            </a:extLst>
          </p:cNvPr>
          <p:cNvSpPr txBox="1"/>
          <p:nvPr/>
        </p:nvSpPr>
        <p:spPr>
          <a:xfrm>
            <a:off x="6983534" y="3430414"/>
            <a:ext cx="3457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Expression booléenne</a:t>
            </a:r>
          </a:p>
          <a:p>
            <a:endParaRPr lang="fr-BE" sz="2400" dirty="0"/>
          </a:p>
          <a:p>
            <a:r>
              <a:rPr lang="fr-BE" sz="2400" dirty="0"/>
              <a:t>TRUE    </a:t>
            </a:r>
          </a:p>
          <a:p>
            <a:r>
              <a:rPr lang="fr-BE" sz="2400" dirty="0"/>
              <a:t>FALSE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4169375-78D1-4113-A7F3-723DEF4CE5B6}"/>
              </a:ext>
            </a:extLst>
          </p:cNvPr>
          <p:cNvCxnSpPr>
            <a:cxnSpLocks/>
          </p:cNvCxnSpPr>
          <p:nvPr/>
        </p:nvCxnSpPr>
        <p:spPr>
          <a:xfrm>
            <a:off x="3676650" y="2657475"/>
            <a:ext cx="3638550" cy="770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2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syntaxe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21" y="2263776"/>
            <a:ext cx="9708995" cy="4053239"/>
          </a:xfrm>
        </p:spPr>
        <p:txBody>
          <a:bodyPr anchor="ctr">
            <a:normAutofit fontScale="40000" lnSpcReduction="20000"/>
          </a:bodyPr>
          <a:lstStyle/>
          <a:p>
            <a:pPr marL="0" indent="0" algn="just">
              <a:buNone/>
            </a:pPr>
            <a:r>
              <a:rPr lang="fr-FR" sz="6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(condition){ 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1_1;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1_2;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1_N;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r>
              <a:rPr lang="fr-FR" sz="6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2_1;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2_2;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2_M;			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 </a:t>
            </a:r>
            <a:endParaRPr lang="fr-BE" sz="6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DB3412-C716-489D-99B6-A2FCAF905B0C}"/>
              </a:ext>
            </a:extLst>
          </p:cNvPr>
          <p:cNvSpPr txBox="1"/>
          <p:nvPr/>
        </p:nvSpPr>
        <p:spPr>
          <a:xfrm>
            <a:off x="6229349" y="4591049"/>
            <a:ext cx="524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La partie </a:t>
            </a:r>
            <a:r>
              <a:rPr lang="fr-BE" sz="2400" dirty="0" err="1"/>
              <a:t>else</a:t>
            </a:r>
            <a:r>
              <a:rPr lang="fr-BE" sz="2400" dirty="0"/>
              <a:t> n’est pas obligatoire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10617DF-363C-4C32-8D38-21C8F1C6C6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6" y="2691757"/>
            <a:ext cx="2380034" cy="10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7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syntaxe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0"/>
            <a:ext cx="9708995" cy="301395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(condition)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6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</a:t>
            </a:r>
            <a:endParaRPr lang="fr-BE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D177E2-85E6-4CF4-814F-E88A66471280}"/>
              </a:ext>
            </a:extLst>
          </p:cNvPr>
          <p:cNvSpPr txBox="1"/>
          <p:nvPr/>
        </p:nvSpPr>
        <p:spPr>
          <a:xfrm>
            <a:off x="6229349" y="4591049"/>
            <a:ext cx="524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Les  {} sont obligatoires lorsqu’il y a plusieurs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106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exemple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E16259-1DDD-41C9-97F3-A8ED70F2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4" y="3252786"/>
            <a:ext cx="5385155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1"/>
            <a:ext cx="9708995" cy="7527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BE" sz="2400" dirty="0"/>
              <a:t>	</a:t>
            </a:r>
            <a:r>
              <a:rPr lang="fr-BE" sz="32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2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A4C978-DBF4-4AE8-B06D-99267519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3080386"/>
            <a:ext cx="5612086" cy="2095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D0EF83-A49F-4CCB-982E-CC0DC8D52456}"/>
              </a:ext>
            </a:extLst>
          </p:cNvPr>
          <p:cNvSpPr txBox="1"/>
          <p:nvPr/>
        </p:nvSpPr>
        <p:spPr>
          <a:xfrm>
            <a:off x="7467599" y="3943470"/>
            <a:ext cx="350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Attention </a:t>
            </a:r>
            <a:r>
              <a:rPr lang="fr-BE" sz="2400" dirty="0">
                <a:solidFill>
                  <a:srgbClr val="FF0000"/>
                </a:solidFill>
              </a:rPr>
              <a:t>pénalité</a:t>
            </a:r>
            <a:r>
              <a:rPr lang="fr-BE" sz="2400" dirty="0"/>
              <a:t> :</a:t>
            </a:r>
          </a:p>
          <a:p>
            <a:r>
              <a:rPr lang="fr-BE" sz="2400" dirty="0"/>
              <a:t>code inutilement compliqué</a:t>
            </a:r>
          </a:p>
        </p:txBody>
      </p:sp>
    </p:spTree>
    <p:extLst>
      <p:ext uri="{BB962C8B-B14F-4D97-AF65-F5344CB8AC3E}">
        <p14:creationId xmlns:p14="http://schemas.microsoft.com/office/powerpoint/2010/main" val="70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if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1"/>
            <a:ext cx="9708995" cy="7527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BE" sz="2400" dirty="0"/>
              <a:t>           </a:t>
            </a:r>
            <a:r>
              <a:rPr lang="fr-BE" sz="32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fr-BE" sz="3200" dirty="0">
              <a:solidFill>
                <a:srgbClr val="00B05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8F8927-5232-4A5F-8CFB-83B18D0D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3324222"/>
            <a:ext cx="5650765" cy="17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6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373</Words>
  <Application>Microsoft Office PowerPoint</Application>
  <PresentationFormat>Grand écran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Thème Office</vt:lpstr>
      <vt:lpstr>Les alternatives</vt:lpstr>
      <vt:lpstr>Les alternatives</vt:lpstr>
      <vt:lpstr>Le if : syntaxe Java</vt:lpstr>
      <vt:lpstr>Le if : syntaxe Java</vt:lpstr>
      <vt:lpstr>Le if : syntaxe Java</vt:lpstr>
      <vt:lpstr>Le if : syntaxe Java</vt:lpstr>
      <vt:lpstr>Le if : exemple</vt:lpstr>
      <vt:lpstr>Le if : exemple</vt:lpstr>
      <vt:lpstr>Le if : exemple</vt:lpstr>
      <vt:lpstr>Le if : expression booléenne</vt:lpstr>
      <vt:lpstr>Le if : expression booléenne</vt:lpstr>
      <vt:lpstr>Les ifs imbriqués</vt:lpstr>
      <vt:lpstr>Les ifs imbriqués</vt:lpstr>
      <vt:lpstr>Les ifs imbriqués</vt:lpstr>
      <vt:lpstr>Les ifs imbriqués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70</cp:revision>
  <dcterms:created xsi:type="dcterms:W3CDTF">2021-09-12T13:33:57Z</dcterms:created>
  <dcterms:modified xsi:type="dcterms:W3CDTF">2021-09-27T07:51:33Z</dcterms:modified>
</cp:coreProperties>
</file>