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69" r:id="rId8"/>
    <p:sldId id="280" r:id="rId9"/>
    <p:sldId id="281" r:id="rId10"/>
    <p:sldId id="282" r:id="rId11"/>
    <p:sldId id="283" r:id="rId12"/>
    <p:sldId id="290" r:id="rId13"/>
    <p:sldId id="291" r:id="rId14"/>
    <p:sldId id="292" r:id="rId15"/>
    <p:sldId id="293" r:id="rId16"/>
    <p:sldId id="294" r:id="rId17"/>
    <p:sldId id="296" r:id="rId18"/>
    <p:sldId id="295" r:id="rId19"/>
    <p:sldId id="279" r:id="rId20"/>
    <p:sldId id="285" r:id="rId21"/>
    <p:sldId id="286" r:id="rId22"/>
    <p:sldId id="287" r:id="rId23"/>
    <p:sldId id="284" r:id="rId24"/>
    <p:sldId id="288" r:id="rId25"/>
    <p:sldId id="289" r:id="rId26"/>
    <p:sldId id="297" r:id="rId27"/>
    <p:sldId id="298" r:id="rId28"/>
    <p:sldId id="304" r:id="rId29"/>
    <p:sldId id="299" r:id="rId30"/>
    <p:sldId id="316" r:id="rId31"/>
    <p:sldId id="317" r:id="rId32"/>
    <p:sldId id="300" r:id="rId33"/>
    <p:sldId id="318" r:id="rId34"/>
    <p:sldId id="301" r:id="rId35"/>
    <p:sldId id="319" r:id="rId36"/>
    <p:sldId id="322" r:id="rId37"/>
    <p:sldId id="302" r:id="rId38"/>
    <p:sldId id="305" r:id="rId39"/>
    <p:sldId id="306" r:id="rId40"/>
    <p:sldId id="303" r:id="rId41"/>
    <p:sldId id="307" r:id="rId42"/>
    <p:sldId id="327" r:id="rId43"/>
    <p:sldId id="320" r:id="rId44"/>
    <p:sldId id="323" r:id="rId45"/>
    <p:sldId id="309" r:id="rId46"/>
    <p:sldId id="324" r:id="rId47"/>
    <p:sldId id="308" r:id="rId48"/>
    <p:sldId id="310" r:id="rId49"/>
    <p:sldId id="312" r:id="rId50"/>
    <p:sldId id="313" r:id="rId51"/>
    <p:sldId id="325" r:id="rId52"/>
    <p:sldId id="326" r:id="rId53"/>
    <p:sldId id="314" r:id="rId54"/>
    <p:sldId id="315" r:id="rId5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67F97-0D75-49BF-9BDD-BBDB36258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D32489-DADF-4688-B0A7-FB7F548B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629DA-A3B5-4431-8CA9-0C497B74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19-09-21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8F8EA-2DF4-46BB-8BF3-B016438D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E75F0-E7F1-4107-AAE0-F24AB0F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894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0BD6F-AD40-4D66-A62B-AC734124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8CB01-ED4A-4DA0-9B16-B77521C3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97686-23CC-45FD-9573-FC05A1A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19-09-21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5787C-27A8-4B49-B6BF-D3D1E3A6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957FD7-982C-4FB9-BA3E-3830199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084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0D6865-03C8-4D7B-9D7D-165345496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48B443-6C25-4AE6-A749-80612CA6D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78DE09-AAD3-4696-82F0-2B104253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19-09-21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50CAD-FBD3-4220-BE6F-6445D2ED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17E7B2-3718-43D5-A4A4-7EF3EE9F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41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FB9EF-2324-4B79-BFCB-75456FB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4A2D0-F937-444D-A34C-3D7C56F3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E5048-0D82-4321-A709-F9A483BF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19-09-21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415FD-3029-4596-B946-EF41B767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A1D25-2475-4434-8025-783951B8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650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5BD84-42BB-462B-ACE7-C3A04BF0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AACCE6-19C6-4784-8693-91BC4F76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72CEF-9E9E-4C36-8744-866CFFE0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19-09-21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55D63-2DAD-4B8D-99A5-872DE0B2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AD25B-EC7F-416A-BC86-43CC2CFD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96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FB619-D68B-45A4-82A3-0E0B931D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B4DBA-4DA9-4706-9F89-1F2D04C2B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B518DA-6F95-4A4B-995F-B51DB8B3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C4BF1D-7138-44BE-9765-715FD978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19-09-21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337A63-BC4E-450F-B593-BD21FC78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2E6DD-563B-4411-A60E-3986A09E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96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2DEED-8F13-4410-A34E-443DCA46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4C4A9-A2A8-46F9-80CE-A2C74514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38D66A-08BA-41B4-A93D-3437C746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1EEAC-55B0-4A7F-97E1-915257DF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342C92-7717-44FF-98CE-3B9554702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7B518F-3716-42EE-91CC-DD107F94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19-09-21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1424E1-C265-4DEC-8487-B7A2F9E4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D52D12-8CEF-4C66-B286-D4789888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584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852B7-84B7-4099-8805-8DB3E5C9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615422-2838-40DC-8EA6-EFA84DA7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19-09-21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7F995F-97F5-4A5F-A3FA-FAA3B868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398FDD-6CBB-4779-9AB3-984E647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66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3ACC3A-DD62-4656-AE39-6F090CBE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19-09-21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F04F4C-5F5A-400C-B8F0-7002086D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FEFEDF-A77D-43F7-95EC-B8D58EAC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16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DD40B-EC97-4C99-89E1-264F6BB6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BBA5B-E562-4C2B-94FA-B22E0B3C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0CE1F4-4EF6-4060-8906-372F4153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DED496-A6BF-444D-A93D-20FAA021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19-09-21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620683-1101-4236-B537-E98C2C47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97DFC8-3A18-4745-B185-D957813B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33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2BCBE-B1B3-49D4-9997-23DEA889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B52C66-AA10-4A10-BB71-414F60BEB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C99422-5A1B-4273-A440-6263FD7F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AD42E7-DE8A-4C81-BF00-389FC01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19-09-21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D75C68-69A4-44D2-9BD0-8E8DE46C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D362E-33F2-4AB8-93E9-E624380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35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A03707-0226-4BA8-96D0-D33F28F1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D6AE06-A14B-4259-AD24-A41101F3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AF8B9-9B87-4B7B-B0EF-77C819382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4F48-4A49-48A5-90A0-14763D511DB2}" type="datetimeFigureOut">
              <a:rPr lang="fr-BE" smtClean="0"/>
              <a:t>19-09-21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FEC91-8388-433A-96EC-E8D511914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381BC-C003-427C-935F-3A44F60E1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74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285630-E11A-4CC4-800A-68532E743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069B0493-EC1B-42FD-A38E-D4620EA2C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578280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CDDD40-37C2-4DB3-9262-A36B183E0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8401" y="3716323"/>
            <a:ext cx="4126764" cy="1946248"/>
          </a:xfrm>
        </p:spPr>
        <p:txBody>
          <a:bodyPr anchor="t">
            <a:normAutofit/>
          </a:bodyPr>
          <a:lstStyle/>
          <a:p>
            <a:pPr algn="l"/>
            <a:r>
              <a:rPr lang="fr-BE" sz="4000" dirty="0">
                <a:solidFill>
                  <a:srgbClr val="FEFFFF"/>
                </a:solidFill>
              </a:rPr>
              <a:t>La boucle for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D263E12D-D6FE-41E6-98B7-EBA88FED2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80FAEE97-8C0C-4ED5-BC7D-C6870947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5BFAC9A7-CED6-40CD-BC73-6B06ECAC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80D38C5-CFB9-4498-AD9C-38B2BBF65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9168" y="1126737"/>
            <a:ext cx="579551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8541CA-8D42-437F-8D5F-BC00E252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113" y="1448470"/>
            <a:ext cx="5149124" cy="2870805"/>
          </a:xfrm>
        </p:spPr>
        <p:txBody>
          <a:bodyPr>
            <a:normAutofit/>
          </a:bodyPr>
          <a:lstStyle/>
          <a:p>
            <a:pPr algn="r"/>
            <a:r>
              <a:rPr lang="fr-BE" sz="4800" dirty="0">
                <a:solidFill>
                  <a:srgbClr val="FFFFFF"/>
                </a:solidFill>
              </a:rPr>
              <a:t>Les répétitives</a:t>
            </a:r>
          </a:p>
        </p:txBody>
      </p:sp>
    </p:spTree>
    <p:extLst>
      <p:ext uri="{BB962C8B-B14F-4D97-AF65-F5344CB8AC3E}">
        <p14:creationId xmlns:p14="http://schemas.microsoft.com/office/powerpoint/2010/main" val="249375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for : exemple1 : Triangle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B4A0A2C-B8FE-44DA-8846-B3F3E762723F}"/>
              </a:ext>
            </a:extLst>
          </p:cNvPr>
          <p:cNvSpPr txBox="1"/>
          <p:nvPr/>
        </p:nvSpPr>
        <p:spPr>
          <a:xfrm>
            <a:off x="1866900" y="281288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3;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831EF7-195B-487E-96C2-3367DCB4F0A6}"/>
              </a:ext>
            </a:extLst>
          </p:cNvPr>
          <p:cNvSpPr txBox="1"/>
          <p:nvPr/>
        </p:nvSpPr>
        <p:spPr>
          <a:xfrm>
            <a:off x="3181350" y="4556597"/>
            <a:ext cx="5931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la variable de contrôle i est incrémentée de 1 </a:t>
            </a:r>
          </a:p>
          <a:p>
            <a:r>
              <a:rPr lang="fr-BE" sz="2400" dirty="0"/>
              <a:t>après chaque passage de la boucle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DE96EDE-5ED9-45D9-B695-500FA731206B}"/>
              </a:ext>
            </a:extLst>
          </p:cNvPr>
          <p:cNvCxnSpPr>
            <a:cxnSpLocks/>
          </p:cNvCxnSpPr>
          <p:nvPr/>
        </p:nvCxnSpPr>
        <p:spPr>
          <a:xfrm flipH="1">
            <a:off x="5918594" y="3117851"/>
            <a:ext cx="567931" cy="1530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6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for : exemple1 : Triangle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B4A0A2C-B8FE-44DA-8846-B3F3E762723F}"/>
              </a:ext>
            </a:extLst>
          </p:cNvPr>
          <p:cNvSpPr txBox="1"/>
          <p:nvPr/>
        </p:nvSpPr>
        <p:spPr>
          <a:xfrm>
            <a:off x="1866900" y="281288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3;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831EF7-195B-487E-96C2-3367DCB4F0A6}"/>
              </a:ext>
            </a:extLst>
          </p:cNvPr>
          <p:cNvSpPr txBox="1"/>
          <p:nvPr/>
        </p:nvSpPr>
        <p:spPr>
          <a:xfrm>
            <a:off x="2933700" y="4251797"/>
            <a:ext cx="75323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Lorsque la variable de contrôle sera à 3, on quitte la boucle</a:t>
            </a:r>
          </a:p>
          <a:p>
            <a:endParaRPr lang="fr-BE" sz="2400" dirty="0"/>
          </a:p>
          <a:p>
            <a:r>
              <a:rPr lang="fr-BE" sz="2400" dirty="0"/>
              <a:t>i = 0 </a:t>
            </a:r>
            <a:r>
              <a:rPr lang="fr-BE" sz="2400" dirty="0">
                <a:sym typeface="Wingdings" panose="05000000000000000000" pitchFamily="2" charset="2"/>
              </a:rPr>
              <a:t> 1 côté du triangle</a:t>
            </a:r>
            <a:endParaRPr lang="fr-BE" sz="2400" dirty="0"/>
          </a:p>
          <a:p>
            <a:r>
              <a:rPr lang="fr-BE" sz="2400" dirty="0"/>
              <a:t>i = 1 </a:t>
            </a:r>
            <a:r>
              <a:rPr lang="fr-BE" sz="2400" dirty="0">
                <a:sym typeface="Wingdings" panose="05000000000000000000" pitchFamily="2" charset="2"/>
              </a:rPr>
              <a:t> 1 côté du triangle</a:t>
            </a:r>
            <a:endParaRPr lang="fr-BE" sz="2400" dirty="0"/>
          </a:p>
          <a:p>
            <a:r>
              <a:rPr lang="fr-BE" sz="2400" dirty="0"/>
              <a:t>i = 2 </a:t>
            </a:r>
            <a:r>
              <a:rPr lang="fr-BE" sz="2400" dirty="0">
                <a:sym typeface="Wingdings" panose="05000000000000000000" pitchFamily="2" charset="2"/>
              </a:rPr>
              <a:t> 1 côté du triangle</a:t>
            </a:r>
          </a:p>
          <a:p>
            <a:r>
              <a:rPr lang="fr-BE" sz="2400" dirty="0">
                <a:sym typeface="Wingdings" panose="05000000000000000000" pitchFamily="2" charset="2"/>
              </a:rPr>
              <a:t>i = 3  Arrêt</a:t>
            </a:r>
            <a:endParaRPr lang="fr-BE" sz="2400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69A9A97-6AEF-4B7D-84EF-E963990484F3}"/>
              </a:ext>
            </a:extLst>
          </p:cNvPr>
          <p:cNvCxnSpPr>
            <a:cxnSpLocks/>
          </p:cNvCxnSpPr>
          <p:nvPr/>
        </p:nvCxnSpPr>
        <p:spPr>
          <a:xfrm flipH="1">
            <a:off x="5133975" y="3117851"/>
            <a:ext cx="228600" cy="1133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42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for : exemple1 : Triangle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B4A0A2C-B8FE-44DA-8846-B3F3E762723F}"/>
              </a:ext>
            </a:extLst>
          </p:cNvPr>
          <p:cNvSpPr txBox="1"/>
          <p:nvPr/>
        </p:nvSpPr>
        <p:spPr>
          <a:xfrm>
            <a:off x="1866900" y="281288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3;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1AF61-3B4F-41E1-ABD9-A4BE27252A66}"/>
              </a:ext>
            </a:extLst>
          </p:cNvPr>
          <p:cNvSpPr/>
          <p:nvPr/>
        </p:nvSpPr>
        <p:spPr>
          <a:xfrm>
            <a:off x="9248775" y="3429000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4AD37C-96D2-482F-8C0B-600EE298CCF6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B9D64-7F7F-4B68-98A8-8010EAA02017}"/>
              </a:ext>
            </a:extLst>
          </p:cNvPr>
          <p:cNvSpPr/>
          <p:nvPr/>
        </p:nvSpPr>
        <p:spPr>
          <a:xfrm>
            <a:off x="2838450" y="2886075"/>
            <a:ext cx="3914775" cy="3238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B7E5ED-9C45-4264-91E0-3C1F76D89D56}"/>
              </a:ext>
            </a:extLst>
          </p:cNvPr>
          <p:cNvSpPr txBox="1"/>
          <p:nvPr/>
        </p:nvSpPr>
        <p:spPr>
          <a:xfrm>
            <a:off x="3440430" y="4535823"/>
            <a:ext cx="75012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« on » réserve en mémoire une zone contenant un entier</a:t>
            </a:r>
          </a:p>
          <a:p>
            <a:r>
              <a:rPr lang="fr-BE" sz="2400" dirty="0"/>
              <a:t>La variable s’appelle i</a:t>
            </a:r>
          </a:p>
          <a:p>
            <a:r>
              <a:rPr lang="fr-BE" sz="2400" dirty="0"/>
              <a:t>Elle est initialisée à 0</a:t>
            </a:r>
          </a:p>
          <a:p>
            <a:endParaRPr lang="fr-BE" sz="2400" dirty="0"/>
          </a:p>
          <a:p>
            <a:r>
              <a:rPr lang="fr-BE" sz="2400" dirty="0"/>
              <a:t>« on » vérifie si i&lt;3 ?   0&lt;3 OUI « on » rentre dans la boucle</a:t>
            </a:r>
          </a:p>
        </p:txBody>
      </p:sp>
      <p:sp>
        <p:nvSpPr>
          <p:cNvPr id="17" name="Nuage 16">
            <a:extLst>
              <a:ext uri="{FF2B5EF4-FFF2-40B4-BE49-F238E27FC236}">
                <a16:creationId xmlns:a16="http://schemas.microsoft.com/office/drawing/2014/main" id="{B295A49C-9816-40A3-A03D-E02274E417C1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D29535-329C-4BE0-A25A-419BE635122C}"/>
              </a:ext>
            </a:extLst>
          </p:cNvPr>
          <p:cNvSpPr/>
          <p:nvPr/>
        </p:nvSpPr>
        <p:spPr>
          <a:xfrm>
            <a:off x="1028700" y="4676775"/>
            <a:ext cx="1476375" cy="13808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3053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for : exemple1 : Triangle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B4A0A2C-B8FE-44DA-8846-B3F3E762723F}"/>
              </a:ext>
            </a:extLst>
          </p:cNvPr>
          <p:cNvSpPr txBox="1"/>
          <p:nvPr/>
        </p:nvSpPr>
        <p:spPr>
          <a:xfrm>
            <a:off x="1866900" y="281288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3;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1AF61-3B4F-41E1-ABD9-A4BE27252A66}"/>
              </a:ext>
            </a:extLst>
          </p:cNvPr>
          <p:cNvSpPr/>
          <p:nvPr/>
        </p:nvSpPr>
        <p:spPr>
          <a:xfrm>
            <a:off x="9248775" y="3429000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4AD37C-96D2-482F-8C0B-600EE298CCF6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B9D64-7F7F-4B68-98A8-8010EAA02017}"/>
              </a:ext>
            </a:extLst>
          </p:cNvPr>
          <p:cNvSpPr/>
          <p:nvPr/>
        </p:nvSpPr>
        <p:spPr>
          <a:xfrm>
            <a:off x="2851731" y="3224212"/>
            <a:ext cx="5015919" cy="7762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B7E5ED-9C45-4264-91E0-3C1F76D89D56}"/>
              </a:ext>
            </a:extLst>
          </p:cNvPr>
          <p:cNvSpPr txBox="1"/>
          <p:nvPr/>
        </p:nvSpPr>
        <p:spPr>
          <a:xfrm>
            <a:off x="3440430" y="4535823"/>
            <a:ext cx="4907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La tortue dessine un côté du triangle</a:t>
            </a:r>
          </a:p>
        </p:txBody>
      </p:sp>
      <p:sp>
        <p:nvSpPr>
          <p:cNvPr id="17" name="Nuage 16">
            <a:extLst>
              <a:ext uri="{FF2B5EF4-FFF2-40B4-BE49-F238E27FC236}">
                <a16:creationId xmlns:a16="http://schemas.microsoft.com/office/drawing/2014/main" id="{ABB57DB5-9D32-4B3C-8A13-28CECABF903B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65B2B7-E9B5-4508-8263-C0D6A43CA244}"/>
              </a:ext>
            </a:extLst>
          </p:cNvPr>
          <p:cNvSpPr/>
          <p:nvPr/>
        </p:nvSpPr>
        <p:spPr>
          <a:xfrm>
            <a:off x="1028700" y="4676775"/>
            <a:ext cx="1476375" cy="13808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5FA9BA0-0E19-4F3A-8110-91056434468B}"/>
              </a:ext>
            </a:extLst>
          </p:cNvPr>
          <p:cNvCxnSpPr>
            <a:cxnSpLocks/>
          </p:cNvCxnSpPr>
          <p:nvPr/>
        </p:nvCxnSpPr>
        <p:spPr>
          <a:xfrm flipH="1">
            <a:off x="1352550" y="5095875"/>
            <a:ext cx="80962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07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for : exemple1 : Triangle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B4A0A2C-B8FE-44DA-8846-B3F3E762723F}"/>
              </a:ext>
            </a:extLst>
          </p:cNvPr>
          <p:cNvSpPr txBox="1"/>
          <p:nvPr/>
        </p:nvSpPr>
        <p:spPr>
          <a:xfrm>
            <a:off x="1866900" y="281288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3;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Nuage 2">
            <a:extLst>
              <a:ext uri="{FF2B5EF4-FFF2-40B4-BE49-F238E27FC236}">
                <a16:creationId xmlns:a16="http://schemas.microsoft.com/office/drawing/2014/main" id="{A2AE4284-3DE3-4339-B56E-9F69AC38C082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1AF61-3B4F-41E1-ABD9-A4BE27252A66}"/>
              </a:ext>
            </a:extLst>
          </p:cNvPr>
          <p:cNvSpPr/>
          <p:nvPr/>
        </p:nvSpPr>
        <p:spPr>
          <a:xfrm>
            <a:off x="9248775" y="3429000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4AD37C-96D2-482F-8C0B-600EE298CCF6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B9D64-7F7F-4B68-98A8-8010EAA02017}"/>
              </a:ext>
            </a:extLst>
          </p:cNvPr>
          <p:cNvSpPr/>
          <p:nvPr/>
        </p:nvSpPr>
        <p:spPr>
          <a:xfrm>
            <a:off x="2838450" y="2886075"/>
            <a:ext cx="3914775" cy="3238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B7E5ED-9C45-4264-91E0-3C1F76D89D56}"/>
              </a:ext>
            </a:extLst>
          </p:cNvPr>
          <p:cNvSpPr txBox="1"/>
          <p:nvPr/>
        </p:nvSpPr>
        <p:spPr>
          <a:xfrm>
            <a:off x="3440430" y="4535823"/>
            <a:ext cx="72751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« on » incrémente de 1 la variable i</a:t>
            </a:r>
          </a:p>
          <a:p>
            <a:r>
              <a:rPr lang="fr-BE" sz="2400" dirty="0"/>
              <a:t>L’ancienne valeur de i (0) est remplacée par 0 + 1 = 1</a:t>
            </a:r>
          </a:p>
          <a:p>
            <a:endParaRPr lang="fr-BE" sz="2400" dirty="0"/>
          </a:p>
          <a:p>
            <a:endParaRPr lang="fr-BE" sz="2400" dirty="0"/>
          </a:p>
          <a:p>
            <a:r>
              <a:rPr lang="fr-BE" sz="2400" dirty="0"/>
              <a:t>« on vérifie si i&lt;3 ?   1&lt;3 OUI « on » rentre dans la boucle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05FD7A2-2D63-41E4-8507-E5800EBFE669}"/>
              </a:ext>
            </a:extLst>
          </p:cNvPr>
          <p:cNvCxnSpPr/>
          <p:nvPr/>
        </p:nvCxnSpPr>
        <p:spPr>
          <a:xfrm flipV="1">
            <a:off x="9096375" y="3429000"/>
            <a:ext cx="581025" cy="2381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8C4FDC73-2C2D-41B5-8FDD-3DC17F6E07A7}"/>
              </a:ext>
            </a:extLst>
          </p:cNvPr>
          <p:cNvSpPr txBox="1"/>
          <p:nvPr/>
        </p:nvSpPr>
        <p:spPr>
          <a:xfrm>
            <a:off x="9588470" y="3489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ED4F9F-D1D3-4813-8CDF-A82672BD8456}"/>
              </a:ext>
            </a:extLst>
          </p:cNvPr>
          <p:cNvSpPr/>
          <p:nvPr/>
        </p:nvSpPr>
        <p:spPr>
          <a:xfrm>
            <a:off x="1028700" y="4676775"/>
            <a:ext cx="1476375" cy="13808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4608FE7-A9C0-4ABF-9DFE-4CD2CC818A50}"/>
              </a:ext>
            </a:extLst>
          </p:cNvPr>
          <p:cNvCxnSpPr>
            <a:cxnSpLocks/>
          </p:cNvCxnSpPr>
          <p:nvPr/>
        </p:nvCxnSpPr>
        <p:spPr>
          <a:xfrm flipH="1">
            <a:off x="1352550" y="5095875"/>
            <a:ext cx="80962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71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for : exemple1 : Triangle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B4A0A2C-B8FE-44DA-8846-B3F3E762723F}"/>
              </a:ext>
            </a:extLst>
          </p:cNvPr>
          <p:cNvSpPr txBox="1"/>
          <p:nvPr/>
        </p:nvSpPr>
        <p:spPr>
          <a:xfrm>
            <a:off x="1866900" y="281288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3;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1AF61-3B4F-41E1-ABD9-A4BE27252A66}"/>
              </a:ext>
            </a:extLst>
          </p:cNvPr>
          <p:cNvSpPr/>
          <p:nvPr/>
        </p:nvSpPr>
        <p:spPr>
          <a:xfrm>
            <a:off x="9248775" y="3429000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4AD37C-96D2-482F-8C0B-600EE298CCF6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B9D64-7F7F-4B68-98A8-8010EAA02017}"/>
              </a:ext>
            </a:extLst>
          </p:cNvPr>
          <p:cNvSpPr/>
          <p:nvPr/>
        </p:nvSpPr>
        <p:spPr>
          <a:xfrm>
            <a:off x="2851731" y="3224212"/>
            <a:ext cx="5015919" cy="7762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B7E5ED-9C45-4264-91E0-3C1F76D89D56}"/>
              </a:ext>
            </a:extLst>
          </p:cNvPr>
          <p:cNvSpPr txBox="1"/>
          <p:nvPr/>
        </p:nvSpPr>
        <p:spPr>
          <a:xfrm>
            <a:off x="3440430" y="4535823"/>
            <a:ext cx="4907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La tortue dessine un côté du triangle</a:t>
            </a:r>
          </a:p>
        </p:txBody>
      </p:sp>
      <p:sp>
        <p:nvSpPr>
          <p:cNvPr id="17" name="Nuage 16">
            <a:extLst>
              <a:ext uri="{FF2B5EF4-FFF2-40B4-BE49-F238E27FC236}">
                <a16:creationId xmlns:a16="http://schemas.microsoft.com/office/drawing/2014/main" id="{ABB57DB5-9D32-4B3C-8A13-28CECABF903B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C26654E-21EF-4C16-A045-DBAFD61E08B7}"/>
              </a:ext>
            </a:extLst>
          </p:cNvPr>
          <p:cNvCxnSpPr/>
          <p:nvPr/>
        </p:nvCxnSpPr>
        <p:spPr>
          <a:xfrm flipV="1">
            <a:off x="2162175" y="5263086"/>
            <a:ext cx="689556" cy="7143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E63586E-1695-4596-AE39-BF1EE3475320}"/>
              </a:ext>
            </a:extLst>
          </p:cNvPr>
          <p:cNvSpPr/>
          <p:nvPr/>
        </p:nvSpPr>
        <p:spPr>
          <a:xfrm>
            <a:off x="1028700" y="4676775"/>
            <a:ext cx="1476375" cy="13808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68D8588-B50E-4FDA-862D-595C1E8E2252}"/>
              </a:ext>
            </a:extLst>
          </p:cNvPr>
          <p:cNvCxnSpPr>
            <a:cxnSpLocks/>
          </p:cNvCxnSpPr>
          <p:nvPr/>
        </p:nvCxnSpPr>
        <p:spPr>
          <a:xfrm flipH="1">
            <a:off x="1352550" y="5095875"/>
            <a:ext cx="80962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BC46BB1-B80F-42ED-BE8E-6B571D9B4477}"/>
              </a:ext>
            </a:extLst>
          </p:cNvPr>
          <p:cNvCxnSpPr>
            <a:cxnSpLocks/>
          </p:cNvCxnSpPr>
          <p:nvPr/>
        </p:nvCxnSpPr>
        <p:spPr>
          <a:xfrm flipH="1">
            <a:off x="1734557" y="5122592"/>
            <a:ext cx="404813" cy="5243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12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for : exemple1 : Triangle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B4A0A2C-B8FE-44DA-8846-B3F3E762723F}"/>
              </a:ext>
            </a:extLst>
          </p:cNvPr>
          <p:cNvSpPr txBox="1"/>
          <p:nvPr/>
        </p:nvSpPr>
        <p:spPr>
          <a:xfrm>
            <a:off x="1866900" y="281288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3;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Nuage 2">
            <a:extLst>
              <a:ext uri="{FF2B5EF4-FFF2-40B4-BE49-F238E27FC236}">
                <a16:creationId xmlns:a16="http://schemas.microsoft.com/office/drawing/2014/main" id="{A2AE4284-3DE3-4339-B56E-9F69AC38C082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4AD37C-96D2-482F-8C0B-600EE298CCF6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B9D64-7F7F-4B68-98A8-8010EAA02017}"/>
              </a:ext>
            </a:extLst>
          </p:cNvPr>
          <p:cNvSpPr/>
          <p:nvPr/>
        </p:nvSpPr>
        <p:spPr>
          <a:xfrm>
            <a:off x="2838450" y="2886075"/>
            <a:ext cx="3914775" cy="3238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B7E5ED-9C45-4264-91E0-3C1F76D89D56}"/>
              </a:ext>
            </a:extLst>
          </p:cNvPr>
          <p:cNvSpPr txBox="1"/>
          <p:nvPr/>
        </p:nvSpPr>
        <p:spPr>
          <a:xfrm>
            <a:off x="3440430" y="4535823"/>
            <a:ext cx="72751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« on » incrémente de 1 la variable i</a:t>
            </a:r>
          </a:p>
          <a:p>
            <a:r>
              <a:rPr lang="fr-BE" sz="2400" dirty="0"/>
              <a:t>L’ancienne valeur de i (1) est remplacée par 1 + 1 = 2</a:t>
            </a:r>
          </a:p>
          <a:p>
            <a:endParaRPr lang="fr-BE" sz="2400" dirty="0"/>
          </a:p>
          <a:p>
            <a:endParaRPr lang="fr-BE" sz="2400" dirty="0"/>
          </a:p>
          <a:p>
            <a:r>
              <a:rPr lang="fr-BE" sz="2400" dirty="0"/>
              <a:t>« on vérifie si i&lt;3 ?   2&lt;3 OUI « on » rentre dans la boucle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C4FDC73-2C2D-41B5-8FDD-3DC17F6E07A7}"/>
              </a:ext>
            </a:extLst>
          </p:cNvPr>
          <p:cNvSpPr txBox="1"/>
          <p:nvPr/>
        </p:nvSpPr>
        <p:spPr>
          <a:xfrm>
            <a:off x="9588470" y="3489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E87A1D-FE54-4F35-AB83-5C0903B9565B}"/>
              </a:ext>
            </a:extLst>
          </p:cNvPr>
          <p:cNvSpPr/>
          <p:nvPr/>
        </p:nvSpPr>
        <p:spPr>
          <a:xfrm>
            <a:off x="9248775" y="3429000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884F1FB-513D-4496-919C-872C9EA31FAA}"/>
              </a:ext>
            </a:extLst>
          </p:cNvPr>
          <p:cNvCxnSpPr/>
          <p:nvPr/>
        </p:nvCxnSpPr>
        <p:spPr>
          <a:xfrm flipV="1">
            <a:off x="9096375" y="3429000"/>
            <a:ext cx="581025" cy="2381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93FE2FA-6AFD-4409-9377-3FBB735076D6}"/>
              </a:ext>
            </a:extLst>
          </p:cNvPr>
          <p:cNvSpPr/>
          <p:nvPr/>
        </p:nvSpPr>
        <p:spPr>
          <a:xfrm>
            <a:off x="1028700" y="4676775"/>
            <a:ext cx="1476375" cy="13808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241ECEB-B56D-4FAD-80ED-3AFFEE02DDB2}"/>
              </a:ext>
            </a:extLst>
          </p:cNvPr>
          <p:cNvCxnSpPr>
            <a:cxnSpLocks/>
          </p:cNvCxnSpPr>
          <p:nvPr/>
        </p:nvCxnSpPr>
        <p:spPr>
          <a:xfrm flipH="1">
            <a:off x="1352550" y="5095875"/>
            <a:ext cx="80962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730D460-A747-46C5-B999-345F422B1A1C}"/>
              </a:ext>
            </a:extLst>
          </p:cNvPr>
          <p:cNvCxnSpPr>
            <a:cxnSpLocks/>
          </p:cNvCxnSpPr>
          <p:nvPr/>
        </p:nvCxnSpPr>
        <p:spPr>
          <a:xfrm flipH="1">
            <a:off x="1734557" y="5122592"/>
            <a:ext cx="404813" cy="5243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77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for : exemple1 : Triangle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B4A0A2C-B8FE-44DA-8846-B3F3E762723F}"/>
              </a:ext>
            </a:extLst>
          </p:cNvPr>
          <p:cNvSpPr txBox="1"/>
          <p:nvPr/>
        </p:nvSpPr>
        <p:spPr>
          <a:xfrm>
            <a:off x="1866900" y="281288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3;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1AF61-3B4F-41E1-ABD9-A4BE27252A66}"/>
              </a:ext>
            </a:extLst>
          </p:cNvPr>
          <p:cNvSpPr/>
          <p:nvPr/>
        </p:nvSpPr>
        <p:spPr>
          <a:xfrm>
            <a:off x="9248775" y="3429000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4AD37C-96D2-482F-8C0B-600EE298CCF6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B9D64-7F7F-4B68-98A8-8010EAA02017}"/>
              </a:ext>
            </a:extLst>
          </p:cNvPr>
          <p:cNvSpPr/>
          <p:nvPr/>
        </p:nvSpPr>
        <p:spPr>
          <a:xfrm>
            <a:off x="2851731" y="3224212"/>
            <a:ext cx="5015919" cy="7762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B7E5ED-9C45-4264-91E0-3C1F76D89D56}"/>
              </a:ext>
            </a:extLst>
          </p:cNvPr>
          <p:cNvSpPr txBox="1"/>
          <p:nvPr/>
        </p:nvSpPr>
        <p:spPr>
          <a:xfrm>
            <a:off x="3440430" y="4535823"/>
            <a:ext cx="4907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La tortue dessine un côté du triangle</a:t>
            </a:r>
          </a:p>
        </p:txBody>
      </p:sp>
      <p:sp>
        <p:nvSpPr>
          <p:cNvPr id="17" name="Nuage 16">
            <a:extLst>
              <a:ext uri="{FF2B5EF4-FFF2-40B4-BE49-F238E27FC236}">
                <a16:creationId xmlns:a16="http://schemas.microsoft.com/office/drawing/2014/main" id="{ABB57DB5-9D32-4B3C-8A13-28CECABF903B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C26654E-21EF-4C16-A045-DBAFD61E08B7}"/>
              </a:ext>
            </a:extLst>
          </p:cNvPr>
          <p:cNvCxnSpPr/>
          <p:nvPr/>
        </p:nvCxnSpPr>
        <p:spPr>
          <a:xfrm flipV="1">
            <a:off x="2162175" y="5263086"/>
            <a:ext cx="689556" cy="7143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4759F82-DA90-4113-8F95-7E91F43DD302}"/>
              </a:ext>
            </a:extLst>
          </p:cNvPr>
          <p:cNvSpPr/>
          <p:nvPr/>
        </p:nvSpPr>
        <p:spPr>
          <a:xfrm>
            <a:off x="1034469" y="4676775"/>
            <a:ext cx="1476375" cy="13808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F41C9B9-6060-490B-AC85-1EFAF66B1FFF}"/>
              </a:ext>
            </a:extLst>
          </p:cNvPr>
          <p:cNvCxnSpPr>
            <a:cxnSpLocks/>
          </p:cNvCxnSpPr>
          <p:nvPr/>
        </p:nvCxnSpPr>
        <p:spPr>
          <a:xfrm flipH="1">
            <a:off x="1352550" y="5095875"/>
            <a:ext cx="80962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408D128-2549-4A24-9B85-606EDBB31180}"/>
              </a:ext>
            </a:extLst>
          </p:cNvPr>
          <p:cNvCxnSpPr>
            <a:cxnSpLocks/>
          </p:cNvCxnSpPr>
          <p:nvPr/>
        </p:nvCxnSpPr>
        <p:spPr>
          <a:xfrm flipH="1" flipV="1">
            <a:off x="1363954" y="5122592"/>
            <a:ext cx="408703" cy="48008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0E959C5-7509-46A1-BE26-4B19EBA5F94F}"/>
              </a:ext>
            </a:extLst>
          </p:cNvPr>
          <p:cNvCxnSpPr>
            <a:cxnSpLocks/>
          </p:cNvCxnSpPr>
          <p:nvPr/>
        </p:nvCxnSpPr>
        <p:spPr>
          <a:xfrm flipH="1">
            <a:off x="1734557" y="5122592"/>
            <a:ext cx="404813" cy="5243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890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for : exemple1 : Triangle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B4A0A2C-B8FE-44DA-8846-B3F3E762723F}"/>
              </a:ext>
            </a:extLst>
          </p:cNvPr>
          <p:cNvSpPr txBox="1"/>
          <p:nvPr/>
        </p:nvSpPr>
        <p:spPr>
          <a:xfrm>
            <a:off x="1866900" y="281288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3;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Nuage 2">
            <a:extLst>
              <a:ext uri="{FF2B5EF4-FFF2-40B4-BE49-F238E27FC236}">
                <a16:creationId xmlns:a16="http://schemas.microsoft.com/office/drawing/2014/main" id="{A2AE4284-3DE3-4339-B56E-9F69AC38C082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4AD37C-96D2-482F-8C0B-600EE298CCF6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B9D64-7F7F-4B68-98A8-8010EAA02017}"/>
              </a:ext>
            </a:extLst>
          </p:cNvPr>
          <p:cNvSpPr/>
          <p:nvPr/>
        </p:nvSpPr>
        <p:spPr>
          <a:xfrm>
            <a:off x="2838450" y="2886075"/>
            <a:ext cx="3914775" cy="3238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B7E5ED-9C45-4264-91E0-3C1F76D89D56}"/>
              </a:ext>
            </a:extLst>
          </p:cNvPr>
          <p:cNvSpPr txBox="1"/>
          <p:nvPr/>
        </p:nvSpPr>
        <p:spPr>
          <a:xfrm>
            <a:off x="3440430" y="4535823"/>
            <a:ext cx="69274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« on » incrémente de 1 la variable i</a:t>
            </a:r>
          </a:p>
          <a:p>
            <a:r>
              <a:rPr lang="fr-BE" sz="2400" dirty="0"/>
              <a:t>L’ancienne valeur de i (2) est remplacée par 2 + 1 = 3</a:t>
            </a:r>
          </a:p>
          <a:p>
            <a:endParaRPr lang="fr-BE" sz="2400" dirty="0"/>
          </a:p>
          <a:p>
            <a:endParaRPr lang="fr-BE" sz="2400" dirty="0"/>
          </a:p>
          <a:p>
            <a:r>
              <a:rPr lang="fr-BE" sz="2400" dirty="0"/>
              <a:t>« on vérifie si i&lt;3 ?   3&lt;3  NON : « on » quitte la boucle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C4FDC73-2C2D-41B5-8FDD-3DC17F6E07A7}"/>
              </a:ext>
            </a:extLst>
          </p:cNvPr>
          <p:cNvSpPr txBox="1"/>
          <p:nvPr/>
        </p:nvSpPr>
        <p:spPr>
          <a:xfrm>
            <a:off x="9588470" y="3489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F7198D-C199-46C0-9D53-882E1286B12B}"/>
              </a:ext>
            </a:extLst>
          </p:cNvPr>
          <p:cNvSpPr/>
          <p:nvPr/>
        </p:nvSpPr>
        <p:spPr>
          <a:xfrm>
            <a:off x="9248775" y="3429000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F9208F2-F1ED-4CEF-90EA-56A242B3229F}"/>
              </a:ext>
            </a:extLst>
          </p:cNvPr>
          <p:cNvCxnSpPr/>
          <p:nvPr/>
        </p:nvCxnSpPr>
        <p:spPr>
          <a:xfrm flipV="1">
            <a:off x="9096375" y="3429000"/>
            <a:ext cx="581025" cy="2381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B47031B-E691-4A8D-A633-63ACAEBF5817}"/>
              </a:ext>
            </a:extLst>
          </p:cNvPr>
          <p:cNvSpPr/>
          <p:nvPr/>
        </p:nvSpPr>
        <p:spPr>
          <a:xfrm>
            <a:off x="1034469" y="4676775"/>
            <a:ext cx="1476375" cy="13808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34EA082F-1BFC-4E5C-AAF4-C6899F23FC00}"/>
              </a:ext>
            </a:extLst>
          </p:cNvPr>
          <p:cNvCxnSpPr>
            <a:cxnSpLocks/>
          </p:cNvCxnSpPr>
          <p:nvPr/>
        </p:nvCxnSpPr>
        <p:spPr>
          <a:xfrm flipH="1">
            <a:off x="1352550" y="5095875"/>
            <a:ext cx="80962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ABF5531-48DA-4F37-94EC-05DF2F5DCBEB}"/>
              </a:ext>
            </a:extLst>
          </p:cNvPr>
          <p:cNvCxnSpPr>
            <a:cxnSpLocks/>
          </p:cNvCxnSpPr>
          <p:nvPr/>
        </p:nvCxnSpPr>
        <p:spPr>
          <a:xfrm flipH="1">
            <a:off x="1734557" y="5122592"/>
            <a:ext cx="404813" cy="5243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687738A-5913-43B3-A43F-8F26A6A0040D}"/>
              </a:ext>
            </a:extLst>
          </p:cNvPr>
          <p:cNvCxnSpPr>
            <a:cxnSpLocks/>
          </p:cNvCxnSpPr>
          <p:nvPr/>
        </p:nvCxnSpPr>
        <p:spPr>
          <a:xfrm flipH="1" flipV="1">
            <a:off x="1363954" y="5122592"/>
            <a:ext cx="408703" cy="48008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7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for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A3D0AA-61EF-4277-9BAA-5EE7D1EA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234321"/>
            <a:ext cx="9708995" cy="75272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fr-BE" sz="2400" dirty="0"/>
              <a:t>Remarques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024F02-FC31-41F5-A215-EB06E4D23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3105150"/>
            <a:ext cx="6715125" cy="6477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05A5602-585D-4155-91A6-48A0CC285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867" y="4063366"/>
            <a:ext cx="3343275" cy="4762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B180642-A51C-4886-8752-9AD30F5AA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129" y="3096578"/>
            <a:ext cx="571500" cy="42862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6A44B39-3AD8-42C4-B903-7455801EA435}"/>
              </a:ext>
            </a:extLst>
          </p:cNvPr>
          <p:cNvSpPr txBox="1"/>
          <p:nvPr/>
        </p:nvSpPr>
        <p:spPr>
          <a:xfrm>
            <a:off x="812935" y="4601528"/>
            <a:ext cx="111592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Le « programmeur » Java a l’habitude de prendre un entier comme variable de contrôle </a:t>
            </a:r>
          </a:p>
          <a:p>
            <a:r>
              <a:rPr lang="fr-BE" sz="2400" dirty="0"/>
              <a:t>Il lui donne le nom i</a:t>
            </a:r>
          </a:p>
          <a:p>
            <a:r>
              <a:rPr lang="fr-BE" sz="2400" dirty="0"/>
              <a:t>Il l’initialise à 0</a:t>
            </a:r>
          </a:p>
          <a:p>
            <a:r>
              <a:rPr lang="fr-BE" sz="2400" dirty="0"/>
              <a:t>Il prend comme incrément ++</a:t>
            </a:r>
          </a:p>
          <a:p>
            <a:r>
              <a:rPr lang="fr-BE" sz="2400" dirty="0"/>
              <a:t>L’expression booléenne de la condition de continuation est du type i &lt; </a:t>
            </a:r>
          </a:p>
        </p:txBody>
      </p:sp>
    </p:spTree>
    <p:extLst>
      <p:ext uri="{BB962C8B-B14F-4D97-AF65-F5344CB8AC3E}">
        <p14:creationId xmlns:p14="http://schemas.microsoft.com/office/powerpoint/2010/main" val="232491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for : syntaxe Java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C21661D-36D2-4F77-96EF-35C088638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107" y="3440214"/>
            <a:ext cx="2432509" cy="1233385"/>
          </a:xfrm>
          <a:prstGeom prst="rect">
            <a:avLst/>
          </a:prstGeom>
        </p:spPr>
      </p:pic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E14CF953-155E-41E0-9A34-7C5FB2720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393949"/>
            <a:ext cx="10662968" cy="3783013"/>
          </a:xfrm>
        </p:spPr>
        <p:txBody>
          <a:bodyPr/>
          <a:lstStyle/>
          <a:p>
            <a:pPr marL="0" indent="0" algn="l">
              <a:buNone/>
            </a:pPr>
            <a:r>
              <a:rPr lang="fr-FR" sz="2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for</a:t>
            </a: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 &lt;init&gt;; &lt;condition de continuation&gt;; &lt;incrément&gt; ){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1;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2;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...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N;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02533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for : exemple2 : Essai 1 </a:t>
            </a:r>
            <a:r>
              <a:rPr lang="fr-BE" sz="4000" dirty="0">
                <a:solidFill>
                  <a:srgbClr val="FFFFFF"/>
                </a:solidFill>
                <a:sym typeface="Wingdings" panose="05000000000000000000" pitchFamily="2" charset="2"/>
              </a:rPr>
              <a:t> 3</a:t>
            </a:r>
            <a:endParaRPr lang="fr-BE" sz="4000" dirty="0">
              <a:solidFill>
                <a:srgbClr val="FFFFFF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B4A0A2C-B8FE-44DA-8846-B3F3E762723F}"/>
              </a:ext>
            </a:extLst>
          </p:cNvPr>
          <p:cNvSpPr txBox="1"/>
          <p:nvPr/>
        </p:nvSpPr>
        <p:spPr>
          <a:xfrm>
            <a:off x="1866899" y="2812887"/>
            <a:ext cx="77514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1; i &lt;= 3;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("essai n°"+i);	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831EF7-195B-487E-96C2-3367DCB4F0A6}"/>
              </a:ext>
            </a:extLst>
          </p:cNvPr>
          <p:cNvSpPr txBox="1"/>
          <p:nvPr/>
        </p:nvSpPr>
        <p:spPr>
          <a:xfrm>
            <a:off x="3024936" y="4013216"/>
            <a:ext cx="854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La variable de contrôle peut commencer à n’importe quelle valeur !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B0723A7-DE3D-47B1-8B81-DA5BAE6F0245}"/>
              </a:ext>
            </a:extLst>
          </p:cNvPr>
          <p:cNvCxnSpPr>
            <a:cxnSpLocks/>
          </p:cNvCxnSpPr>
          <p:nvPr/>
        </p:nvCxnSpPr>
        <p:spPr>
          <a:xfrm>
            <a:off x="4286250" y="3117851"/>
            <a:ext cx="466725" cy="895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5B2A79B5-9CFD-4814-A4EB-3220ECD81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99" y="5307885"/>
            <a:ext cx="1190625" cy="9144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BEF8FB6-CB34-476B-8E6D-72BEC1F0851D}"/>
              </a:ext>
            </a:extLst>
          </p:cNvPr>
          <p:cNvSpPr txBox="1"/>
          <p:nvPr/>
        </p:nvSpPr>
        <p:spPr>
          <a:xfrm>
            <a:off x="3057524" y="4529688"/>
            <a:ext cx="8442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La variable de contrôle peut être utilisée dans le corps de la boucle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7ACD58F-BCE9-4D68-B610-44641E07F2DB}"/>
              </a:ext>
            </a:extLst>
          </p:cNvPr>
          <p:cNvCxnSpPr>
            <a:cxnSpLocks/>
          </p:cNvCxnSpPr>
          <p:nvPr/>
        </p:nvCxnSpPr>
        <p:spPr>
          <a:xfrm flipH="1">
            <a:off x="7777911" y="3548336"/>
            <a:ext cx="642189" cy="1100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234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for 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5CFD9557-0AED-401C-98AD-65E550D5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234321"/>
            <a:ext cx="9708995" cy="75272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fr-BE" sz="2400" dirty="0"/>
              <a:t>Remarques :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6F86BD6-FEA7-4165-9C6F-BEB0966C5858}"/>
              </a:ext>
            </a:extLst>
          </p:cNvPr>
          <p:cNvSpPr txBox="1"/>
          <p:nvPr/>
        </p:nvSpPr>
        <p:spPr>
          <a:xfrm>
            <a:off x="2333625" y="2610681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ATTENTION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La boucle </a:t>
            </a:r>
            <a:r>
              <a:rPr lang="fr-F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est </a:t>
            </a:r>
            <a:r>
              <a:rPr lang="fr-FR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impérativement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soumise aux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deux contraintes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ci-dessous, au risque de gravement porter atteinte à la lisibilité du programme, et donc en particulier d'entraver sa maintenance:</a:t>
            </a:r>
            <a:endParaRPr lang="fr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1°) Ne JAMAIS modifier la valeur de la variable de contrôle </a:t>
            </a:r>
            <a:r>
              <a:rPr lang="fr-F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à l'intérieur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la répétitive !</a:t>
            </a:r>
            <a:endParaRPr lang="fr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2°) Après sortie de la répétitive, la variable de contrôle est censée n'avoir plus aucune valeur : elle est "indéterminée" (comme en début d'exécution d'un programme).</a:t>
            </a:r>
            <a:endParaRPr lang="fr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fr-FR" sz="18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B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63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for : exemple3 : Tentatives 3 </a:t>
            </a:r>
            <a:r>
              <a:rPr lang="fr-BE" sz="4000" dirty="0">
                <a:solidFill>
                  <a:srgbClr val="FFFFFF"/>
                </a:solidFill>
                <a:sym typeface="Wingdings" panose="05000000000000000000" pitchFamily="2" charset="2"/>
              </a:rPr>
              <a:t> 1</a:t>
            </a:r>
            <a:endParaRPr lang="fr-BE" sz="4000" dirty="0">
              <a:solidFill>
                <a:srgbClr val="FFFFFF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B4A0A2C-B8FE-44DA-8846-B3F3E762723F}"/>
              </a:ext>
            </a:extLst>
          </p:cNvPr>
          <p:cNvSpPr txBox="1"/>
          <p:nvPr/>
        </p:nvSpPr>
        <p:spPr>
          <a:xfrm>
            <a:off x="1866899" y="2812887"/>
            <a:ext cx="82962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3; i &gt; 0; i--)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("il te reste " 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+i+ " tentatives");	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831EF7-195B-487E-96C2-3367DCB4F0A6}"/>
              </a:ext>
            </a:extLst>
          </p:cNvPr>
          <p:cNvSpPr txBox="1"/>
          <p:nvPr/>
        </p:nvSpPr>
        <p:spPr>
          <a:xfrm>
            <a:off x="3024936" y="4197931"/>
            <a:ext cx="6584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L’incrément peut augmenter la variable de contrôle</a:t>
            </a:r>
          </a:p>
          <a:p>
            <a:r>
              <a:rPr lang="fr-BE" sz="2400" dirty="0"/>
              <a:t>pas nécessairement ++ </a:t>
            </a:r>
            <a:r>
              <a:rPr lang="fr-BE" sz="2400" dirty="0">
                <a:sym typeface="Wingdings" panose="05000000000000000000" pitchFamily="2" charset="2"/>
              </a:rPr>
              <a:t> i = i+2; …</a:t>
            </a:r>
            <a:endParaRPr lang="fr-BE" sz="2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BEF8FB6-CB34-476B-8E6D-72BEC1F0851D}"/>
              </a:ext>
            </a:extLst>
          </p:cNvPr>
          <p:cNvSpPr txBox="1"/>
          <p:nvPr/>
        </p:nvSpPr>
        <p:spPr>
          <a:xfrm>
            <a:off x="3024936" y="4927775"/>
            <a:ext cx="6345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L’incrément peut diminuer la variable de contrôle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7ACD58F-BCE9-4D68-B610-44641E07F2DB}"/>
              </a:ext>
            </a:extLst>
          </p:cNvPr>
          <p:cNvCxnSpPr>
            <a:cxnSpLocks/>
          </p:cNvCxnSpPr>
          <p:nvPr/>
        </p:nvCxnSpPr>
        <p:spPr>
          <a:xfrm flipH="1">
            <a:off x="6000750" y="3097336"/>
            <a:ext cx="552452" cy="12852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4B23206-FF63-41BA-9361-D535B718BFD0}"/>
              </a:ext>
            </a:extLst>
          </p:cNvPr>
          <p:cNvSpPr/>
          <p:nvPr/>
        </p:nvSpPr>
        <p:spPr>
          <a:xfrm>
            <a:off x="5153025" y="2812887"/>
            <a:ext cx="333375" cy="4648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5119EAF-3AB3-4159-858E-C34E94841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99" y="5628420"/>
            <a:ext cx="28384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45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for : exemple4 : Lettres A </a:t>
            </a:r>
            <a:r>
              <a:rPr lang="fr-BE" sz="4000" dirty="0">
                <a:solidFill>
                  <a:srgbClr val="FFFFFF"/>
                </a:solidFill>
                <a:sym typeface="Wingdings" panose="05000000000000000000" pitchFamily="2" charset="2"/>
              </a:rPr>
              <a:t> Z</a:t>
            </a:r>
            <a:endParaRPr lang="fr-BE" sz="4000" dirty="0">
              <a:solidFill>
                <a:srgbClr val="FFFFFF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B4A0A2C-B8FE-44DA-8846-B3F3E762723F}"/>
              </a:ext>
            </a:extLst>
          </p:cNvPr>
          <p:cNvSpPr txBox="1"/>
          <p:nvPr/>
        </p:nvSpPr>
        <p:spPr>
          <a:xfrm>
            <a:off x="1866899" y="2812887"/>
            <a:ext cx="68199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(char c ='A'; c &lt;= 'Z'; c++)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 "+c);	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831EF7-195B-487E-96C2-3367DCB4F0A6}"/>
              </a:ext>
            </a:extLst>
          </p:cNvPr>
          <p:cNvSpPr txBox="1"/>
          <p:nvPr/>
        </p:nvSpPr>
        <p:spPr>
          <a:xfrm>
            <a:off x="3181350" y="4556597"/>
            <a:ext cx="6510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La variable de contrôle peut ne pas être un entier !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B0723A7-DE3D-47B1-8B81-DA5BAE6F0245}"/>
              </a:ext>
            </a:extLst>
          </p:cNvPr>
          <p:cNvCxnSpPr>
            <a:cxnSpLocks/>
          </p:cNvCxnSpPr>
          <p:nvPr/>
        </p:nvCxnSpPr>
        <p:spPr>
          <a:xfrm>
            <a:off x="4057650" y="3117851"/>
            <a:ext cx="2124075" cy="1511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6B13D81C-6FA4-4E6C-BA84-EE5B7705B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4" y="5595231"/>
            <a:ext cx="60007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34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for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2266986-937F-4027-9C66-55DEF2F0AE98}"/>
              </a:ext>
            </a:extLst>
          </p:cNvPr>
          <p:cNvSpPr txBox="1"/>
          <p:nvPr/>
        </p:nvSpPr>
        <p:spPr>
          <a:xfrm>
            <a:off x="3519578" y="3825088"/>
            <a:ext cx="478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boucle </a:t>
            </a:r>
            <a:r>
              <a:rPr lang="fr-FR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est très flexible en Java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4237162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2266986-937F-4027-9C66-55DEF2F0AE98}"/>
              </a:ext>
            </a:extLst>
          </p:cNvPr>
          <p:cNvSpPr txBox="1"/>
          <p:nvPr/>
        </p:nvSpPr>
        <p:spPr>
          <a:xfrm>
            <a:off x="1385978" y="2543175"/>
            <a:ext cx="5464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boucle </a:t>
            </a:r>
            <a:r>
              <a:rPr lang="fr-FR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est une instruction !</a:t>
            </a:r>
          </a:p>
          <a:p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 peut donc retrouver un for dans un for.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438930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C281570-5690-4166-B2A5-4498E12218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97" y="3573059"/>
            <a:ext cx="1735773" cy="15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34EB3FE-9BEF-440B-842B-4830F9B8D0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62" y="3496859"/>
            <a:ext cx="3683636" cy="169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B48F5E-CBD4-46CF-ABB8-38DEECE56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698" y="3483829"/>
            <a:ext cx="42005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04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251280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0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7CF0E9E8-7ABE-4C43-BCF1-57F22D8918E6}"/>
              </a:ext>
            </a:extLst>
          </p:cNvPr>
          <p:cNvSpPr/>
          <p:nvPr/>
        </p:nvSpPr>
        <p:spPr>
          <a:xfrm>
            <a:off x="1390650" y="2927351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7306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0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50EF052-A0E1-4651-8E7D-FCF5393C3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844" y="3289915"/>
            <a:ext cx="5848350" cy="1362075"/>
          </a:xfrm>
          <a:prstGeom prst="rect">
            <a:avLst/>
          </a:prstGeom>
        </p:spPr>
      </p:pic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7D2163D-F876-41B0-91CE-D2EC54A0C8F0}"/>
              </a:ext>
            </a:extLst>
          </p:cNvPr>
          <p:cNvSpPr/>
          <p:nvPr/>
        </p:nvSpPr>
        <p:spPr>
          <a:xfrm>
            <a:off x="2024212" y="3379331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33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for : syntaxe Java</a:t>
            </a:r>
          </a:p>
        </p:txBody>
      </p:sp>
      <p:sp>
        <p:nvSpPr>
          <p:cNvPr id="15" name="Espace réservé du contenu 10">
            <a:extLst>
              <a:ext uri="{FF2B5EF4-FFF2-40B4-BE49-F238E27FC236}">
                <a16:creationId xmlns:a16="http://schemas.microsoft.com/office/drawing/2014/main" id="{56737464-BF52-4C7C-97AA-61A84B7D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393949"/>
            <a:ext cx="10662968" cy="3783013"/>
          </a:xfrm>
        </p:spPr>
        <p:txBody>
          <a:bodyPr/>
          <a:lstStyle/>
          <a:p>
            <a:pPr marL="0" indent="0" algn="l">
              <a:buNone/>
            </a:pPr>
            <a:r>
              <a:rPr lang="fr-FR" sz="2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for</a:t>
            </a: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 &lt;init&gt;; &lt;condition de continuation&gt;; &lt;incrément&gt; ){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1;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2;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...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N;L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BE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50BDA5A-CBC2-4021-900A-E0096BC95964}"/>
              </a:ext>
            </a:extLst>
          </p:cNvPr>
          <p:cNvCxnSpPr>
            <a:cxnSpLocks/>
          </p:cNvCxnSpPr>
          <p:nvPr/>
        </p:nvCxnSpPr>
        <p:spPr>
          <a:xfrm>
            <a:off x="5204490" y="3429000"/>
            <a:ext cx="2596485" cy="770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A233B194-774D-4EB2-BD83-6AA6873CC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187" y="2812887"/>
            <a:ext cx="3067050" cy="1809750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58F7F4C1-765E-4BB2-A6A2-881C765C0BEC}"/>
              </a:ext>
            </a:extLst>
          </p:cNvPr>
          <p:cNvSpPr/>
          <p:nvPr/>
        </p:nvSpPr>
        <p:spPr>
          <a:xfrm>
            <a:off x="11387509" y="2393950"/>
            <a:ext cx="328612" cy="41893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7F234AE-62FE-4DFA-97BE-6E6065570F2D}"/>
              </a:ext>
            </a:extLst>
          </p:cNvPr>
          <p:cNvSpPr/>
          <p:nvPr/>
        </p:nvSpPr>
        <p:spPr>
          <a:xfrm>
            <a:off x="1119322" y="4622637"/>
            <a:ext cx="328612" cy="41893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0FE2691-CA2D-481B-AA8E-1E575ACD9C5F}"/>
              </a:ext>
            </a:extLst>
          </p:cNvPr>
          <p:cNvSpPr txBox="1"/>
          <p:nvPr/>
        </p:nvSpPr>
        <p:spPr>
          <a:xfrm>
            <a:off x="7800975" y="4155622"/>
            <a:ext cx="357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Le corps de la boucle :</a:t>
            </a:r>
          </a:p>
          <a:p>
            <a:r>
              <a:rPr lang="fr-BE" sz="2400" dirty="0"/>
              <a:t>suite d’instructions entre {}</a:t>
            </a:r>
          </a:p>
        </p:txBody>
      </p:sp>
    </p:spTree>
    <p:extLst>
      <p:ext uri="{BB962C8B-B14F-4D97-AF65-F5344CB8AC3E}">
        <p14:creationId xmlns:p14="http://schemas.microsoft.com/office/powerpoint/2010/main" val="2140789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AADB135-1E67-46DC-96D6-D50E22AF65EF}"/>
              </a:ext>
            </a:extLst>
          </p:cNvPr>
          <p:cNvSpPr txBox="1"/>
          <p:nvPr/>
        </p:nvSpPr>
        <p:spPr>
          <a:xfrm>
            <a:off x="9928620" y="325764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j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4F8A6F-4AA3-4256-BC3E-7325C6E23E51}"/>
              </a:ext>
            </a:extLst>
          </p:cNvPr>
          <p:cNvSpPr/>
          <p:nvPr/>
        </p:nvSpPr>
        <p:spPr>
          <a:xfrm>
            <a:off x="9895603" y="3589444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0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7D2163D-F876-41B0-91CE-D2EC54A0C8F0}"/>
              </a:ext>
            </a:extLst>
          </p:cNvPr>
          <p:cNvSpPr/>
          <p:nvPr/>
        </p:nvSpPr>
        <p:spPr>
          <a:xfrm>
            <a:off x="2024212" y="3379331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5662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AADB135-1E67-46DC-96D6-D50E22AF65EF}"/>
              </a:ext>
            </a:extLst>
          </p:cNvPr>
          <p:cNvSpPr txBox="1"/>
          <p:nvPr/>
        </p:nvSpPr>
        <p:spPr>
          <a:xfrm>
            <a:off x="9928620" y="325764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j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4F8A6F-4AA3-4256-BC3E-7325C6E23E51}"/>
              </a:ext>
            </a:extLst>
          </p:cNvPr>
          <p:cNvSpPr/>
          <p:nvPr/>
        </p:nvSpPr>
        <p:spPr>
          <a:xfrm>
            <a:off x="9895603" y="3589444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0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7D2163D-F876-41B0-91CE-D2EC54A0C8F0}"/>
              </a:ext>
            </a:extLst>
          </p:cNvPr>
          <p:cNvSpPr/>
          <p:nvPr/>
        </p:nvSpPr>
        <p:spPr>
          <a:xfrm>
            <a:off x="2853472" y="3643987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4D57F1-90AF-44EC-8EB9-BEC5A948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4" y="3569831"/>
            <a:ext cx="51149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42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AADB135-1E67-46DC-96D6-D50E22AF65EF}"/>
              </a:ext>
            </a:extLst>
          </p:cNvPr>
          <p:cNvSpPr txBox="1"/>
          <p:nvPr/>
        </p:nvSpPr>
        <p:spPr>
          <a:xfrm>
            <a:off x="9928620" y="325764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j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4F8A6F-4AA3-4256-BC3E-7325C6E23E51}"/>
              </a:ext>
            </a:extLst>
          </p:cNvPr>
          <p:cNvSpPr/>
          <p:nvPr/>
        </p:nvSpPr>
        <p:spPr>
          <a:xfrm>
            <a:off x="9895603" y="3589444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78EC5755-88EB-40B3-9971-A258C357F218}"/>
              </a:ext>
            </a:extLst>
          </p:cNvPr>
          <p:cNvSpPr/>
          <p:nvPr/>
        </p:nvSpPr>
        <p:spPr>
          <a:xfrm>
            <a:off x="2024212" y="3379331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0645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AADB135-1E67-46DC-96D6-D50E22AF65EF}"/>
              </a:ext>
            </a:extLst>
          </p:cNvPr>
          <p:cNvSpPr txBox="1"/>
          <p:nvPr/>
        </p:nvSpPr>
        <p:spPr>
          <a:xfrm>
            <a:off x="9928620" y="325764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j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4F8A6F-4AA3-4256-BC3E-7325C6E23E51}"/>
              </a:ext>
            </a:extLst>
          </p:cNvPr>
          <p:cNvSpPr/>
          <p:nvPr/>
        </p:nvSpPr>
        <p:spPr>
          <a:xfrm>
            <a:off x="9895603" y="3589444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78EC5755-88EB-40B3-9971-A258C357F218}"/>
              </a:ext>
            </a:extLst>
          </p:cNvPr>
          <p:cNvSpPr/>
          <p:nvPr/>
        </p:nvSpPr>
        <p:spPr>
          <a:xfrm>
            <a:off x="2902811" y="3708506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9BF0C27-3771-4FCC-BB4D-8E759401F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4" y="3569831"/>
            <a:ext cx="51149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84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AADB135-1E67-46DC-96D6-D50E22AF65EF}"/>
              </a:ext>
            </a:extLst>
          </p:cNvPr>
          <p:cNvSpPr txBox="1"/>
          <p:nvPr/>
        </p:nvSpPr>
        <p:spPr>
          <a:xfrm>
            <a:off x="9928620" y="325764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j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4F8A6F-4AA3-4256-BC3E-7325C6E23E51}"/>
              </a:ext>
            </a:extLst>
          </p:cNvPr>
          <p:cNvSpPr/>
          <p:nvPr/>
        </p:nvSpPr>
        <p:spPr>
          <a:xfrm>
            <a:off x="9895603" y="3589444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71274BA3-AF8E-479C-913E-E6F7D819DDBB}"/>
              </a:ext>
            </a:extLst>
          </p:cNvPr>
          <p:cNvSpPr/>
          <p:nvPr/>
        </p:nvSpPr>
        <p:spPr>
          <a:xfrm>
            <a:off x="2024212" y="3379331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7835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AADB135-1E67-46DC-96D6-D50E22AF65EF}"/>
              </a:ext>
            </a:extLst>
          </p:cNvPr>
          <p:cNvSpPr txBox="1"/>
          <p:nvPr/>
        </p:nvSpPr>
        <p:spPr>
          <a:xfrm>
            <a:off x="9928620" y="325764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j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4F8A6F-4AA3-4256-BC3E-7325C6E23E51}"/>
              </a:ext>
            </a:extLst>
          </p:cNvPr>
          <p:cNvSpPr/>
          <p:nvPr/>
        </p:nvSpPr>
        <p:spPr>
          <a:xfrm>
            <a:off x="9895603" y="3589444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71274BA3-AF8E-479C-913E-E6F7D819DDBB}"/>
              </a:ext>
            </a:extLst>
          </p:cNvPr>
          <p:cNvSpPr/>
          <p:nvPr/>
        </p:nvSpPr>
        <p:spPr>
          <a:xfrm>
            <a:off x="2853472" y="3637069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994CA5A-1776-465A-9F20-40633566B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4" y="3569831"/>
            <a:ext cx="51149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46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AADB135-1E67-46DC-96D6-D50E22AF65EF}"/>
              </a:ext>
            </a:extLst>
          </p:cNvPr>
          <p:cNvSpPr txBox="1"/>
          <p:nvPr/>
        </p:nvSpPr>
        <p:spPr>
          <a:xfrm>
            <a:off x="9928620" y="325764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j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4F8A6F-4AA3-4256-BC3E-7325C6E23E51}"/>
              </a:ext>
            </a:extLst>
          </p:cNvPr>
          <p:cNvSpPr/>
          <p:nvPr/>
        </p:nvSpPr>
        <p:spPr>
          <a:xfrm>
            <a:off x="9895603" y="3589444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71274BA3-AF8E-479C-913E-E6F7D819DDBB}"/>
              </a:ext>
            </a:extLst>
          </p:cNvPr>
          <p:cNvSpPr/>
          <p:nvPr/>
        </p:nvSpPr>
        <p:spPr>
          <a:xfrm>
            <a:off x="2024212" y="3379331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0122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0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2A2708-48C3-4875-9E41-2A3666357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4691062"/>
            <a:ext cx="4733925" cy="371475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622C4EA3-45EF-488A-9C33-B4CDCBDAAE44}"/>
              </a:ext>
            </a:extLst>
          </p:cNvPr>
          <p:cNvSpPr/>
          <p:nvPr/>
        </p:nvSpPr>
        <p:spPr>
          <a:xfrm>
            <a:off x="1997868" y="4781549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3061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0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0B988F90-4F45-4B86-8916-1C870D418471}"/>
              </a:ext>
            </a:extLst>
          </p:cNvPr>
          <p:cNvSpPr/>
          <p:nvPr/>
        </p:nvSpPr>
        <p:spPr>
          <a:xfrm>
            <a:off x="1388036" y="3009999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88DB103-1F82-4F3A-A065-C241B35FD45D}"/>
              </a:ext>
            </a:extLst>
          </p:cNvPr>
          <p:cNvCxnSpPr/>
          <p:nvPr/>
        </p:nvCxnSpPr>
        <p:spPr>
          <a:xfrm flipV="1">
            <a:off x="9243276" y="3388856"/>
            <a:ext cx="283178" cy="2381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30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AFA2B893-8FFA-4729-A791-2392C3A439B4}"/>
              </a:ext>
            </a:extLst>
          </p:cNvPr>
          <p:cNvSpPr/>
          <p:nvPr/>
        </p:nvSpPr>
        <p:spPr>
          <a:xfrm>
            <a:off x="1388036" y="2946401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683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for : syntaxe Java</a:t>
            </a:r>
          </a:p>
        </p:txBody>
      </p:sp>
      <p:sp>
        <p:nvSpPr>
          <p:cNvPr id="15" name="Espace réservé du contenu 10">
            <a:extLst>
              <a:ext uri="{FF2B5EF4-FFF2-40B4-BE49-F238E27FC236}">
                <a16:creationId xmlns:a16="http://schemas.microsoft.com/office/drawing/2014/main" id="{56737464-BF52-4C7C-97AA-61A84B7D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393949"/>
            <a:ext cx="10662968" cy="3783013"/>
          </a:xfrm>
        </p:spPr>
        <p:txBody>
          <a:bodyPr/>
          <a:lstStyle/>
          <a:p>
            <a:pPr marL="0" indent="0" algn="l">
              <a:buNone/>
            </a:pPr>
            <a:r>
              <a:rPr lang="fr-FR" sz="2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for</a:t>
            </a: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 &lt;init&gt;; &lt;condition de continuation&gt;; &lt;incrément&gt; ){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1;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2;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...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N;L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BE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50BDA5A-CBC2-4021-900A-E0096BC95964}"/>
              </a:ext>
            </a:extLst>
          </p:cNvPr>
          <p:cNvCxnSpPr>
            <a:cxnSpLocks/>
          </p:cNvCxnSpPr>
          <p:nvPr/>
        </p:nvCxnSpPr>
        <p:spPr>
          <a:xfrm>
            <a:off x="3232815" y="2732795"/>
            <a:ext cx="3217991" cy="1552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0FE2691-CA2D-481B-AA8E-1E575ACD9C5F}"/>
              </a:ext>
            </a:extLst>
          </p:cNvPr>
          <p:cNvSpPr txBox="1"/>
          <p:nvPr/>
        </p:nvSpPr>
        <p:spPr>
          <a:xfrm>
            <a:off x="6097986" y="4285455"/>
            <a:ext cx="5176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 de contrôle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la répétitive </a:t>
            </a:r>
          </a:p>
          <a:p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sert à contrôler le nombre de répétitions</a:t>
            </a:r>
            <a:endParaRPr lang="fr-BE" sz="24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1C012CA-4831-4AD0-95FE-86222DC2C108}"/>
              </a:ext>
            </a:extLst>
          </p:cNvPr>
          <p:cNvSpPr/>
          <p:nvPr/>
        </p:nvSpPr>
        <p:spPr>
          <a:xfrm>
            <a:off x="3366814" y="2414938"/>
            <a:ext cx="328612" cy="41893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EA305FE-5BB3-4491-A0DB-F0B1C2EB9049}"/>
              </a:ext>
            </a:extLst>
          </p:cNvPr>
          <p:cNvSpPr/>
          <p:nvPr/>
        </p:nvSpPr>
        <p:spPr>
          <a:xfrm>
            <a:off x="8686194" y="2414937"/>
            <a:ext cx="328612" cy="41893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1335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9062EE-6E00-4C39-BC9D-D39F3112F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844" y="3289915"/>
            <a:ext cx="5848350" cy="1362075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63CBAA12-D21C-4C0E-883E-136AD9F7AA74}"/>
              </a:ext>
            </a:extLst>
          </p:cNvPr>
          <p:cNvSpPr/>
          <p:nvPr/>
        </p:nvSpPr>
        <p:spPr>
          <a:xfrm>
            <a:off x="2024212" y="3379331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428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AADB135-1E67-46DC-96D6-D50E22AF65EF}"/>
              </a:ext>
            </a:extLst>
          </p:cNvPr>
          <p:cNvSpPr txBox="1"/>
          <p:nvPr/>
        </p:nvSpPr>
        <p:spPr>
          <a:xfrm>
            <a:off x="9928620" y="325764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j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4F8A6F-4AA3-4256-BC3E-7325C6E23E51}"/>
              </a:ext>
            </a:extLst>
          </p:cNvPr>
          <p:cNvSpPr/>
          <p:nvPr/>
        </p:nvSpPr>
        <p:spPr>
          <a:xfrm>
            <a:off x="9895603" y="3589444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0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0CC65013-81FD-4367-BDA6-58F3A0FD997D}"/>
              </a:ext>
            </a:extLst>
          </p:cNvPr>
          <p:cNvSpPr/>
          <p:nvPr/>
        </p:nvSpPr>
        <p:spPr>
          <a:xfrm>
            <a:off x="2214712" y="3293606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2866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AADB135-1E67-46DC-96D6-D50E22AF65EF}"/>
              </a:ext>
            </a:extLst>
          </p:cNvPr>
          <p:cNvSpPr txBox="1"/>
          <p:nvPr/>
        </p:nvSpPr>
        <p:spPr>
          <a:xfrm>
            <a:off x="9928620" y="325764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j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4F8A6F-4AA3-4256-BC3E-7325C6E23E51}"/>
              </a:ext>
            </a:extLst>
          </p:cNvPr>
          <p:cNvSpPr/>
          <p:nvPr/>
        </p:nvSpPr>
        <p:spPr>
          <a:xfrm>
            <a:off x="9895603" y="3589444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0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0CC65013-81FD-4367-BDA6-58F3A0FD997D}"/>
              </a:ext>
            </a:extLst>
          </p:cNvPr>
          <p:cNvSpPr/>
          <p:nvPr/>
        </p:nvSpPr>
        <p:spPr>
          <a:xfrm>
            <a:off x="2081362" y="3708506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342B0EA8-51A0-42BD-954F-DE08FADE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4" y="3569831"/>
            <a:ext cx="51149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58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AADB135-1E67-46DC-96D6-D50E22AF65EF}"/>
              </a:ext>
            </a:extLst>
          </p:cNvPr>
          <p:cNvSpPr txBox="1"/>
          <p:nvPr/>
        </p:nvSpPr>
        <p:spPr>
          <a:xfrm>
            <a:off x="9928620" y="325764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j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4F8A6F-4AA3-4256-BC3E-7325C6E23E51}"/>
              </a:ext>
            </a:extLst>
          </p:cNvPr>
          <p:cNvSpPr/>
          <p:nvPr/>
        </p:nvSpPr>
        <p:spPr>
          <a:xfrm>
            <a:off x="9895603" y="3589444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0CC65013-81FD-4367-BDA6-58F3A0FD997D}"/>
              </a:ext>
            </a:extLst>
          </p:cNvPr>
          <p:cNvSpPr/>
          <p:nvPr/>
        </p:nvSpPr>
        <p:spPr>
          <a:xfrm>
            <a:off x="2024212" y="3379331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674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AADB135-1E67-46DC-96D6-D50E22AF65EF}"/>
              </a:ext>
            </a:extLst>
          </p:cNvPr>
          <p:cNvSpPr txBox="1"/>
          <p:nvPr/>
        </p:nvSpPr>
        <p:spPr>
          <a:xfrm>
            <a:off x="9928620" y="325764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j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4F8A6F-4AA3-4256-BC3E-7325C6E23E51}"/>
              </a:ext>
            </a:extLst>
          </p:cNvPr>
          <p:cNvSpPr/>
          <p:nvPr/>
        </p:nvSpPr>
        <p:spPr>
          <a:xfrm>
            <a:off x="9895603" y="3589444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0CC65013-81FD-4367-BDA6-58F3A0FD997D}"/>
              </a:ext>
            </a:extLst>
          </p:cNvPr>
          <p:cNvSpPr/>
          <p:nvPr/>
        </p:nvSpPr>
        <p:spPr>
          <a:xfrm>
            <a:off x="2081362" y="3708506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342B0EA8-51A0-42BD-954F-DE08FADE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4" y="3569831"/>
            <a:ext cx="51149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52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AADB135-1E67-46DC-96D6-D50E22AF65EF}"/>
              </a:ext>
            </a:extLst>
          </p:cNvPr>
          <p:cNvSpPr txBox="1"/>
          <p:nvPr/>
        </p:nvSpPr>
        <p:spPr>
          <a:xfrm>
            <a:off x="9928620" y="325764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j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4F8A6F-4AA3-4256-BC3E-7325C6E23E51}"/>
              </a:ext>
            </a:extLst>
          </p:cNvPr>
          <p:cNvSpPr/>
          <p:nvPr/>
        </p:nvSpPr>
        <p:spPr>
          <a:xfrm>
            <a:off x="9895603" y="3589444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6CA090F1-0827-4639-A480-710EEFB85BC4}"/>
              </a:ext>
            </a:extLst>
          </p:cNvPr>
          <p:cNvSpPr/>
          <p:nvPr/>
        </p:nvSpPr>
        <p:spPr>
          <a:xfrm>
            <a:off x="2024212" y="3379331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9022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AADB135-1E67-46DC-96D6-D50E22AF65EF}"/>
              </a:ext>
            </a:extLst>
          </p:cNvPr>
          <p:cNvSpPr txBox="1"/>
          <p:nvPr/>
        </p:nvSpPr>
        <p:spPr>
          <a:xfrm>
            <a:off x="9928620" y="325764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j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4F8A6F-4AA3-4256-BC3E-7325C6E23E51}"/>
              </a:ext>
            </a:extLst>
          </p:cNvPr>
          <p:cNvSpPr/>
          <p:nvPr/>
        </p:nvSpPr>
        <p:spPr>
          <a:xfrm>
            <a:off x="9895603" y="3589444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0CC65013-81FD-4367-BDA6-58F3A0FD997D}"/>
              </a:ext>
            </a:extLst>
          </p:cNvPr>
          <p:cNvSpPr/>
          <p:nvPr/>
        </p:nvSpPr>
        <p:spPr>
          <a:xfrm>
            <a:off x="2081362" y="3708506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342B0EA8-51A0-42BD-954F-DE08FADE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4" y="3569831"/>
            <a:ext cx="51149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34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AADB135-1E67-46DC-96D6-D50E22AF65EF}"/>
              </a:ext>
            </a:extLst>
          </p:cNvPr>
          <p:cNvSpPr txBox="1"/>
          <p:nvPr/>
        </p:nvSpPr>
        <p:spPr>
          <a:xfrm>
            <a:off x="9928620" y="325764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j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4F8A6F-4AA3-4256-BC3E-7325C6E23E51}"/>
              </a:ext>
            </a:extLst>
          </p:cNvPr>
          <p:cNvSpPr/>
          <p:nvPr/>
        </p:nvSpPr>
        <p:spPr>
          <a:xfrm>
            <a:off x="9895603" y="3589444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3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F0B21028-9C41-48BF-AEF9-50AF5DEFEC48}"/>
              </a:ext>
            </a:extLst>
          </p:cNvPr>
          <p:cNvSpPr/>
          <p:nvPr/>
        </p:nvSpPr>
        <p:spPr>
          <a:xfrm>
            <a:off x="2024212" y="3379331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56376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2A2708-48C3-4875-9E41-2A3666357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4691062"/>
            <a:ext cx="4733925" cy="371475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E8476FCD-F07D-4A3C-AB35-F3981422E478}"/>
              </a:ext>
            </a:extLst>
          </p:cNvPr>
          <p:cNvSpPr/>
          <p:nvPr/>
        </p:nvSpPr>
        <p:spPr>
          <a:xfrm>
            <a:off x="2081362" y="4781549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0361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9CB1C47-1AD5-4411-918D-FD3F406EADBA}"/>
              </a:ext>
            </a:extLst>
          </p:cNvPr>
          <p:cNvSpPr/>
          <p:nvPr/>
        </p:nvSpPr>
        <p:spPr>
          <a:xfrm>
            <a:off x="1388036" y="2927351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643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for : syntaxe Java</a:t>
            </a:r>
          </a:p>
        </p:txBody>
      </p:sp>
      <p:sp>
        <p:nvSpPr>
          <p:cNvPr id="15" name="Espace réservé du contenu 10">
            <a:extLst>
              <a:ext uri="{FF2B5EF4-FFF2-40B4-BE49-F238E27FC236}">
                <a16:creationId xmlns:a16="http://schemas.microsoft.com/office/drawing/2014/main" id="{56737464-BF52-4C7C-97AA-61A84B7D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393949"/>
            <a:ext cx="10662968" cy="3783013"/>
          </a:xfrm>
        </p:spPr>
        <p:txBody>
          <a:bodyPr/>
          <a:lstStyle/>
          <a:p>
            <a:pPr marL="0" indent="0" algn="l">
              <a:buNone/>
            </a:pPr>
            <a:r>
              <a:rPr lang="fr-FR" sz="2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for</a:t>
            </a: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 &lt;init&gt;; &lt;condition de continuation&gt;; &lt;incrément&gt; ){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1;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2;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...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N;L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BE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50BDA5A-CBC2-4021-900A-E0096BC95964}"/>
              </a:ext>
            </a:extLst>
          </p:cNvPr>
          <p:cNvCxnSpPr>
            <a:cxnSpLocks/>
          </p:cNvCxnSpPr>
          <p:nvPr/>
        </p:nvCxnSpPr>
        <p:spPr>
          <a:xfrm>
            <a:off x="5476875" y="2752725"/>
            <a:ext cx="973931" cy="15327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0FE2691-CA2D-481B-AA8E-1E575ACD9C5F}"/>
              </a:ext>
            </a:extLst>
          </p:cNvPr>
          <p:cNvSpPr txBox="1"/>
          <p:nvPr/>
        </p:nvSpPr>
        <p:spPr>
          <a:xfrm>
            <a:off x="6097986" y="4285455"/>
            <a:ext cx="4945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 corps de la boucle est répété </a:t>
            </a:r>
          </a:p>
          <a:p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tant que cette condition est vraie (</a:t>
            </a:r>
            <a:r>
              <a:rPr lang="fr-FR" sz="2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fr-BE" sz="2400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915511E-CFE8-4137-887E-8FF07F44A0D4}"/>
              </a:ext>
            </a:extLst>
          </p:cNvPr>
          <p:cNvSpPr/>
          <p:nvPr/>
        </p:nvSpPr>
        <p:spPr>
          <a:xfrm>
            <a:off x="3366814" y="2414938"/>
            <a:ext cx="328612" cy="41893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AD4C9C2-6983-408C-8E07-8F5C5DDD4B74}"/>
              </a:ext>
            </a:extLst>
          </p:cNvPr>
          <p:cNvSpPr/>
          <p:nvPr/>
        </p:nvSpPr>
        <p:spPr>
          <a:xfrm>
            <a:off x="8686194" y="2414937"/>
            <a:ext cx="328612" cy="41893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67505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9062EE-6E00-4C39-BC9D-D39F3112F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844" y="3289915"/>
            <a:ext cx="5848350" cy="1362075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4B9D52A0-9181-4A65-B865-F2A074D3E331}"/>
              </a:ext>
            </a:extLst>
          </p:cNvPr>
          <p:cNvSpPr/>
          <p:nvPr/>
        </p:nvSpPr>
        <p:spPr>
          <a:xfrm>
            <a:off x="2024212" y="3379331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54324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AADB135-1E67-46DC-96D6-D50E22AF65EF}"/>
              </a:ext>
            </a:extLst>
          </p:cNvPr>
          <p:cNvSpPr txBox="1"/>
          <p:nvPr/>
        </p:nvSpPr>
        <p:spPr>
          <a:xfrm>
            <a:off x="9928620" y="325764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j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4F8A6F-4AA3-4256-BC3E-7325C6E23E51}"/>
              </a:ext>
            </a:extLst>
          </p:cNvPr>
          <p:cNvSpPr/>
          <p:nvPr/>
        </p:nvSpPr>
        <p:spPr>
          <a:xfrm>
            <a:off x="9895603" y="3589444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0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4B9D52A0-9181-4A65-B865-F2A074D3E331}"/>
              </a:ext>
            </a:extLst>
          </p:cNvPr>
          <p:cNvSpPr/>
          <p:nvPr/>
        </p:nvSpPr>
        <p:spPr>
          <a:xfrm>
            <a:off x="2024212" y="3379331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78684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AADB135-1E67-46DC-96D6-D50E22AF65EF}"/>
              </a:ext>
            </a:extLst>
          </p:cNvPr>
          <p:cNvSpPr txBox="1"/>
          <p:nvPr/>
        </p:nvSpPr>
        <p:spPr>
          <a:xfrm>
            <a:off x="9928620" y="325764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j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4F8A6F-4AA3-4256-BC3E-7325C6E23E51}"/>
              </a:ext>
            </a:extLst>
          </p:cNvPr>
          <p:cNvSpPr/>
          <p:nvPr/>
        </p:nvSpPr>
        <p:spPr>
          <a:xfrm>
            <a:off x="9895603" y="3589444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0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4B9D52A0-9181-4A65-B865-F2A074D3E331}"/>
              </a:ext>
            </a:extLst>
          </p:cNvPr>
          <p:cNvSpPr/>
          <p:nvPr/>
        </p:nvSpPr>
        <p:spPr>
          <a:xfrm>
            <a:off x="2902811" y="3708506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EDDB58D-7039-401C-885B-B154DF4B2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4" y="3569831"/>
            <a:ext cx="51149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342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AADB135-1E67-46DC-96D6-D50E22AF65EF}"/>
              </a:ext>
            </a:extLst>
          </p:cNvPr>
          <p:cNvSpPr txBox="1"/>
          <p:nvPr/>
        </p:nvSpPr>
        <p:spPr>
          <a:xfrm>
            <a:off x="9928620" y="325764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j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4F8A6F-4AA3-4256-BC3E-7325C6E23E51}"/>
              </a:ext>
            </a:extLst>
          </p:cNvPr>
          <p:cNvSpPr/>
          <p:nvPr/>
        </p:nvSpPr>
        <p:spPr>
          <a:xfrm>
            <a:off x="9895603" y="3589444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ABD7AAE8-C2D2-4104-815A-2541B899C545}"/>
              </a:ext>
            </a:extLst>
          </p:cNvPr>
          <p:cNvSpPr/>
          <p:nvPr/>
        </p:nvSpPr>
        <p:spPr>
          <a:xfrm>
            <a:off x="2024212" y="3379331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0380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Les for imbriqués : exemple : Fleur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2B25C6B-4AEB-426D-BEA5-F7C91D4F5D27}"/>
              </a:ext>
            </a:extLst>
          </p:cNvPr>
          <p:cNvSpPr txBox="1"/>
          <p:nvPr/>
        </p:nvSpPr>
        <p:spPr>
          <a:xfrm>
            <a:off x="1771649" y="2809713"/>
            <a:ext cx="91725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4;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3; j++)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(90);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96BF0D3-19D7-4103-8733-E29C649C4E67}"/>
              </a:ext>
            </a:extLst>
          </p:cNvPr>
          <p:cNvSpPr/>
          <p:nvPr/>
        </p:nvSpPr>
        <p:spPr>
          <a:xfrm>
            <a:off x="8743949" y="2881192"/>
            <a:ext cx="2109536" cy="1654631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81A4E4-DDCB-4EA7-90B4-5A4D8248A7CC}"/>
              </a:ext>
            </a:extLst>
          </p:cNvPr>
          <p:cNvSpPr txBox="1"/>
          <p:nvPr/>
        </p:nvSpPr>
        <p:spPr>
          <a:xfrm>
            <a:off x="9288888" y="31052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E0DA0-B3A2-4D83-82D8-5FB4A9F81A86}"/>
              </a:ext>
            </a:extLst>
          </p:cNvPr>
          <p:cNvSpPr/>
          <p:nvPr/>
        </p:nvSpPr>
        <p:spPr>
          <a:xfrm>
            <a:off x="9243276" y="3388856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AADB135-1E67-46DC-96D6-D50E22AF65EF}"/>
              </a:ext>
            </a:extLst>
          </p:cNvPr>
          <p:cNvSpPr txBox="1"/>
          <p:nvPr/>
        </p:nvSpPr>
        <p:spPr>
          <a:xfrm>
            <a:off x="9928620" y="3257649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j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4F8A6F-4AA3-4256-BC3E-7325C6E23E51}"/>
              </a:ext>
            </a:extLst>
          </p:cNvPr>
          <p:cNvSpPr/>
          <p:nvPr/>
        </p:nvSpPr>
        <p:spPr>
          <a:xfrm>
            <a:off x="9895603" y="3589444"/>
            <a:ext cx="304800" cy="2381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dirty="0"/>
              <a:t>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1CA42B-648A-4FAD-96BF-EB055166564A}"/>
              </a:ext>
            </a:extLst>
          </p:cNvPr>
          <p:cNvSpPr txBox="1"/>
          <p:nvPr/>
        </p:nvSpPr>
        <p:spPr>
          <a:xfrm>
            <a:off x="5191125" y="5915025"/>
            <a:ext cx="84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 err="1"/>
              <a:t>Etc</a:t>
            </a:r>
            <a:r>
              <a:rPr lang="fr-BE" sz="2400" dirty="0"/>
              <a:t> …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D8C229CE-B51D-4B80-BD39-1D77820C3FDB}"/>
              </a:ext>
            </a:extLst>
          </p:cNvPr>
          <p:cNvSpPr/>
          <p:nvPr/>
        </p:nvSpPr>
        <p:spPr>
          <a:xfrm>
            <a:off x="2024212" y="3379331"/>
            <a:ext cx="5524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611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for : syntaxe Java</a:t>
            </a:r>
          </a:p>
        </p:txBody>
      </p:sp>
      <p:sp>
        <p:nvSpPr>
          <p:cNvPr id="15" name="Espace réservé du contenu 10">
            <a:extLst>
              <a:ext uri="{FF2B5EF4-FFF2-40B4-BE49-F238E27FC236}">
                <a16:creationId xmlns:a16="http://schemas.microsoft.com/office/drawing/2014/main" id="{56737464-BF52-4C7C-97AA-61A84B7D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393949"/>
            <a:ext cx="10662968" cy="3783013"/>
          </a:xfrm>
        </p:spPr>
        <p:txBody>
          <a:bodyPr/>
          <a:lstStyle/>
          <a:p>
            <a:pPr marL="0" indent="0" algn="l">
              <a:buNone/>
            </a:pPr>
            <a:r>
              <a:rPr lang="fr-FR" sz="2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for</a:t>
            </a: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( &lt;init&gt;; &lt;condition de continuation&gt;; &lt;incrément&gt; ){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1;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2;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...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instruction N;L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}</a:t>
            </a:r>
            <a:endParaRPr lang="fr-B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BE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50BDA5A-CBC2-4021-900A-E0096BC95964}"/>
              </a:ext>
            </a:extLst>
          </p:cNvPr>
          <p:cNvCxnSpPr>
            <a:cxnSpLocks/>
          </p:cNvCxnSpPr>
          <p:nvPr/>
        </p:nvCxnSpPr>
        <p:spPr>
          <a:xfrm flipH="1">
            <a:off x="7724775" y="2762250"/>
            <a:ext cx="1857375" cy="1523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0FE2691-CA2D-481B-AA8E-1E575ACD9C5F}"/>
              </a:ext>
            </a:extLst>
          </p:cNvPr>
          <p:cNvSpPr txBox="1"/>
          <p:nvPr/>
        </p:nvSpPr>
        <p:spPr>
          <a:xfrm>
            <a:off x="6097986" y="4285455"/>
            <a:ext cx="5721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incrément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sert à augmenter (ou diminuer) </a:t>
            </a:r>
          </a:p>
          <a:p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valeur de la variable de contrôle</a:t>
            </a:r>
            <a:endParaRPr lang="fr-BE" sz="24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EE92477-1C4C-44F9-9296-14EB807F9EB3}"/>
              </a:ext>
            </a:extLst>
          </p:cNvPr>
          <p:cNvSpPr/>
          <p:nvPr/>
        </p:nvSpPr>
        <p:spPr>
          <a:xfrm>
            <a:off x="3366814" y="2414938"/>
            <a:ext cx="328612" cy="41893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CF40E0D-3448-4E69-9F62-D0C910A4902B}"/>
              </a:ext>
            </a:extLst>
          </p:cNvPr>
          <p:cNvSpPr/>
          <p:nvPr/>
        </p:nvSpPr>
        <p:spPr>
          <a:xfrm>
            <a:off x="8686194" y="2414937"/>
            <a:ext cx="328612" cy="41893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141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for : exemple1 : Triangle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8060DBA-BF27-497E-BB72-AB61AD05F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2480742"/>
            <a:ext cx="69056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1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for : exemple1 : Triangle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B4A0A2C-B8FE-44DA-8846-B3F3E762723F}"/>
              </a:ext>
            </a:extLst>
          </p:cNvPr>
          <p:cNvSpPr txBox="1"/>
          <p:nvPr/>
        </p:nvSpPr>
        <p:spPr>
          <a:xfrm>
            <a:off x="1866900" y="281288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3;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831EF7-195B-487E-96C2-3367DCB4F0A6}"/>
              </a:ext>
            </a:extLst>
          </p:cNvPr>
          <p:cNvSpPr txBox="1"/>
          <p:nvPr/>
        </p:nvSpPr>
        <p:spPr>
          <a:xfrm>
            <a:off x="3181350" y="4556597"/>
            <a:ext cx="512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Le corps de la boucle va être exécuté 3x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857E132-4110-4D0D-9405-C65B875E0270}"/>
              </a:ext>
            </a:extLst>
          </p:cNvPr>
          <p:cNvCxnSpPr>
            <a:cxnSpLocks/>
          </p:cNvCxnSpPr>
          <p:nvPr/>
        </p:nvCxnSpPr>
        <p:spPr>
          <a:xfrm flipH="1">
            <a:off x="6181725" y="3990975"/>
            <a:ext cx="723900" cy="638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9C8A5C67-097D-4EA2-A964-8FE917560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3231574"/>
            <a:ext cx="49815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3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for : exemple1 : Triangle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B4A0A2C-B8FE-44DA-8846-B3F3E762723F}"/>
              </a:ext>
            </a:extLst>
          </p:cNvPr>
          <p:cNvSpPr txBox="1"/>
          <p:nvPr/>
        </p:nvSpPr>
        <p:spPr>
          <a:xfrm>
            <a:off x="1866900" y="281288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3; i++) {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tortue.avancer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tortue.tournerADroite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(120);</a:t>
            </a:r>
          </a:p>
          <a:p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831EF7-195B-487E-96C2-3367DCB4F0A6}"/>
              </a:ext>
            </a:extLst>
          </p:cNvPr>
          <p:cNvSpPr txBox="1"/>
          <p:nvPr/>
        </p:nvSpPr>
        <p:spPr>
          <a:xfrm>
            <a:off x="3181350" y="4556597"/>
            <a:ext cx="7262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La variable de contrôle i est un entier qui est initialisé à 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B0723A7-DE3D-47B1-8B81-DA5BAE6F0245}"/>
              </a:ext>
            </a:extLst>
          </p:cNvPr>
          <p:cNvCxnSpPr>
            <a:cxnSpLocks/>
          </p:cNvCxnSpPr>
          <p:nvPr/>
        </p:nvCxnSpPr>
        <p:spPr>
          <a:xfrm>
            <a:off x="4057650" y="3117851"/>
            <a:ext cx="2124075" cy="1511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3273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3083</Words>
  <Application>Microsoft Office PowerPoint</Application>
  <PresentationFormat>Grand écran</PresentationFormat>
  <Paragraphs>507</Paragraphs>
  <Slides>54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Times New Roman</vt:lpstr>
      <vt:lpstr>Thème Office</vt:lpstr>
      <vt:lpstr>Les répétitives</vt:lpstr>
      <vt:lpstr>Le for : syntaxe Java</vt:lpstr>
      <vt:lpstr>Le for : syntaxe Java</vt:lpstr>
      <vt:lpstr>Le for : syntaxe Java</vt:lpstr>
      <vt:lpstr>Le for : syntaxe Java</vt:lpstr>
      <vt:lpstr>Le for : syntaxe Java</vt:lpstr>
      <vt:lpstr>Le for : exemple1 : Triangle</vt:lpstr>
      <vt:lpstr>Le for : exemple1 : Triangle</vt:lpstr>
      <vt:lpstr>Le for : exemple1 : Triangle</vt:lpstr>
      <vt:lpstr>Le for : exemple1 : Triangle</vt:lpstr>
      <vt:lpstr>Le for : exemple1 : Triangle</vt:lpstr>
      <vt:lpstr>Le for : exemple1 : Triangle</vt:lpstr>
      <vt:lpstr>Le for : exemple1 : Triangle</vt:lpstr>
      <vt:lpstr>Le for : exemple1 : Triangle</vt:lpstr>
      <vt:lpstr>Le for : exemple1 : Triangle</vt:lpstr>
      <vt:lpstr>Le for : exemple1 : Triangle</vt:lpstr>
      <vt:lpstr>Le for : exemple1 : Triangle</vt:lpstr>
      <vt:lpstr>Le for : exemple1 : Triangle</vt:lpstr>
      <vt:lpstr>Le for</vt:lpstr>
      <vt:lpstr>Le for : exemple2 : Essai 1  3</vt:lpstr>
      <vt:lpstr>Le for </vt:lpstr>
      <vt:lpstr>Le for : exemple3 : Tentatives 3  1</vt:lpstr>
      <vt:lpstr>Le for : exemple4 : Lettres A  Z</vt:lpstr>
      <vt:lpstr>Le for</vt:lpstr>
      <vt:lpstr>Les for imbriqués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  <vt:lpstr>Les for imbriqués : exemple : Fleur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97</cp:revision>
  <dcterms:created xsi:type="dcterms:W3CDTF">2021-09-12T13:33:57Z</dcterms:created>
  <dcterms:modified xsi:type="dcterms:W3CDTF">2021-09-19T09:13:52Z</dcterms:modified>
</cp:coreProperties>
</file>