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329" r:id="rId4"/>
    <p:sldId id="330" r:id="rId5"/>
    <p:sldId id="328" r:id="rId6"/>
    <p:sldId id="331" r:id="rId7"/>
    <p:sldId id="332" r:id="rId8"/>
    <p:sldId id="334" r:id="rId9"/>
    <p:sldId id="333" r:id="rId10"/>
    <p:sldId id="335" r:id="rId11"/>
    <p:sldId id="336" r:id="rId12"/>
    <p:sldId id="337" r:id="rId13"/>
    <p:sldId id="338" r:id="rId14"/>
    <p:sldId id="269" r:id="rId15"/>
    <p:sldId id="342" r:id="rId16"/>
    <p:sldId id="343" r:id="rId17"/>
    <p:sldId id="344" r:id="rId18"/>
    <p:sldId id="345" r:id="rId19"/>
    <p:sldId id="346" r:id="rId20"/>
    <p:sldId id="347" r:id="rId21"/>
    <p:sldId id="349" r:id="rId22"/>
    <p:sldId id="348" r:id="rId23"/>
    <p:sldId id="350" r:id="rId24"/>
    <p:sldId id="339" r:id="rId25"/>
    <p:sldId id="340" r:id="rId26"/>
    <p:sldId id="34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28-09-21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28-09-21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28-09-21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28-09-21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28-09-21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28-09-21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28-09-21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28-09-21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28-09-21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28-09-21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28-09-21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28-09-21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DDD40-37C2-4DB3-9262-A36B183E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401" y="3716323"/>
            <a:ext cx="4126764" cy="1946248"/>
          </a:xfrm>
        </p:spPr>
        <p:txBody>
          <a:bodyPr anchor="t">
            <a:normAutofit/>
          </a:bodyPr>
          <a:lstStyle/>
          <a:p>
            <a:pPr algn="l"/>
            <a:r>
              <a:rPr lang="fr-BE" sz="4000" dirty="0">
                <a:solidFill>
                  <a:srgbClr val="FEFFFF"/>
                </a:solidFill>
              </a:rPr>
              <a:t>La boucle </a:t>
            </a:r>
            <a:r>
              <a:rPr lang="fr-BE" sz="4000" dirty="0" err="1">
                <a:solidFill>
                  <a:srgbClr val="FEFFFF"/>
                </a:solidFill>
              </a:rPr>
              <a:t>while</a:t>
            </a:r>
            <a:endParaRPr lang="fr-BE" sz="4000" dirty="0">
              <a:solidFill>
                <a:srgbClr val="FEFFFF"/>
              </a:solidFill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541CA-8D42-437F-8D5F-BC00E252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0"/>
            <a:ext cx="5149124" cy="2870805"/>
          </a:xfrm>
        </p:spPr>
        <p:txBody>
          <a:bodyPr>
            <a:normAutofit/>
          </a:bodyPr>
          <a:lstStyle/>
          <a:p>
            <a:pPr algn="r"/>
            <a:r>
              <a:rPr lang="fr-BE" sz="4800" dirty="0">
                <a:solidFill>
                  <a:srgbClr val="FFFFFF"/>
                </a:solidFill>
              </a:rPr>
              <a:t>Les répétitives</a:t>
            </a:r>
          </a:p>
        </p:txBody>
      </p:sp>
    </p:spTree>
    <p:extLst>
      <p:ext uri="{BB962C8B-B14F-4D97-AF65-F5344CB8AC3E}">
        <p14:creationId xmlns:p14="http://schemas.microsoft.com/office/powerpoint/2010/main" val="249375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 while ou do while ?</a:t>
            </a:r>
            <a:endParaRPr lang="fr-BE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Aperçu de l’image">
            <a:extLst>
              <a:ext uri="{FF2B5EF4-FFF2-40B4-BE49-F238E27FC236}">
                <a16:creationId xmlns:a16="http://schemas.microsoft.com/office/drawing/2014/main" id="{9EFEA668-7263-40F1-8672-50972921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354" y="2378076"/>
            <a:ext cx="5715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Condition d’arrêt – condition de continuation 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058736-DC72-481B-AAF1-DA9967D18F87}"/>
              </a:ext>
            </a:extLst>
          </p:cNvPr>
          <p:cNvSpPr txBox="1"/>
          <p:nvPr/>
        </p:nvSpPr>
        <p:spPr>
          <a:xfrm>
            <a:off x="2114550" y="3228975"/>
            <a:ext cx="8465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La condition d’arrêt est plus intuitive à trouver !</a:t>
            </a:r>
          </a:p>
          <a:p>
            <a:endParaRPr lang="fr-BE" sz="2400" dirty="0"/>
          </a:p>
          <a:p>
            <a:r>
              <a:rPr lang="fr-BE" sz="2400" dirty="0"/>
              <a:t>La condition de continuation est la négation de la condition d’arrêt.</a:t>
            </a:r>
          </a:p>
        </p:txBody>
      </p:sp>
    </p:spTree>
    <p:extLst>
      <p:ext uri="{BB962C8B-B14F-4D97-AF65-F5344CB8AC3E}">
        <p14:creationId xmlns:p14="http://schemas.microsoft.com/office/powerpoint/2010/main" val="189384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Condition d’arrêt – condition de continuation 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058736-DC72-481B-AAF1-DA9967D18F87}"/>
              </a:ext>
            </a:extLst>
          </p:cNvPr>
          <p:cNvSpPr txBox="1"/>
          <p:nvPr/>
        </p:nvSpPr>
        <p:spPr>
          <a:xfrm>
            <a:off x="2114550" y="3228975"/>
            <a:ext cx="963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Nous mangerons dehors sauf s’il pleut ou s’il fait trop froid.</a:t>
            </a:r>
          </a:p>
          <a:p>
            <a:endParaRPr lang="fr-BE" sz="2400" dirty="0"/>
          </a:p>
          <a:p>
            <a:r>
              <a:rPr lang="fr-BE" sz="2400" dirty="0"/>
              <a:t>Tant qu’il ne pleut pas et qu’il ne fait pas trop froid, nous mangerons dehors</a:t>
            </a:r>
          </a:p>
        </p:txBody>
      </p:sp>
    </p:spTree>
    <p:extLst>
      <p:ext uri="{BB962C8B-B14F-4D97-AF65-F5344CB8AC3E}">
        <p14:creationId xmlns:p14="http://schemas.microsoft.com/office/powerpoint/2010/main" val="319426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Condition d’arrêt – condition de continuation 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058736-DC72-481B-AAF1-DA9967D18F87}"/>
              </a:ext>
            </a:extLst>
          </p:cNvPr>
          <p:cNvSpPr txBox="1"/>
          <p:nvPr/>
        </p:nvSpPr>
        <p:spPr>
          <a:xfrm>
            <a:off x="2114550" y="3228975"/>
            <a:ext cx="963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Nous mangerons dehors sauf s’il pleut ou s’il fait trop froid.</a:t>
            </a:r>
          </a:p>
          <a:p>
            <a:endParaRPr lang="fr-BE" sz="2400" dirty="0"/>
          </a:p>
          <a:p>
            <a:r>
              <a:rPr lang="fr-BE" sz="2400" dirty="0"/>
              <a:t>Tant qu’il </a:t>
            </a:r>
            <a:r>
              <a:rPr lang="fr-BE" sz="2400" u="sng" dirty="0"/>
              <a:t>ne</a:t>
            </a:r>
            <a:r>
              <a:rPr lang="fr-BE" sz="2400" dirty="0"/>
              <a:t> pleut </a:t>
            </a:r>
            <a:r>
              <a:rPr lang="fr-BE" sz="2400" u="sng" dirty="0"/>
              <a:t>pas</a:t>
            </a:r>
            <a:r>
              <a:rPr lang="fr-BE" sz="2400" dirty="0"/>
              <a:t> et qu’il </a:t>
            </a:r>
            <a:r>
              <a:rPr lang="fr-BE" sz="2400" u="sng" dirty="0"/>
              <a:t>ne</a:t>
            </a:r>
            <a:r>
              <a:rPr lang="fr-BE" sz="2400" dirty="0"/>
              <a:t> fait </a:t>
            </a:r>
            <a:r>
              <a:rPr lang="fr-BE" sz="2400" u="sng" dirty="0"/>
              <a:t>pas</a:t>
            </a:r>
            <a:r>
              <a:rPr lang="fr-BE" sz="2400" dirty="0"/>
              <a:t> trop froid, nous mangerons dehors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018EC72-A38E-4252-8688-61D83E7E822C}"/>
              </a:ext>
            </a:extLst>
          </p:cNvPr>
          <p:cNvSpPr/>
          <p:nvPr/>
        </p:nvSpPr>
        <p:spPr>
          <a:xfrm>
            <a:off x="6933978" y="3324477"/>
            <a:ext cx="442541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2F0BED5-1C13-4EED-B0EF-47A8C00CF03E}"/>
              </a:ext>
            </a:extLst>
          </p:cNvPr>
          <p:cNvSpPr/>
          <p:nvPr/>
        </p:nvSpPr>
        <p:spPr>
          <a:xfrm>
            <a:off x="4924203" y="4010367"/>
            <a:ext cx="442541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9E3165-9BFF-4B3D-8EEB-2F6EA70812FA}"/>
              </a:ext>
            </a:extLst>
          </p:cNvPr>
          <p:cNvSpPr txBox="1"/>
          <p:nvPr/>
        </p:nvSpPr>
        <p:spPr>
          <a:xfrm>
            <a:off x="5145473" y="5200650"/>
            <a:ext cx="376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rgbClr val="0070C0"/>
                </a:solidFill>
              </a:rPr>
              <a:t>LOI DE MORGAN </a:t>
            </a:r>
            <a:r>
              <a:rPr lang="fr-BE" dirty="0"/>
              <a:t>(</a:t>
            </a:r>
            <a:r>
              <a:rPr lang="fr-BE" dirty="0" err="1"/>
              <a:t>cfr</a:t>
            </a:r>
            <a:r>
              <a:rPr lang="fr-BE" dirty="0"/>
              <a:t> Math1)</a:t>
            </a:r>
          </a:p>
        </p:txBody>
      </p:sp>
    </p:spTree>
    <p:extLst>
      <p:ext uri="{BB962C8B-B14F-4D97-AF65-F5344CB8AC3E}">
        <p14:creationId xmlns:p14="http://schemas.microsoft.com/office/powerpoint/2010/main" val="42657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(do)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exemple : classe </a:t>
            </a:r>
            <a:r>
              <a:rPr lang="fr-BE" sz="4000" i="1" dirty="0" err="1">
                <a:solidFill>
                  <a:srgbClr val="FFFFFF"/>
                </a:solidFill>
              </a:rPr>
              <a:t>LireEntierPositif</a:t>
            </a:r>
            <a:endParaRPr lang="fr-BE" sz="4000" i="1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82A060-5B5E-4C58-9DF3-59A4660E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06" y="2314481"/>
            <a:ext cx="91535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1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(do)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exemple : classe </a:t>
            </a:r>
            <a:r>
              <a:rPr lang="fr-BE" sz="4000" i="1" dirty="0" err="1">
                <a:solidFill>
                  <a:srgbClr val="FFFFFF"/>
                </a:solidFill>
              </a:rPr>
              <a:t>LireEntierPositif</a:t>
            </a:r>
            <a:endParaRPr lang="fr-BE" sz="4000" i="1" dirty="0">
              <a:solidFill>
                <a:srgbClr val="FFFFFF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BA9C6E9-286E-4811-A2B2-C60F44213187}"/>
              </a:ext>
            </a:extLst>
          </p:cNvPr>
          <p:cNvSpPr txBox="1"/>
          <p:nvPr/>
        </p:nvSpPr>
        <p:spPr>
          <a:xfrm>
            <a:off x="1409316" y="2543175"/>
            <a:ext cx="9363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("Entrez un entier positif");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entier 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 &lt;= 0);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(entier);</a:t>
            </a:r>
          </a:p>
        </p:txBody>
      </p:sp>
    </p:spTree>
    <p:extLst>
      <p:ext uri="{BB962C8B-B14F-4D97-AF65-F5344CB8AC3E}">
        <p14:creationId xmlns:p14="http://schemas.microsoft.com/office/powerpoint/2010/main" val="318744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(do)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exemple : classe </a:t>
            </a:r>
            <a:r>
              <a:rPr lang="fr-BE" sz="4000" i="1" dirty="0" err="1">
                <a:solidFill>
                  <a:srgbClr val="FFFFFF"/>
                </a:solidFill>
              </a:rPr>
              <a:t>LireEntierPositif</a:t>
            </a:r>
            <a:endParaRPr lang="fr-BE" sz="4000" i="1" dirty="0">
              <a:solidFill>
                <a:srgbClr val="FFFFFF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BA9C6E9-286E-4811-A2B2-C60F44213187}"/>
              </a:ext>
            </a:extLst>
          </p:cNvPr>
          <p:cNvSpPr txBox="1"/>
          <p:nvPr/>
        </p:nvSpPr>
        <p:spPr>
          <a:xfrm>
            <a:off x="1409316" y="2543175"/>
            <a:ext cx="9363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("Entrez un entier positif");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entier 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 &lt;= 0);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(entier);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3B40C57-4AFD-4EB8-A446-17F04811A844}"/>
              </a:ext>
            </a:extLst>
          </p:cNvPr>
          <p:cNvCxnSpPr>
            <a:cxnSpLocks/>
          </p:cNvCxnSpPr>
          <p:nvPr/>
        </p:nvCxnSpPr>
        <p:spPr>
          <a:xfrm>
            <a:off x="7010400" y="4039699"/>
            <a:ext cx="1152525" cy="955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312C58D5-BF25-4E33-8DD7-6E75C9C5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363962"/>
            <a:ext cx="8496300" cy="6667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3F9F036-92CD-4BBE-A97B-6B0055BC27A9}"/>
              </a:ext>
            </a:extLst>
          </p:cNvPr>
          <p:cNvSpPr txBox="1"/>
          <p:nvPr/>
        </p:nvSpPr>
        <p:spPr>
          <a:xfrm>
            <a:off x="7481224" y="5004460"/>
            <a:ext cx="2692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Au moins 1 lecture !</a:t>
            </a:r>
          </a:p>
          <a:p>
            <a:r>
              <a:rPr lang="fr-BE" sz="2400" dirty="0">
                <a:sym typeface="Wingdings" panose="05000000000000000000" pitchFamily="2" charset="2"/>
              </a:rPr>
              <a:t> do </a:t>
            </a:r>
            <a:r>
              <a:rPr lang="fr-BE" sz="2400" dirty="0" err="1">
                <a:sym typeface="Wingdings" panose="05000000000000000000" pitchFamily="2" charset="2"/>
              </a:rPr>
              <a:t>while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14602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(do)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exemple : classe </a:t>
            </a:r>
            <a:r>
              <a:rPr lang="fr-BE" sz="4000" i="1" dirty="0" err="1">
                <a:solidFill>
                  <a:srgbClr val="FFFFFF"/>
                </a:solidFill>
              </a:rPr>
              <a:t>LireEntierPositif</a:t>
            </a:r>
            <a:endParaRPr lang="fr-BE" sz="4000" i="1" dirty="0">
              <a:solidFill>
                <a:srgbClr val="FFFFFF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BA9C6E9-286E-4811-A2B2-C60F44213187}"/>
              </a:ext>
            </a:extLst>
          </p:cNvPr>
          <p:cNvSpPr txBox="1"/>
          <p:nvPr/>
        </p:nvSpPr>
        <p:spPr>
          <a:xfrm>
            <a:off x="1409316" y="2543175"/>
            <a:ext cx="9363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("Entrez un entier positif");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entier 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 &lt;= 0);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(entier);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281E4C-DE0C-46C0-B463-EE02066FF588}"/>
              </a:ext>
            </a:extLst>
          </p:cNvPr>
          <p:cNvSpPr txBox="1"/>
          <p:nvPr/>
        </p:nvSpPr>
        <p:spPr>
          <a:xfrm>
            <a:off x="1966249" y="5299735"/>
            <a:ext cx="5142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Condition d’arrêt : entier &gt; 0</a:t>
            </a:r>
          </a:p>
          <a:p>
            <a:r>
              <a:rPr lang="fr-BE" sz="2400" dirty="0"/>
              <a:t>Condition de continuation : !(entier &gt; 0)</a:t>
            </a:r>
          </a:p>
        </p:txBody>
      </p:sp>
    </p:spTree>
    <p:extLst>
      <p:ext uri="{BB962C8B-B14F-4D97-AF65-F5344CB8AC3E}">
        <p14:creationId xmlns:p14="http://schemas.microsoft.com/office/powerpoint/2010/main" val="249628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(do)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exemple : classe </a:t>
            </a:r>
            <a:r>
              <a:rPr lang="fr-BE" sz="4000" i="1" dirty="0" err="1">
                <a:solidFill>
                  <a:srgbClr val="FFFFFF"/>
                </a:solidFill>
              </a:rPr>
              <a:t>LireEntierPositif</a:t>
            </a:r>
            <a:endParaRPr lang="fr-BE" sz="4000" i="1" dirty="0">
              <a:solidFill>
                <a:srgbClr val="FFFFFF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BA9C6E9-286E-4811-A2B2-C60F44213187}"/>
              </a:ext>
            </a:extLst>
          </p:cNvPr>
          <p:cNvSpPr txBox="1"/>
          <p:nvPr/>
        </p:nvSpPr>
        <p:spPr>
          <a:xfrm>
            <a:off x="1409316" y="2543175"/>
            <a:ext cx="9363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("Entrez un entier positif");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entier 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 &lt;= 0);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(entier);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281E4C-DE0C-46C0-B463-EE02066FF588}"/>
              </a:ext>
            </a:extLst>
          </p:cNvPr>
          <p:cNvSpPr txBox="1"/>
          <p:nvPr/>
        </p:nvSpPr>
        <p:spPr>
          <a:xfrm>
            <a:off x="1966249" y="5299735"/>
            <a:ext cx="5142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Condition d’arrêt : entier &gt; 0</a:t>
            </a:r>
          </a:p>
          <a:p>
            <a:r>
              <a:rPr lang="fr-BE" sz="2400" dirty="0"/>
              <a:t>Condition de continuation : !(entier &gt; 0)</a:t>
            </a:r>
          </a:p>
        </p:txBody>
      </p:sp>
    </p:spTree>
    <p:extLst>
      <p:ext uri="{BB962C8B-B14F-4D97-AF65-F5344CB8AC3E}">
        <p14:creationId xmlns:p14="http://schemas.microsoft.com/office/powerpoint/2010/main" val="186981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(do)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exemple : classe </a:t>
            </a:r>
            <a:r>
              <a:rPr lang="fr-BE" sz="4000" i="1" dirty="0" err="1">
                <a:solidFill>
                  <a:srgbClr val="FFFFFF"/>
                </a:solidFill>
              </a:rPr>
              <a:t>LireEntierPositif</a:t>
            </a:r>
            <a:endParaRPr lang="fr-BE" sz="4000" i="1" dirty="0">
              <a:solidFill>
                <a:srgbClr val="FFFFFF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BA9C6E9-286E-4811-A2B2-C60F44213187}"/>
              </a:ext>
            </a:extLst>
          </p:cNvPr>
          <p:cNvSpPr txBox="1"/>
          <p:nvPr/>
        </p:nvSpPr>
        <p:spPr>
          <a:xfrm>
            <a:off x="1409316" y="2543175"/>
            <a:ext cx="9363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("Entrez un entier positif");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entier 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 &lt;= 0);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(entier);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281E4C-DE0C-46C0-B463-EE02066FF588}"/>
              </a:ext>
            </a:extLst>
          </p:cNvPr>
          <p:cNvSpPr txBox="1"/>
          <p:nvPr/>
        </p:nvSpPr>
        <p:spPr>
          <a:xfrm>
            <a:off x="1966249" y="5299735"/>
            <a:ext cx="5142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Condition d’arrêt : entier &gt; 0</a:t>
            </a:r>
          </a:p>
          <a:p>
            <a:r>
              <a:rPr lang="fr-BE" sz="2400" dirty="0"/>
              <a:t>Condition de continuation : !(entier &gt; 0)</a:t>
            </a:r>
          </a:p>
        </p:txBody>
      </p:sp>
    </p:spTree>
    <p:extLst>
      <p:ext uri="{BB962C8B-B14F-4D97-AF65-F5344CB8AC3E}">
        <p14:creationId xmlns:p14="http://schemas.microsoft.com/office/powerpoint/2010/main" val="198466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syntaxe Java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14CF953-155E-41E0-9A34-7C5FB272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49"/>
            <a:ext cx="10662968" cy="37830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b="1" dirty="0" err="1">
                <a:solidFill>
                  <a:srgbClr val="7F0055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while</a:t>
            </a: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 &lt;condition de continuation&gt;){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N;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2533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(do)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exemple : classe </a:t>
            </a:r>
            <a:r>
              <a:rPr lang="fr-BE" sz="4000" i="1" dirty="0" err="1">
                <a:solidFill>
                  <a:srgbClr val="FFFFFF"/>
                </a:solidFill>
              </a:rPr>
              <a:t>LireEntierPositif</a:t>
            </a:r>
            <a:endParaRPr lang="fr-BE" sz="4000" i="1" dirty="0">
              <a:solidFill>
                <a:srgbClr val="FFFFFF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BA9C6E9-286E-4811-A2B2-C60F44213187}"/>
              </a:ext>
            </a:extLst>
          </p:cNvPr>
          <p:cNvSpPr txBox="1"/>
          <p:nvPr/>
        </p:nvSpPr>
        <p:spPr>
          <a:xfrm>
            <a:off x="1409316" y="2543175"/>
            <a:ext cx="9363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entier;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 &lt;= 0){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("Entrez un entier positif");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entier 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(entier);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7EADECA-B5FB-4C6F-BA8A-874BFE3B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16" y="2922588"/>
            <a:ext cx="366715" cy="46985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051B527-1809-4EF0-A49B-3A4C2453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565" y="3259092"/>
            <a:ext cx="13430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17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(do)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exemple : classe </a:t>
            </a:r>
            <a:r>
              <a:rPr lang="fr-BE" sz="4000" i="1" dirty="0" err="1">
                <a:solidFill>
                  <a:srgbClr val="FFFFFF"/>
                </a:solidFill>
              </a:rPr>
              <a:t>LireEntierPositif</a:t>
            </a:r>
            <a:endParaRPr lang="fr-BE" sz="4000" i="1" dirty="0">
              <a:solidFill>
                <a:srgbClr val="FFFFFF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BA9C6E9-286E-4811-A2B2-C60F44213187}"/>
              </a:ext>
            </a:extLst>
          </p:cNvPr>
          <p:cNvSpPr txBox="1"/>
          <p:nvPr/>
        </p:nvSpPr>
        <p:spPr>
          <a:xfrm>
            <a:off x="1409316" y="2543175"/>
            <a:ext cx="9363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entier;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 &lt;= 0){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("Entrez un entier positif");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entier 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(entier);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7EADECA-B5FB-4C6F-BA8A-874BFE3B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16" y="2922588"/>
            <a:ext cx="366715" cy="46985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051B527-1809-4EF0-A49B-3A4C2453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565" y="3259092"/>
            <a:ext cx="1343025" cy="133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A75F7E-4578-447B-9751-1026CF82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691" y="3403509"/>
            <a:ext cx="59626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2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(do)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exemple : classe </a:t>
            </a:r>
            <a:r>
              <a:rPr lang="fr-BE" sz="4000" i="1" dirty="0" err="1">
                <a:solidFill>
                  <a:srgbClr val="FFFFFF"/>
                </a:solidFill>
              </a:rPr>
              <a:t>LireEntierPositif</a:t>
            </a:r>
            <a:endParaRPr lang="fr-BE" sz="4000" i="1" dirty="0">
              <a:solidFill>
                <a:srgbClr val="FFFFFF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BA9C6E9-286E-4811-A2B2-C60F44213187}"/>
              </a:ext>
            </a:extLst>
          </p:cNvPr>
          <p:cNvSpPr txBox="1"/>
          <p:nvPr/>
        </p:nvSpPr>
        <p:spPr>
          <a:xfrm>
            <a:off x="1409316" y="2543175"/>
            <a:ext cx="9363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 = -4567;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 &lt;= 0){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("Entrez un entier positif");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entier 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(entier);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B5CF05-4FE0-4BED-9746-88C94A7E6A0C}"/>
              </a:ext>
            </a:extLst>
          </p:cNvPr>
          <p:cNvSpPr txBox="1"/>
          <p:nvPr/>
        </p:nvSpPr>
        <p:spPr>
          <a:xfrm>
            <a:off x="5810250" y="5362575"/>
            <a:ext cx="5762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La boucle do </a:t>
            </a:r>
            <a:r>
              <a:rPr lang="fr-BE" sz="2400" dirty="0" err="1"/>
              <a:t>while</a:t>
            </a:r>
            <a:r>
              <a:rPr lang="fr-BE" sz="2400" dirty="0"/>
              <a:t> est plus adaptée!</a:t>
            </a:r>
          </a:p>
          <a:p>
            <a:r>
              <a:rPr lang="fr-BE" sz="2400" dirty="0"/>
              <a:t>La boucle </a:t>
            </a:r>
            <a:r>
              <a:rPr lang="fr-BE" sz="2400" dirty="0" err="1"/>
              <a:t>while</a:t>
            </a:r>
            <a:r>
              <a:rPr lang="fr-BE" sz="2400" dirty="0"/>
              <a:t> exige une initialisation bidon</a:t>
            </a:r>
          </a:p>
          <a:p>
            <a:r>
              <a:rPr lang="fr-BE" sz="2400" dirty="0"/>
              <a:t>Un négatif quelconque</a:t>
            </a:r>
          </a:p>
        </p:txBody>
      </p:sp>
    </p:spTree>
    <p:extLst>
      <p:ext uri="{BB962C8B-B14F-4D97-AF65-F5344CB8AC3E}">
        <p14:creationId xmlns:p14="http://schemas.microsoft.com/office/powerpoint/2010/main" val="60330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(do)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exemple : classe </a:t>
            </a:r>
            <a:r>
              <a:rPr lang="fr-BE" sz="4000" i="1" dirty="0" err="1">
                <a:solidFill>
                  <a:srgbClr val="FFFFFF"/>
                </a:solidFill>
              </a:rPr>
              <a:t>LireEntierPositif</a:t>
            </a:r>
            <a:endParaRPr lang="fr-BE" sz="4000" i="1" dirty="0">
              <a:solidFill>
                <a:srgbClr val="FFFFFF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BA9C6E9-286E-4811-A2B2-C60F44213187}"/>
              </a:ext>
            </a:extLst>
          </p:cNvPr>
          <p:cNvSpPr txBox="1"/>
          <p:nvPr/>
        </p:nvSpPr>
        <p:spPr>
          <a:xfrm>
            <a:off x="1409316" y="2543175"/>
            <a:ext cx="9363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 = 0;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 &lt;= 0){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("Entrez un entier positif");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entier 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(entier);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674BAA-83C7-4991-B57E-5728D65DFA94}"/>
              </a:ext>
            </a:extLst>
          </p:cNvPr>
          <p:cNvSpPr txBox="1"/>
          <p:nvPr/>
        </p:nvSpPr>
        <p:spPr>
          <a:xfrm>
            <a:off x="5810250" y="5362575"/>
            <a:ext cx="5762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La boucle do </a:t>
            </a:r>
            <a:r>
              <a:rPr lang="fr-BE" sz="2400" dirty="0" err="1"/>
              <a:t>while</a:t>
            </a:r>
            <a:r>
              <a:rPr lang="fr-BE" sz="2400" dirty="0"/>
              <a:t> est plus adaptée!</a:t>
            </a:r>
          </a:p>
          <a:p>
            <a:r>
              <a:rPr lang="fr-BE" sz="2400" dirty="0"/>
              <a:t>La boucle </a:t>
            </a:r>
            <a:r>
              <a:rPr lang="fr-BE" sz="2400" dirty="0" err="1"/>
              <a:t>while</a:t>
            </a:r>
            <a:r>
              <a:rPr lang="fr-BE" sz="2400" dirty="0"/>
              <a:t> exige une initialisation bidon</a:t>
            </a:r>
          </a:p>
          <a:p>
            <a:r>
              <a:rPr lang="fr-BE" sz="2400" dirty="0"/>
              <a:t>0 peut également convenir</a:t>
            </a:r>
          </a:p>
        </p:txBody>
      </p:sp>
    </p:spTree>
    <p:extLst>
      <p:ext uri="{BB962C8B-B14F-4D97-AF65-F5344CB8AC3E}">
        <p14:creationId xmlns:p14="http://schemas.microsoft.com/office/powerpoint/2010/main" val="296648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For ?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? Do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EFD1CA-4171-4E76-85C3-FEE0B4424042}"/>
              </a:ext>
            </a:extLst>
          </p:cNvPr>
          <p:cNvSpPr txBox="1"/>
          <p:nvPr/>
        </p:nvSpPr>
        <p:spPr>
          <a:xfrm>
            <a:off x="4067175" y="3790950"/>
            <a:ext cx="213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ym typeface="Wingdings" panose="05000000000000000000" pitchFamily="2" charset="2"/>
              </a:rPr>
              <a:t> Semaine 6</a:t>
            </a:r>
            <a:endParaRPr lang="fr-BE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0FA318-255E-4A5D-A383-ED7A4461C5D5}"/>
              </a:ext>
            </a:extLst>
          </p:cNvPr>
          <p:cNvSpPr txBox="1"/>
          <p:nvPr/>
        </p:nvSpPr>
        <p:spPr>
          <a:xfrm>
            <a:off x="2533650" y="5286375"/>
            <a:ext cx="6412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Chacun doit trouver son style de programmation !</a:t>
            </a:r>
          </a:p>
        </p:txBody>
      </p:sp>
    </p:spTree>
    <p:extLst>
      <p:ext uri="{BB962C8B-B14F-4D97-AF65-F5344CB8AC3E}">
        <p14:creationId xmlns:p14="http://schemas.microsoft.com/office/powerpoint/2010/main" val="539962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Sortie prématurée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AD1CBB-6A10-43A7-B96D-E48B76E7B0E0}"/>
              </a:ext>
            </a:extLst>
          </p:cNvPr>
          <p:cNvSpPr txBox="1"/>
          <p:nvPr/>
        </p:nvSpPr>
        <p:spPr>
          <a:xfrm>
            <a:off x="4067175" y="3790950"/>
            <a:ext cx="213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ym typeface="Wingdings" panose="05000000000000000000" pitchFamily="2" charset="2"/>
              </a:rPr>
              <a:t> Semaine 6</a:t>
            </a:r>
            <a:endParaRPr lang="fr-BE" sz="2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CAE77D-0957-4D6A-9F7F-EFB4A410CF6E}"/>
              </a:ext>
            </a:extLst>
          </p:cNvPr>
          <p:cNvSpPr txBox="1"/>
          <p:nvPr/>
        </p:nvSpPr>
        <p:spPr>
          <a:xfrm>
            <a:off x="2533650" y="5286375"/>
            <a:ext cx="6412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Chacun doit trouver son style de programmation !</a:t>
            </a:r>
          </a:p>
        </p:txBody>
      </p:sp>
    </p:spTree>
    <p:extLst>
      <p:ext uri="{BB962C8B-B14F-4D97-AF65-F5344CB8AC3E}">
        <p14:creationId xmlns:p14="http://schemas.microsoft.com/office/powerpoint/2010/main" val="29865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Sortie prématurée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AD1CBB-6A10-43A7-B96D-E48B76E7B0E0}"/>
              </a:ext>
            </a:extLst>
          </p:cNvPr>
          <p:cNvSpPr txBox="1"/>
          <p:nvPr/>
        </p:nvSpPr>
        <p:spPr>
          <a:xfrm>
            <a:off x="4067175" y="3790950"/>
            <a:ext cx="213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ym typeface="Wingdings" panose="05000000000000000000" pitchFamily="2" charset="2"/>
              </a:rPr>
              <a:t> Semaine 6</a:t>
            </a:r>
            <a:endParaRPr lang="fr-BE" sz="2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CAE77D-0957-4D6A-9F7F-EFB4A410CF6E}"/>
              </a:ext>
            </a:extLst>
          </p:cNvPr>
          <p:cNvSpPr txBox="1"/>
          <p:nvPr/>
        </p:nvSpPr>
        <p:spPr>
          <a:xfrm>
            <a:off x="2533650" y="5286375"/>
            <a:ext cx="8297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CONTRAINTE :</a:t>
            </a:r>
          </a:p>
          <a:p>
            <a:r>
              <a:rPr lang="fr-BE" sz="2400" dirty="0"/>
              <a:t>Pas de sortie prématurée pour les exercices des semaines 4 et 5 !</a:t>
            </a:r>
          </a:p>
        </p:txBody>
      </p:sp>
    </p:spTree>
    <p:extLst>
      <p:ext uri="{BB962C8B-B14F-4D97-AF65-F5344CB8AC3E}">
        <p14:creationId xmlns:p14="http://schemas.microsoft.com/office/powerpoint/2010/main" val="52159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syntaxe Java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14CF953-155E-41E0-9A34-7C5FB272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49"/>
            <a:ext cx="10662968" cy="37830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b="1" dirty="0" err="1">
                <a:solidFill>
                  <a:srgbClr val="7F0055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while</a:t>
            </a: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 &lt;condition de continuation&gt;){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N;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BE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BAC16A5-D1A3-49C5-8FC6-4C35BD30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87" y="2812887"/>
            <a:ext cx="3067050" cy="180975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BDAC7EE-18F7-40C2-B53C-0E2A62018C72}"/>
              </a:ext>
            </a:extLst>
          </p:cNvPr>
          <p:cNvCxnSpPr>
            <a:cxnSpLocks/>
          </p:cNvCxnSpPr>
          <p:nvPr/>
        </p:nvCxnSpPr>
        <p:spPr>
          <a:xfrm>
            <a:off x="5204490" y="3429000"/>
            <a:ext cx="2596485" cy="770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16E5C8-E84B-4E01-AA8E-C6B92D3901C0}"/>
              </a:ext>
            </a:extLst>
          </p:cNvPr>
          <p:cNvSpPr txBox="1"/>
          <p:nvPr/>
        </p:nvSpPr>
        <p:spPr>
          <a:xfrm>
            <a:off x="7800975" y="4155622"/>
            <a:ext cx="357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Le corps de la boucle :</a:t>
            </a:r>
          </a:p>
          <a:p>
            <a:r>
              <a:rPr lang="fr-BE" sz="2400" dirty="0"/>
              <a:t>suite d’instructions entre {}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200FAF9-70B6-4316-A0C9-E69E3E32EED4}"/>
              </a:ext>
            </a:extLst>
          </p:cNvPr>
          <p:cNvSpPr/>
          <p:nvPr/>
        </p:nvSpPr>
        <p:spPr>
          <a:xfrm>
            <a:off x="7729909" y="2354089"/>
            <a:ext cx="328612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358607B-BDF1-45F9-9464-F17E3678BBF5}"/>
              </a:ext>
            </a:extLst>
          </p:cNvPr>
          <p:cNvSpPr/>
          <p:nvPr/>
        </p:nvSpPr>
        <p:spPr>
          <a:xfrm>
            <a:off x="1119322" y="4624051"/>
            <a:ext cx="328612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499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syntaxe Java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14CF953-155E-41E0-9A34-7C5FB272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49"/>
            <a:ext cx="10662968" cy="37830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b="1" dirty="0" err="1">
                <a:solidFill>
                  <a:srgbClr val="7F0055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while</a:t>
            </a: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 &lt;condition de continuation&gt;){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N;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450AC72-DD52-4572-8745-37D5DE9ED76F}"/>
              </a:ext>
            </a:extLst>
          </p:cNvPr>
          <p:cNvSpPr txBox="1"/>
          <p:nvPr/>
        </p:nvSpPr>
        <p:spPr>
          <a:xfrm>
            <a:off x="6097986" y="4285455"/>
            <a:ext cx="4945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corps de la boucle est répété </a:t>
            </a:r>
          </a:p>
          <a:p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tant que cette condition est vraie (</a:t>
            </a:r>
            <a:r>
              <a:rPr lang="fr-FR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BE" sz="2400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09B4499-96E5-4A3D-BB0D-285E40E3D763}"/>
              </a:ext>
            </a:extLst>
          </p:cNvPr>
          <p:cNvCxnSpPr>
            <a:cxnSpLocks/>
          </p:cNvCxnSpPr>
          <p:nvPr/>
        </p:nvCxnSpPr>
        <p:spPr>
          <a:xfrm>
            <a:off x="5476875" y="2752725"/>
            <a:ext cx="973931" cy="1532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0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do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syntaxe Java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14CF953-155E-41E0-9A34-7C5FB272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49"/>
            <a:ext cx="10662968" cy="37830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b="1" dirty="0">
                <a:solidFill>
                  <a:srgbClr val="7F0055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d</a:t>
            </a:r>
            <a:r>
              <a:rPr lang="fr-FR" sz="2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 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fr-BE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N;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fr-FR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(&lt;condition de continuation&gt;);</a:t>
            </a:r>
            <a:endParaRPr lang="fr-BE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0937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do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syntaxe Java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14CF953-155E-41E0-9A34-7C5FB272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49"/>
            <a:ext cx="10662968" cy="37830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b="1" dirty="0">
                <a:solidFill>
                  <a:srgbClr val="7F0055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d</a:t>
            </a:r>
            <a:r>
              <a:rPr lang="fr-FR" sz="2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 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fr-BE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N;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fr-FR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(&lt;condition de continuation&gt;);</a:t>
            </a:r>
            <a:endParaRPr lang="fr-BE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615E02C-DF13-42F8-ACE3-916566E4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87" y="2812887"/>
            <a:ext cx="3067050" cy="1809750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2B56A2E6-5687-42B5-8351-A3D4BDC05389}"/>
              </a:ext>
            </a:extLst>
          </p:cNvPr>
          <p:cNvSpPr/>
          <p:nvPr/>
        </p:nvSpPr>
        <p:spPr>
          <a:xfrm>
            <a:off x="1664628" y="2374382"/>
            <a:ext cx="328612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2F3EC8F-1C56-412D-A976-F562703321D9}"/>
              </a:ext>
            </a:extLst>
          </p:cNvPr>
          <p:cNvSpPr/>
          <p:nvPr/>
        </p:nvSpPr>
        <p:spPr>
          <a:xfrm>
            <a:off x="1119322" y="4622637"/>
            <a:ext cx="328612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EAE6376-D470-4D1D-8CCA-0BC55B7B0BFE}"/>
              </a:ext>
            </a:extLst>
          </p:cNvPr>
          <p:cNvSpPr/>
          <p:nvPr/>
        </p:nvSpPr>
        <p:spPr>
          <a:xfrm>
            <a:off x="7531126" y="4709663"/>
            <a:ext cx="328612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57C2FB4-2E5C-4480-A3C8-F74CB15938F9}"/>
              </a:ext>
            </a:extLst>
          </p:cNvPr>
          <p:cNvCxnSpPr>
            <a:cxnSpLocks/>
          </p:cNvCxnSpPr>
          <p:nvPr/>
        </p:nvCxnSpPr>
        <p:spPr>
          <a:xfrm>
            <a:off x="5204490" y="3429000"/>
            <a:ext cx="2596485" cy="770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44F80AE-F249-4A1B-8412-4D23DE15D427}"/>
              </a:ext>
            </a:extLst>
          </p:cNvPr>
          <p:cNvSpPr txBox="1"/>
          <p:nvPr/>
        </p:nvSpPr>
        <p:spPr>
          <a:xfrm>
            <a:off x="7800975" y="4155622"/>
            <a:ext cx="357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Le corps de la boucle :</a:t>
            </a:r>
          </a:p>
          <a:p>
            <a:r>
              <a:rPr lang="fr-BE" sz="2400" dirty="0"/>
              <a:t>suite d’instructions entre {}</a:t>
            </a:r>
          </a:p>
        </p:txBody>
      </p:sp>
    </p:spTree>
    <p:extLst>
      <p:ext uri="{BB962C8B-B14F-4D97-AF65-F5344CB8AC3E}">
        <p14:creationId xmlns:p14="http://schemas.microsoft.com/office/powerpoint/2010/main" val="365186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do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: syntaxe Java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14CF953-155E-41E0-9A34-7C5FB272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49"/>
            <a:ext cx="10662968" cy="37830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b="1" dirty="0">
                <a:solidFill>
                  <a:srgbClr val="7F0055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d</a:t>
            </a:r>
            <a:r>
              <a:rPr lang="fr-FR" sz="2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 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fr-BE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N;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fr-FR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(&lt;condition de continuation&gt;);</a:t>
            </a:r>
            <a:endParaRPr lang="fr-BE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838595-F158-446D-9E5D-BA45B2178EEC}"/>
              </a:ext>
            </a:extLst>
          </p:cNvPr>
          <p:cNvSpPr txBox="1"/>
          <p:nvPr/>
        </p:nvSpPr>
        <p:spPr>
          <a:xfrm>
            <a:off x="6836705" y="3117851"/>
            <a:ext cx="4945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corps de la boucle est répété </a:t>
            </a:r>
          </a:p>
          <a:p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tant que cette condition est vraie (</a:t>
            </a:r>
            <a:r>
              <a:rPr lang="fr-FR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BE" sz="24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9D3E9E3-147B-4387-92F8-657BD28AB88D}"/>
              </a:ext>
            </a:extLst>
          </p:cNvPr>
          <p:cNvCxnSpPr>
            <a:cxnSpLocks/>
          </p:cNvCxnSpPr>
          <p:nvPr/>
        </p:nvCxnSpPr>
        <p:spPr>
          <a:xfrm flipV="1">
            <a:off x="5355296" y="3762375"/>
            <a:ext cx="1481409" cy="923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7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ou do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?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14CF953-155E-41E0-9A34-7C5FB272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49"/>
            <a:ext cx="10662968" cy="37830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b="1" dirty="0" err="1">
                <a:solidFill>
                  <a:srgbClr val="7F0055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while</a:t>
            </a: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 &lt;condition de continuation&gt;){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N;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4C1F9D-06D6-4BF1-A5C8-4698B09DC826}"/>
              </a:ext>
            </a:extLst>
          </p:cNvPr>
          <p:cNvSpPr txBox="1"/>
          <p:nvPr/>
        </p:nvSpPr>
        <p:spPr>
          <a:xfrm>
            <a:off x="6381750" y="3705225"/>
            <a:ext cx="3761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D’abord le test</a:t>
            </a:r>
          </a:p>
          <a:p>
            <a:r>
              <a:rPr lang="fr-BE" sz="2400" dirty="0"/>
              <a:t>Donc au minimum </a:t>
            </a:r>
            <a:r>
              <a:rPr lang="fr-BE" sz="2400" u="sng" dirty="0">
                <a:solidFill>
                  <a:srgbClr val="FF0000"/>
                </a:solidFill>
              </a:rPr>
              <a:t>0</a:t>
            </a:r>
            <a:r>
              <a:rPr lang="fr-BE" sz="2400" dirty="0"/>
              <a:t> passage</a:t>
            </a:r>
          </a:p>
        </p:txBody>
      </p:sp>
    </p:spTree>
    <p:extLst>
      <p:ext uri="{BB962C8B-B14F-4D97-AF65-F5344CB8AC3E}">
        <p14:creationId xmlns:p14="http://schemas.microsoft.com/office/powerpoint/2010/main" val="353898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ou do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?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14CF953-155E-41E0-9A34-7C5FB272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49"/>
            <a:ext cx="10662968" cy="37830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b="1" dirty="0">
                <a:solidFill>
                  <a:srgbClr val="7F0055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d</a:t>
            </a:r>
            <a:r>
              <a:rPr lang="fr-FR" sz="2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 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fr-BE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N;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fr-FR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(&lt;condition de continuation&gt;);</a:t>
            </a:r>
            <a:endParaRPr lang="fr-BE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2D8D2A-AE1F-4337-A592-F509DF669984}"/>
              </a:ext>
            </a:extLst>
          </p:cNvPr>
          <p:cNvSpPr txBox="1"/>
          <p:nvPr/>
        </p:nvSpPr>
        <p:spPr>
          <a:xfrm>
            <a:off x="6381750" y="3705225"/>
            <a:ext cx="3761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D’abord les instructions</a:t>
            </a:r>
          </a:p>
          <a:p>
            <a:r>
              <a:rPr lang="fr-BE" sz="2400" dirty="0"/>
              <a:t>Donc au minimum </a:t>
            </a:r>
            <a:r>
              <a:rPr lang="fr-BE" sz="2400" u="sng" dirty="0">
                <a:solidFill>
                  <a:srgbClr val="FF0000"/>
                </a:solidFill>
              </a:rPr>
              <a:t>1</a:t>
            </a:r>
            <a:r>
              <a:rPr lang="fr-BE" sz="2400" dirty="0"/>
              <a:t> passage</a:t>
            </a:r>
          </a:p>
        </p:txBody>
      </p:sp>
    </p:spTree>
    <p:extLst>
      <p:ext uri="{BB962C8B-B14F-4D97-AF65-F5344CB8AC3E}">
        <p14:creationId xmlns:p14="http://schemas.microsoft.com/office/powerpoint/2010/main" val="4217422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994</Words>
  <Application>Microsoft Office PowerPoint</Application>
  <PresentationFormat>Grand écran</PresentationFormat>
  <Paragraphs>172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Thème Office</vt:lpstr>
      <vt:lpstr>Les répétitives</vt:lpstr>
      <vt:lpstr>Le while : syntaxe Java</vt:lpstr>
      <vt:lpstr>Le while : syntaxe Java</vt:lpstr>
      <vt:lpstr>Le while : syntaxe Java</vt:lpstr>
      <vt:lpstr>Le do while : syntaxe Java</vt:lpstr>
      <vt:lpstr>Le do while : syntaxe Java</vt:lpstr>
      <vt:lpstr>Le do while : syntaxe Java</vt:lpstr>
      <vt:lpstr>while ou do while ?</vt:lpstr>
      <vt:lpstr> while ou do while ?</vt:lpstr>
      <vt:lpstr> while ou do while ?</vt:lpstr>
      <vt:lpstr>Condition d’arrêt – condition de continuation </vt:lpstr>
      <vt:lpstr>Condition d’arrêt – condition de continuation </vt:lpstr>
      <vt:lpstr>Condition d’arrêt – condition de continuation </vt:lpstr>
      <vt:lpstr>Le (do) while : exemple : classe LireEntierPositif</vt:lpstr>
      <vt:lpstr>Le (do) while : exemple : classe LireEntierPositif</vt:lpstr>
      <vt:lpstr>Le (do) while : exemple : classe LireEntierPositif</vt:lpstr>
      <vt:lpstr>Le (do) while : exemple : classe LireEntierPositif</vt:lpstr>
      <vt:lpstr>Le (do) while : exemple : classe LireEntierPositif</vt:lpstr>
      <vt:lpstr>Le (do) while : exemple : classe LireEntierPositif</vt:lpstr>
      <vt:lpstr>Le (do) while : exemple : classe LireEntierPositif</vt:lpstr>
      <vt:lpstr>Le (do) while : exemple : classe LireEntierPositif</vt:lpstr>
      <vt:lpstr>Le (do) while : exemple : classe LireEntierPositif</vt:lpstr>
      <vt:lpstr>Le (do) while : exemple : classe LireEntierPositif</vt:lpstr>
      <vt:lpstr>For ? While ? Do while ?</vt:lpstr>
      <vt:lpstr>Sortie prématurée</vt:lpstr>
      <vt:lpstr>Sortie prématurée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117</cp:revision>
  <dcterms:created xsi:type="dcterms:W3CDTF">2021-09-12T13:33:57Z</dcterms:created>
  <dcterms:modified xsi:type="dcterms:W3CDTF">2021-09-28T20:08:18Z</dcterms:modified>
</cp:coreProperties>
</file>