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3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4" r:id="rId19"/>
    <p:sldId id="365" r:id="rId20"/>
    <p:sldId id="366" r:id="rId21"/>
    <p:sldId id="383" r:id="rId22"/>
    <p:sldId id="370" r:id="rId23"/>
    <p:sldId id="371" r:id="rId24"/>
    <p:sldId id="372" r:id="rId25"/>
    <p:sldId id="375" r:id="rId26"/>
    <p:sldId id="376" r:id="rId27"/>
    <p:sldId id="380" r:id="rId28"/>
    <p:sldId id="377" r:id="rId29"/>
    <p:sldId id="378" r:id="rId30"/>
    <p:sldId id="379" r:id="rId31"/>
    <p:sldId id="381" r:id="rId32"/>
    <p:sldId id="38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3413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5827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29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4188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2605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083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4631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248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534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7608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245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5288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97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0249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282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1915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6839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313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0949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7112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632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7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00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028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7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482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2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022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Taille fixe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tableaux à 1 dimension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1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A724B0E-5EE6-4004-BF57-CFBB188CE07A}"/>
              </a:ext>
            </a:extLst>
          </p:cNvPr>
          <p:cNvSpPr txBox="1"/>
          <p:nvPr/>
        </p:nvSpPr>
        <p:spPr>
          <a:xfrm>
            <a:off x="5162664" y="4924573"/>
            <a:ext cx="330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Un tableau avec 12 cases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669EB86-0CFD-4768-AB07-6E6CEB15533D}"/>
              </a:ext>
            </a:extLst>
          </p:cNvPr>
          <p:cNvSpPr txBox="1"/>
          <p:nvPr/>
        </p:nvSpPr>
        <p:spPr>
          <a:xfrm>
            <a:off x="4232733" y="5429621"/>
            <a:ext cx="571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 tableau est un groupe de cases mémoires</a:t>
            </a:r>
          </a:p>
        </p:txBody>
      </p:sp>
    </p:spTree>
    <p:extLst>
      <p:ext uri="{BB962C8B-B14F-4D97-AF65-F5344CB8AC3E}">
        <p14:creationId xmlns:p14="http://schemas.microsoft.com/office/powerpoint/2010/main" val="30311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FECD9B4-6A7E-47B9-BB13-CDE0D5F91D02}"/>
              </a:ext>
            </a:extLst>
          </p:cNvPr>
          <p:cNvSpPr/>
          <p:nvPr/>
        </p:nvSpPr>
        <p:spPr>
          <a:xfrm>
            <a:off x="2845942" y="2455525"/>
            <a:ext cx="534256" cy="44178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FDE637-798A-41D3-8A83-3C8C76E1B303}"/>
              </a:ext>
            </a:extLst>
          </p:cNvPr>
          <p:cNvSpPr txBox="1"/>
          <p:nvPr/>
        </p:nvSpPr>
        <p:spPr>
          <a:xfrm>
            <a:off x="4953007" y="3120103"/>
            <a:ext cx="215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nom du tableau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96BE4AA-9098-4495-A490-81E170F6E922}"/>
              </a:ext>
            </a:extLst>
          </p:cNvPr>
          <p:cNvCxnSpPr/>
          <p:nvPr/>
        </p:nvCxnSpPr>
        <p:spPr>
          <a:xfrm flipH="1" flipV="1">
            <a:off x="3380198" y="2730416"/>
            <a:ext cx="1512168" cy="561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5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FECD9B4-6A7E-47B9-BB13-CDE0D5F91D02}"/>
              </a:ext>
            </a:extLst>
          </p:cNvPr>
          <p:cNvSpPr/>
          <p:nvPr/>
        </p:nvSpPr>
        <p:spPr>
          <a:xfrm>
            <a:off x="1623318" y="2454852"/>
            <a:ext cx="1130156" cy="44178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FDE637-798A-41D3-8A83-3C8C76E1B303}"/>
              </a:ext>
            </a:extLst>
          </p:cNvPr>
          <p:cNvSpPr txBox="1"/>
          <p:nvPr/>
        </p:nvSpPr>
        <p:spPr>
          <a:xfrm>
            <a:off x="4953007" y="3120103"/>
            <a:ext cx="2883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Toutes de même type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96BE4AA-9098-4495-A490-81E170F6E922}"/>
              </a:ext>
            </a:extLst>
          </p:cNvPr>
          <p:cNvCxnSpPr>
            <a:cxnSpLocks/>
          </p:cNvCxnSpPr>
          <p:nvPr/>
        </p:nvCxnSpPr>
        <p:spPr>
          <a:xfrm flipH="1" flipV="1">
            <a:off x="2856798" y="2742865"/>
            <a:ext cx="2096209" cy="608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8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FECD9B4-6A7E-47B9-BB13-CDE0D5F91D02}"/>
              </a:ext>
            </a:extLst>
          </p:cNvPr>
          <p:cNvSpPr/>
          <p:nvPr/>
        </p:nvSpPr>
        <p:spPr>
          <a:xfrm>
            <a:off x="1520575" y="3990462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C770C1A-ABA8-4727-93A8-84FBF5145A52}"/>
              </a:ext>
            </a:extLst>
          </p:cNvPr>
          <p:cNvSpPr/>
          <p:nvPr/>
        </p:nvSpPr>
        <p:spPr>
          <a:xfrm>
            <a:off x="2116440" y="3990462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B71D9EC-7A32-47C5-9D9A-D9D1A1729490}"/>
              </a:ext>
            </a:extLst>
          </p:cNvPr>
          <p:cNvSpPr/>
          <p:nvPr/>
        </p:nvSpPr>
        <p:spPr>
          <a:xfrm>
            <a:off x="5397672" y="4008607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B9BC588-CBC6-47A8-A2E1-2E3CF4A484EA}"/>
              </a:ext>
            </a:extLst>
          </p:cNvPr>
          <p:cNvSpPr/>
          <p:nvPr/>
        </p:nvSpPr>
        <p:spPr>
          <a:xfrm>
            <a:off x="4691319" y="4008607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E7ED871-C1B8-4CF8-9351-3DB38102CA5E}"/>
              </a:ext>
            </a:extLst>
          </p:cNvPr>
          <p:cNvSpPr/>
          <p:nvPr/>
        </p:nvSpPr>
        <p:spPr>
          <a:xfrm>
            <a:off x="4068588" y="4008607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57C9D22-5ADA-4703-A6DD-825A9F54AC70}"/>
              </a:ext>
            </a:extLst>
          </p:cNvPr>
          <p:cNvSpPr/>
          <p:nvPr/>
        </p:nvSpPr>
        <p:spPr>
          <a:xfrm>
            <a:off x="3452414" y="4008607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69BE3B4-B8BE-4FFA-952F-73F11D5859B8}"/>
              </a:ext>
            </a:extLst>
          </p:cNvPr>
          <p:cNvSpPr/>
          <p:nvPr/>
        </p:nvSpPr>
        <p:spPr>
          <a:xfrm>
            <a:off x="2806556" y="4008607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3EC53D4-FD79-4B60-9675-C31F0AAA4CFC}"/>
              </a:ext>
            </a:extLst>
          </p:cNvPr>
          <p:cNvSpPr/>
          <p:nvPr/>
        </p:nvSpPr>
        <p:spPr>
          <a:xfrm>
            <a:off x="5949921" y="4008607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2E4C6F4-231F-44B5-8F55-DC3A85A31F34}"/>
              </a:ext>
            </a:extLst>
          </p:cNvPr>
          <p:cNvSpPr/>
          <p:nvPr/>
        </p:nvSpPr>
        <p:spPr>
          <a:xfrm>
            <a:off x="6580074" y="4008607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BFD6BB8-549B-4655-87E8-BC8EA2BE51A6}"/>
              </a:ext>
            </a:extLst>
          </p:cNvPr>
          <p:cNvSpPr/>
          <p:nvPr/>
        </p:nvSpPr>
        <p:spPr>
          <a:xfrm>
            <a:off x="7190530" y="4008607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B45C0A6-9EE2-4756-B83B-4401FBF45967}"/>
              </a:ext>
            </a:extLst>
          </p:cNvPr>
          <p:cNvSpPr/>
          <p:nvPr/>
        </p:nvSpPr>
        <p:spPr>
          <a:xfrm>
            <a:off x="8603236" y="3990462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383C27B-8C1E-489F-990B-7EBAEC37027B}"/>
              </a:ext>
            </a:extLst>
          </p:cNvPr>
          <p:cNvSpPr/>
          <p:nvPr/>
        </p:nvSpPr>
        <p:spPr>
          <a:xfrm>
            <a:off x="7916580" y="3990462"/>
            <a:ext cx="534256" cy="3514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694D1DB-405E-4E22-A0C8-AAE0E4B7532D}"/>
              </a:ext>
            </a:extLst>
          </p:cNvPr>
          <p:cNvSpPr txBox="1"/>
          <p:nvPr/>
        </p:nvSpPr>
        <p:spPr>
          <a:xfrm>
            <a:off x="2650696" y="4984079"/>
            <a:ext cx="6133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Les cases sont différenciées les unes des autres </a:t>
            </a:r>
          </a:p>
          <a:p>
            <a:r>
              <a:rPr lang="fr-BE" sz="2400" dirty="0"/>
              <a:t>par la valeur d’un indice</a:t>
            </a:r>
          </a:p>
        </p:txBody>
      </p:sp>
    </p:spTree>
    <p:extLst>
      <p:ext uri="{BB962C8B-B14F-4D97-AF65-F5344CB8AC3E}">
        <p14:creationId xmlns:p14="http://schemas.microsoft.com/office/powerpoint/2010/main" val="342039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FECD9B4-6A7E-47B9-BB13-CDE0D5F91D02}"/>
              </a:ext>
            </a:extLst>
          </p:cNvPr>
          <p:cNvSpPr/>
          <p:nvPr/>
        </p:nvSpPr>
        <p:spPr>
          <a:xfrm>
            <a:off x="3924729" y="3965153"/>
            <a:ext cx="636997" cy="44178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42D2BE-7107-40C6-8673-8A13D8FD845B}"/>
              </a:ext>
            </a:extLst>
          </p:cNvPr>
          <p:cNvSpPr txBox="1"/>
          <p:nvPr/>
        </p:nvSpPr>
        <p:spPr>
          <a:xfrm>
            <a:off x="3087820" y="5057507"/>
            <a:ext cx="517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Une case en particulier est désignée par</a:t>
            </a:r>
          </a:p>
          <a:p>
            <a:r>
              <a:rPr lang="fr-BE" sz="2400" dirty="0"/>
              <a:t>Le nom de la table</a:t>
            </a:r>
          </a:p>
          <a:p>
            <a:r>
              <a:rPr lang="fr-BE" sz="2400" dirty="0"/>
              <a:t>La valeur de l’indice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D02C00-0D1B-44BB-88DC-0564034F5F8A}"/>
              </a:ext>
            </a:extLst>
          </p:cNvPr>
          <p:cNvCxnSpPr>
            <a:cxnSpLocks/>
          </p:cNvCxnSpPr>
          <p:nvPr/>
        </p:nvCxnSpPr>
        <p:spPr>
          <a:xfrm>
            <a:off x="4489807" y="4406941"/>
            <a:ext cx="421240" cy="7712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FECD9B4-6A7E-47B9-BB13-CDE0D5F91D02}"/>
              </a:ext>
            </a:extLst>
          </p:cNvPr>
          <p:cNvSpPr/>
          <p:nvPr/>
        </p:nvSpPr>
        <p:spPr>
          <a:xfrm>
            <a:off x="1428108" y="3995975"/>
            <a:ext cx="636997" cy="44178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BF00385-EB1E-47B0-A9E4-51C8C5669E84}"/>
              </a:ext>
            </a:extLst>
          </p:cNvPr>
          <p:cNvSpPr txBox="1"/>
          <p:nvPr/>
        </p:nvSpPr>
        <p:spPr>
          <a:xfrm>
            <a:off x="2414207" y="5018373"/>
            <a:ext cx="5784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ym typeface="Wingdings"/>
              </a:rPr>
              <a:t> </a:t>
            </a:r>
            <a:r>
              <a:rPr lang="fr-BE" sz="2400" dirty="0">
                <a:sym typeface="Wingdings"/>
              </a:rPr>
              <a:t>  En Java, l</a:t>
            </a:r>
            <a:r>
              <a:rPr lang="fr-BE" sz="2400" dirty="0"/>
              <a:t>a 1</a:t>
            </a:r>
            <a:r>
              <a:rPr lang="fr-BE" sz="2400" baseline="30000" dirty="0"/>
              <a:t>ère</a:t>
            </a:r>
            <a:r>
              <a:rPr lang="fr-BE" sz="2400" dirty="0"/>
              <a:t> case se trouve à l’indice 0</a:t>
            </a:r>
          </a:p>
        </p:txBody>
      </p:sp>
    </p:spTree>
    <p:extLst>
      <p:ext uri="{BB962C8B-B14F-4D97-AF65-F5344CB8AC3E}">
        <p14:creationId xmlns:p14="http://schemas.microsoft.com/office/powerpoint/2010/main" val="65489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E8C073-4B17-4157-B1EF-ABCFE6305005}"/>
              </a:ext>
            </a:extLst>
          </p:cNvPr>
          <p:cNvSpPr txBox="1"/>
          <p:nvPr/>
        </p:nvSpPr>
        <p:spPr>
          <a:xfrm>
            <a:off x="2631609" y="4984079"/>
            <a:ext cx="381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En Java</a:t>
            </a:r>
          </a:p>
          <a:p>
            <a:r>
              <a:rPr lang="fr-BE" sz="2400" dirty="0"/>
              <a:t>Un tableau est une référence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C567623-D6DD-4170-9EE0-4F1CC2EA66D5}"/>
              </a:ext>
            </a:extLst>
          </p:cNvPr>
          <p:cNvCxnSpPr>
            <a:cxnSpLocks/>
          </p:cNvCxnSpPr>
          <p:nvPr/>
        </p:nvCxnSpPr>
        <p:spPr>
          <a:xfrm>
            <a:off x="1889158" y="3680110"/>
            <a:ext cx="1182815" cy="1414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0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E8C073-4B17-4157-B1EF-ABCFE6305005}"/>
              </a:ext>
            </a:extLst>
          </p:cNvPr>
          <p:cNvSpPr txBox="1"/>
          <p:nvPr/>
        </p:nvSpPr>
        <p:spPr>
          <a:xfrm>
            <a:off x="2631609" y="4984079"/>
            <a:ext cx="381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En Java</a:t>
            </a:r>
          </a:p>
          <a:p>
            <a:r>
              <a:rPr lang="fr-BE" sz="2400" dirty="0"/>
              <a:t>Un tableau est une référence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C567623-D6DD-4170-9EE0-4F1CC2EA66D5}"/>
              </a:ext>
            </a:extLst>
          </p:cNvPr>
          <p:cNvCxnSpPr>
            <a:cxnSpLocks/>
          </p:cNvCxnSpPr>
          <p:nvPr/>
        </p:nvCxnSpPr>
        <p:spPr>
          <a:xfrm>
            <a:off x="1889158" y="3680110"/>
            <a:ext cx="1182815" cy="1414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7C4A6CE-C38B-494A-BA85-9391551B572D}"/>
              </a:ext>
            </a:extLst>
          </p:cNvPr>
          <p:cNvSpPr txBox="1"/>
          <p:nvPr/>
        </p:nvSpPr>
        <p:spPr>
          <a:xfrm>
            <a:off x="7099224" y="523205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new double[12];</a:t>
            </a:r>
            <a:endParaRPr lang="fr-BE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F458FC-DB79-4BFD-A74C-5D9E408A3E1E}"/>
              </a:ext>
            </a:extLst>
          </p:cNvPr>
          <p:cNvSpPr txBox="1"/>
          <p:nvPr/>
        </p:nvSpPr>
        <p:spPr>
          <a:xfrm>
            <a:off x="9522798" y="5960674"/>
            <a:ext cx="2029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75389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7F458FC-DB79-4BFD-A74C-5D9E408A3E1E}"/>
              </a:ext>
            </a:extLst>
          </p:cNvPr>
          <p:cNvSpPr txBox="1"/>
          <p:nvPr/>
        </p:nvSpPr>
        <p:spPr>
          <a:xfrm>
            <a:off x="9522798" y="5960674"/>
            <a:ext cx="2029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ALLOCATION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F78826C-A6F8-4C6A-AA08-E53CF4336C34}"/>
              </a:ext>
            </a:extLst>
          </p:cNvPr>
          <p:cNvSpPr txBox="1"/>
          <p:nvPr/>
        </p:nvSpPr>
        <p:spPr>
          <a:xfrm>
            <a:off x="1495112" y="514172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Valeurs par défaut :</a:t>
            </a:r>
          </a:p>
          <a:p>
            <a:r>
              <a:rPr lang="fr-BE" sz="2400" dirty="0"/>
              <a:t>double, </a:t>
            </a:r>
            <a:r>
              <a:rPr lang="fr-BE" sz="2400" dirty="0" err="1"/>
              <a:t>int</a:t>
            </a:r>
            <a:r>
              <a:rPr lang="fr-BE" sz="2400" dirty="0"/>
              <a:t> </a:t>
            </a:r>
            <a:r>
              <a:rPr lang="fr-BE" sz="2400" dirty="0">
                <a:sym typeface="Wingdings" panose="05000000000000000000" pitchFamily="2" charset="2"/>
              </a:rPr>
              <a:t> 0    </a:t>
            </a:r>
            <a:r>
              <a:rPr lang="fr-BE" sz="2400" dirty="0" err="1">
                <a:sym typeface="Wingdings" panose="05000000000000000000" pitchFamily="2" charset="2"/>
              </a:rPr>
              <a:t>boolean</a:t>
            </a:r>
            <a:r>
              <a:rPr lang="fr-BE" sz="2400" dirty="0">
                <a:sym typeface="Wingdings" panose="05000000000000000000" pitchFamily="2" charset="2"/>
              </a:rPr>
              <a:t>  false    </a:t>
            </a:r>
            <a:r>
              <a:rPr lang="fr-BE" sz="2400" dirty="0" err="1">
                <a:sym typeface="Wingdings" panose="05000000000000000000" pitchFamily="2" charset="2"/>
              </a:rPr>
              <a:t>object</a:t>
            </a:r>
            <a:r>
              <a:rPr lang="fr-BE" sz="2400" dirty="0">
                <a:sym typeface="Wingdings" panose="05000000000000000000" pitchFamily="2" charset="2"/>
              </a:rPr>
              <a:t>  </a:t>
            </a:r>
            <a:r>
              <a:rPr lang="fr-BE" sz="2400" dirty="0" err="1">
                <a:sym typeface="Wingdings" panose="05000000000000000000" pitchFamily="2" charset="2"/>
              </a:rPr>
              <a:t>null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112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ECD3DF-32D4-4133-9E4A-3F356C9ED4D8}"/>
              </a:ext>
            </a:extLst>
          </p:cNvPr>
          <p:cNvSpPr txBox="1"/>
          <p:nvPr/>
        </p:nvSpPr>
        <p:spPr>
          <a:xfrm>
            <a:off x="1905000" y="26282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noms des </a:t>
            </a:r>
            <a:r>
              <a:rPr lang="fr-BE" sz="2400" b="1" dirty="0"/>
              <a:t>7</a:t>
            </a:r>
            <a:r>
              <a:rPr lang="fr-BE" sz="2400" dirty="0"/>
              <a:t> jours de la semaine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B22AA9-7A91-4DBE-837D-940C7410E09A}"/>
              </a:ext>
            </a:extLst>
          </p:cNvPr>
          <p:cNvSpPr txBox="1"/>
          <p:nvPr/>
        </p:nvSpPr>
        <p:spPr>
          <a:xfrm>
            <a:off x="1905000" y="32639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noms des </a:t>
            </a:r>
            <a:r>
              <a:rPr lang="fr-BE" sz="2400" b="1" dirty="0"/>
              <a:t>12</a:t>
            </a:r>
            <a:r>
              <a:rPr lang="fr-BE" sz="2400" dirty="0"/>
              <a:t>  mois d’une année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89B9CB-A50D-4C26-A5A6-BC712AFB1D05}"/>
              </a:ext>
            </a:extLst>
          </p:cNvPr>
          <p:cNvSpPr txBox="1"/>
          <p:nvPr/>
        </p:nvSpPr>
        <p:spPr>
          <a:xfrm>
            <a:off x="1904999" y="3885884"/>
            <a:ext cx="7286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températures des </a:t>
            </a:r>
            <a:r>
              <a:rPr lang="fr-BE" sz="2400" b="1" dirty="0"/>
              <a:t>31</a:t>
            </a:r>
            <a:r>
              <a:rPr lang="fr-BE" sz="2400" dirty="0"/>
              <a:t> jours du mois de janvier</a:t>
            </a:r>
          </a:p>
        </p:txBody>
      </p:sp>
    </p:spTree>
    <p:extLst>
      <p:ext uri="{BB962C8B-B14F-4D97-AF65-F5344CB8AC3E}">
        <p14:creationId xmlns:p14="http://schemas.microsoft.com/office/powerpoint/2010/main" val="53996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590BDD-86A4-4F87-AAD0-6D36499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41848"/>
            <a:ext cx="8105775" cy="26765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13A6D7C-50DD-4040-A597-F9065B89E055}"/>
              </a:ext>
            </a:extLst>
          </p:cNvPr>
          <p:cNvSpPr txBox="1"/>
          <p:nvPr/>
        </p:nvSpPr>
        <p:spPr>
          <a:xfrm>
            <a:off x="1374829" y="4998383"/>
            <a:ext cx="859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{ 4.5,5.2,7.8,8.3,13.5,16.9,23.6,24.2,17.8,12.6,7.9,6.4 }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6D1227E-ECA0-4E43-A934-35BD9D7F21BD}"/>
              </a:ext>
            </a:extLst>
          </p:cNvPr>
          <p:cNvSpPr txBox="1"/>
          <p:nvPr/>
        </p:nvSpPr>
        <p:spPr>
          <a:xfrm>
            <a:off x="2022633" y="5558859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L'espace-mémoire du tableau doit être construit par un "new" ou par un "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initializer</a:t>
            </a:r>
            <a:r>
              <a:rPr lang="fr-FR" sz="2400" dirty="0"/>
              <a:t>" </a:t>
            </a:r>
            <a:endParaRPr lang="fr-BE" sz="2400" dirty="0"/>
          </a:p>
          <a:p>
            <a:endParaRPr lang="fr-BE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AE877E-2D46-42E7-A193-17AA5AA5E65F}"/>
              </a:ext>
            </a:extLst>
          </p:cNvPr>
          <p:cNvSpPr txBox="1"/>
          <p:nvPr/>
        </p:nvSpPr>
        <p:spPr>
          <a:xfrm>
            <a:off x="7322376" y="6057608"/>
            <a:ext cx="4691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ALLOCATION et INITIALISATION</a:t>
            </a:r>
          </a:p>
        </p:txBody>
      </p:sp>
    </p:spTree>
    <p:extLst>
      <p:ext uri="{BB962C8B-B14F-4D97-AF65-F5344CB8AC3E}">
        <p14:creationId xmlns:p14="http://schemas.microsoft.com/office/powerpoint/2010/main" val="287649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tableaux en Java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323991" y="2455396"/>
            <a:ext cx="989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fixation de la taille du tableau et donc aussi l'allocation de mémoire se font dynamiquement, lors de l'exécution du programme et pas dès la compilation.</a:t>
            </a:r>
            <a:endParaRPr lang="fr-BE" sz="2400" dirty="0"/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C99209-28BA-4035-ABB7-81B4B6DE989F}"/>
              </a:ext>
            </a:extLst>
          </p:cNvPr>
          <p:cNvSpPr txBox="1"/>
          <p:nvPr/>
        </p:nvSpPr>
        <p:spPr>
          <a:xfrm>
            <a:off x="1323991" y="3563390"/>
            <a:ext cx="7077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("Entrez le nombre de cotes :");</a:t>
            </a:r>
          </a:p>
          <a:p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nbrCotes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new double[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nbrCotes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fr-BE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C3FDC37-3752-454A-91EB-B0BA6CBB29AB}"/>
              </a:ext>
            </a:extLst>
          </p:cNvPr>
          <p:cNvSpPr txBox="1"/>
          <p:nvPr/>
        </p:nvSpPr>
        <p:spPr>
          <a:xfrm>
            <a:off x="4476964" y="4896911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ym typeface="Wingdings"/>
              </a:rPr>
              <a:t></a:t>
            </a:r>
            <a:endParaRPr lang="fr-BE" sz="3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FEF6E21-1236-4381-8EDE-48C87F8068A9}"/>
              </a:ext>
            </a:extLst>
          </p:cNvPr>
          <p:cNvSpPr txBox="1"/>
          <p:nvPr/>
        </p:nvSpPr>
        <p:spPr>
          <a:xfrm>
            <a:off x="1323991" y="5483620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fois l’allocation réalisée, la taille ne peut être modifiée!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522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Parcours de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AC1A8-9C43-45EA-A326-2C9BC56A418D}"/>
              </a:ext>
            </a:extLst>
          </p:cNvPr>
          <p:cNvSpPr/>
          <p:nvPr/>
        </p:nvSpPr>
        <p:spPr>
          <a:xfrm>
            <a:off x="1397629" y="2397388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L’indice de la table peut être une constante, une variable ou une expression arithmétique.</a:t>
            </a:r>
          </a:p>
          <a:p>
            <a:endParaRPr lang="fr-FR" sz="2400" dirty="0"/>
          </a:p>
          <a:p>
            <a:r>
              <a:rPr lang="fr-FR" sz="2400" dirty="0"/>
              <a:t>Si i = 2, t[i] et t[2] représentent la même case mémoire.</a:t>
            </a:r>
          </a:p>
          <a:p>
            <a:endParaRPr lang="fr-FR" sz="2400" dirty="0"/>
          </a:p>
          <a:p>
            <a:r>
              <a:rPr lang="fr-FR" sz="2400" dirty="0"/>
              <a:t>la notation t[i] pourra successivement représenter chacune des cases de mémoire … 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ym typeface="Wingdings" panose="05000000000000000000" pitchFamily="2" charset="2"/>
              </a:rPr>
              <a:t> boucle For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78360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Parcours de table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AD6E45F-37EB-4412-9ADA-32039A6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59351"/>
            <a:ext cx="8393966" cy="4459948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hangingPunct="0">
              <a:buNone/>
            </a:pPr>
            <a:endParaRPr lang="fr-B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String nom;	</a:t>
            </a: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tableCotes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endParaRPr lang="fr-B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8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constructeur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somme(){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0 ;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=0 ;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&lt;8 ;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tableCotes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] ;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hangingPunct="0">
              <a:buNone/>
            </a:pPr>
            <a:r>
              <a:rPr lang="fr-BE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fr-BE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fr-BE" dirty="0"/>
          </a:p>
          <a:p>
            <a:pPr marL="0" indent="0" hangingPunc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649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Parcours de table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3AF2A0-3F3F-4D20-8B49-D247EA2D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177170"/>
            <a:ext cx="7282479" cy="468082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FA05D43-1072-4654-9571-E88088802B95}"/>
              </a:ext>
            </a:extLst>
          </p:cNvPr>
          <p:cNvSpPr txBox="1"/>
          <p:nvPr/>
        </p:nvSpPr>
        <p:spPr>
          <a:xfrm>
            <a:off x="8608447" y="5534388"/>
            <a:ext cx="200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champs </a:t>
            </a:r>
            <a:r>
              <a:rPr lang="fr-BE" sz="2400" dirty="0" err="1"/>
              <a:t>length</a:t>
            </a:r>
            <a:endParaRPr lang="fr-BE" sz="24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2FBC0EB-31B7-4BA7-B78F-7085898DC60F}"/>
              </a:ext>
            </a:extLst>
          </p:cNvPr>
          <p:cNvCxnSpPr>
            <a:cxnSpLocks/>
          </p:cNvCxnSpPr>
          <p:nvPr/>
        </p:nvCxnSpPr>
        <p:spPr>
          <a:xfrm>
            <a:off x="6875030" y="5224104"/>
            <a:ext cx="1825884" cy="558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7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de table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08E2F24C-FB0D-4900-9F8F-E3F982572F74}"/>
              </a:ext>
            </a:extLst>
          </p:cNvPr>
          <p:cNvSpPr txBox="1">
            <a:spLocks/>
          </p:cNvSpPr>
          <p:nvPr/>
        </p:nvSpPr>
        <p:spPr>
          <a:xfrm>
            <a:off x="2838775" y="3603130"/>
            <a:ext cx="559768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800" dirty="0" err="1">
                <a:solidFill>
                  <a:srgbClr val="FF0000"/>
                </a:solidFill>
              </a:rPr>
              <a:t>ArrayIndexOutOfBoundsException</a:t>
            </a:r>
            <a:r>
              <a:rPr lang="fr-BE" sz="2800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406775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 du parcours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1BDFB5-D954-49F6-B6ED-60D9B370C2E6}"/>
              </a:ext>
            </a:extLst>
          </p:cNvPr>
          <p:cNvSpPr txBox="1"/>
          <p:nvPr/>
        </p:nvSpPr>
        <p:spPr>
          <a:xfrm>
            <a:off x="1529032" y="2543175"/>
            <a:ext cx="399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Exemple : méthode contient()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EEB8DC5-E8C2-4C84-8235-957B7BDEA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49351"/>
              </p:ext>
            </p:extLst>
          </p:nvPr>
        </p:nvGraphicFramePr>
        <p:xfrm>
          <a:off x="2033986" y="3732912"/>
          <a:ext cx="45517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350">
                  <a:extLst>
                    <a:ext uri="{9D8B030D-6E8A-4147-A177-3AD203B41FA5}">
                      <a16:colId xmlns:a16="http://schemas.microsoft.com/office/drawing/2014/main" val="1819326286"/>
                    </a:ext>
                  </a:extLst>
                </a:gridCol>
                <a:gridCol w="910350">
                  <a:extLst>
                    <a:ext uri="{9D8B030D-6E8A-4147-A177-3AD203B41FA5}">
                      <a16:colId xmlns:a16="http://schemas.microsoft.com/office/drawing/2014/main" val="4286405219"/>
                    </a:ext>
                  </a:extLst>
                </a:gridCol>
                <a:gridCol w="910350">
                  <a:extLst>
                    <a:ext uri="{9D8B030D-6E8A-4147-A177-3AD203B41FA5}">
                      <a16:colId xmlns:a16="http://schemas.microsoft.com/office/drawing/2014/main" val="2696011196"/>
                    </a:ext>
                  </a:extLst>
                </a:gridCol>
                <a:gridCol w="910350">
                  <a:extLst>
                    <a:ext uri="{9D8B030D-6E8A-4147-A177-3AD203B41FA5}">
                      <a16:colId xmlns:a16="http://schemas.microsoft.com/office/drawing/2014/main" val="489853958"/>
                    </a:ext>
                  </a:extLst>
                </a:gridCol>
                <a:gridCol w="910350">
                  <a:extLst>
                    <a:ext uri="{9D8B030D-6E8A-4147-A177-3AD203B41FA5}">
                      <a16:colId xmlns:a16="http://schemas.microsoft.com/office/drawing/2014/main" val="262570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90075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B95E25F3-CDC4-4DCD-9F20-115384201005}"/>
              </a:ext>
            </a:extLst>
          </p:cNvPr>
          <p:cNvSpPr txBox="1"/>
          <p:nvPr/>
        </p:nvSpPr>
        <p:spPr>
          <a:xfrm>
            <a:off x="1691707" y="4793801"/>
            <a:ext cx="8451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Si « on » trouve l’entier recherché, « on » peut sortir de la boucle !</a:t>
            </a:r>
          </a:p>
        </p:txBody>
      </p:sp>
    </p:spTree>
    <p:extLst>
      <p:ext uri="{BB962C8B-B14F-4D97-AF65-F5344CB8AC3E}">
        <p14:creationId xmlns:p14="http://schemas.microsoft.com/office/powerpoint/2010/main" val="133479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 du parcours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2172C7-1F27-41CE-84CC-29AE29A39113}"/>
              </a:ext>
            </a:extLst>
          </p:cNvPr>
          <p:cNvSpPr txBox="1"/>
          <p:nvPr/>
        </p:nvSpPr>
        <p:spPr>
          <a:xfrm>
            <a:off x="1485432" y="2510120"/>
            <a:ext cx="71842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BE" sz="2400" dirty="0"/>
              <a:t>for avec return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 err="1"/>
              <a:t>while</a:t>
            </a:r>
            <a:r>
              <a:rPr lang="fr-BE" sz="2400" dirty="0"/>
              <a:t> avec conditions composées sans return</a:t>
            </a:r>
          </a:p>
          <a:p>
            <a:pPr marL="0" indent="0">
              <a:buNone/>
            </a:pPr>
            <a:r>
              <a:rPr lang="fr-BE" sz="2400" dirty="0" err="1"/>
              <a:t>while</a:t>
            </a:r>
            <a:r>
              <a:rPr lang="fr-BE" sz="2400" dirty="0"/>
              <a:t> avec conditions composées et booléen sans return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1BDFB5-D954-49F6-B6ED-60D9B370C2E6}"/>
              </a:ext>
            </a:extLst>
          </p:cNvPr>
          <p:cNvSpPr txBox="1"/>
          <p:nvPr/>
        </p:nvSpPr>
        <p:spPr>
          <a:xfrm>
            <a:off x="2533650" y="5286375"/>
            <a:ext cx="6412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Chacun doit trouver son style de programmation !</a:t>
            </a:r>
          </a:p>
        </p:txBody>
      </p:sp>
    </p:spTree>
    <p:extLst>
      <p:ext uri="{BB962C8B-B14F-4D97-AF65-F5344CB8AC3E}">
        <p14:creationId xmlns:p14="http://schemas.microsoft.com/office/powerpoint/2010/main" val="340816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 du parcours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2172C7-1F27-41CE-84CC-29AE29A39113}"/>
              </a:ext>
            </a:extLst>
          </p:cNvPr>
          <p:cNvSpPr txBox="1"/>
          <p:nvPr/>
        </p:nvSpPr>
        <p:spPr>
          <a:xfrm>
            <a:off x="1485432" y="2354089"/>
            <a:ext cx="718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BE" sz="2400" dirty="0"/>
              <a:t>for avec return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058CFE-6E9F-4CB5-B160-498D2A1DC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692" y="2938242"/>
            <a:ext cx="5238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 du parcours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2172C7-1F27-41CE-84CC-29AE29A39113}"/>
              </a:ext>
            </a:extLst>
          </p:cNvPr>
          <p:cNvSpPr txBox="1"/>
          <p:nvPr/>
        </p:nvSpPr>
        <p:spPr>
          <a:xfrm>
            <a:off x="1485432" y="2354089"/>
            <a:ext cx="718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BE" sz="2400" dirty="0" err="1"/>
              <a:t>while</a:t>
            </a:r>
            <a:r>
              <a:rPr lang="fr-BE" sz="2400" dirty="0"/>
              <a:t> avec conditions composées et booléen sans return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3A01C3-B1FE-4E95-A57A-0EFE6ED5A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909" y="2971785"/>
            <a:ext cx="4667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4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ECD3DF-32D4-4133-9E4A-3F356C9ED4D8}"/>
              </a:ext>
            </a:extLst>
          </p:cNvPr>
          <p:cNvSpPr txBox="1"/>
          <p:nvPr/>
        </p:nvSpPr>
        <p:spPr>
          <a:xfrm>
            <a:off x="1905000" y="26282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Classe </a:t>
            </a:r>
            <a:r>
              <a:rPr lang="fr-BE" sz="2400" i="1" dirty="0" err="1"/>
              <a:t>Deliberation</a:t>
            </a:r>
            <a:endParaRPr lang="fr-BE" sz="24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B22AA9-7A91-4DBE-837D-940C7410E09A}"/>
              </a:ext>
            </a:extLst>
          </p:cNvPr>
          <p:cNvSpPr txBox="1"/>
          <p:nvPr/>
        </p:nvSpPr>
        <p:spPr>
          <a:xfrm>
            <a:off x="1905000" y="32639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10 cotes d’un étudiant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89B9CB-A50D-4C26-A5A6-BC712AFB1D05}"/>
              </a:ext>
            </a:extLst>
          </p:cNvPr>
          <p:cNvSpPr txBox="1"/>
          <p:nvPr/>
        </p:nvSpPr>
        <p:spPr>
          <a:xfrm>
            <a:off x="1904999" y="3885884"/>
            <a:ext cx="7286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25 étudiants</a:t>
            </a:r>
          </a:p>
        </p:txBody>
      </p:sp>
    </p:spTree>
    <p:extLst>
      <p:ext uri="{BB962C8B-B14F-4D97-AF65-F5344CB8AC3E}">
        <p14:creationId xmlns:p14="http://schemas.microsoft.com/office/powerpoint/2010/main" val="1949780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 du parcours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2172C7-1F27-41CE-84CC-29AE29A39113}"/>
              </a:ext>
            </a:extLst>
          </p:cNvPr>
          <p:cNvSpPr txBox="1"/>
          <p:nvPr/>
        </p:nvSpPr>
        <p:spPr>
          <a:xfrm>
            <a:off x="1485431" y="2354089"/>
            <a:ext cx="9189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BE" sz="2400" dirty="0" err="1"/>
              <a:t>while</a:t>
            </a:r>
            <a:r>
              <a:rPr lang="fr-BE" sz="2400" dirty="0"/>
              <a:t> avec conditions composées sans booléen sans return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9A85EA-956D-4A29-926D-6ADC874B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78" y="3088836"/>
            <a:ext cx="5667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4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 du parcours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2172C7-1F27-41CE-84CC-29AE29A39113}"/>
              </a:ext>
            </a:extLst>
          </p:cNvPr>
          <p:cNvSpPr txBox="1"/>
          <p:nvPr/>
        </p:nvSpPr>
        <p:spPr>
          <a:xfrm>
            <a:off x="1485431" y="2354089"/>
            <a:ext cx="9189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BE" sz="2400" dirty="0" err="1"/>
              <a:t>while</a:t>
            </a:r>
            <a:r>
              <a:rPr lang="fr-BE" sz="2400" dirty="0"/>
              <a:t> avec conditions composées sans booléen sans return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9A85EA-956D-4A29-926D-6ADC874B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78" y="3088836"/>
            <a:ext cx="5667375" cy="28575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379016D-9FC2-4D1A-BF3B-8C9AA00F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396" y="3429000"/>
            <a:ext cx="5252050" cy="1203797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02F4741-2829-47DD-8E30-FB51B386C0F8}"/>
              </a:ext>
            </a:extLst>
          </p:cNvPr>
          <p:cNvCxnSpPr>
            <a:cxnSpLocks/>
          </p:cNvCxnSpPr>
          <p:nvPr/>
        </p:nvCxnSpPr>
        <p:spPr>
          <a:xfrm>
            <a:off x="4294598" y="3707128"/>
            <a:ext cx="3143892" cy="501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B545CE-91FD-416F-8DCF-AA806F131A9F}"/>
              </a:ext>
            </a:extLst>
          </p:cNvPr>
          <p:cNvCxnSpPr>
            <a:cxnSpLocks/>
          </p:cNvCxnSpPr>
          <p:nvPr/>
        </p:nvCxnSpPr>
        <p:spPr>
          <a:xfrm flipV="1">
            <a:off x="4489807" y="3677699"/>
            <a:ext cx="2856215" cy="530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A827FC13-F009-4CE3-B96F-84BE50957C33}"/>
              </a:ext>
            </a:extLst>
          </p:cNvPr>
          <p:cNvSpPr txBox="1">
            <a:spLocks/>
          </p:cNvSpPr>
          <p:nvPr/>
        </p:nvSpPr>
        <p:spPr>
          <a:xfrm>
            <a:off x="5709603" y="5423116"/>
            <a:ext cx="559768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800" dirty="0" err="1">
                <a:solidFill>
                  <a:srgbClr val="FF0000"/>
                </a:solidFill>
              </a:rPr>
              <a:t>ArrayIndexOutOfBoundsException</a:t>
            </a:r>
            <a:r>
              <a:rPr lang="fr-BE" sz="2800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43367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 du parcours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2172C7-1F27-41CE-84CC-29AE29A39113}"/>
              </a:ext>
            </a:extLst>
          </p:cNvPr>
          <p:cNvSpPr txBox="1"/>
          <p:nvPr/>
        </p:nvSpPr>
        <p:spPr>
          <a:xfrm>
            <a:off x="1485431" y="2354089"/>
            <a:ext cx="9189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BE" sz="2400" dirty="0" err="1"/>
              <a:t>while</a:t>
            </a:r>
            <a:r>
              <a:rPr lang="fr-BE" sz="2400" dirty="0"/>
              <a:t> avec conditions composées sans booléen sans return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9A85EA-956D-4A29-926D-6ADC874B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78" y="3088836"/>
            <a:ext cx="5667375" cy="2857500"/>
          </a:xfrm>
          <a:prstGeom prst="rect">
            <a:avLst/>
          </a:prstGeom>
        </p:spPr>
      </p:pic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A827FC13-F009-4CE3-B96F-84BE50957C33}"/>
              </a:ext>
            </a:extLst>
          </p:cNvPr>
          <p:cNvSpPr txBox="1">
            <a:spLocks/>
          </p:cNvSpPr>
          <p:nvPr/>
        </p:nvSpPr>
        <p:spPr>
          <a:xfrm>
            <a:off x="5709603" y="5423116"/>
            <a:ext cx="559768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800" dirty="0" err="1">
                <a:solidFill>
                  <a:srgbClr val="FF0000"/>
                </a:solidFill>
              </a:rPr>
              <a:t>ArrayIndexOutOfBoundsException</a:t>
            </a:r>
            <a:r>
              <a:rPr lang="fr-BE" sz="2800" dirty="0">
                <a:solidFill>
                  <a:srgbClr val="FF0000"/>
                </a:solidFill>
              </a:rPr>
              <a:t> !!!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44CCBB-946E-49B4-AD44-D172AEC9E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178" y="4639962"/>
            <a:ext cx="2381250" cy="66675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493F7AF-32B1-4326-817A-9EEBC40B4951}"/>
              </a:ext>
            </a:extLst>
          </p:cNvPr>
          <p:cNvCxnSpPr>
            <a:cxnSpLocks/>
          </p:cNvCxnSpPr>
          <p:nvPr/>
        </p:nvCxnSpPr>
        <p:spPr>
          <a:xfrm>
            <a:off x="3250178" y="4639962"/>
            <a:ext cx="2772313" cy="510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A0413C5-8CFF-478D-AA74-A05A8CF74EBB}"/>
              </a:ext>
            </a:extLst>
          </p:cNvPr>
          <p:cNvCxnSpPr>
            <a:cxnSpLocks/>
          </p:cNvCxnSpPr>
          <p:nvPr/>
        </p:nvCxnSpPr>
        <p:spPr>
          <a:xfrm flipV="1">
            <a:off x="3223924" y="4639962"/>
            <a:ext cx="2610088" cy="4875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ECD3DF-32D4-4133-9E4A-3F356C9ED4D8}"/>
              </a:ext>
            </a:extLst>
          </p:cNvPr>
          <p:cNvSpPr txBox="1"/>
          <p:nvPr/>
        </p:nvSpPr>
        <p:spPr>
          <a:xfrm>
            <a:off x="1905000" y="26282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Classe </a:t>
            </a:r>
            <a:r>
              <a:rPr lang="fr-BE" sz="2400" i="1" dirty="0"/>
              <a:t>Championnat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B22AA9-7A91-4DBE-837D-940C7410E09A}"/>
              </a:ext>
            </a:extLst>
          </p:cNvPr>
          <p:cNvSpPr txBox="1"/>
          <p:nvPr/>
        </p:nvSpPr>
        <p:spPr>
          <a:xfrm>
            <a:off x="1905000" y="3263936"/>
            <a:ext cx="8705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8 cotes d’un candidat aux éliminatoires du championnat de gymnastique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89B9CB-A50D-4C26-A5A6-BC712AFB1D05}"/>
              </a:ext>
            </a:extLst>
          </p:cNvPr>
          <p:cNvSpPr txBox="1"/>
          <p:nvPr/>
        </p:nvSpPr>
        <p:spPr>
          <a:xfrm>
            <a:off x="1905000" y="4286437"/>
            <a:ext cx="7286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? candidats</a:t>
            </a:r>
          </a:p>
        </p:txBody>
      </p:sp>
    </p:spTree>
    <p:extLst>
      <p:ext uri="{BB962C8B-B14F-4D97-AF65-F5344CB8AC3E}">
        <p14:creationId xmlns:p14="http://schemas.microsoft.com/office/powerpoint/2010/main" val="232130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Mise en situation : classe Candidat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B093D05-88B4-4703-A656-9EC55D90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34452"/>
            <a:ext cx="10969355" cy="4203989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String nom;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cote1, cote2, cote3, cote4, cote5, cote6, cote7, cote8;</a:t>
            </a:r>
          </a:p>
          <a:p>
            <a:pPr marL="0" indent="0" hangingPunct="0">
              <a:buNone/>
            </a:pP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fr-BE" sz="8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constructeur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	public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somme(){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cote1 + cote2 + cote3 + cote4 +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cote5 + cote6 + cote7 + cote8;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pPr marL="0" indent="0" hangingPunct="0">
              <a:buNone/>
            </a:pPr>
            <a:r>
              <a:rPr lang="fr-BE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fr-BE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fr-BE" dirty="0"/>
          </a:p>
          <a:p>
            <a:pPr marL="0" indent="0" hangingPunc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7314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Mise en situation : classe Candidat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4BB847E-DF4E-4CFD-9417-BF069152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89" y="2177170"/>
            <a:ext cx="8435280" cy="4398291"/>
          </a:xfrm>
        </p:spPr>
        <p:txBody>
          <a:bodyPr>
            <a:normAutofit fontScale="40000" lnSpcReduction="20000"/>
          </a:bodyPr>
          <a:lstStyle/>
          <a:p>
            <a:pPr marL="0" indent="0" hangingPunct="0">
              <a:buNone/>
            </a:pP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BE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donnerCote</a:t>
            </a:r>
            <a:r>
              <a:rPr lang="fr-BE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BE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hangingPunct="0">
              <a:buNone/>
            </a:pPr>
            <a:r>
              <a:rPr lang="fr-BE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=1)return cote1 ;</a:t>
            </a:r>
            <a:endParaRPr lang="fr-BE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=2)return cote2 ;</a:t>
            </a:r>
            <a:endParaRPr lang="fr-BE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=3)return cote3 ;</a:t>
            </a:r>
            <a:endParaRPr lang="fr-BE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=4)return cote4 ;</a:t>
            </a:r>
            <a:endParaRPr lang="fr-BE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=5)return cote5 ;</a:t>
            </a:r>
            <a:endParaRPr lang="fr-BE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=6)return cote6 ;</a:t>
            </a:r>
            <a:endParaRPr lang="fr-BE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=7)return cote7 ;</a:t>
            </a:r>
            <a:endParaRPr lang="fr-BE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cote8;</a:t>
            </a:r>
            <a:endParaRPr lang="fr-BE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   }</a:t>
            </a: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 hangingPunc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5000" dirty="0"/>
          </a:p>
        </p:txBody>
      </p:sp>
    </p:spTree>
    <p:extLst>
      <p:ext uri="{BB962C8B-B14F-4D97-AF65-F5344CB8AC3E}">
        <p14:creationId xmlns:p14="http://schemas.microsoft.com/office/powerpoint/2010/main" val="55187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Mise en situation : classe Candidat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AD6E45F-37EB-4412-9ADA-32039A6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59351"/>
            <a:ext cx="8393966" cy="4459948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hangingPunct="0">
              <a:buNone/>
            </a:pPr>
            <a:endParaRPr lang="fr-B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String nom;	</a:t>
            </a: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tableCotes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endParaRPr lang="fr-B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8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constructeur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somme(){</a:t>
            </a: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0 ;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=0 ;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&lt;8 ;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tableCotes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] ;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  <a:endParaRPr lang="fr-BE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hangingPunct="0">
              <a:buNone/>
            </a:pPr>
            <a:r>
              <a:rPr lang="fr-BE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fr-BE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fr-BE" dirty="0"/>
          </a:p>
          <a:p>
            <a:pPr marL="0" indent="0" hangingPunc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884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Mise en situation : classe Candidat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668713F-FA0B-4C57-882A-1B58C8CD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990" y="2177170"/>
            <a:ext cx="8435280" cy="2095502"/>
          </a:xfrm>
        </p:spPr>
        <p:txBody>
          <a:bodyPr>
            <a:normAutofit fontScale="77500" lnSpcReduction="20000"/>
          </a:bodyPr>
          <a:lstStyle/>
          <a:p>
            <a:pPr marL="0" indent="0" hangingPunct="0">
              <a:buNone/>
            </a:pPr>
            <a:endParaRPr lang="fr-B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donnerCote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tableCotes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[num];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endParaRPr lang="fr-BE" dirty="0"/>
          </a:p>
          <a:p>
            <a:pPr marL="0" indent="0" hangingPunc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2554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Mise en situation : classe Candidat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E97CDDF-72AD-4E89-A604-D4A81C04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57" y="2177170"/>
            <a:ext cx="7029450" cy="45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64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855</Words>
  <Application>Microsoft Office PowerPoint</Application>
  <PresentationFormat>Grand écran</PresentationFormat>
  <Paragraphs>192</Paragraphs>
  <Slides>32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Thème Office</vt:lpstr>
      <vt:lpstr>Les tableaux à 1 dimension</vt:lpstr>
      <vt:lpstr>Exemples</vt:lpstr>
      <vt:lpstr>Exemples</vt:lpstr>
      <vt:lpstr>Exemples</vt:lpstr>
      <vt:lpstr>Mise en situation : classe Candidat</vt:lpstr>
      <vt:lpstr>Mise en situation : classe Candidat</vt:lpstr>
      <vt:lpstr>Mise en situation : classe Candidat</vt:lpstr>
      <vt:lpstr>Mise en situation : classe Candidat</vt:lpstr>
      <vt:lpstr>Mise en situation : classe Candidat</vt:lpstr>
      <vt:lpstr>Les tableaux en Java</vt:lpstr>
      <vt:lpstr>Les tableaux en Java</vt:lpstr>
      <vt:lpstr>Les tableaux en Java</vt:lpstr>
      <vt:lpstr>Les tableaux en Java</vt:lpstr>
      <vt:lpstr>Les tableaux en Java</vt:lpstr>
      <vt:lpstr>Les tableaux en Java</vt:lpstr>
      <vt:lpstr>Les tableaux en Java</vt:lpstr>
      <vt:lpstr>Les tableaux en Java</vt:lpstr>
      <vt:lpstr>Les tableaux en Java</vt:lpstr>
      <vt:lpstr>Les tableaux en Java</vt:lpstr>
      <vt:lpstr>Les tableaux en Java</vt:lpstr>
      <vt:lpstr>Les tableaux en Java</vt:lpstr>
      <vt:lpstr>Parcours de table</vt:lpstr>
      <vt:lpstr>Parcours de table</vt:lpstr>
      <vt:lpstr>Parcours de table</vt:lpstr>
      <vt:lpstr>Sortie de table</vt:lpstr>
      <vt:lpstr>Sortie prématurée du parcours</vt:lpstr>
      <vt:lpstr>Sortie prématurée du parcours</vt:lpstr>
      <vt:lpstr>Sortie prématurée du parcours</vt:lpstr>
      <vt:lpstr>Sortie prématurée du parcours</vt:lpstr>
      <vt:lpstr>Sortie prématurée du parcours</vt:lpstr>
      <vt:lpstr>Sortie prématurée du parcours</vt:lpstr>
      <vt:lpstr>Sortie prématurée du parcours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156</cp:revision>
  <dcterms:created xsi:type="dcterms:W3CDTF">2021-09-12T13:33:57Z</dcterms:created>
  <dcterms:modified xsi:type="dcterms:W3CDTF">2021-10-22T13:27:19Z</dcterms:modified>
</cp:coreProperties>
</file>