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4" r:id="rId5"/>
    <p:sldId id="323" r:id="rId6"/>
    <p:sldId id="310" r:id="rId7"/>
    <p:sldId id="321" r:id="rId8"/>
    <p:sldId id="322" r:id="rId9"/>
    <p:sldId id="311" r:id="rId10"/>
    <p:sldId id="294" r:id="rId11"/>
    <p:sldId id="306" r:id="rId12"/>
    <p:sldId id="307" r:id="rId13"/>
    <p:sldId id="308" r:id="rId14"/>
    <p:sldId id="305" r:id="rId15"/>
    <p:sldId id="316" r:id="rId16"/>
    <p:sldId id="309" r:id="rId17"/>
    <p:sldId id="312" r:id="rId18"/>
    <p:sldId id="318" r:id="rId19"/>
    <p:sldId id="31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78966" autoAdjust="0"/>
  </p:normalViewPr>
  <p:slideViewPr>
    <p:cSldViewPr>
      <p:cViewPr varScale="1">
        <p:scale>
          <a:sx n="86" d="100"/>
          <a:sy n="86" d="100"/>
        </p:scale>
        <p:origin x="12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DBFA1E84-62E9-4B3C-9D2A-6D5F7B374623}"/>
    <pc:docChg chg="delSld modSld">
      <pc:chgData name="José Vander Meulen" userId="4f02e8f3-6af7-416f-9299-4ae1b71c49eb" providerId="ADAL" clId="{DBFA1E84-62E9-4B3C-9D2A-6D5F7B374623}" dt="2021-09-24T22:35:21.838" v="8" actId="47"/>
      <pc:docMkLst>
        <pc:docMk/>
      </pc:docMkLst>
      <pc:sldChg chg="modSp mod">
        <pc:chgData name="José Vander Meulen" userId="4f02e8f3-6af7-416f-9299-4ae1b71c49eb" providerId="ADAL" clId="{DBFA1E84-62E9-4B3C-9D2A-6D5F7B374623}" dt="2021-09-24T22:33:38.129" v="6" actId="20577"/>
        <pc:sldMkLst>
          <pc:docMk/>
          <pc:sldMk cId="0" sldId="274"/>
        </pc:sldMkLst>
        <pc:spChg chg="mod">
          <ac:chgData name="José Vander Meulen" userId="4f02e8f3-6af7-416f-9299-4ae1b71c49eb" providerId="ADAL" clId="{DBFA1E84-62E9-4B3C-9D2A-6D5F7B374623}" dt="2021-09-24T22:33:27.759" v="0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é Vander Meulen" userId="4f02e8f3-6af7-416f-9299-4ae1b71c49eb" providerId="ADAL" clId="{DBFA1E84-62E9-4B3C-9D2A-6D5F7B374623}" dt="2021-09-24T22:33:38.129" v="6" actId="20577"/>
          <ac:spMkLst>
            <pc:docMk/>
            <pc:sldMk cId="0" sldId="274"/>
            <ac:spMk id="6" creationId="{00000000-0000-0000-0000-000000000000}"/>
          </ac:spMkLst>
        </pc:spChg>
      </pc:sldChg>
      <pc:sldChg chg="del">
        <pc:chgData name="José Vander Meulen" userId="4f02e8f3-6af7-416f-9299-4ae1b71c49eb" providerId="ADAL" clId="{DBFA1E84-62E9-4B3C-9D2A-6D5F7B374623}" dt="2021-09-24T22:34:37.536" v="7" actId="47"/>
        <pc:sldMkLst>
          <pc:docMk/>
          <pc:sldMk cId="1292201006" sldId="314"/>
        </pc:sldMkLst>
      </pc:sldChg>
      <pc:sldChg chg="del">
        <pc:chgData name="José Vander Meulen" userId="4f02e8f3-6af7-416f-9299-4ae1b71c49eb" providerId="ADAL" clId="{DBFA1E84-62E9-4B3C-9D2A-6D5F7B374623}" dt="2021-09-24T22:34:37.536" v="7" actId="47"/>
        <pc:sldMkLst>
          <pc:docMk/>
          <pc:sldMk cId="4041338456" sldId="315"/>
        </pc:sldMkLst>
      </pc:sldChg>
      <pc:sldChg chg="del">
        <pc:chgData name="José Vander Meulen" userId="4f02e8f3-6af7-416f-9299-4ae1b71c49eb" providerId="ADAL" clId="{DBFA1E84-62E9-4B3C-9D2A-6D5F7B374623}" dt="2021-09-24T22:35:21.838" v="8" actId="47"/>
        <pc:sldMkLst>
          <pc:docMk/>
          <pc:sldMk cId="2705699643" sldId="317"/>
        </pc:sldMkLst>
      </pc:sldChg>
    </pc:docChg>
  </pc:docChgLst>
  <pc:docChgLst>
    <pc:chgData name="Corentin D'Haeyere" userId="6bd2dfa45d164db3" providerId="LiveId" clId="{E194850D-5CE0-4801-8425-4EAEB76B5976}"/>
    <pc:docChg chg="custSel modSld">
      <pc:chgData name="Corentin D'Haeyere" userId="6bd2dfa45d164db3" providerId="LiveId" clId="{E194850D-5CE0-4801-8425-4EAEB76B5976}" dt="2021-09-30T15:51:59.616" v="0" actId="478"/>
      <pc:docMkLst>
        <pc:docMk/>
      </pc:docMkLst>
      <pc:sldChg chg="delSp mod">
        <pc:chgData name="Corentin D'Haeyere" userId="6bd2dfa45d164db3" providerId="LiveId" clId="{E194850D-5CE0-4801-8425-4EAEB76B5976}" dt="2021-09-30T15:51:59.616" v="0" actId="478"/>
        <pc:sldMkLst>
          <pc:docMk/>
          <pc:sldMk cId="0" sldId="274"/>
        </pc:sldMkLst>
        <pc:spChg chg="del">
          <ac:chgData name="Corentin D'Haeyere" userId="6bd2dfa45d164db3" providerId="LiveId" clId="{E194850D-5CE0-4801-8425-4EAEB76B5976}" dt="2021-09-30T15:51:59.616" v="0" actId="478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30/09/2021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30/09/2021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3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http://fr.wikipedia.org/wiki/Ascii</a:t>
            </a:r>
          </a:p>
          <a:p>
            <a:r>
              <a:rPr lang="fr-BE" dirty="0"/>
              <a:t>http://fr.wikipedia.org/wiki/Unicode</a:t>
            </a:r>
          </a:p>
          <a:p>
            <a:r>
              <a:rPr lang="fr-BE" dirty="0"/>
              <a:t>http://fr.wikipedia.org/wiki/UTF-8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4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http://fr.wikipedia.org/wiki/Unicode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56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68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6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Asci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2021-2022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d’adresse physique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cas de </a:t>
            </a:r>
            <a:r>
              <a:rPr lang="fr-FR" i="1" dirty="0">
                <a:solidFill>
                  <a:srgbClr val="00B050"/>
                </a:solidFill>
              </a:rPr>
              <a:t>PAE</a:t>
            </a:r>
            <a:r>
              <a:rPr lang="fr-FR" dirty="0"/>
              <a:t> (</a:t>
            </a:r>
            <a:r>
              <a:rPr lang="fr-BE" i="1" dirty="0"/>
              <a:t>Physical </a:t>
            </a:r>
            <a:r>
              <a:rPr lang="fr-BE" i="1" dirty="0" err="1"/>
              <a:t>Address</a:t>
            </a:r>
            <a:r>
              <a:rPr lang="fr-BE" i="1" dirty="0"/>
              <a:t> Extension</a:t>
            </a:r>
            <a:r>
              <a:rPr lang="fr-BE" dirty="0"/>
              <a:t>), </a:t>
            </a:r>
            <a:r>
              <a:rPr lang="fr-BE" dirty="0">
                <a:solidFill>
                  <a:srgbClr val="00B050"/>
                </a:solidFill>
              </a:rPr>
              <a:t>l’adresse est codée sur 36 bits</a:t>
            </a:r>
          </a:p>
          <a:p>
            <a:r>
              <a:rPr lang="fr-FR" dirty="0"/>
              <a:t>Quelle est ainsi la </a:t>
            </a:r>
            <a:r>
              <a:rPr lang="fr-FR" dirty="0">
                <a:solidFill>
                  <a:srgbClr val="00B050"/>
                </a:solidFill>
              </a:rPr>
              <a:t>taille de la mémoire </a:t>
            </a:r>
            <a:r>
              <a:rPr lang="fr-FR" dirty="0"/>
              <a:t>adressable ?</a:t>
            </a:r>
          </a:p>
          <a:p>
            <a:r>
              <a:rPr lang="fr-FR" dirty="0"/>
              <a:t>Dans quels systèmes d’exploitation </a:t>
            </a:r>
            <a:br>
              <a:rPr lang="fr-FR" dirty="0"/>
            </a:br>
            <a:r>
              <a:rPr lang="fr-FR" dirty="0"/>
              <a:t>est-ce utilisé ?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4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Langage NASM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Déclarations </a:t>
            </a:r>
            <a:br>
              <a:rPr lang="fr-FR" dirty="0"/>
            </a:br>
            <a:r>
              <a:rPr lang="fr-FR" dirty="0"/>
              <a:t>de variables en mémoire</a:t>
            </a:r>
            <a:br>
              <a:rPr lang="fr-FR" dirty="0"/>
            </a:br>
            <a:r>
              <a:rPr lang="fr-FR" dirty="0"/>
              <a:t>et initialisations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88706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 </a:t>
            </a:r>
            <a:r>
              <a:rPr lang="fr-FR" sz="2400" dirty="0"/>
              <a:t>à écrire dans la SECTION .data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673163"/>
          </a:xfrm>
        </p:spPr>
        <p:txBody>
          <a:bodyPr/>
          <a:lstStyle/>
          <a:p>
            <a:r>
              <a:rPr lang="fr-FR" dirty="0" err="1"/>
              <a:t>db</a:t>
            </a:r>
            <a:r>
              <a:rPr lang="fr-FR" dirty="0"/>
              <a:t> : </a:t>
            </a:r>
            <a:r>
              <a:rPr lang="fr-FR" dirty="0" err="1"/>
              <a:t>define</a:t>
            </a:r>
            <a:r>
              <a:rPr lang="fr-FR" dirty="0"/>
              <a:t> byte </a:t>
            </a:r>
            <a:r>
              <a:rPr lang="fr-FR" sz="2800" dirty="0"/>
              <a:t>(8 bits)</a:t>
            </a:r>
          </a:p>
          <a:p>
            <a:r>
              <a:rPr lang="fr-FR" dirty="0" err="1"/>
              <a:t>dw</a:t>
            </a:r>
            <a:r>
              <a:rPr lang="fr-FR" dirty="0"/>
              <a:t> :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sz="2800" dirty="0"/>
              <a:t>(16 bits)</a:t>
            </a:r>
          </a:p>
          <a:p>
            <a:r>
              <a:rPr lang="fr-FR" dirty="0"/>
              <a:t>dd : </a:t>
            </a:r>
            <a:r>
              <a:rPr lang="fr-FR" dirty="0" err="1"/>
              <a:t>define</a:t>
            </a:r>
            <a:r>
              <a:rPr lang="fr-FR" dirty="0"/>
              <a:t> double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sz="2800" dirty="0"/>
              <a:t>(32 bits)</a:t>
            </a:r>
          </a:p>
          <a:p>
            <a:endParaRPr lang="fr-FR" dirty="0"/>
          </a:p>
          <a:p>
            <a:r>
              <a:rPr lang="fr-FR" dirty="0"/>
              <a:t>Syntaxe :</a:t>
            </a:r>
          </a:p>
          <a:p>
            <a:pPr marL="456785" lvl="1" indent="0">
              <a:buNone/>
            </a:pPr>
            <a:r>
              <a:rPr lang="fr-FR" dirty="0">
                <a:solidFill>
                  <a:srgbClr val="00B050"/>
                </a:solidFill>
              </a:rPr>
              <a:t>variable     [db|dw|dd]     valeur</a:t>
            </a:r>
          </a:p>
          <a:p>
            <a:endParaRPr lang="fr-FR" dirty="0"/>
          </a:p>
          <a:p>
            <a:r>
              <a:rPr lang="fr-FR" dirty="0"/>
              <a:t>Remarque : la variable sera transformée en </a:t>
            </a:r>
            <a:r>
              <a:rPr lang="fr-FR" dirty="0">
                <a:solidFill>
                  <a:srgbClr val="00B050"/>
                </a:solidFill>
              </a:rPr>
              <a:t>adresse</a:t>
            </a:r>
            <a:r>
              <a:rPr lang="fr-FR" dirty="0"/>
              <a:t> lors de la compilation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7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en pratique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Inspection des variables dans SASM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79" y="908721"/>
            <a:ext cx="6835113" cy="25528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38" y="3933056"/>
            <a:ext cx="743587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code du programme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dire que 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le nom d’une variable est une « adresse »</a:t>
            </a:r>
            <a:r>
              <a:rPr lang="fr-FR" dirty="0"/>
              <a:t>, un </a:t>
            </a:r>
            <a:r>
              <a:rPr lang="fr-FR" dirty="0">
                <a:solidFill>
                  <a:srgbClr val="00B050"/>
                </a:solidFill>
              </a:rPr>
              <a:t>pointeur</a:t>
            </a:r>
            <a:r>
              <a:rPr lang="fr-FR" dirty="0"/>
              <a:t> vers une valeur en mémoire</a:t>
            </a:r>
          </a:p>
          <a:p>
            <a:r>
              <a:rPr lang="fr-FR" dirty="0"/>
              <a:t>On écrit une variable en mémoire toujours </a:t>
            </a:r>
            <a:r>
              <a:rPr lang="fr-FR" dirty="0">
                <a:solidFill>
                  <a:srgbClr val="00B050"/>
                </a:solidFill>
              </a:rPr>
              <a:t>en crochets</a:t>
            </a:r>
          </a:p>
          <a:p>
            <a:r>
              <a:rPr lang="fr-FR" dirty="0"/>
              <a:t>Par exemple, p</a:t>
            </a:r>
            <a:r>
              <a:rPr lang="fr-BE" dirty="0"/>
              <a:t>our copier la valeur 77</a:t>
            </a:r>
            <a:r>
              <a:rPr lang="fr-BE" baseline="-25000" dirty="0"/>
              <a:t>16</a:t>
            </a:r>
            <a:r>
              <a:rPr lang="fr-BE" dirty="0"/>
              <a:t> sur 1 octet en mémoire à l’adresse « ex1 », </a:t>
            </a:r>
            <a:r>
              <a:rPr lang="fr-FR" dirty="0"/>
              <a:t>on écrit :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mov byte [ex1],0x77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79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font ces instructions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636572"/>
          </a:xfrm>
        </p:spPr>
        <p:txBody>
          <a:bodyPr/>
          <a:lstStyle/>
          <a:p>
            <a:r>
              <a:rPr lang="fr-BE" dirty="0" err="1"/>
              <a:t>mov</a:t>
            </a:r>
            <a:r>
              <a:rPr lang="fr-BE" dirty="0"/>
              <a:t> </a:t>
            </a:r>
            <a:r>
              <a:rPr lang="fr-BE" dirty="0" err="1"/>
              <a:t>dword</a:t>
            </a:r>
            <a:r>
              <a:rPr lang="fr-BE" dirty="0"/>
              <a:t> [ex7],0x77</a:t>
            </a:r>
          </a:p>
          <a:p>
            <a:pPr lvl="1"/>
            <a:r>
              <a:rPr lang="fr-FR" dirty="0"/>
              <a:t>Copie la valeur 77</a:t>
            </a:r>
            <a:r>
              <a:rPr lang="fr-FR" baseline="-25000" dirty="0"/>
              <a:t>16</a:t>
            </a:r>
            <a:r>
              <a:rPr lang="fr-FR" dirty="0"/>
              <a:t> en mémoire sur 4 octets à partir de l’adresse « ex7 » </a:t>
            </a:r>
            <a:endParaRPr lang="fr-BE" dirty="0"/>
          </a:p>
          <a:p>
            <a:r>
              <a:rPr lang="fr-BE" dirty="0" err="1"/>
              <a:t>mov</a:t>
            </a:r>
            <a:r>
              <a:rPr lang="fr-BE" dirty="0"/>
              <a:t> </a:t>
            </a:r>
            <a:r>
              <a:rPr lang="fr-BE" dirty="0" err="1"/>
              <a:t>word</a:t>
            </a:r>
            <a:r>
              <a:rPr lang="fr-BE" dirty="0"/>
              <a:t> [ex5],0x55</a:t>
            </a:r>
          </a:p>
          <a:p>
            <a:pPr lvl="1"/>
            <a:r>
              <a:rPr lang="fr-FR" dirty="0"/>
              <a:t>Copie la valeur 55</a:t>
            </a:r>
            <a:r>
              <a:rPr lang="fr-FR" baseline="-25000" dirty="0"/>
              <a:t>16</a:t>
            </a:r>
            <a:r>
              <a:rPr lang="fr-FR" dirty="0"/>
              <a:t> en mémoire sur 2 octets à partir de l’adresse « ex5 »</a:t>
            </a:r>
          </a:p>
          <a:p>
            <a:pPr lvl="1"/>
            <a:endParaRPr lang="fr-FR" dirty="0"/>
          </a:p>
          <a:p>
            <a:r>
              <a:rPr lang="fr-FR" dirty="0"/>
              <a:t>Ce sont des instructions d’</a:t>
            </a:r>
            <a:r>
              <a:rPr lang="fr-FR" dirty="0">
                <a:solidFill>
                  <a:srgbClr val="00B050"/>
                </a:solidFill>
              </a:rPr>
              <a:t>affectations </a:t>
            </a:r>
            <a:r>
              <a:rPr lang="fr-FR" dirty="0"/>
              <a:t>de valeurs en mémoire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59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font ces deux instructions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en-US" dirty="0" err="1"/>
              <a:t>mov</a:t>
            </a:r>
            <a:r>
              <a:rPr lang="en-US" dirty="0"/>
              <a:t> ebx,ex1</a:t>
            </a:r>
          </a:p>
          <a:p>
            <a:pPr lvl="1"/>
            <a:r>
              <a:rPr lang="en-US" dirty="0" err="1"/>
              <a:t>Copie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l’adresse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« ex1 »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dans le registre </a:t>
            </a:r>
            <a:r>
              <a:rPr lang="fr-FR" dirty="0" err="1"/>
              <a:t>ebx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sur 4 octets </a:t>
            </a:r>
            <a:r>
              <a:rPr lang="fr-FR" sz="2400" dirty="0">
                <a:solidFill>
                  <a:srgbClr val="00B050"/>
                </a:solidFill>
              </a:rPr>
              <a:t>(32 bits)</a:t>
            </a:r>
          </a:p>
          <a:p>
            <a:r>
              <a:rPr lang="en-US" dirty="0" err="1"/>
              <a:t>mov</a:t>
            </a:r>
            <a:r>
              <a:rPr lang="en-US" dirty="0"/>
              <a:t> byte [</a:t>
            </a:r>
            <a:r>
              <a:rPr lang="en-US" dirty="0" err="1"/>
              <a:t>ebx</a:t>
            </a:r>
            <a:r>
              <a:rPr lang="en-US" dirty="0"/>
              <a:t>],0x33</a:t>
            </a:r>
          </a:p>
          <a:p>
            <a:pPr lvl="1"/>
            <a:r>
              <a:rPr lang="en-US" dirty="0" err="1"/>
              <a:t>Copie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valeur</a:t>
            </a:r>
            <a:r>
              <a:rPr lang="en-US" dirty="0"/>
              <a:t> 33</a:t>
            </a:r>
            <a:r>
              <a:rPr lang="en-US" baseline="-25000" dirty="0"/>
              <a:t>16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mémoire</a:t>
            </a:r>
            <a:r>
              <a:rPr lang="en-US" dirty="0"/>
              <a:t> sur 1 octet à </a:t>
            </a:r>
            <a:r>
              <a:rPr lang="en-US" dirty="0" err="1"/>
              <a:t>l’adresse</a:t>
            </a:r>
            <a:r>
              <a:rPr lang="en-US" dirty="0"/>
              <a:t> </a:t>
            </a:r>
            <a:r>
              <a:rPr lang="en-US" dirty="0" err="1"/>
              <a:t>donnée</a:t>
            </a:r>
            <a:r>
              <a:rPr lang="en-US" dirty="0"/>
              <a:t> par la </a:t>
            </a:r>
            <a:r>
              <a:rPr lang="en-US" dirty="0" err="1"/>
              <a:t>valeur</a:t>
            </a:r>
            <a:r>
              <a:rPr lang="en-US" dirty="0"/>
              <a:t> du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ebx</a:t>
            </a:r>
            <a:endParaRPr lang="en-US" dirty="0"/>
          </a:p>
          <a:p>
            <a:r>
              <a:rPr lang="fr-BE" dirty="0"/>
              <a:t>Quel est l’intérêt de mettre l’adresse « ex1 » dans un registre ?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3FCFE-DF73-457C-8097-5FDD4635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Registres divisibles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DFCC3-75D0-4876-9C64-D2F1FEA0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EAX est divisible en AX, AH et AL</a:t>
            </a:r>
          </a:p>
          <a:p>
            <a:pPr lvl="1"/>
            <a:r>
              <a:rPr lang="fr-FR" dirty="0"/>
              <a:t>AX sont les 16 premiers bits (2 octets)</a:t>
            </a:r>
          </a:p>
          <a:p>
            <a:pPr lvl="1"/>
            <a:r>
              <a:rPr lang="fr-FR" dirty="0"/>
              <a:t>AL sont les 8 premiers bits (1 octet)</a:t>
            </a:r>
          </a:p>
          <a:p>
            <a:pPr lvl="1"/>
            <a:r>
              <a:rPr lang="fr-FR" dirty="0"/>
              <a:t>AH sont les bits n°8 à 15 (1 octet)</a:t>
            </a:r>
          </a:p>
          <a:p>
            <a:r>
              <a:rPr lang="fr-FR" dirty="0"/>
              <a:t>EBX est divisible en BX, BH et BL</a:t>
            </a:r>
          </a:p>
          <a:p>
            <a:r>
              <a:rPr lang="fr-FR" dirty="0"/>
              <a:t>ECX est divisible en CX, CH et CL</a:t>
            </a:r>
          </a:p>
          <a:p>
            <a:r>
              <a:rPr lang="fr-FR" dirty="0"/>
              <a:t>EDX est divisible en DX, DH et DL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F4DA8-3332-49F7-B10A-ECF6777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526C00-03AE-416B-8FBC-2E03521F7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44" b="59034"/>
          <a:stretch/>
        </p:blipFill>
        <p:spPr>
          <a:xfrm>
            <a:off x="1979712" y="5018387"/>
            <a:ext cx="4428948" cy="16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Le code ASCII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Permet de représenter des caractères</a:t>
            </a:r>
          </a:p>
          <a:p>
            <a:pPr algn="ctr"/>
            <a:r>
              <a:rPr lang="fr-FR" dirty="0"/>
              <a:t>dans l’ordinateur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595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Différentes normes de codages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636572"/>
          </a:xfrm>
        </p:spPr>
        <p:txBody>
          <a:bodyPr/>
          <a:lstStyle/>
          <a:p>
            <a:r>
              <a:rPr lang="fr-BE" dirty="0"/>
              <a:t>ASCII</a:t>
            </a:r>
          </a:p>
          <a:p>
            <a:pPr lvl="1"/>
            <a:r>
              <a:rPr lang="fr-BE" sz="2400" dirty="0">
                <a:hlinkClick r:id="rId3"/>
              </a:rPr>
              <a:t>American Standard Code for </a:t>
            </a:r>
            <a:br>
              <a:rPr lang="fr-BE" sz="2400" dirty="0">
                <a:hlinkClick r:id="rId3"/>
              </a:rPr>
            </a:br>
            <a:r>
              <a:rPr lang="fr-BE" sz="2400" dirty="0">
                <a:hlinkClick r:id="rId3"/>
              </a:rPr>
              <a:t>Information </a:t>
            </a:r>
            <a:r>
              <a:rPr lang="fr-BE" sz="2400" dirty="0" err="1">
                <a:hlinkClick r:id="rId3"/>
              </a:rPr>
              <a:t>Interchange</a:t>
            </a:r>
            <a:endParaRPr lang="fr-BE" sz="2400" dirty="0"/>
          </a:p>
          <a:p>
            <a:pPr lvl="1"/>
            <a:r>
              <a:rPr lang="fr-BE" sz="2400" dirty="0"/>
              <a:t>La plus connue, la plus ancienne </a:t>
            </a:r>
            <a:br>
              <a:rPr lang="fr-BE" sz="2400" dirty="0"/>
            </a:br>
            <a:r>
              <a:rPr lang="fr-BE" sz="2400" dirty="0"/>
              <a:t>et la plus largement compatible </a:t>
            </a:r>
          </a:p>
          <a:p>
            <a:r>
              <a:rPr lang="fr-BE" dirty="0"/>
              <a:t>Unicode</a:t>
            </a:r>
          </a:p>
          <a:p>
            <a:pPr lvl="1"/>
            <a:r>
              <a:rPr lang="fr-BE" dirty="0"/>
              <a:t>Répertoire actuel de </a:t>
            </a:r>
            <a:r>
              <a:rPr lang="fr-FR" dirty="0"/>
              <a:t>137 374</a:t>
            </a:r>
            <a:r>
              <a:rPr lang="fr-BE" dirty="0"/>
              <a:t> caractères</a:t>
            </a:r>
          </a:p>
          <a:p>
            <a:pPr lvl="1"/>
            <a:r>
              <a:rPr lang="fr-BE" dirty="0"/>
              <a:t>UTF-8</a:t>
            </a:r>
          </a:p>
          <a:p>
            <a:pPr lvl="2"/>
            <a:r>
              <a:rPr lang="fr-FR" dirty="0"/>
              <a:t>Usage très courant sur Internet</a:t>
            </a:r>
            <a:endParaRPr lang="fr-BE" dirty="0"/>
          </a:p>
          <a:p>
            <a:pPr lvl="2"/>
            <a:r>
              <a:rPr lang="fr-FR" dirty="0"/>
              <a:t>Sous sa forme UTF-8, l'Unicode offre une certaine interopérabilité avec le code ASCII	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026" name="Picture 2" descr="E:\Asm\2010-2011\1er semestre\images\217px-ASCII_full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28800"/>
            <a:ext cx="20669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des codes ASCII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1 caractère est codé sur 1 octet</a:t>
            </a:r>
          </a:p>
          <a:p>
            <a:pPr lvl="1"/>
            <a:r>
              <a:rPr lang="fr-BE" dirty="0"/>
              <a:t>Code ASCII de 0 à 127</a:t>
            </a:r>
            <a:r>
              <a:rPr lang="fr-BE" baseline="-25000" dirty="0"/>
              <a:t>10</a:t>
            </a:r>
          </a:p>
          <a:p>
            <a:r>
              <a:rPr lang="fr-BE" dirty="0"/>
              <a:t>Combien faut-il d’octets pour coder n caractères ?</a:t>
            </a:r>
          </a:p>
          <a:p>
            <a:pPr lvl="1"/>
            <a:r>
              <a:rPr lang="fr-BE" dirty="0"/>
              <a:t>n octets</a:t>
            </a:r>
          </a:p>
          <a:p>
            <a:endParaRPr kumimoji="1" lang="fr-BE" sz="2400" kern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188622" y="4274341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79532" y="402715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latin typeface="+mn-lt"/>
              </a:rPr>
              <a:t>A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096270" y="4015579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latin typeface="+mn-lt"/>
              </a:rPr>
              <a:t>4 1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392238" y="4661047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3 C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523319" y="4701379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093095" y="4701379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6 1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1502682" y="5387179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116273" y="5364319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2 B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399858" y="3989538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3 9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779344" y="5335594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latin typeface="+mn-lt"/>
              </a:rPr>
              <a:t>AHA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777125" y="401557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9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355976" y="3939379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779344" y="4724234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latin typeface="+mn-lt"/>
              </a:rPr>
              <a:t>&lt;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6388221" y="5267665"/>
            <a:ext cx="2260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dirty="0">
                <a:latin typeface="+mn-lt"/>
              </a:rPr>
              <a:t>4 1   4 8   4 1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3083171" y="5539107"/>
            <a:ext cx="657002" cy="215255"/>
            <a:chOff x="7068616" y="3501007"/>
            <a:chExt cx="657002" cy="215255"/>
          </a:xfrm>
        </p:grpSpPr>
        <p:cxnSp>
          <p:nvCxnSpPr>
            <p:cNvPr id="44" name="Connecteur droit 43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Connecteur droit 44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cteur droit 45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e 47"/>
          <p:cNvGrpSpPr/>
          <p:nvPr/>
        </p:nvGrpSpPr>
        <p:grpSpPr>
          <a:xfrm>
            <a:off x="6361981" y="4202832"/>
            <a:ext cx="657002" cy="215255"/>
            <a:chOff x="7068616" y="3501007"/>
            <a:chExt cx="657002" cy="215255"/>
          </a:xfrm>
        </p:grpSpPr>
        <p:cxnSp>
          <p:nvCxnSpPr>
            <p:cNvPr id="49" name="Connecteur droit 48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Connecteur droit 49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Connecteur droit 50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necteur droit 51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e 52"/>
          <p:cNvGrpSpPr/>
          <p:nvPr/>
        </p:nvGrpSpPr>
        <p:grpSpPr>
          <a:xfrm>
            <a:off x="6368120" y="4847438"/>
            <a:ext cx="657002" cy="215255"/>
            <a:chOff x="7068616" y="3501007"/>
            <a:chExt cx="657002" cy="215255"/>
          </a:xfrm>
        </p:grpSpPr>
        <p:cxnSp>
          <p:nvCxnSpPr>
            <p:cNvPr id="54" name="Connecteur droit 53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cteur droit 54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necteur droit 56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e 62"/>
          <p:cNvGrpSpPr/>
          <p:nvPr/>
        </p:nvGrpSpPr>
        <p:grpSpPr>
          <a:xfrm>
            <a:off x="3075544" y="4218232"/>
            <a:ext cx="657002" cy="215255"/>
            <a:chOff x="7068616" y="3501007"/>
            <a:chExt cx="657002" cy="215255"/>
          </a:xfrm>
        </p:grpSpPr>
        <p:cxnSp>
          <p:nvCxnSpPr>
            <p:cNvPr id="64" name="Connecteur droit 63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Connecteur droit 65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necteur droit 66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2188622" y="4932049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69" name="Line 5"/>
          <p:cNvSpPr>
            <a:spLocks noChangeShapeType="1"/>
          </p:cNvSpPr>
          <p:nvPr/>
        </p:nvSpPr>
        <p:spPr bwMode="auto">
          <a:xfrm flipV="1">
            <a:off x="2188622" y="5618010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grpSp>
        <p:nvGrpSpPr>
          <p:cNvPr id="70" name="Groupe 69"/>
          <p:cNvGrpSpPr/>
          <p:nvPr/>
        </p:nvGrpSpPr>
        <p:grpSpPr>
          <a:xfrm>
            <a:off x="3081683" y="4891879"/>
            <a:ext cx="657002" cy="215255"/>
            <a:chOff x="7068616" y="3501007"/>
            <a:chExt cx="657002" cy="215255"/>
          </a:xfrm>
        </p:grpSpPr>
        <p:cxnSp>
          <p:nvCxnSpPr>
            <p:cNvPr id="71" name="Connecteur droit 70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necteur droit 71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necteur droit 72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Connecteur droit 73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e 4"/>
          <p:cNvGrpSpPr/>
          <p:nvPr/>
        </p:nvGrpSpPr>
        <p:grpSpPr>
          <a:xfrm>
            <a:off x="6369608" y="5472738"/>
            <a:ext cx="1971006" cy="215256"/>
            <a:chOff x="6156176" y="5906292"/>
            <a:chExt cx="1971006" cy="215256"/>
          </a:xfrm>
        </p:grpSpPr>
        <p:grpSp>
          <p:nvGrpSpPr>
            <p:cNvPr id="58" name="Groupe 57"/>
            <p:cNvGrpSpPr/>
            <p:nvPr/>
          </p:nvGrpSpPr>
          <p:grpSpPr>
            <a:xfrm>
              <a:off x="6156176" y="5906292"/>
              <a:ext cx="657002" cy="215255"/>
              <a:chOff x="7068616" y="3501007"/>
              <a:chExt cx="657002" cy="215255"/>
            </a:xfrm>
          </p:grpSpPr>
          <p:cxnSp>
            <p:nvCxnSpPr>
              <p:cNvPr id="59" name="Connecteur droit 58"/>
              <p:cNvCxnSpPr/>
              <p:nvPr/>
            </p:nvCxnSpPr>
            <p:spPr bwMode="auto">
              <a:xfrm>
                <a:off x="7068616" y="3716260"/>
                <a:ext cx="65700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Connecteur droit 59"/>
              <p:cNvCxnSpPr/>
              <p:nvPr/>
            </p:nvCxnSpPr>
            <p:spPr bwMode="auto">
              <a:xfrm flipH="1" flipV="1">
                <a:off x="7068616" y="3501007"/>
                <a:ext cx="1488" cy="2152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Connecteur droit 60"/>
              <p:cNvCxnSpPr/>
              <p:nvPr/>
            </p:nvCxnSpPr>
            <p:spPr bwMode="auto">
              <a:xfrm flipV="1">
                <a:off x="7403256" y="3608633"/>
                <a:ext cx="0" cy="1076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Connecteur droit 61"/>
              <p:cNvCxnSpPr/>
              <p:nvPr/>
            </p:nvCxnSpPr>
            <p:spPr bwMode="auto">
              <a:xfrm flipV="1">
                <a:off x="7725618" y="3501008"/>
                <a:ext cx="0" cy="2152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" name="Groupe 74"/>
            <p:cNvGrpSpPr/>
            <p:nvPr/>
          </p:nvGrpSpPr>
          <p:grpSpPr>
            <a:xfrm>
              <a:off x="6813178" y="5906292"/>
              <a:ext cx="657002" cy="215255"/>
              <a:chOff x="7068616" y="3501007"/>
              <a:chExt cx="657002" cy="215255"/>
            </a:xfrm>
          </p:grpSpPr>
          <p:cxnSp>
            <p:nvCxnSpPr>
              <p:cNvPr id="76" name="Connecteur droit 75"/>
              <p:cNvCxnSpPr/>
              <p:nvPr/>
            </p:nvCxnSpPr>
            <p:spPr bwMode="auto">
              <a:xfrm>
                <a:off x="7068616" y="3716260"/>
                <a:ext cx="65700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/>
              <p:cNvCxnSpPr/>
              <p:nvPr/>
            </p:nvCxnSpPr>
            <p:spPr bwMode="auto">
              <a:xfrm flipH="1" flipV="1">
                <a:off x="7068616" y="3501007"/>
                <a:ext cx="1488" cy="2152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/>
              <p:cNvCxnSpPr/>
              <p:nvPr/>
            </p:nvCxnSpPr>
            <p:spPr bwMode="auto">
              <a:xfrm flipV="1">
                <a:off x="7403256" y="3608633"/>
                <a:ext cx="0" cy="1076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/>
              <p:cNvCxnSpPr/>
              <p:nvPr/>
            </p:nvCxnSpPr>
            <p:spPr bwMode="auto">
              <a:xfrm flipV="1">
                <a:off x="7725618" y="3501008"/>
                <a:ext cx="0" cy="2152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0" name="Groupe 79"/>
            <p:cNvGrpSpPr/>
            <p:nvPr/>
          </p:nvGrpSpPr>
          <p:grpSpPr>
            <a:xfrm>
              <a:off x="7470180" y="5906293"/>
              <a:ext cx="657002" cy="215255"/>
              <a:chOff x="7068616" y="3501007"/>
              <a:chExt cx="657002" cy="215255"/>
            </a:xfrm>
          </p:grpSpPr>
          <p:cxnSp>
            <p:nvCxnSpPr>
              <p:cNvPr id="81" name="Connecteur droit 80"/>
              <p:cNvCxnSpPr/>
              <p:nvPr/>
            </p:nvCxnSpPr>
            <p:spPr bwMode="auto">
              <a:xfrm>
                <a:off x="7068616" y="3716260"/>
                <a:ext cx="65700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Connecteur droit 81"/>
              <p:cNvCxnSpPr/>
              <p:nvPr/>
            </p:nvCxnSpPr>
            <p:spPr bwMode="auto">
              <a:xfrm flipH="1" flipV="1">
                <a:off x="7068616" y="3501007"/>
                <a:ext cx="1488" cy="2152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Connecteur droit 82"/>
              <p:cNvCxnSpPr/>
              <p:nvPr/>
            </p:nvCxnSpPr>
            <p:spPr bwMode="auto">
              <a:xfrm flipV="1">
                <a:off x="7403256" y="3608633"/>
                <a:ext cx="0" cy="1076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Connecteur droit 83"/>
              <p:cNvCxnSpPr/>
              <p:nvPr/>
            </p:nvCxnSpPr>
            <p:spPr bwMode="auto">
              <a:xfrm flipV="1">
                <a:off x="7725618" y="3501008"/>
                <a:ext cx="0" cy="2152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5" name="Line 5"/>
          <p:cNvSpPr>
            <a:spLocks noChangeShapeType="1"/>
          </p:cNvSpPr>
          <p:nvPr/>
        </p:nvSpPr>
        <p:spPr bwMode="auto">
          <a:xfrm flipV="1">
            <a:off x="5611972" y="4257986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86" name="Line 5"/>
          <p:cNvSpPr>
            <a:spLocks noChangeShapeType="1"/>
          </p:cNvSpPr>
          <p:nvPr/>
        </p:nvSpPr>
        <p:spPr bwMode="auto">
          <a:xfrm flipV="1">
            <a:off x="5616006" y="4932211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 flipV="1">
            <a:off x="5631372" y="5564687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2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6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8" grpId="0"/>
      <p:bldP spid="68" grpId="0" animBg="1"/>
      <p:bldP spid="69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83343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L’adressage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Comment accéder à </a:t>
            </a:r>
            <a:br>
              <a:rPr lang="fr-FR" dirty="0"/>
            </a:br>
            <a:r>
              <a:rPr lang="fr-FR" dirty="0"/>
              <a:t>un octet en mémoire 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4146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d’adressage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802"/>
            <a:ext cx="9144000" cy="3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L’adressage absolu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564564"/>
          </a:xfrm>
        </p:spPr>
        <p:txBody>
          <a:bodyPr/>
          <a:lstStyle/>
          <a:p>
            <a:r>
              <a:rPr lang="fr-FR" dirty="0"/>
              <a:t>Chaque octet en mémoire </a:t>
            </a:r>
            <a:br>
              <a:rPr lang="fr-FR" dirty="0"/>
            </a:br>
            <a:r>
              <a:rPr lang="fr-FR" dirty="0"/>
              <a:t>se trouve à une certaine adresse</a:t>
            </a:r>
          </a:p>
          <a:p>
            <a:r>
              <a:rPr lang="fr-FR" dirty="0"/>
              <a:t>Pour </a:t>
            </a:r>
            <a:r>
              <a:rPr lang="fr-FR" dirty="0">
                <a:solidFill>
                  <a:srgbClr val="00B050"/>
                </a:solidFill>
              </a:rPr>
              <a:t>accéder à un octet en mémoire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il faut </a:t>
            </a:r>
            <a:r>
              <a:rPr lang="fr-FR" dirty="0">
                <a:solidFill>
                  <a:srgbClr val="00B050"/>
                </a:solidFill>
              </a:rPr>
              <a:t>connaître son adresse</a:t>
            </a:r>
            <a:endParaRPr lang="fr-FR" dirty="0"/>
          </a:p>
          <a:p>
            <a:r>
              <a:rPr lang="fr-FR" dirty="0"/>
              <a:t>Chaque adresse est exprimée sur 32 bits dans le cadre </a:t>
            </a:r>
            <a:br>
              <a:rPr lang="fr-FR" dirty="0"/>
            </a:br>
            <a:r>
              <a:rPr lang="fr-FR" dirty="0"/>
              <a:t>d’une architecture 32 bits </a:t>
            </a:r>
            <a:r>
              <a:rPr lang="fr-FR" sz="2400" dirty="0"/>
              <a:t>(sans </a:t>
            </a:r>
            <a:r>
              <a:rPr lang="fr-FR" sz="2400" i="1" dirty="0"/>
              <a:t>PAE)</a:t>
            </a:r>
          </a:p>
          <a:p>
            <a:r>
              <a:rPr lang="fr-FR" dirty="0"/>
              <a:t>Quelle est ainsi la </a:t>
            </a:r>
            <a:r>
              <a:rPr lang="fr-FR" dirty="0">
                <a:solidFill>
                  <a:srgbClr val="00B050"/>
                </a:solidFill>
              </a:rPr>
              <a:t>taille de la mémoire </a:t>
            </a:r>
            <a:r>
              <a:rPr lang="fr-FR" dirty="0"/>
              <a:t>adressable ?</a:t>
            </a:r>
          </a:p>
          <a:p>
            <a:r>
              <a:rPr lang="fr-FR" dirty="0"/>
              <a:t>Quelle est </a:t>
            </a:r>
            <a:r>
              <a:rPr lang="fr-FR" dirty="0">
                <a:solidFill>
                  <a:srgbClr val="00B050"/>
                </a:solidFill>
              </a:rPr>
              <a:t>l’étendue des adresses </a:t>
            </a:r>
            <a:r>
              <a:rPr lang="fr-FR" dirty="0"/>
              <a:t>?</a:t>
            </a:r>
          </a:p>
          <a:p>
            <a:endParaRPr lang="fr-FR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75859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407A4E-6C1A-4E4C-A78D-A80368167B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17D692-4C76-4044-AC52-413D6EF42B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34C712-CE66-41CB-BA22-4C07B243A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0</TotalTime>
  <Words>671</Words>
  <Application>Microsoft Office PowerPoint</Application>
  <PresentationFormat>Affichage à l'écran (4:3)</PresentationFormat>
  <Paragraphs>123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Times New Roman</vt:lpstr>
      <vt:lpstr>Wingdings</vt:lpstr>
      <vt:lpstr>Global013 Print PowerPlugs Favorites 2.best</vt:lpstr>
      <vt:lpstr>Langage machine</vt:lpstr>
      <vt:lpstr>Registres divisibles</vt:lpstr>
      <vt:lpstr>Le code ASCII</vt:lpstr>
      <vt:lpstr>Différentes normes de codages</vt:lpstr>
      <vt:lpstr>Table des codes ASCII</vt:lpstr>
      <vt:lpstr>Présentation PowerPoint</vt:lpstr>
      <vt:lpstr>L’adressage</vt:lpstr>
      <vt:lpstr>Le principe d’adressage</vt:lpstr>
      <vt:lpstr>L’adressage absolu</vt:lpstr>
      <vt:lpstr>Extension d’adresse physique</vt:lpstr>
      <vt:lpstr>Langage NASM</vt:lpstr>
      <vt:lpstr>Directives à écrire dans la SECTION .data</vt:lpstr>
      <vt:lpstr>Exemples en pratique</vt:lpstr>
      <vt:lpstr>Dans le code du programme</vt:lpstr>
      <vt:lpstr>Que font ces instructions ?</vt:lpstr>
      <vt:lpstr>Que font ces deux instructions ?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Corentin D'Haeyere</cp:lastModifiedBy>
  <cp:revision>199</cp:revision>
  <cp:lastPrinted>1999-09-06T12:51:46Z</cp:lastPrinted>
  <dcterms:created xsi:type="dcterms:W3CDTF">1999-09-09T14:42:15Z</dcterms:created>
  <dcterms:modified xsi:type="dcterms:W3CDTF">2021-09-30T15:52:01Z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