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4" r:id="rId5"/>
    <p:sldId id="310" r:id="rId6"/>
    <p:sldId id="323" r:id="rId7"/>
    <p:sldId id="328" r:id="rId8"/>
    <p:sldId id="327" r:id="rId9"/>
    <p:sldId id="326" r:id="rId10"/>
    <p:sldId id="329" r:id="rId11"/>
    <p:sldId id="33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78966" autoAdjust="0"/>
  </p:normalViewPr>
  <p:slideViewPr>
    <p:cSldViewPr>
      <p:cViewPr varScale="1">
        <p:scale>
          <a:sx n="114" d="100"/>
          <a:sy n="114" d="100"/>
        </p:scale>
        <p:origin x="14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C53D3DDE-F3C1-4030-A624-61A8BBF735EB}"/>
    <pc:docChg chg="modSld">
      <pc:chgData name="José Vander Meulen" userId="4f02e8f3-6af7-416f-9299-4ae1b71c49eb" providerId="ADAL" clId="{C53D3DDE-F3C1-4030-A624-61A8BBF735EB}" dt="2021-10-06T05:16:45.748" v="6" actId="20577"/>
      <pc:docMkLst>
        <pc:docMk/>
      </pc:docMkLst>
      <pc:sldChg chg="modSp">
        <pc:chgData name="José Vander Meulen" userId="4f02e8f3-6af7-416f-9299-4ae1b71c49eb" providerId="ADAL" clId="{C53D3DDE-F3C1-4030-A624-61A8BBF735EB}" dt="2021-10-06T05:16:45.748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C53D3DDE-F3C1-4030-A624-61A8BBF735EB}" dt="2021-10-06T05:16:33.689" v="0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C53D3DDE-F3C1-4030-A624-61A8BBF735EB}" dt="2021-10-06T05:16:45.748" v="6" actId="20577"/>
          <ac:spMkLst>
            <pc:docMk/>
            <pc:sldMk cId="0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06/10/2021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06/10/2021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06/10/2021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wikipedia.org/wiki/RFLA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RFLA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</a:t>
            </a:r>
            <a:r>
              <a:rPr lang="fr-BE" sz="1800" b="1">
                <a:latin typeface="Courier New" pitchFamily="49" charset="0"/>
                <a:cs typeface="Courier New" pitchFamily="49" charset="0"/>
              </a:rPr>
              <a:t>académique 2021-2022</a:t>
            </a:r>
            <a:endParaRPr lang="fr-BE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Processeur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Le registre des flags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5954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A007-F008-48FD-936E-20C6665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flags qu'est-ce que c'est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95165-D1D8-490F-A293-6E87E8DA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Booléens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Armé : à 1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Désarmé : à 0</a:t>
            </a:r>
          </a:p>
          <a:p>
            <a:r>
              <a:rPr lang="fr-FR" dirty="0"/>
              <a:t>Contenus dans le registre </a:t>
            </a:r>
            <a:r>
              <a:rPr lang="fr-FR" dirty="0">
                <a:solidFill>
                  <a:srgbClr val="00B050"/>
                </a:solidFill>
              </a:rPr>
              <a:t>EFLAGS</a:t>
            </a:r>
            <a:r>
              <a:rPr lang="fr-FR" dirty="0"/>
              <a:t> du processeur 32 bits</a:t>
            </a:r>
          </a:p>
          <a:p>
            <a:pPr lvl="1"/>
            <a:r>
              <a:rPr lang="fr-FR" dirty="0"/>
              <a:t>64 bits : RFLAGS</a:t>
            </a:r>
          </a:p>
          <a:p>
            <a:pPr lvl="1"/>
            <a:r>
              <a:rPr lang="fr-FR" dirty="0">
                <a:hlinkClick r:id="rId2"/>
              </a:rPr>
              <a:t>https://fr.wikipedia.org/wiki/RFLAGS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634FD-6B18-442E-A3F3-4E1A63F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89" y="4849288"/>
            <a:ext cx="7923608" cy="97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8764506" y="5029400"/>
            <a:ext cx="216024" cy="864096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7636442" y="5029218"/>
            <a:ext cx="216024" cy="864096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6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A007-F008-48FD-936E-20C6665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flags à quoi ça sert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95165-D1D8-490F-A293-6E87E8DA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Indiquent l'état du processeur</a:t>
            </a:r>
            <a:br>
              <a:rPr lang="fr-FR" dirty="0"/>
            </a:br>
            <a:r>
              <a:rPr lang="fr-FR" dirty="0"/>
              <a:t>à la fin de l’exécution </a:t>
            </a:r>
            <a:br>
              <a:rPr lang="fr-FR" dirty="0"/>
            </a:br>
            <a:r>
              <a:rPr lang="fr-FR" dirty="0"/>
              <a:t>d’une instruction assembleur</a:t>
            </a:r>
          </a:p>
          <a:p>
            <a:r>
              <a:rPr lang="fr-FR" dirty="0"/>
              <a:t>Permettent de </a:t>
            </a:r>
            <a:r>
              <a:rPr lang="fr-FR" dirty="0">
                <a:solidFill>
                  <a:srgbClr val="00B050"/>
                </a:solidFill>
              </a:rPr>
              <a:t>prendre des décisions</a:t>
            </a:r>
            <a:r>
              <a:rPr lang="fr-FR" dirty="0"/>
              <a:t> </a:t>
            </a:r>
          </a:p>
          <a:p>
            <a:r>
              <a:rPr lang="fr-FR" dirty="0"/>
              <a:t>Permettent au programmeur</a:t>
            </a:r>
            <a:br>
              <a:rPr lang="fr-FR" dirty="0"/>
            </a:br>
            <a:r>
              <a:rPr lang="fr-FR" dirty="0"/>
              <a:t>de </a:t>
            </a:r>
            <a:r>
              <a:rPr lang="fr-FR" dirty="0">
                <a:solidFill>
                  <a:srgbClr val="00B050"/>
                </a:solidFill>
              </a:rPr>
              <a:t>faire des tests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de </a:t>
            </a:r>
            <a:r>
              <a:rPr lang="fr-FR" dirty="0">
                <a:solidFill>
                  <a:srgbClr val="00B050"/>
                </a:solidFill>
              </a:rPr>
              <a:t>faire des boucles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634FD-6B18-442E-A3F3-4E1A63F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3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A007-F008-48FD-936E-20C6665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flags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95165-D1D8-490F-A293-6E87E8DA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ZF</a:t>
            </a:r>
            <a:r>
              <a:rPr lang="fr-BE" dirty="0"/>
              <a:t> (bit 6) </a:t>
            </a:r>
            <a:r>
              <a:rPr lang="fr-BE" i="1" dirty="0" err="1">
                <a:solidFill>
                  <a:srgbClr val="00B050"/>
                </a:solidFill>
              </a:rPr>
              <a:t>Zero</a:t>
            </a:r>
            <a:r>
              <a:rPr lang="fr-BE" i="1" dirty="0">
                <a:solidFill>
                  <a:srgbClr val="00B050"/>
                </a:solidFill>
              </a:rPr>
              <a:t> Flag </a:t>
            </a:r>
          </a:p>
          <a:p>
            <a:r>
              <a:rPr lang="fr-BE" dirty="0">
                <a:solidFill>
                  <a:srgbClr val="00B050"/>
                </a:solidFill>
              </a:rPr>
              <a:t>CF</a:t>
            </a:r>
            <a:r>
              <a:rPr lang="fr-BE" dirty="0"/>
              <a:t> (bit 0) </a:t>
            </a:r>
            <a:r>
              <a:rPr lang="fr-BE" i="1" dirty="0">
                <a:solidFill>
                  <a:srgbClr val="00B050"/>
                </a:solidFill>
              </a:rPr>
              <a:t>Carry Flag</a:t>
            </a:r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Remarque : nous ignorons pour l'instant les autres flags dans le cadre de notre cours </a:t>
            </a:r>
          </a:p>
          <a:p>
            <a:pPr lvl="1"/>
            <a:r>
              <a:rPr lang="fr-BE" dirty="0"/>
              <a:t>Les curieux peuvent lire la documentation en ligne sur </a:t>
            </a:r>
            <a:r>
              <a:rPr lang="fr-FR" sz="2400" dirty="0">
                <a:hlinkClick r:id="rId2"/>
              </a:rPr>
              <a:t>https://fr.wikipedia.org/wiki/RFLAGS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634FD-6B18-442E-A3F3-4E1A63F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63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A007-F008-48FD-936E-20C6665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95165-D1D8-490F-A293-6E87E8DA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BE" i="1" dirty="0" err="1">
                <a:solidFill>
                  <a:srgbClr val="00B050"/>
                </a:solidFill>
              </a:rPr>
              <a:t>Zero</a:t>
            </a:r>
            <a:r>
              <a:rPr lang="fr-BE" i="1" dirty="0">
                <a:solidFill>
                  <a:srgbClr val="00B050"/>
                </a:solidFill>
              </a:rPr>
              <a:t> Flag </a:t>
            </a:r>
            <a:r>
              <a:rPr lang="fr-BE" dirty="0"/>
              <a:t>(Drapeau zéro)</a:t>
            </a:r>
          </a:p>
          <a:p>
            <a:pPr lvl="1"/>
            <a:r>
              <a:rPr lang="fr-BE" dirty="0"/>
              <a:t>Bit 6 </a:t>
            </a:r>
          </a:p>
          <a:p>
            <a:pPr lvl="1"/>
            <a:r>
              <a:rPr lang="fr-BE" dirty="0"/>
              <a:t>Armé si le résultat d'une opération arithmétique vaut zéro</a:t>
            </a:r>
          </a:p>
          <a:p>
            <a:pPr lvl="1"/>
            <a:r>
              <a:rPr lang="fr-BE" dirty="0"/>
              <a:t>Désarmé dans les autres cas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634FD-6B18-442E-A3F3-4E1A63F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24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A007-F008-48FD-936E-20C6665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95165-D1D8-490F-A293-6E87E8DA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BE" i="1" dirty="0">
                <a:solidFill>
                  <a:srgbClr val="00B050"/>
                </a:solidFill>
              </a:rPr>
              <a:t>Carry Flag </a:t>
            </a:r>
            <a:r>
              <a:rPr lang="fr-BE" dirty="0"/>
              <a:t>(Drapeau de retenue)</a:t>
            </a:r>
          </a:p>
          <a:p>
            <a:pPr lvl="1"/>
            <a:r>
              <a:rPr lang="fr-BE" dirty="0"/>
              <a:t>Bit 0 </a:t>
            </a:r>
          </a:p>
          <a:p>
            <a:pPr lvl="1"/>
            <a:r>
              <a:rPr lang="fr-BE" dirty="0"/>
              <a:t>Armé si une opération arithmétique génère une retenue sur le bit le plus significatif (bit de poids fort)</a:t>
            </a:r>
          </a:p>
          <a:p>
            <a:pPr lvl="1"/>
            <a:r>
              <a:rPr lang="fr-BE" dirty="0"/>
              <a:t>Désarmé dans les autres cas</a:t>
            </a:r>
          </a:p>
          <a:p>
            <a:pPr lvl="1"/>
            <a:r>
              <a:rPr lang="fr-BE" dirty="0"/>
              <a:t>Indique ainsi une condition de débordement en arithmétique entière non signée</a:t>
            </a:r>
          </a:p>
          <a:p>
            <a:pPr lvl="1"/>
            <a:endParaRPr lang="fr-BE" dirty="0"/>
          </a:p>
          <a:p>
            <a:pPr lvl="2"/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Remarque : en NASM, INC et DEC ne positionnent pas le CF, utilisez ADD et SUB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634FD-6B18-442E-A3F3-4E1A63F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4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Semaine.4.Théorie.asm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BE" dirty="0"/>
              <a:t>Démonstration dans SASM d'exemples d'armements…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" y="2420888"/>
            <a:ext cx="9113643" cy="1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36041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E5F0D-2E10-4371-90B6-CD6A86E4652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bfa77196-7556-46a7-98ef-da21b6455dfc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0A4F0C-9BDC-4157-8789-6811FAEDD4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50513B-2B79-43C0-8C16-31D3D8402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1287</TotalTime>
  <Words>274</Words>
  <Application>Microsoft Office PowerPoint</Application>
  <PresentationFormat>Affichage à l'écran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Processeur</vt:lpstr>
      <vt:lpstr>Les flags qu'est-ce que c'est ?</vt:lpstr>
      <vt:lpstr>Les flags à quoi ça sert ?</vt:lpstr>
      <vt:lpstr>Les flags</vt:lpstr>
      <vt:lpstr>ZF</vt:lpstr>
      <vt:lpstr>CF</vt:lpstr>
      <vt:lpstr>Semaine.4.Théorie.asm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240</cp:revision>
  <cp:lastPrinted>1999-09-06T12:51:46Z</cp:lastPrinted>
  <dcterms:created xsi:type="dcterms:W3CDTF">1999-09-09T14:42:15Z</dcterms:created>
  <dcterms:modified xsi:type="dcterms:W3CDTF">2021-10-06T05:16:47Z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