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4" r:id="rId5"/>
    <p:sldId id="324" r:id="rId6"/>
    <p:sldId id="325" r:id="rId7"/>
    <p:sldId id="312" r:id="rId8"/>
    <p:sldId id="327" r:id="rId9"/>
    <p:sldId id="328" r:id="rId10"/>
    <p:sldId id="329" r:id="rId11"/>
    <p:sldId id="330" r:id="rId12"/>
    <p:sldId id="326" r:id="rId13"/>
    <p:sldId id="331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10081-5B7C-4668-A008-9E5DF4A16C5D}" v="6" dt="2021-10-09T19:35:32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78966" autoAdjust="0"/>
  </p:normalViewPr>
  <p:slideViewPr>
    <p:cSldViewPr>
      <p:cViewPr varScale="1">
        <p:scale>
          <a:sx n="114" d="100"/>
          <a:sy n="114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38910081-5B7C-4668-A008-9E5DF4A16C5D}"/>
    <pc:docChg chg="modSld">
      <pc:chgData name="José Vander Meulen" userId="4f02e8f3-6af7-416f-9299-4ae1b71c49eb" providerId="ADAL" clId="{38910081-5B7C-4668-A008-9E5DF4A16C5D}" dt="2021-10-09T19:35:32.170" v="6" actId="20577"/>
      <pc:docMkLst>
        <pc:docMk/>
      </pc:docMkLst>
      <pc:sldChg chg="modSp mod">
        <pc:chgData name="José Vander Meulen" userId="4f02e8f3-6af7-416f-9299-4ae1b71c49eb" providerId="ADAL" clId="{38910081-5B7C-4668-A008-9E5DF4A16C5D}" dt="2021-10-09T19:35:32.170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38910081-5B7C-4668-A008-9E5DF4A16C5D}" dt="2021-10-09T19:35:25.247" v="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38910081-5B7C-4668-A008-9E5DF4A16C5D}" dt="2021-10-09T19:35:32.170" v="6" actId="20577"/>
          <ac:spMkLst>
            <pc:docMk/>
            <pc:sldMk cId="0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09/10/2021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09/10/2021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09/10/2021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09/10/2021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 de saut après CMP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JE</a:t>
            </a:r>
            <a:r>
              <a:rPr lang="fr-BE" dirty="0"/>
              <a:t> </a:t>
            </a:r>
            <a:r>
              <a:rPr lang="fr-BE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</a:t>
            </a:r>
            <a:r>
              <a:rPr lang="fr-FR" dirty="0">
                <a:solidFill>
                  <a:srgbClr val="00B050"/>
                </a:solidFill>
              </a:rPr>
              <a:t>op1 == op2</a:t>
            </a:r>
            <a:r>
              <a:rPr lang="fr-FR" dirty="0"/>
              <a:t> (cf. CMP qui précède),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(op1 != op2), passe à l'instruction suivante </a:t>
            </a:r>
          </a:p>
          <a:p>
            <a:pPr lvl="1"/>
            <a:r>
              <a:rPr lang="fr-BE" i="1" dirty="0"/>
              <a:t>JE</a:t>
            </a:r>
            <a:r>
              <a:rPr lang="fr-BE" dirty="0"/>
              <a:t> signifie </a:t>
            </a:r>
            <a:r>
              <a:rPr lang="fr-BE" i="1" u="sng" dirty="0">
                <a:solidFill>
                  <a:srgbClr val="00B050"/>
                </a:solidFill>
              </a:rPr>
              <a:t>J</a:t>
            </a:r>
            <a:r>
              <a:rPr lang="fr-BE" i="1" dirty="0">
                <a:solidFill>
                  <a:srgbClr val="00B050"/>
                </a:solidFill>
              </a:rPr>
              <a:t>ump if </a:t>
            </a:r>
            <a:r>
              <a:rPr lang="fr-BE" i="1" u="sng" dirty="0" err="1">
                <a:solidFill>
                  <a:srgbClr val="00B050"/>
                </a:solidFill>
              </a:rPr>
              <a:t>E</a:t>
            </a:r>
            <a:r>
              <a:rPr lang="fr-BE" i="1" dirty="0" err="1">
                <a:solidFill>
                  <a:srgbClr val="00B050"/>
                </a:solidFill>
              </a:rPr>
              <a:t>quals</a:t>
            </a:r>
            <a:endParaRPr lang="fr-BE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7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 de saut après CMP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JNE</a:t>
            </a:r>
            <a:r>
              <a:rPr lang="fr-BE" dirty="0"/>
              <a:t> </a:t>
            </a:r>
            <a:r>
              <a:rPr lang="fr-BE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</a:t>
            </a:r>
            <a:r>
              <a:rPr lang="fr-FR" dirty="0">
                <a:solidFill>
                  <a:srgbClr val="00B050"/>
                </a:solidFill>
              </a:rPr>
              <a:t>op1 != op2 </a:t>
            </a:r>
            <a:r>
              <a:rPr lang="fr-FR" dirty="0"/>
              <a:t>(cf. CMP qui précède),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(op1 == op2), passe à l'instruction suivante </a:t>
            </a:r>
          </a:p>
          <a:p>
            <a:pPr lvl="1"/>
            <a:r>
              <a:rPr lang="fr-BE" i="1" dirty="0"/>
              <a:t>JNE</a:t>
            </a:r>
            <a:r>
              <a:rPr lang="fr-BE" dirty="0"/>
              <a:t> signifie </a:t>
            </a:r>
            <a:r>
              <a:rPr lang="fr-BE" i="1" u="sng" dirty="0">
                <a:solidFill>
                  <a:srgbClr val="00B050"/>
                </a:solidFill>
              </a:rPr>
              <a:t>J</a:t>
            </a:r>
            <a:r>
              <a:rPr lang="fr-BE" i="1" dirty="0">
                <a:solidFill>
                  <a:srgbClr val="00B050"/>
                </a:solidFill>
              </a:rPr>
              <a:t>ump if </a:t>
            </a:r>
            <a:r>
              <a:rPr lang="fr-BE" i="1" u="sng" dirty="0">
                <a:solidFill>
                  <a:srgbClr val="00B050"/>
                </a:solidFill>
              </a:rPr>
              <a:t>N</a:t>
            </a:r>
            <a:r>
              <a:rPr lang="fr-BE" i="1" dirty="0">
                <a:solidFill>
                  <a:srgbClr val="00B050"/>
                </a:solidFill>
              </a:rPr>
              <a:t>ot </a:t>
            </a:r>
            <a:r>
              <a:rPr lang="fr-BE" i="1" u="sng" dirty="0" err="1">
                <a:solidFill>
                  <a:srgbClr val="00B050"/>
                </a:solidFill>
              </a:rPr>
              <a:t>E</a:t>
            </a:r>
            <a:r>
              <a:rPr lang="fr-BE" i="1" dirty="0" err="1">
                <a:solidFill>
                  <a:srgbClr val="00B050"/>
                </a:solidFill>
              </a:rPr>
              <a:t>quals</a:t>
            </a:r>
            <a:endParaRPr lang="fr-BE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12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 de saut après CMP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348540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JA</a:t>
            </a:r>
            <a:r>
              <a:rPr lang="fr-BE" dirty="0"/>
              <a:t> </a:t>
            </a:r>
            <a:r>
              <a:rPr lang="fr-BE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</a:t>
            </a:r>
            <a:r>
              <a:rPr lang="fr-FR" dirty="0">
                <a:solidFill>
                  <a:srgbClr val="00B050"/>
                </a:solidFill>
              </a:rPr>
              <a:t>op1 &gt; op2 </a:t>
            </a:r>
            <a:r>
              <a:rPr lang="fr-FR" dirty="0"/>
              <a:t>(cf. CMP qui précède),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(op1 &lt;= op2), passe à l'instruction suivante </a:t>
            </a:r>
          </a:p>
          <a:p>
            <a:pPr lvl="1"/>
            <a:r>
              <a:rPr lang="fr-BE" i="1" dirty="0"/>
              <a:t>JA</a:t>
            </a:r>
            <a:r>
              <a:rPr lang="fr-BE" dirty="0"/>
              <a:t> signifie </a:t>
            </a:r>
            <a:r>
              <a:rPr lang="fr-BE" i="1" u="sng" dirty="0">
                <a:solidFill>
                  <a:srgbClr val="00B050"/>
                </a:solidFill>
              </a:rPr>
              <a:t>J</a:t>
            </a:r>
            <a:r>
              <a:rPr lang="fr-BE" i="1" dirty="0">
                <a:solidFill>
                  <a:srgbClr val="00B050"/>
                </a:solidFill>
              </a:rPr>
              <a:t>ump if </a:t>
            </a:r>
            <a:r>
              <a:rPr lang="fr-BE" i="1" u="sng" dirty="0" err="1">
                <a:solidFill>
                  <a:srgbClr val="00B050"/>
                </a:solidFill>
              </a:rPr>
              <a:t>A</a:t>
            </a:r>
            <a:r>
              <a:rPr lang="fr-BE" i="1" dirty="0" err="1">
                <a:solidFill>
                  <a:srgbClr val="00B050"/>
                </a:solidFill>
              </a:rPr>
              <a:t>bove</a:t>
            </a:r>
            <a:endParaRPr lang="fr-BE" i="1" dirty="0">
              <a:solidFill>
                <a:srgbClr val="00B050"/>
              </a:solidFill>
            </a:endParaRPr>
          </a:p>
          <a:p>
            <a:pPr lvl="1"/>
            <a:r>
              <a:rPr lang="fr-BE" i="1" dirty="0"/>
              <a:t>Les nombres ici sont considérés comme des </a:t>
            </a:r>
            <a:r>
              <a:rPr lang="fr-BE" i="1" dirty="0">
                <a:solidFill>
                  <a:srgbClr val="00B050"/>
                </a:solidFill>
              </a:rPr>
              <a:t>entiers non signés</a:t>
            </a:r>
          </a:p>
          <a:p>
            <a:pPr lvl="1"/>
            <a:r>
              <a:rPr lang="fr-BE" i="1" dirty="0"/>
              <a:t>JAE </a:t>
            </a:r>
            <a:r>
              <a:rPr lang="fr-BE" dirty="0"/>
              <a:t>existe et signifie </a:t>
            </a:r>
            <a:r>
              <a:rPr lang="fr-BE" i="1" u="sng" dirty="0"/>
              <a:t>J</a:t>
            </a:r>
            <a:r>
              <a:rPr lang="fr-BE" i="1" dirty="0"/>
              <a:t>ump if </a:t>
            </a:r>
            <a:r>
              <a:rPr lang="fr-BE" i="1" u="sng" dirty="0" err="1"/>
              <a:t>A</a:t>
            </a:r>
            <a:r>
              <a:rPr lang="fr-BE" i="1" dirty="0" err="1"/>
              <a:t>bove</a:t>
            </a:r>
            <a:r>
              <a:rPr lang="fr-BE" i="1" dirty="0"/>
              <a:t> or </a:t>
            </a:r>
            <a:r>
              <a:rPr lang="fr-BE" i="1" u="sng" dirty="0" err="1"/>
              <a:t>E</a:t>
            </a:r>
            <a:r>
              <a:rPr lang="fr-BE" i="1" dirty="0" err="1"/>
              <a:t>quals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7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 de saut après CMP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420548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JB</a:t>
            </a:r>
            <a:r>
              <a:rPr lang="fr-BE" dirty="0"/>
              <a:t> </a:t>
            </a:r>
            <a:r>
              <a:rPr lang="fr-BE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</a:t>
            </a:r>
            <a:r>
              <a:rPr lang="fr-FR" dirty="0">
                <a:solidFill>
                  <a:srgbClr val="00B050"/>
                </a:solidFill>
              </a:rPr>
              <a:t>op1 &lt; op2 </a:t>
            </a:r>
            <a:r>
              <a:rPr lang="fr-FR" dirty="0"/>
              <a:t>(cf. CMP qui précède),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(op1 &gt;= op2), passe à l'instruction suivante </a:t>
            </a:r>
          </a:p>
          <a:p>
            <a:pPr lvl="1"/>
            <a:r>
              <a:rPr lang="fr-BE" i="1" dirty="0"/>
              <a:t>JB</a:t>
            </a:r>
            <a:r>
              <a:rPr lang="fr-BE" dirty="0"/>
              <a:t> signifie </a:t>
            </a:r>
            <a:r>
              <a:rPr lang="fr-BE" i="1" u="sng" dirty="0">
                <a:solidFill>
                  <a:srgbClr val="00B050"/>
                </a:solidFill>
              </a:rPr>
              <a:t>J</a:t>
            </a:r>
            <a:r>
              <a:rPr lang="fr-BE" i="1" dirty="0">
                <a:solidFill>
                  <a:srgbClr val="00B050"/>
                </a:solidFill>
              </a:rPr>
              <a:t>ump if </a:t>
            </a:r>
            <a:r>
              <a:rPr lang="fr-BE" i="1" u="sng" dirty="0" err="1">
                <a:solidFill>
                  <a:srgbClr val="00B050"/>
                </a:solidFill>
              </a:rPr>
              <a:t>B</a:t>
            </a:r>
            <a:r>
              <a:rPr lang="fr-BE" i="1" dirty="0" err="1">
                <a:solidFill>
                  <a:srgbClr val="00B050"/>
                </a:solidFill>
              </a:rPr>
              <a:t>elow</a:t>
            </a:r>
            <a:endParaRPr lang="fr-BE" i="1" dirty="0">
              <a:solidFill>
                <a:srgbClr val="00B050"/>
              </a:solidFill>
            </a:endParaRPr>
          </a:p>
          <a:p>
            <a:pPr lvl="1"/>
            <a:r>
              <a:rPr lang="fr-BE" i="1" dirty="0"/>
              <a:t>Les nombres ici sont considérés comme des </a:t>
            </a:r>
            <a:r>
              <a:rPr lang="fr-BE" i="1" dirty="0">
                <a:solidFill>
                  <a:srgbClr val="00B050"/>
                </a:solidFill>
              </a:rPr>
              <a:t>entiers non signés</a:t>
            </a:r>
          </a:p>
          <a:p>
            <a:pPr lvl="1"/>
            <a:r>
              <a:rPr lang="fr-BE" i="1" dirty="0"/>
              <a:t>JBE </a:t>
            </a:r>
            <a:r>
              <a:rPr lang="fr-BE" dirty="0"/>
              <a:t>existe et signifie </a:t>
            </a:r>
            <a:r>
              <a:rPr lang="fr-BE" i="1" u="sng" dirty="0"/>
              <a:t>J</a:t>
            </a:r>
            <a:r>
              <a:rPr lang="fr-BE" i="1" dirty="0"/>
              <a:t>ump if </a:t>
            </a:r>
            <a:r>
              <a:rPr lang="fr-BE" i="1" u="sng" dirty="0" err="1"/>
              <a:t>B</a:t>
            </a:r>
            <a:r>
              <a:rPr lang="fr-BE" i="1" dirty="0" err="1"/>
              <a:t>elow</a:t>
            </a:r>
            <a:r>
              <a:rPr lang="fr-BE" i="1" dirty="0"/>
              <a:t> or </a:t>
            </a:r>
            <a:r>
              <a:rPr lang="fr-BE" i="1" u="sng" dirty="0" err="1"/>
              <a:t>E</a:t>
            </a:r>
            <a:r>
              <a:rPr lang="fr-BE" i="1" dirty="0" err="1"/>
              <a:t>quals</a:t>
            </a:r>
            <a:endParaRPr lang="fr-BE" dirty="0"/>
          </a:p>
          <a:p>
            <a:pPr lvl="1"/>
            <a:endParaRPr lang="fr-BE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13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d'utilisation de CMP…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Semaine.5.Théorie.2.asm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5" y="1844824"/>
            <a:ext cx="8784977" cy="24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9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Démonstration…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Lecture d'un nombre au clavier</a:t>
            </a:r>
          </a:p>
          <a:p>
            <a:pPr lvl="1"/>
            <a:r>
              <a:rPr lang="fr-BE" dirty="0"/>
              <a:t>Semaine.5</a:t>
            </a:r>
            <a:r>
              <a:rPr lang="fr-BE"/>
              <a:t>.Démonstration.</a:t>
            </a:r>
            <a:r>
              <a:rPr lang="fr-BE" dirty="0"/>
              <a:t>1.asm</a:t>
            </a:r>
          </a:p>
          <a:p>
            <a:pPr lvl="1"/>
            <a:r>
              <a:rPr lang="fr-BE" i="1" dirty="0"/>
              <a:t>L’input</a:t>
            </a:r>
            <a:r>
              <a:rPr lang="fr-BE" dirty="0"/>
              <a:t> dans SASM est à écrire avant de démarrer le </a:t>
            </a:r>
            <a:r>
              <a:rPr lang="fr-BE" i="1" dirty="0" err="1"/>
              <a:t>debug</a:t>
            </a:r>
            <a:r>
              <a:rPr lang="fr-BE" i="1" dirty="0"/>
              <a:t> </a:t>
            </a:r>
            <a:r>
              <a:rPr lang="fr-BE" dirty="0"/>
              <a:t>du programme dans la fenêtre « Input »</a:t>
            </a:r>
          </a:p>
          <a:p>
            <a:pPr lvl="1"/>
            <a:r>
              <a:rPr lang="fr-BE" dirty="0"/>
              <a:t>L’</a:t>
            </a:r>
            <a:r>
              <a:rPr lang="fr-BE" i="1" dirty="0"/>
              <a:t>output </a:t>
            </a:r>
            <a:r>
              <a:rPr lang="fr-BE" dirty="0"/>
              <a:t>dans SASM s’affiche dans la fenêtre « Output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63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Algorithmique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Comment faire des tests en NASM 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6673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Qu'est-ce qui permet de faire des tests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L'état du processeur après une instruction est connu grâce au registre </a:t>
            </a:r>
            <a:r>
              <a:rPr lang="fr-BE" dirty="0">
                <a:solidFill>
                  <a:srgbClr val="00B050"/>
                </a:solidFill>
              </a:rPr>
              <a:t>EFLAGS</a:t>
            </a:r>
            <a:r>
              <a:rPr lang="fr-BE" dirty="0"/>
              <a:t> et aux </a:t>
            </a:r>
            <a:r>
              <a:rPr lang="fr-BE" dirty="0">
                <a:solidFill>
                  <a:srgbClr val="00B050"/>
                </a:solidFill>
              </a:rPr>
              <a:t>drapeaux ZF, CF,…</a:t>
            </a:r>
          </a:p>
          <a:p>
            <a:r>
              <a:rPr lang="fr-BE" dirty="0"/>
              <a:t>Il existe des instructions dites de </a:t>
            </a:r>
            <a:r>
              <a:rPr lang="fr-BE" dirty="0">
                <a:solidFill>
                  <a:srgbClr val="00B050"/>
                </a:solidFill>
              </a:rPr>
              <a:t>branchements</a:t>
            </a:r>
            <a:r>
              <a:rPr lang="fr-BE" dirty="0"/>
              <a:t> (de sauts) pour connaître la valeur d'un drapeau et prendre une décision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9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saut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JZ </a:t>
            </a:r>
            <a:r>
              <a:rPr lang="fr-FR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ZF est armé,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(ZF désarmé), passe à l'instruction suivante </a:t>
            </a:r>
          </a:p>
          <a:p>
            <a:pPr lvl="1"/>
            <a:r>
              <a:rPr lang="fr-FR" dirty="0"/>
              <a:t>Exemple Semaine.5.Théorie.1.asm…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i="1" dirty="0"/>
              <a:t>JZ </a:t>
            </a:r>
            <a:r>
              <a:rPr lang="fr-FR" dirty="0"/>
              <a:t>signifie</a:t>
            </a:r>
            <a:r>
              <a:rPr lang="fr-FR" i="1" dirty="0"/>
              <a:t> </a:t>
            </a:r>
            <a:r>
              <a:rPr lang="fr-FR" i="1" u="sng" dirty="0"/>
              <a:t>J</a:t>
            </a:r>
            <a:r>
              <a:rPr lang="fr-FR" i="1" dirty="0"/>
              <a:t>ump if </a:t>
            </a:r>
            <a:r>
              <a:rPr lang="fr-FR" i="1" u="sng" dirty="0" err="1"/>
              <a:t>Z</a:t>
            </a:r>
            <a:r>
              <a:rPr lang="fr-FR" i="1" dirty="0" err="1"/>
              <a:t>ero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" y="4628184"/>
            <a:ext cx="9115427" cy="11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14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saut inconditionnel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JMP </a:t>
            </a:r>
            <a:r>
              <a:rPr lang="fr-FR" sz="2800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Saute (branche) dans tous les cas </a:t>
            </a:r>
            <a:br>
              <a:rPr lang="fr-FR" dirty="0"/>
            </a:br>
            <a:r>
              <a:rPr lang="fr-FR" dirty="0"/>
              <a:t>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Exemple Semaine.5.Théorie.1.asm</a:t>
            </a:r>
          </a:p>
          <a:p>
            <a:pPr lvl="2"/>
            <a:r>
              <a:rPr lang="fr-FR" dirty="0"/>
              <a:t>Recommandation pratique : écrire une seule étiquette de fin du programme, par exemple fin: et chaque fois que nécessaire pour terminer son programme écrire un JMP vers cette unique étiquette (adresse)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saut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JNZ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ZF est désarmé,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(ZF armé), passe à l'instruction suivante </a:t>
            </a:r>
          </a:p>
          <a:p>
            <a:pPr lvl="1"/>
            <a:r>
              <a:rPr lang="fr-FR" i="1" dirty="0"/>
              <a:t>JNZ </a:t>
            </a:r>
            <a:r>
              <a:rPr lang="fr-FR" dirty="0"/>
              <a:t>signifie</a:t>
            </a:r>
            <a:r>
              <a:rPr lang="fr-FR" i="1" dirty="0"/>
              <a:t> </a:t>
            </a:r>
            <a:r>
              <a:rPr lang="fr-FR" i="1" u="sng" dirty="0"/>
              <a:t>J</a:t>
            </a:r>
            <a:r>
              <a:rPr lang="fr-FR" i="1" dirty="0"/>
              <a:t>ump if </a:t>
            </a:r>
            <a:r>
              <a:rPr lang="fr-FR" i="1" u="sng" dirty="0"/>
              <a:t>N</a:t>
            </a:r>
            <a:r>
              <a:rPr lang="fr-FR" i="1" dirty="0"/>
              <a:t>ot </a:t>
            </a:r>
            <a:r>
              <a:rPr lang="fr-FR" i="1" u="sng" dirty="0" err="1"/>
              <a:t>Z</a:t>
            </a:r>
            <a:r>
              <a:rPr lang="fr-FR" i="1" dirty="0" err="1"/>
              <a:t>ero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saut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JC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CF est armé,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(CF désarmé), passe à l'instruction suivante </a:t>
            </a:r>
          </a:p>
          <a:p>
            <a:pPr lvl="1"/>
            <a:r>
              <a:rPr lang="fr-FR" i="1" dirty="0"/>
              <a:t>JC </a:t>
            </a:r>
            <a:r>
              <a:rPr lang="fr-FR" dirty="0"/>
              <a:t>signifie</a:t>
            </a:r>
            <a:r>
              <a:rPr lang="fr-FR" i="1" dirty="0"/>
              <a:t> </a:t>
            </a:r>
            <a:r>
              <a:rPr lang="fr-FR" i="1" u="sng" dirty="0"/>
              <a:t>J</a:t>
            </a:r>
            <a:r>
              <a:rPr lang="fr-FR" i="1" dirty="0"/>
              <a:t>ump if </a:t>
            </a:r>
            <a:r>
              <a:rPr lang="fr-FR" i="1" u="sng" dirty="0"/>
              <a:t>C</a:t>
            </a:r>
            <a:r>
              <a:rPr lang="fr-FR" i="1" dirty="0"/>
              <a:t>arry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saut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JNC </a:t>
            </a:r>
            <a:r>
              <a:rPr lang="fr-FR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Dans le cas où CF est désarmé,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</a:t>
            </a:r>
          </a:p>
          <a:p>
            <a:pPr lvl="1"/>
            <a:r>
              <a:rPr lang="fr-FR" dirty="0"/>
              <a:t>Sinon (CF armé), passe à l'instruction suivante </a:t>
            </a:r>
          </a:p>
          <a:p>
            <a:pPr lvl="1"/>
            <a:r>
              <a:rPr lang="fr-FR" i="1" dirty="0"/>
              <a:t>JNC </a:t>
            </a:r>
            <a:r>
              <a:rPr lang="fr-FR" dirty="0"/>
              <a:t>signifie</a:t>
            </a:r>
            <a:r>
              <a:rPr lang="fr-FR" i="1" dirty="0"/>
              <a:t> </a:t>
            </a:r>
            <a:r>
              <a:rPr lang="fr-FR" i="1" u="sng" dirty="0"/>
              <a:t>J</a:t>
            </a:r>
            <a:r>
              <a:rPr lang="fr-FR" i="1" dirty="0"/>
              <a:t>ump if </a:t>
            </a:r>
            <a:r>
              <a:rPr lang="fr-FR" i="1" u="sng" dirty="0"/>
              <a:t>N</a:t>
            </a:r>
            <a:r>
              <a:rPr lang="fr-FR" i="1" dirty="0"/>
              <a:t>ot </a:t>
            </a:r>
            <a:r>
              <a:rPr lang="fr-FR" i="1" u="sng" dirty="0"/>
              <a:t>C</a:t>
            </a:r>
            <a:r>
              <a:rPr lang="fr-FR" i="1" dirty="0"/>
              <a:t>arry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8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30FC-1B2B-4E1A-80BC-E88509DE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Comparaisons de deux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AA2E8-4A35-436A-B16E-AEDB997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CMP</a:t>
            </a:r>
            <a:r>
              <a:rPr lang="fr-FR" dirty="0"/>
              <a:t> </a:t>
            </a:r>
            <a:r>
              <a:rPr lang="fr-FR" dirty="0">
                <a:solidFill>
                  <a:srgbClr val="993737"/>
                </a:solidFill>
              </a:rPr>
              <a:t>op1,op2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Compare deux valeurs </a:t>
            </a:r>
            <a:r>
              <a:rPr lang="fr-FR" sz="2400" dirty="0"/>
              <a:t>d'</a:t>
            </a:r>
            <a:r>
              <a:rPr lang="fr-FR" dirty="0">
                <a:solidFill>
                  <a:srgbClr val="993737"/>
                </a:solidFill>
                <a:ea typeface="+mn-ea"/>
                <a:cs typeface="+mn-cs"/>
              </a:rPr>
              <a:t>opérandes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Positionne les flags </a:t>
            </a:r>
            <a:r>
              <a:rPr lang="fr-FR" dirty="0"/>
              <a:t>qui permettent ensuite de prendre une décision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Est suivi juste après </a:t>
            </a:r>
            <a:r>
              <a:rPr lang="fr-FR" dirty="0"/>
              <a:t>par une ou plusieurs (</a:t>
            </a:r>
            <a:r>
              <a:rPr lang="fr-FR" dirty="0">
                <a:solidFill>
                  <a:srgbClr val="00B050"/>
                </a:solidFill>
              </a:rPr>
              <a:t>l'une après </a:t>
            </a:r>
            <a:r>
              <a:rPr lang="fr-FR" dirty="0"/>
              <a:t>l'autre) </a:t>
            </a:r>
            <a:r>
              <a:rPr lang="fr-FR" dirty="0">
                <a:solidFill>
                  <a:srgbClr val="00B050"/>
                </a:solidFill>
              </a:rPr>
              <a:t>instructions de branchements (sauts) conditionnels</a:t>
            </a:r>
          </a:p>
          <a:p>
            <a:pPr lvl="1"/>
            <a:r>
              <a:rPr lang="fr-FR" i="1" dirty="0"/>
              <a:t>CMP signifie </a:t>
            </a:r>
            <a:r>
              <a:rPr lang="fr-FR" i="1" u="sng" dirty="0"/>
              <a:t>C</a:t>
            </a:r>
            <a:r>
              <a:rPr lang="fr-FR" i="1" dirty="0"/>
              <a:t>o</a:t>
            </a:r>
            <a:r>
              <a:rPr lang="fr-FR" i="1" u="sng" dirty="0"/>
              <a:t>mp</a:t>
            </a:r>
            <a:r>
              <a:rPr lang="fr-FR" i="1" dirty="0"/>
              <a:t>are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16CD3-6725-450E-AD68-0B1AB5F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99566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D88E6-74FE-4BE4-B15A-3F58851346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F53BA1-313B-433A-98EA-B90FFFE0C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C2DB3-A2A5-46B9-AE15-2558CB980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1357</TotalTime>
  <Words>677</Words>
  <Application>Microsoft Office PowerPoint</Application>
  <PresentationFormat>Affichage à l'écran (4:3)</PresentationFormat>
  <Paragraphs>92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Algorithmique</vt:lpstr>
      <vt:lpstr>Qu'est-ce qui permet de faire des tests ?</vt:lpstr>
      <vt:lpstr>Instruction de saut conditionnel</vt:lpstr>
      <vt:lpstr>Instruction de saut inconditionnel</vt:lpstr>
      <vt:lpstr>Instruction de saut conditionnel</vt:lpstr>
      <vt:lpstr>Instruction de saut conditionnel</vt:lpstr>
      <vt:lpstr>Instruction de saut conditionnel</vt:lpstr>
      <vt:lpstr>Comparaisons de deux valeurs</vt:lpstr>
      <vt:lpstr>Instruction de saut après CMP</vt:lpstr>
      <vt:lpstr>Instruction de saut après CMP</vt:lpstr>
      <vt:lpstr>Instruction de saut après CMP</vt:lpstr>
      <vt:lpstr>Instruction de saut après CMP</vt:lpstr>
      <vt:lpstr>Exemple d'utilisation de CMP…</vt:lpstr>
      <vt:lpstr>Démonstration…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250</cp:revision>
  <cp:lastPrinted>1999-09-06T12:51:46Z</cp:lastPrinted>
  <dcterms:created xsi:type="dcterms:W3CDTF">1999-09-09T14:42:15Z</dcterms:created>
  <dcterms:modified xsi:type="dcterms:W3CDTF">2021-10-09T19:35:34Z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