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4" r:id="rId5"/>
    <p:sldId id="310" r:id="rId6"/>
    <p:sldId id="324" r:id="rId7"/>
    <p:sldId id="327" r:id="rId8"/>
    <p:sldId id="328" r:id="rId9"/>
    <p:sldId id="329" r:id="rId10"/>
    <p:sldId id="33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78966" autoAdjust="0"/>
  </p:normalViewPr>
  <p:slideViewPr>
    <p:cSldViewPr>
      <p:cViewPr varScale="1">
        <p:scale>
          <a:sx n="114" d="100"/>
          <a:sy n="114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1ABE49A6-C065-42E6-BDA7-5D72922E3C29}"/>
    <pc:docChg chg="modSld">
      <pc:chgData name="José Vander Meulen" userId="4f02e8f3-6af7-416f-9299-4ae1b71c49eb" providerId="ADAL" clId="{1ABE49A6-C065-42E6-BDA7-5D72922E3C29}" dt="2021-11-21T14:05:00.028" v="0" actId="6549"/>
      <pc:docMkLst>
        <pc:docMk/>
      </pc:docMkLst>
      <pc:sldChg chg="modSp mod">
        <pc:chgData name="José Vander Meulen" userId="4f02e8f3-6af7-416f-9299-4ae1b71c49eb" providerId="ADAL" clId="{1ABE49A6-C065-42E6-BDA7-5D72922E3C29}" dt="2021-11-21T14:05:00.028" v="0" actId="6549"/>
        <pc:sldMkLst>
          <pc:docMk/>
          <pc:sldMk cId="0" sldId="274"/>
        </pc:sldMkLst>
        <pc:spChg chg="mod">
          <ac:chgData name="José Vander Meulen" userId="4f02e8f3-6af7-416f-9299-4ae1b71c49eb" providerId="ADAL" clId="{1ABE49A6-C065-42E6-BDA7-5D72922E3C29}" dt="2021-11-21T14:05:00.028" v="0" actId="6549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21/11/2021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21/11/2021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2019-2020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La Pile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Structure de données </a:t>
            </a:r>
            <a:br>
              <a:rPr lang="fr-FR" dirty="0"/>
            </a:br>
            <a:r>
              <a:rPr lang="fr-FR" dirty="0"/>
              <a:t>d'une partie de la mémoire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5954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pile (en anglais </a:t>
            </a:r>
            <a:r>
              <a:rPr lang="fr-FR" i="1" dirty="0" err="1"/>
              <a:t>stack</a:t>
            </a:r>
            <a:r>
              <a:rPr lang="fr-FR" dirty="0"/>
              <a:t>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structure de données </a:t>
            </a:r>
            <a:r>
              <a:rPr lang="fr-FR" dirty="0">
                <a:solidFill>
                  <a:srgbClr val="00B050"/>
                </a:solidFill>
              </a:rPr>
              <a:t>LIFO</a:t>
            </a:r>
          </a:p>
          <a:p>
            <a:r>
              <a:rPr lang="fr-FR" u="sng" dirty="0">
                <a:solidFill>
                  <a:srgbClr val="00B050"/>
                </a:solidFill>
              </a:rPr>
              <a:t>L</a:t>
            </a:r>
            <a:r>
              <a:rPr lang="fr-FR" dirty="0">
                <a:solidFill>
                  <a:srgbClr val="00B050"/>
                </a:solidFill>
              </a:rPr>
              <a:t>ast </a:t>
            </a:r>
            <a:r>
              <a:rPr lang="fr-FR" u="sng" dirty="0">
                <a:solidFill>
                  <a:srgbClr val="00B050"/>
                </a:solidFill>
              </a:rPr>
              <a:t>I</a:t>
            </a:r>
            <a:r>
              <a:rPr lang="fr-FR" dirty="0">
                <a:solidFill>
                  <a:srgbClr val="00B050"/>
                </a:solidFill>
              </a:rPr>
              <a:t>n </a:t>
            </a:r>
            <a:r>
              <a:rPr lang="fr-FR" u="sng" dirty="0">
                <a:solidFill>
                  <a:srgbClr val="00B050"/>
                </a:solidFill>
              </a:rPr>
              <a:t>F</a:t>
            </a:r>
            <a:r>
              <a:rPr lang="fr-FR" dirty="0">
                <a:solidFill>
                  <a:srgbClr val="00B050"/>
                </a:solidFill>
              </a:rPr>
              <a:t>irst </a:t>
            </a:r>
            <a:r>
              <a:rPr lang="fr-FR" u="sng" dirty="0">
                <a:solidFill>
                  <a:srgbClr val="00B050"/>
                </a:solidFill>
              </a:rPr>
              <a:t>O</a:t>
            </a:r>
            <a:r>
              <a:rPr lang="fr-FR" dirty="0">
                <a:solidFill>
                  <a:srgbClr val="00B050"/>
                </a:solidFill>
              </a:rPr>
              <a:t>ut</a:t>
            </a:r>
          </a:p>
          <a:p>
            <a:pPr lvl="1"/>
            <a:r>
              <a:rPr lang="fr-FR" dirty="0"/>
              <a:t>Dernier arrivé, premier sorti</a:t>
            </a:r>
          </a:p>
          <a:p>
            <a:r>
              <a:rPr lang="fr-FR" dirty="0"/>
              <a:t>2 opérations </a:t>
            </a:r>
          </a:p>
          <a:p>
            <a:pPr lvl="1"/>
            <a:r>
              <a:rPr lang="fr-FR" dirty="0"/>
              <a:t>Empiler : ajouter un élément</a:t>
            </a:r>
          </a:p>
          <a:p>
            <a:pPr lvl="1"/>
            <a:r>
              <a:rPr lang="fr-FR" dirty="0"/>
              <a:t>Dépiler : enlever un élément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019800" y="53340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019800" y="59436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019800" y="50292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019800" y="5638800"/>
            <a:ext cx="1676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build="p" autoUpdateAnimBg="0"/>
      <p:bldP spid="71684" grpId="0" animBg="1"/>
      <p:bldP spid="71684" grpId="1" animBg="1"/>
      <p:bldP spid="71688" grpId="0" animBg="1"/>
      <p:bldP spid="71688" grpId="1" animBg="1"/>
      <p:bldP spid="716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de l'architecture x86 32 bits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sont de </a:t>
            </a:r>
            <a:r>
              <a:rPr lang="fr-FR" dirty="0">
                <a:solidFill>
                  <a:srgbClr val="00B050"/>
                </a:solidFill>
              </a:rPr>
              <a:t>4 octets</a:t>
            </a:r>
          </a:p>
          <a:p>
            <a:r>
              <a:rPr lang="fr-FR" dirty="0"/>
              <a:t>Les opérations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Empiler</a:t>
            </a:r>
          </a:p>
          <a:p>
            <a:pPr lvl="2"/>
            <a:r>
              <a:rPr lang="fr-FR" dirty="0"/>
              <a:t>instruction </a:t>
            </a:r>
            <a:r>
              <a:rPr lang="fr-FR" dirty="0">
                <a:solidFill>
                  <a:srgbClr val="00B050"/>
                </a:solidFill>
              </a:rPr>
              <a:t>PUSH </a:t>
            </a:r>
            <a:r>
              <a:rPr lang="fr-FR" sz="2000" dirty="0">
                <a:solidFill>
                  <a:srgbClr val="00B050"/>
                </a:solidFill>
              </a:rPr>
              <a:t>suivie d'un opérande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Dépiler</a:t>
            </a:r>
          </a:p>
          <a:p>
            <a:pPr lvl="2"/>
            <a:r>
              <a:rPr lang="fr-FR" dirty="0"/>
              <a:t>instruction </a:t>
            </a:r>
            <a:r>
              <a:rPr lang="fr-FR" dirty="0">
                <a:solidFill>
                  <a:srgbClr val="00B050"/>
                </a:solidFill>
              </a:rPr>
              <a:t>POP </a:t>
            </a:r>
            <a:r>
              <a:rPr lang="fr-FR" sz="2000" dirty="0">
                <a:solidFill>
                  <a:srgbClr val="00B050"/>
                </a:solidFill>
              </a:rPr>
              <a:t>suivie d'un opérande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BE" dirty="0"/>
              <a:t>Le registre ESP (</a:t>
            </a:r>
            <a:r>
              <a:rPr lang="fr-BE" i="1" dirty="0" err="1"/>
              <a:t>Stack</a:t>
            </a:r>
            <a:r>
              <a:rPr lang="fr-BE" i="1" dirty="0"/>
              <a:t> Pointer)</a:t>
            </a:r>
            <a:r>
              <a:rPr lang="fr-BE" dirty="0"/>
              <a:t> sert à indiquer l'adresse </a:t>
            </a:r>
            <a:r>
              <a:rPr lang="fr-FR" dirty="0"/>
              <a:t>du sommet de la pile</a:t>
            </a:r>
          </a:p>
          <a:p>
            <a:pPr lvl="1"/>
            <a:r>
              <a:rPr lang="fr-FR" dirty="0"/>
              <a:t>ESP est mis à jour automatiquement lors d'un PUSH ou un POP	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L’instruction PUSH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571604" y="4631202"/>
            <a:ext cx="3455792" cy="1828800"/>
            <a:chOff x="240" y="2928"/>
            <a:chExt cx="2614" cy="1152"/>
          </a:xfrm>
        </p:grpSpPr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240" y="292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dirty="0"/>
                <a:t>pile avant :</a:t>
              </a:r>
            </a:p>
          </p:txBody>
        </p:sp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672" y="3936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672" y="3792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672" y="3648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 flipH="1">
              <a:off x="1693" y="3717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2016" y="3580"/>
              <a:ext cx="8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2000" b="1" dirty="0">
                  <a:latin typeface="Courier New" pitchFamily="49" charset="0"/>
                </a:rPr>
                <a:t>ESP</a:t>
              </a:r>
              <a:endParaRPr lang="fr-FR" dirty="0"/>
            </a:p>
          </p:txBody>
        </p:sp>
      </p:grp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5652120" y="4631202"/>
            <a:ext cx="3187080" cy="1828800"/>
            <a:chOff x="3072" y="2928"/>
            <a:chExt cx="2496" cy="1152"/>
          </a:xfrm>
        </p:grpSpPr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3072" y="292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/>
                <a:t>pile après :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3216" y="3936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3216" y="3792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3216" y="3648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3216" y="3504"/>
              <a:ext cx="96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H="1">
              <a:off x="4239" y="3584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4704" y="3467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2000" b="1" dirty="0">
                  <a:latin typeface="Courier New" pitchFamily="49" charset="0"/>
                </a:rPr>
                <a:t>ESP</a:t>
              </a:r>
              <a:endParaRPr lang="fr-FR" dirty="0"/>
            </a:p>
          </p:txBody>
        </p:sp>
      </p:grp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3429000" y="1233488"/>
            <a:ext cx="2590800" cy="52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800" b="1" dirty="0">
                <a:solidFill>
                  <a:schemeClr val="tx1"/>
                </a:solidFill>
                <a:latin typeface="Courier New" pitchFamily="49" charset="0"/>
              </a:rPr>
              <a:t>PUSH		OP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1571604" y="1981200"/>
            <a:ext cx="65055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B050"/>
                </a:solidFill>
                <a:latin typeface="Arial" charset="0"/>
              </a:rPr>
              <a:t>ESP est </a:t>
            </a:r>
            <a:r>
              <a:rPr lang="fr-FR" u="sng" dirty="0">
                <a:solidFill>
                  <a:srgbClr val="00B050"/>
                </a:solidFill>
                <a:latin typeface="Arial" charset="0"/>
              </a:rPr>
              <a:t>décrémenté</a:t>
            </a:r>
            <a:r>
              <a:rPr lang="fr-FR" dirty="0">
                <a:solidFill>
                  <a:srgbClr val="00B050"/>
                </a:solidFill>
                <a:latin typeface="Arial" charset="0"/>
              </a:rPr>
              <a:t> de 4 automatiquement</a:t>
            </a:r>
          </a:p>
          <a:p>
            <a:pPr>
              <a:spcBef>
                <a:spcPct val="50000"/>
              </a:spcBef>
            </a:pPr>
            <a:r>
              <a:rPr lang="fr-FR" dirty="0">
                <a:solidFill>
                  <a:srgbClr val="00B050"/>
                </a:solidFill>
                <a:latin typeface="Arial" charset="0"/>
              </a:rPr>
              <a:t>L’opérande op  est recopiée en mémoire </a:t>
            </a:r>
            <a:br>
              <a:rPr lang="fr-FR" dirty="0">
                <a:solidFill>
                  <a:srgbClr val="00B050"/>
                </a:solidFill>
                <a:latin typeface="Arial" charset="0"/>
              </a:rPr>
            </a:br>
            <a:r>
              <a:rPr lang="fr-FR" dirty="0">
                <a:solidFill>
                  <a:srgbClr val="00B050"/>
                </a:solidFill>
                <a:latin typeface="Arial" charset="0"/>
              </a:rPr>
              <a:t>à partir de l’adresse ESP sur 4 octets</a:t>
            </a:r>
          </a:p>
          <a:p>
            <a:pPr algn="l">
              <a:spcBef>
                <a:spcPct val="50000"/>
              </a:spcBef>
            </a:pP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1571604" y="3383147"/>
            <a:ext cx="65055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092325" indent="-2092325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2282825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24733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266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854325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3311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768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4225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683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dirty="0"/>
              <a:t>L’opérande op est soit un registre, </a:t>
            </a:r>
            <a:br>
              <a:rPr lang="fr-FR" dirty="0"/>
            </a:br>
            <a:r>
              <a:rPr lang="fr-FR" dirty="0"/>
              <a:t>soit une zone mémoire ou </a:t>
            </a:r>
            <a:br>
              <a:rPr lang="fr-FR" dirty="0"/>
            </a:br>
            <a:r>
              <a:rPr lang="fr-FR" dirty="0"/>
              <a:t>soit une constante</a:t>
            </a:r>
          </a:p>
        </p:txBody>
      </p:sp>
    </p:spTree>
    <p:extLst>
      <p:ext uri="{BB962C8B-B14F-4D97-AF65-F5344CB8AC3E}">
        <p14:creationId xmlns:p14="http://schemas.microsoft.com/office/powerpoint/2010/main" val="3890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6" grpId="0" animBg="1" autoUpdateAnimBg="0"/>
      <p:bldP spid="76817" grpId="0" autoUpdateAnimBg="0"/>
      <p:bldP spid="768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L’instruction POP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5364088" y="4648200"/>
            <a:ext cx="3292724" cy="1828800"/>
            <a:chOff x="3072" y="2928"/>
            <a:chExt cx="2365" cy="1152"/>
          </a:xfrm>
        </p:grpSpPr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3072" y="292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dirty="0"/>
                <a:t>pile après :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216" y="3936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3216" y="3792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3216" y="3648"/>
              <a:ext cx="96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 flipH="1">
              <a:off x="4239" y="3710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4573" y="3585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2000" b="1" dirty="0">
                  <a:latin typeface="Courier New" pitchFamily="49" charset="0"/>
                </a:rPr>
                <a:t>ESP</a:t>
              </a:r>
              <a:endParaRPr lang="fr-FR" dirty="0"/>
            </a:p>
          </p:txBody>
        </p:sp>
      </p:grp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429000" y="1233488"/>
            <a:ext cx="2590800" cy="52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800" b="1" dirty="0">
                <a:solidFill>
                  <a:schemeClr val="tx1"/>
                </a:solidFill>
                <a:latin typeface="Courier New" pitchFamily="49" charset="0"/>
              </a:rPr>
              <a:t>POP		OP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1187624" y="1981200"/>
            <a:ext cx="76515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530350" indent="-1530350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2860675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05117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324167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3432175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3889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4346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480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5260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fr-FR" dirty="0">
                <a:solidFill>
                  <a:srgbClr val="00B050"/>
                </a:solidFill>
              </a:rPr>
              <a:t>Les 4 octets stockés à partir de l ’adresse </a:t>
            </a:r>
            <a:r>
              <a:rPr lang="fr-FR" b="1" dirty="0">
                <a:solidFill>
                  <a:srgbClr val="00B050"/>
                </a:solidFill>
                <a:latin typeface="Courier New" pitchFamily="49" charset="0"/>
              </a:rPr>
              <a:t>ESP </a:t>
            </a:r>
            <a:r>
              <a:rPr lang="fr-FR" dirty="0">
                <a:solidFill>
                  <a:srgbClr val="00B050"/>
                </a:solidFill>
              </a:rPr>
              <a:t>sont recopiés dans l’opérande op</a:t>
            </a:r>
            <a:endParaRPr lang="fr-FR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B050"/>
                </a:solidFill>
                <a:latin typeface="Courier New" pitchFamily="49" charset="0"/>
              </a:rPr>
              <a:t>SP</a:t>
            </a:r>
            <a:r>
              <a:rPr lang="fr-FR" dirty="0">
                <a:solidFill>
                  <a:srgbClr val="00B050"/>
                </a:solidFill>
              </a:rPr>
              <a:t> est </a:t>
            </a:r>
            <a:r>
              <a:rPr lang="fr-FR" u="sng" dirty="0">
                <a:solidFill>
                  <a:srgbClr val="00B050"/>
                </a:solidFill>
              </a:rPr>
              <a:t>incrémenté</a:t>
            </a:r>
            <a:r>
              <a:rPr lang="fr-FR" dirty="0">
                <a:solidFill>
                  <a:srgbClr val="00B050"/>
                </a:solidFill>
              </a:rPr>
              <a:t> de 4 automatiquement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1174459" y="3573016"/>
            <a:ext cx="6279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092325" indent="-2092325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2282825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24733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266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854325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3311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768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4225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683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fr-FR" dirty="0"/>
              <a:t>L’opérande op de destination est un registre ou une zone mémoire</a:t>
            </a:r>
          </a:p>
        </p:txBody>
      </p:sp>
      <p:grpSp>
        <p:nvGrpSpPr>
          <p:cNvPr id="77850" name="Group 26"/>
          <p:cNvGrpSpPr>
            <a:grpSpLocks/>
          </p:cNvGrpSpPr>
          <p:nvPr/>
        </p:nvGrpSpPr>
        <p:grpSpPr bwMode="auto">
          <a:xfrm>
            <a:off x="1187623" y="4648200"/>
            <a:ext cx="3743966" cy="1828800"/>
            <a:chOff x="240" y="2928"/>
            <a:chExt cx="2566" cy="1152"/>
          </a:xfrm>
        </p:grpSpPr>
        <p:grpSp>
          <p:nvGrpSpPr>
            <p:cNvPr id="77849" name="Group 25"/>
            <p:cNvGrpSpPr>
              <a:grpSpLocks/>
            </p:cNvGrpSpPr>
            <p:nvPr/>
          </p:nvGrpSpPr>
          <p:grpSpPr bwMode="auto">
            <a:xfrm>
              <a:off x="240" y="2928"/>
              <a:ext cx="2566" cy="1152"/>
              <a:chOff x="240" y="2928"/>
              <a:chExt cx="2566" cy="1152"/>
            </a:xfrm>
          </p:grpSpPr>
          <p:sp>
            <p:nvSpPr>
              <p:cNvPr id="77828" name="Text Box 4"/>
              <p:cNvSpPr txBox="1">
                <a:spLocks noChangeArrowheads="1"/>
              </p:cNvSpPr>
              <p:nvPr/>
            </p:nvSpPr>
            <p:spPr bwMode="auto">
              <a:xfrm>
                <a:off x="240" y="292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fr-FR" dirty="0"/>
                  <a:t>pile avant :</a:t>
                </a:r>
              </a:p>
            </p:txBody>
          </p:sp>
          <p:sp>
            <p:nvSpPr>
              <p:cNvPr id="77829" name="Rectangle 5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960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77830" name="Rectangle 6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960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77831" name="Rectangle 7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960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 flipH="1">
                <a:off x="1693" y="3573"/>
                <a:ext cx="3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2016" y="3448"/>
                <a:ext cx="7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fr-FR" sz="2000" b="1" dirty="0">
                    <a:latin typeface="Courier New" pitchFamily="49" charset="0"/>
                  </a:rPr>
                  <a:t>ESP</a:t>
                </a:r>
                <a:endParaRPr lang="fr-FR" dirty="0"/>
              </a:p>
            </p:txBody>
          </p:sp>
        </p:grp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672" y="3504"/>
              <a:ext cx="96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23869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2" grpId="0" animBg="1" autoUpdateAnimBg="0"/>
      <p:bldP spid="77843" grpId="0" autoUpdateAnimBg="0"/>
      <p:bldP spid="778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Démonstration dans SASM…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564564"/>
          </a:xfrm>
        </p:spPr>
        <p:txBody>
          <a:bodyPr/>
          <a:lstStyle/>
          <a:p>
            <a:r>
              <a:rPr lang="fr-BE" dirty="0"/>
              <a:t>Semaine.9.Théorie.1.asm</a:t>
            </a:r>
          </a:p>
          <a:p>
            <a:r>
              <a:rPr lang="fr-BE" dirty="0"/>
              <a:t>Push de constantes : 1 puis 2 puis 3</a:t>
            </a:r>
          </a:p>
          <a:p>
            <a:r>
              <a:rPr lang="fr-BE" dirty="0">
                <a:solidFill>
                  <a:srgbClr val="00B050"/>
                </a:solidFill>
              </a:rPr>
              <a:t>Visualiser dans la fenêtre mémoire le contenu de la pile</a:t>
            </a:r>
            <a:r>
              <a:rPr lang="fr-BE" dirty="0"/>
              <a:t>…</a:t>
            </a:r>
          </a:p>
          <a:p>
            <a:pPr lvl="1"/>
            <a:r>
              <a:rPr lang="fr-BE" dirty="0">
                <a:solidFill>
                  <a:srgbClr val="00B050"/>
                </a:solidFill>
              </a:rPr>
              <a:t>$esp </a:t>
            </a:r>
            <a:r>
              <a:rPr lang="fr-BE" dirty="0"/>
              <a:t>vaut 28FF28 en hexadécimal, c'est </a:t>
            </a:r>
            <a:r>
              <a:rPr lang="fr-BE" dirty="0">
                <a:solidFill>
                  <a:srgbClr val="00B050"/>
                </a:solidFill>
              </a:rPr>
              <a:t>l'adresse</a:t>
            </a:r>
            <a:r>
              <a:rPr lang="fr-BE" dirty="0"/>
              <a:t> du sommet actuel de la pile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r>
              <a:rPr lang="fr-BE" dirty="0"/>
              <a:t>En cochant la case </a:t>
            </a:r>
            <a:r>
              <a:rPr lang="fr-BE" dirty="0" err="1"/>
              <a:t>Address</a:t>
            </a:r>
            <a:r>
              <a:rPr lang="fr-BE" dirty="0"/>
              <a:t> on obtient </a:t>
            </a:r>
            <a:r>
              <a:rPr lang="fr-BE" dirty="0">
                <a:solidFill>
                  <a:srgbClr val="00B050"/>
                </a:solidFill>
              </a:rPr>
              <a:t>le contenu dans la pile</a:t>
            </a:r>
            <a:r>
              <a:rPr lang="fr-BE" dirty="0"/>
              <a:t>, ici c'est la valeur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636107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8135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C5B652-417C-4B3F-B994-D0789C1648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03D4D4-5120-4B57-A2A4-7B6F1EFFC4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C9234-5A5C-4714-A4C1-1F3B427CC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1263</TotalTime>
  <Words>300</Words>
  <Application>Microsoft Office PowerPoint</Application>
  <PresentationFormat>Affichage à l'écran (4:3)</PresentationFormat>
  <Paragraphs>58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La Pile</vt:lpstr>
      <vt:lpstr>La pile (en anglais stack)</vt:lpstr>
      <vt:lpstr>Pile de l'architecture x86 32 bits</vt:lpstr>
      <vt:lpstr>L’instruction PUSH</vt:lpstr>
      <vt:lpstr>L’instruction POP</vt:lpstr>
      <vt:lpstr>Démonstration dans SASM…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227</cp:revision>
  <cp:lastPrinted>1999-09-06T12:51:46Z</cp:lastPrinted>
  <dcterms:created xsi:type="dcterms:W3CDTF">1999-09-09T14:42:15Z</dcterms:created>
  <dcterms:modified xsi:type="dcterms:W3CDTF">2021-11-21T14:05:10Z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