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74" r:id="rId5"/>
    <p:sldId id="294" r:id="rId6"/>
    <p:sldId id="279" r:id="rId7"/>
    <p:sldId id="275" r:id="rId8"/>
    <p:sldId id="276" r:id="rId9"/>
    <p:sldId id="277" r:id="rId10"/>
    <p:sldId id="295" r:id="rId11"/>
    <p:sldId id="260" r:id="rId12"/>
    <p:sldId id="261" r:id="rId13"/>
    <p:sldId id="299" r:id="rId14"/>
    <p:sldId id="300" r:id="rId15"/>
    <p:sldId id="301" r:id="rId16"/>
    <p:sldId id="262" r:id="rId17"/>
    <p:sldId id="278" r:id="rId18"/>
    <p:sldId id="296" r:id="rId19"/>
    <p:sldId id="280" r:id="rId20"/>
    <p:sldId id="282" r:id="rId21"/>
    <p:sldId id="281" r:id="rId22"/>
    <p:sldId id="283" r:id="rId23"/>
    <p:sldId id="297" r:id="rId24"/>
    <p:sldId id="284" r:id="rId25"/>
    <p:sldId id="285" r:id="rId26"/>
    <p:sldId id="286" r:id="rId27"/>
    <p:sldId id="287" r:id="rId28"/>
    <p:sldId id="298" r:id="rId29"/>
    <p:sldId id="28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9" autoAdjust="0"/>
    <p:restoredTop sz="94444" autoAdjust="0"/>
  </p:normalViewPr>
  <p:slideViewPr>
    <p:cSldViewPr>
      <p:cViewPr varScale="1">
        <p:scale>
          <a:sx n="114" d="100"/>
          <a:sy n="114" d="100"/>
        </p:scale>
        <p:origin x="14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6D120763-255C-4BA8-8CBC-3B23A6D28FEA}"/>
    <pc:docChg chg="modSld">
      <pc:chgData name="José Vander Meulen" userId="4f02e8f3-6af7-416f-9299-4ae1b71c49eb" providerId="ADAL" clId="{6D120763-255C-4BA8-8CBC-3B23A6D28FEA}" dt="2021-09-16T12:59:51.821" v="18" actId="20577"/>
      <pc:docMkLst>
        <pc:docMk/>
      </pc:docMkLst>
      <pc:sldChg chg="modSp">
        <pc:chgData name="José Vander Meulen" userId="4f02e8f3-6af7-416f-9299-4ae1b71c49eb" providerId="ADAL" clId="{6D120763-255C-4BA8-8CBC-3B23A6D28FEA}" dt="2021-09-16T12:59:34.319" v="3" actId="20577"/>
        <pc:sldMkLst>
          <pc:docMk/>
          <pc:sldMk cId="0" sldId="274"/>
        </pc:sldMkLst>
        <pc:spChg chg="mod">
          <ac:chgData name="José Vander Meulen" userId="4f02e8f3-6af7-416f-9299-4ae1b71c49eb" providerId="ADAL" clId="{6D120763-255C-4BA8-8CBC-3B23A6D28FEA}" dt="2021-09-16T12:59:34.319" v="3" actId="20577"/>
          <ac:spMkLst>
            <pc:docMk/>
            <pc:sldMk cId="0" sldId="274"/>
            <ac:spMk id="6" creationId="{00000000-0000-0000-0000-000000000000}"/>
          </ac:spMkLst>
        </pc:spChg>
      </pc:sldChg>
      <pc:sldChg chg="modSp">
        <pc:chgData name="José Vander Meulen" userId="4f02e8f3-6af7-416f-9299-4ae1b71c49eb" providerId="ADAL" clId="{6D120763-255C-4BA8-8CBC-3B23A6D28FEA}" dt="2021-09-16T12:59:51.821" v="18" actId="20577"/>
        <pc:sldMkLst>
          <pc:docMk/>
          <pc:sldMk cId="3671606006" sldId="279"/>
        </pc:sldMkLst>
        <pc:spChg chg="mod">
          <ac:chgData name="José Vander Meulen" userId="4f02e8f3-6af7-416f-9299-4ae1b71c49eb" providerId="ADAL" clId="{6D120763-255C-4BA8-8CBC-3B23A6D28FEA}" dt="2021-09-16T12:59:51.821" v="18" actId="20577"/>
          <ac:spMkLst>
            <pc:docMk/>
            <pc:sldMk cId="3671606006" sldId="27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16/09/2021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16/09/2021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3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http://fr.wikipedia.org/wiki/M%C3%A9moire_vive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0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réalité c’est bien plus complexe</a:t>
            </a:r>
            <a:r>
              <a:rPr lang="fr-FR" baseline="0" dirty="0"/>
              <a:t> ! https://www.youtube.com/watch?v=iWozrrQHSDo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7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68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</a:t>
            </a:r>
            <a:r>
              <a:rPr lang="fr-FR" baseline="0" dirty="0"/>
              <a:t> est obligatoire pour tous les étudiants de signer tous les examens de janvier.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8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16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kumimoji="1"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Nous étudions le langage d’assemblage</a:t>
            </a:r>
            <a:r>
              <a:rPr kumimoji="1" lang="fr-FR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car il </a:t>
            </a:r>
            <a:r>
              <a:rPr kumimoji="1" lang="fr-FR" sz="1200" u="non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permet de comprendre le fonctionnement d'un ordinateur du point de vue</a:t>
            </a:r>
            <a:r>
              <a:rPr kumimoji="1" lang="fr-FR" sz="1200" u="non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du processeur</a:t>
            </a:r>
            <a:r>
              <a:rPr kumimoji="1"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br>
              <a:rPr kumimoji="1"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kumimoji="1"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C’est une introduction</a:t>
            </a:r>
            <a:r>
              <a:rPr kumimoji="1" lang="fr-FR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à la conception de</a:t>
            </a:r>
            <a:r>
              <a:rPr kumimoji="1"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systèmes d'exploitation et de manière plus générale, la programmation dite « système ».</a:t>
            </a:r>
          </a:p>
          <a:p>
            <a:pPr rtl="0" eaLnBrk="0" fontAlgn="base" hangingPunct="0"/>
            <a:r>
              <a:rPr kumimoji="1" lang="fr-FR" sz="1200" u="sng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Etre précis</a:t>
            </a:r>
            <a:r>
              <a:rPr kumimoji="1"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c’est gagner beaucoup pour le métier de programmeur car la moindre imprécision est, en langage d’assemblage, « fatale ». </a:t>
            </a:r>
          </a:p>
          <a:p>
            <a:pPr rtl="0" eaLnBrk="0" fontAlgn="base" hangingPunct="0"/>
            <a:endParaRPr kumimoji="1" lang="fr-F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rtl="0" eaLnBrk="0" fontAlgn="base" hangingPunct="0"/>
            <a:r>
              <a:rPr lang="fr-BE" dirty="0"/>
              <a:t>Source N.A.S.A. </a:t>
            </a:r>
            <a:r>
              <a:rPr lang="fr-BE"/>
              <a:t>: Oncle de Sylvain </a:t>
            </a:r>
            <a:r>
              <a:rPr lang="fr-BE" dirty="0"/>
              <a:t>Van </a:t>
            </a:r>
            <a:r>
              <a:rPr lang="fr-BE" dirty="0" err="1"/>
              <a:t>Hoof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6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5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64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BA3F5B-919D-4273-9DE5-A27AA7B36736}" type="datetime1">
              <a:rPr lang="fr-FR"/>
              <a:pPr/>
              <a:t>16/09/2021</a:t>
            </a:fld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8CC49-61D7-4D27-8201-828E78D34B46}" type="slidenum">
              <a:rPr lang="fr-FR"/>
              <a:pPr/>
              <a:t>13</a:t>
            </a:fld>
            <a:endParaRPr lang="fr-FR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42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49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brianrhall.net/www/rss/installingsasmonamac" TargetMode="External"/><Relationship Id="rId2" Type="http://schemas.openxmlformats.org/officeDocument/2006/relationships/hyperlink" Target="https://dman95.github.io/SASM/english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r.wikibooks.org/wiki/Programmation_Assembleur/x86/Regist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32040" y="551723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2021-2022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9AF09-0C4A-4EC9-BE2E-DEF97668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bases…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45F3DA-2D48-42A2-97F5-164092C3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Décimale </a:t>
            </a:r>
          </a:p>
          <a:p>
            <a:pPr lvl="1"/>
            <a:r>
              <a:rPr lang="fr-FR" dirty="0"/>
              <a:t>10</a:t>
            </a:r>
            <a:r>
              <a:rPr lang="fr-FR" baseline="-25000" dirty="0"/>
              <a:t>10</a:t>
            </a:r>
            <a:r>
              <a:rPr lang="fr-FR" dirty="0"/>
              <a:t>=10</a:t>
            </a:r>
            <a:r>
              <a:rPr lang="fr-FR" baseline="-25000" dirty="0"/>
              <a:t>10</a:t>
            </a:r>
          </a:p>
          <a:p>
            <a:r>
              <a:rPr lang="fr-FR" dirty="0"/>
              <a:t>Binaire</a:t>
            </a:r>
          </a:p>
          <a:p>
            <a:pPr lvl="1"/>
            <a:r>
              <a:rPr lang="fr-FR" dirty="0"/>
              <a:t>10</a:t>
            </a:r>
            <a:r>
              <a:rPr lang="fr-FR" baseline="-25000" dirty="0"/>
              <a:t>2</a:t>
            </a:r>
            <a:r>
              <a:rPr lang="fr-FR" dirty="0"/>
              <a:t>=2</a:t>
            </a:r>
            <a:r>
              <a:rPr lang="fr-FR" baseline="-25000" dirty="0"/>
              <a:t>10</a:t>
            </a:r>
          </a:p>
          <a:p>
            <a:r>
              <a:rPr lang="fr-FR" dirty="0"/>
              <a:t>Hexadécimale</a:t>
            </a:r>
          </a:p>
          <a:p>
            <a:pPr lvl="1"/>
            <a:r>
              <a:rPr lang="fr-FR" dirty="0"/>
              <a:t>10</a:t>
            </a:r>
            <a:r>
              <a:rPr lang="fr-FR" baseline="-25000" dirty="0"/>
              <a:t>16</a:t>
            </a:r>
            <a:r>
              <a:rPr lang="fr-FR" dirty="0"/>
              <a:t>=16</a:t>
            </a:r>
            <a:r>
              <a:rPr lang="fr-FR" baseline="-25000" dirty="0"/>
              <a:t>10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6B7CC0-A8A4-469B-AC37-782CB793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099E02EC-8670-455B-9B16-FFADF983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249" y="5249341"/>
            <a:ext cx="73548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2800" b="1" dirty="0">
                <a:solidFill>
                  <a:srgbClr val="00B050"/>
                </a:solidFill>
              </a:rPr>
              <a:t>Une base est la valeur attribuée au symbole </a:t>
            </a:r>
            <a:r>
              <a:rPr kumimoji="0" lang="fr-FR" sz="3200" b="1" dirty="0">
                <a:latin typeface="+mn-lt"/>
              </a:rPr>
              <a:t>10</a:t>
            </a:r>
            <a:endParaRPr kumimoji="0" lang="fr-F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5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4C57F-18D6-441C-A526-DF4FCFE0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Compter…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C1CC8-9994-49F5-990F-99DD27B4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la base décimale</a:t>
            </a:r>
          </a:p>
          <a:p>
            <a:pPr lvl="1"/>
            <a:r>
              <a:rPr lang="fr-FR" dirty="0"/>
              <a:t>0,1,2,3,4,5,6,7,8,9,10,11,12,13,…</a:t>
            </a:r>
          </a:p>
          <a:p>
            <a:r>
              <a:rPr lang="fr-FR" dirty="0"/>
              <a:t>Selon la base binaire</a:t>
            </a:r>
          </a:p>
          <a:p>
            <a:pPr lvl="1"/>
            <a:r>
              <a:rPr lang="fr-FR" dirty="0"/>
              <a:t>0,1,10,11,100,101,110,111,1000,1001,1010,1011,1100,1110,1111,10000,…</a:t>
            </a:r>
          </a:p>
          <a:p>
            <a:r>
              <a:rPr lang="fr-FR" dirty="0"/>
              <a:t>Selon la base hexadécimale</a:t>
            </a:r>
          </a:p>
          <a:p>
            <a:pPr lvl="1"/>
            <a:r>
              <a:rPr lang="fr-FR" dirty="0"/>
              <a:t>0,1,2,3,4,5,6,7,8,9,A,B,C,D,E,F,10,11,12,13,14,15,16,17,18,19,1A,1B,1C,1D,1E, 1F,20,21,22,23,24,25,26,27,28,29,2A,2B,…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94F82-73CE-43DC-875C-610883F4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90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9AF09-0C4A-4EC9-BE2E-DEF97668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la base hexadécimale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45F3DA-2D48-42A2-97F5-164092C3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756359"/>
          </a:xfrm>
        </p:spPr>
        <p:txBody>
          <a:bodyPr/>
          <a:lstStyle/>
          <a:p>
            <a:r>
              <a:rPr lang="fr-FR" dirty="0"/>
              <a:t>…</a:t>
            </a:r>
          </a:p>
          <a:p>
            <a:r>
              <a:rPr lang="fr-FR" dirty="0"/>
              <a:t>A</a:t>
            </a:r>
            <a:r>
              <a:rPr lang="fr-FR" baseline="-25000" dirty="0"/>
              <a:t>16</a:t>
            </a:r>
            <a:r>
              <a:rPr lang="fr-FR" dirty="0"/>
              <a:t>=10</a:t>
            </a:r>
            <a:r>
              <a:rPr lang="fr-FR" baseline="-25000" dirty="0"/>
              <a:t>10</a:t>
            </a:r>
          </a:p>
          <a:p>
            <a:r>
              <a:rPr lang="fr-FR" dirty="0"/>
              <a:t>B</a:t>
            </a:r>
            <a:r>
              <a:rPr lang="fr-FR" baseline="-25000" dirty="0"/>
              <a:t>16</a:t>
            </a:r>
            <a:r>
              <a:rPr lang="fr-FR" dirty="0"/>
              <a:t>=11</a:t>
            </a:r>
            <a:r>
              <a:rPr lang="fr-FR" baseline="-25000" dirty="0"/>
              <a:t>10</a:t>
            </a:r>
          </a:p>
          <a:p>
            <a:r>
              <a:rPr lang="fr-FR" dirty="0"/>
              <a:t>C</a:t>
            </a:r>
            <a:r>
              <a:rPr lang="fr-FR" baseline="-25000" dirty="0"/>
              <a:t>16</a:t>
            </a:r>
            <a:r>
              <a:rPr lang="fr-FR" dirty="0"/>
              <a:t>=12</a:t>
            </a:r>
            <a:r>
              <a:rPr lang="fr-FR" baseline="-25000" dirty="0"/>
              <a:t>10</a:t>
            </a:r>
          </a:p>
          <a:p>
            <a:r>
              <a:rPr lang="fr-FR" dirty="0"/>
              <a:t>D</a:t>
            </a:r>
            <a:r>
              <a:rPr lang="fr-FR" baseline="-25000" dirty="0"/>
              <a:t>16</a:t>
            </a:r>
            <a:r>
              <a:rPr lang="fr-FR" dirty="0"/>
              <a:t>=13</a:t>
            </a:r>
            <a:r>
              <a:rPr lang="fr-FR" baseline="-25000" dirty="0"/>
              <a:t>10</a:t>
            </a:r>
          </a:p>
          <a:p>
            <a:r>
              <a:rPr lang="fr-FR" dirty="0"/>
              <a:t>E</a:t>
            </a:r>
            <a:r>
              <a:rPr lang="fr-FR" baseline="-25000" dirty="0"/>
              <a:t>16</a:t>
            </a:r>
            <a:r>
              <a:rPr lang="fr-FR" dirty="0"/>
              <a:t>=14</a:t>
            </a:r>
            <a:r>
              <a:rPr lang="fr-FR" baseline="-25000" dirty="0"/>
              <a:t>10</a:t>
            </a:r>
          </a:p>
          <a:p>
            <a:r>
              <a:rPr lang="fr-FR" dirty="0"/>
              <a:t>F</a:t>
            </a:r>
            <a:r>
              <a:rPr lang="fr-FR" baseline="-25000" dirty="0"/>
              <a:t>16</a:t>
            </a:r>
            <a:r>
              <a:rPr lang="fr-FR" dirty="0"/>
              <a:t>=15</a:t>
            </a:r>
            <a:r>
              <a:rPr lang="fr-FR" baseline="-25000" dirty="0"/>
              <a:t>10</a:t>
            </a:r>
          </a:p>
          <a:p>
            <a:r>
              <a:rPr lang="fr-FR" dirty="0"/>
              <a:t>10</a:t>
            </a:r>
            <a:r>
              <a:rPr lang="fr-FR" baseline="-25000" dirty="0"/>
              <a:t>16</a:t>
            </a:r>
            <a:r>
              <a:rPr lang="fr-FR" dirty="0"/>
              <a:t>=16</a:t>
            </a:r>
            <a:r>
              <a:rPr lang="fr-FR" baseline="-25000" dirty="0"/>
              <a:t>10</a:t>
            </a:r>
          </a:p>
          <a:p>
            <a:r>
              <a:rPr lang="fr-FR" dirty="0"/>
              <a:t>…</a:t>
            </a:r>
          </a:p>
          <a:p>
            <a:endParaRPr lang="fr-FR" baseline="-25000" dirty="0"/>
          </a:p>
          <a:p>
            <a:endParaRPr lang="fr-FR" baseline="-25000" dirty="0"/>
          </a:p>
          <a:p>
            <a:pPr marL="456785" lvl="1" indent="0">
              <a:buNone/>
            </a:pPr>
            <a:endParaRPr lang="fr-FR" baseline="-25000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6B7CC0-A8A4-469B-AC37-782CB793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0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157374" y="6224534"/>
            <a:ext cx="1904881" cy="457583"/>
          </a:xfrm>
        </p:spPr>
        <p:txBody>
          <a:bodyPr/>
          <a:lstStyle/>
          <a:p>
            <a:fld id="{C67E1AA8-7C44-4CAC-BEFD-2C6A40C25B10}" type="slidenum">
              <a:rPr lang="fr-FR"/>
              <a:pPr/>
              <a:t>13</a:t>
            </a:fld>
            <a:endParaRPr lang="fr-FR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500298" y="357166"/>
            <a:ext cx="49712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kumimoji="0" lang="fr-FR" dirty="0"/>
              <a:t> </a:t>
            </a:r>
            <a:r>
              <a:rPr kumimoji="0" lang="fr-FR" dirty="0">
                <a:solidFill>
                  <a:schemeClr val="bg2"/>
                </a:solidFill>
              </a:rPr>
              <a:t>Système décimal</a:t>
            </a:r>
          </a:p>
          <a:p>
            <a:pPr lvl="1"/>
            <a:r>
              <a:rPr kumimoji="0" lang="fr-FR" dirty="0">
                <a:solidFill>
                  <a:schemeClr val="bg2"/>
                </a:solidFill>
              </a:rPr>
              <a:t>base : 10</a:t>
            </a:r>
            <a:r>
              <a:rPr kumimoji="0" lang="fr-FR" baseline="-25000" dirty="0">
                <a:solidFill>
                  <a:schemeClr val="bg2"/>
                </a:solidFill>
              </a:rPr>
              <a:t>10</a:t>
            </a:r>
            <a:endParaRPr kumimoji="0" lang="fr-FR" dirty="0">
              <a:solidFill>
                <a:schemeClr val="bg2"/>
              </a:solidFill>
            </a:endParaRPr>
          </a:p>
          <a:p>
            <a:pPr lvl="1"/>
            <a:r>
              <a:rPr kumimoji="0" lang="fr-FR" dirty="0">
                <a:solidFill>
                  <a:schemeClr val="bg2"/>
                </a:solidFill>
              </a:rPr>
              <a:t>symboles : 0, 1, 2, 3, 4, 5, 6, 7, 8, 9</a:t>
            </a:r>
            <a:endParaRPr kumimoji="0" lang="fr-FR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00298" y="2033566"/>
            <a:ext cx="5000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kumimoji="0" lang="fr-FR" dirty="0"/>
              <a:t> </a:t>
            </a:r>
            <a:r>
              <a:rPr kumimoji="0" lang="fr-FR" dirty="0">
                <a:solidFill>
                  <a:schemeClr val="bg2"/>
                </a:solidFill>
              </a:rPr>
              <a:t>Système hexadécimal</a:t>
            </a:r>
          </a:p>
          <a:p>
            <a:pPr lvl="1"/>
            <a:r>
              <a:rPr kumimoji="0" lang="fr-FR" dirty="0">
                <a:solidFill>
                  <a:schemeClr val="bg2"/>
                </a:solidFill>
              </a:rPr>
              <a:t>base : 10</a:t>
            </a:r>
            <a:r>
              <a:rPr kumimoji="0" lang="fr-FR" baseline="-25000" dirty="0">
                <a:solidFill>
                  <a:schemeClr val="bg2"/>
                </a:solidFill>
              </a:rPr>
              <a:t>16</a:t>
            </a:r>
            <a:r>
              <a:rPr kumimoji="0" lang="fr-FR" dirty="0">
                <a:solidFill>
                  <a:schemeClr val="bg2"/>
                </a:solidFill>
              </a:rPr>
              <a:t>    ( = 16</a:t>
            </a:r>
            <a:r>
              <a:rPr kumimoji="0" lang="fr-FR" baseline="-25000" dirty="0">
                <a:solidFill>
                  <a:schemeClr val="bg2"/>
                </a:solidFill>
              </a:rPr>
              <a:t>10 </a:t>
            </a:r>
            <a:r>
              <a:rPr kumimoji="0" lang="fr-FR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kumimoji="0" lang="fr-FR" dirty="0">
                <a:solidFill>
                  <a:schemeClr val="bg2"/>
                </a:solidFill>
              </a:rPr>
              <a:t>symboles : 0, 1, 2, 3, 4, 5, 6, 7, 8, 9,</a:t>
            </a:r>
          </a:p>
          <a:p>
            <a:pPr lvl="1"/>
            <a:r>
              <a:rPr kumimoji="0" lang="fr-FR" dirty="0">
                <a:solidFill>
                  <a:schemeClr val="bg2"/>
                </a:solidFill>
              </a:rPr>
              <a:t>		A, B, C, D, E, F</a:t>
            </a:r>
            <a:endParaRPr kumimoji="0" lang="fr-FR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500298" y="4395766"/>
            <a:ext cx="3013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kumimoji="0" lang="fr-FR"/>
              <a:t> </a:t>
            </a:r>
            <a:r>
              <a:rPr kumimoji="0" lang="fr-FR">
                <a:solidFill>
                  <a:schemeClr val="bg2"/>
                </a:solidFill>
              </a:rPr>
              <a:t>Système binaire</a:t>
            </a:r>
          </a:p>
          <a:p>
            <a:pPr lvl="1"/>
            <a:r>
              <a:rPr kumimoji="0" lang="fr-FR">
                <a:solidFill>
                  <a:schemeClr val="bg2"/>
                </a:solidFill>
              </a:rPr>
              <a:t>base : 10</a:t>
            </a:r>
            <a:r>
              <a:rPr kumimoji="0" lang="fr-FR" baseline="-25000">
                <a:solidFill>
                  <a:schemeClr val="bg2"/>
                </a:solidFill>
              </a:rPr>
              <a:t>2</a:t>
            </a:r>
            <a:r>
              <a:rPr kumimoji="0" lang="fr-FR">
                <a:solidFill>
                  <a:schemeClr val="bg2"/>
                </a:solidFill>
              </a:rPr>
              <a:t>   ( = 2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>
                <a:solidFill>
                  <a:schemeClr val="bg2"/>
                </a:solidFill>
              </a:rPr>
              <a:t> )</a:t>
            </a:r>
          </a:p>
          <a:p>
            <a:pPr lvl="1"/>
            <a:r>
              <a:rPr kumimoji="0" lang="fr-FR">
                <a:solidFill>
                  <a:schemeClr val="bg2"/>
                </a:solidFill>
              </a:rPr>
              <a:t>symboles : 0, 1</a:t>
            </a:r>
            <a:endParaRPr kumimoji="0" lang="fr-FR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957498" y="1576366"/>
            <a:ext cx="478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hlink"/>
                </a:solidFill>
              </a:rPr>
              <a:t>4693 = 4</a:t>
            </a:r>
            <a:r>
              <a:rPr kumimoji="0" lang="fr-FR" sz="1800" dirty="0">
                <a:solidFill>
                  <a:schemeClr val="hlink"/>
                </a:solidFill>
              </a:rPr>
              <a:t>*</a:t>
            </a:r>
            <a:r>
              <a:rPr kumimoji="0" lang="fr-FR" dirty="0">
                <a:solidFill>
                  <a:schemeClr val="hlink"/>
                </a:solidFill>
              </a:rPr>
              <a:t>10</a:t>
            </a:r>
            <a:r>
              <a:rPr kumimoji="0" lang="fr-FR" baseline="30000" dirty="0">
                <a:solidFill>
                  <a:schemeClr val="hlink"/>
                </a:solidFill>
              </a:rPr>
              <a:t>3</a:t>
            </a:r>
            <a:r>
              <a:rPr kumimoji="0" lang="fr-FR" dirty="0">
                <a:solidFill>
                  <a:schemeClr val="hlink"/>
                </a:solidFill>
              </a:rPr>
              <a:t> + 6</a:t>
            </a:r>
            <a:r>
              <a:rPr kumimoji="0" lang="fr-FR" sz="1800" dirty="0">
                <a:solidFill>
                  <a:schemeClr val="hlink"/>
                </a:solidFill>
              </a:rPr>
              <a:t>*</a:t>
            </a:r>
            <a:r>
              <a:rPr kumimoji="0" lang="fr-FR" dirty="0">
                <a:solidFill>
                  <a:schemeClr val="hlink"/>
                </a:solidFill>
              </a:rPr>
              <a:t>10</a:t>
            </a:r>
            <a:r>
              <a:rPr kumimoji="0" lang="fr-FR" baseline="30000" dirty="0">
                <a:solidFill>
                  <a:schemeClr val="hlink"/>
                </a:solidFill>
              </a:rPr>
              <a:t>2</a:t>
            </a:r>
            <a:r>
              <a:rPr kumimoji="0" lang="fr-FR" dirty="0">
                <a:solidFill>
                  <a:schemeClr val="hlink"/>
                </a:solidFill>
              </a:rPr>
              <a:t> + 9</a:t>
            </a:r>
            <a:r>
              <a:rPr kumimoji="0" lang="fr-FR" sz="1800" dirty="0">
                <a:solidFill>
                  <a:schemeClr val="hlink"/>
                </a:solidFill>
              </a:rPr>
              <a:t>*</a:t>
            </a:r>
            <a:r>
              <a:rPr kumimoji="0" lang="fr-FR" dirty="0">
                <a:solidFill>
                  <a:schemeClr val="hlink"/>
                </a:solidFill>
              </a:rPr>
              <a:t>10</a:t>
            </a:r>
            <a:r>
              <a:rPr kumimoji="0" lang="fr-FR" baseline="30000" dirty="0">
                <a:solidFill>
                  <a:schemeClr val="hlink"/>
                </a:solidFill>
              </a:rPr>
              <a:t>1</a:t>
            </a:r>
            <a:r>
              <a:rPr kumimoji="0" lang="fr-FR" dirty="0">
                <a:solidFill>
                  <a:schemeClr val="hlink"/>
                </a:solidFill>
              </a:rPr>
              <a:t> + 3</a:t>
            </a:r>
            <a:r>
              <a:rPr kumimoji="0" lang="fr-FR" sz="1800" dirty="0">
                <a:solidFill>
                  <a:schemeClr val="hlink"/>
                </a:solidFill>
              </a:rPr>
              <a:t>*</a:t>
            </a:r>
            <a:r>
              <a:rPr kumimoji="0" lang="fr-FR" dirty="0">
                <a:solidFill>
                  <a:schemeClr val="hlink"/>
                </a:solidFill>
              </a:rPr>
              <a:t>10</a:t>
            </a:r>
            <a:r>
              <a:rPr kumimoji="0" lang="fr-FR" baseline="30000" dirty="0">
                <a:solidFill>
                  <a:schemeClr val="hlink"/>
                </a:solidFill>
              </a:rPr>
              <a:t>0</a:t>
            </a:r>
            <a:endParaRPr kumimoji="0" lang="fr-FR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957498" y="3557566"/>
            <a:ext cx="488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A3C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>
                <a:solidFill>
                  <a:schemeClr val="tx2"/>
                </a:solidFill>
              </a:rPr>
              <a:t> = A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 sz="1800">
                <a:solidFill>
                  <a:schemeClr val="tx2"/>
                </a:solidFill>
              </a:rPr>
              <a:t>*</a:t>
            </a:r>
            <a:r>
              <a:rPr kumimoji="0" lang="fr-FR">
                <a:solidFill>
                  <a:schemeClr val="tx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 baseline="30000">
                <a:solidFill>
                  <a:schemeClr val="tx2"/>
                </a:solidFill>
              </a:rPr>
              <a:t>2</a:t>
            </a:r>
            <a:r>
              <a:rPr kumimoji="0" lang="fr-FR">
                <a:solidFill>
                  <a:schemeClr val="tx2"/>
                </a:solidFill>
              </a:rPr>
              <a:t> + 3</a:t>
            </a:r>
            <a:r>
              <a:rPr kumimoji="0" lang="fr-FR" sz="1800">
                <a:solidFill>
                  <a:schemeClr val="tx2"/>
                </a:solidFill>
              </a:rPr>
              <a:t>*</a:t>
            </a:r>
            <a:r>
              <a:rPr kumimoji="0" lang="fr-FR">
                <a:solidFill>
                  <a:schemeClr val="tx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 baseline="30000">
                <a:solidFill>
                  <a:schemeClr val="tx2"/>
                </a:solidFill>
              </a:rPr>
              <a:t>1</a:t>
            </a:r>
            <a:r>
              <a:rPr kumimoji="0" lang="fr-FR">
                <a:solidFill>
                  <a:schemeClr val="tx2"/>
                </a:solidFill>
              </a:rPr>
              <a:t> + C</a:t>
            </a:r>
            <a:r>
              <a:rPr kumimoji="0" lang="fr-FR" sz="1800">
                <a:solidFill>
                  <a:schemeClr val="tx2"/>
                </a:solidFill>
              </a:rPr>
              <a:t>*</a:t>
            </a:r>
            <a:r>
              <a:rPr kumimoji="0" lang="fr-FR">
                <a:solidFill>
                  <a:schemeClr val="tx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 baseline="30000">
                <a:solidFill>
                  <a:schemeClr val="tx2"/>
                </a:solidFill>
              </a:rPr>
              <a:t>0</a:t>
            </a:r>
            <a:endParaRPr kumimoji="0" lang="fr-FR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932098" y="5538766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101</a:t>
            </a:r>
            <a:r>
              <a:rPr kumimoji="0" lang="fr-FR" baseline="-25000"/>
              <a:t>2</a:t>
            </a:r>
            <a:r>
              <a:rPr kumimoji="0" lang="fr-FR"/>
              <a:t> = 1</a:t>
            </a:r>
            <a:r>
              <a:rPr kumimoji="0" lang="fr-FR" baseline="-25000"/>
              <a:t>2</a:t>
            </a:r>
            <a:r>
              <a:rPr kumimoji="0" lang="fr-FR" sz="1800"/>
              <a:t>*</a:t>
            </a:r>
            <a:r>
              <a:rPr kumimoji="0" lang="fr-FR"/>
              <a:t>10</a:t>
            </a:r>
            <a:r>
              <a:rPr kumimoji="0" lang="fr-FR" baseline="-25000"/>
              <a:t>2</a:t>
            </a:r>
            <a:r>
              <a:rPr kumimoji="0" lang="fr-FR" baseline="30000"/>
              <a:t>2</a:t>
            </a:r>
            <a:r>
              <a:rPr kumimoji="0" lang="fr-FR"/>
              <a:t> + 0</a:t>
            </a:r>
            <a:r>
              <a:rPr kumimoji="0" lang="fr-FR" baseline="-25000"/>
              <a:t>2</a:t>
            </a:r>
            <a:r>
              <a:rPr kumimoji="0" lang="fr-FR" sz="1800"/>
              <a:t>*</a:t>
            </a:r>
            <a:r>
              <a:rPr kumimoji="0" lang="fr-FR"/>
              <a:t>10</a:t>
            </a:r>
            <a:r>
              <a:rPr kumimoji="0" lang="fr-FR" baseline="-25000"/>
              <a:t>2</a:t>
            </a:r>
            <a:r>
              <a:rPr kumimoji="0" lang="fr-FR" baseline="30000"/>
              <a:t>1</a:t>
            </a:r>
            <a:r>
              <a:rPr kumimoji="0" lang="fr-FR"/>
              <a:t> + 1</a:t>
            </a:r>
            <a:r>
              <a:rPr kumimoji="0" lang="fr-FR" baseline="-25000"/>
              <a:t>2</a:t>
            </a:r>
            <a:r>
              <a:rPr kumimoji="0" lang="fr-FR" sz="1800"/>
              <a:t>*</a:t>
            </a:r>
            <a:r>
              <a:rPr kumimoji="0" lang="fr-FR"/>
              <a:t>10</a:t>
            </a:r>
            <a:r>
              <a:rPr kumimoji="0" lang="fr-FR" baseline="-25000"/>
              <a:t>2</a:t>
            </a:r>
            <a:r>
              <a:rPr kumimoji="0" lang="fr-FR" baseline="30000"/>
              <a:t>0</a:t>
            </a:r>
            <a:endParaRPr kumimoji="0" lang="fr-FR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821098" y="4014766"/>
            <a:ext cx="431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hlink"/>
                </a:solidFill>
              </a:rPr>
              <a:t>= 10</a:t>
            </a:r>
            <a:r>
              <a:rPr kumimoji="0" lang="fr-FR" sz="1800">
                <a:solidFill>
                  <a:schemeClr val="hlink"/>
                </a:solidFill>
              </a:rPr>
              <a:t>*</a:t>
            </a:r>
            <a:r>
              <a:rPr kumimoji="0" lang="fr-FR">
                <a:solidFill>
                  <a:schemeClr val="hlink"/>
                </a:solidFill>
              </a:rPr>
              <a:t>16</a:t>
            </a:r>
            <a:r>
              <a:rPr kumimoji="0" lang="fr-FR" baseline="30000">
                <a:solidFill>
                  <a:schemeClr val="hlink"/>
                </a:solidFill>
              </a:rPr>
              <a:t>2</a:t>
            </a:r>
            <a:r>
              <a:rPr kumimoji="0" lang="fr-FR">
                <a:solidFill>
                  <a:schemeClr val="hlink"/>
                </a:solidFill>
              </a:rPr>
              <a:t> + 3</a:t>
            </a:r>
            <a:r>
              <a:rPr kumimoji="0" lang="fr-FR" sz="1800">
                <a:solidFill>
                  <a:schemeClr val="hlink"/>
                </a:solidFill>
              </a:rPr>
              <a:t>*</a:t>
            </a:r>
            <a:r>
              <a:rPr kumimoji="0" lang="fr-FR">
                <a:solidFill>
                  <a:schemeClr val="hlink"/>
                </a:solidFill>
              </a:rPr>
              <a:t>16</a:t>
            </a:r>
            <a:r>
              <a:rPr kumimoji="0" lang="fr-FR" baseline="30000">
                <a:solidFill>
                  <a:schemeClr val="hlink"/>
                </a:solidFill>
              </a:rPr>
              <a:t>1</a:t>
            </a:r>
            <a:r>
              <a:rPr kumimoji="0" lang="fr-FR">
                <a:solidFill>
                  <a:schemeClr val="hlink"/>
                </a:solidFill>
              </a:rPr>
              <a:t> + 12</a:t>
            </a:r>
            <a:r>
              <a:rPr kumimoji="0" lang="fr-FR" sz="1800">
                <a:solidFill>
                  <a:schemeClr val="hlink"/>
                </a:solidFill>
              </a:rPr>
              <a:t>*</a:t>
            </a:r>
            <a:r>
              <a:rPr kumimoji="0" lang="fr-FR">
                <a:solidFill>
                  <a:schemeClr val="hlink"/>
                </a:solidFill>
              </a:rPr>
              <a:t>16</a:t>
            </a:r>
            <a:r>
              <a:rPr kumimoji="0" lang="fr-FR" baseline="30000">
                <a:solidFill>
                  <a:schemeClr val="hlink"/>
                </a:solidFill>
              </a:rPr>
              <a:t>0 </a:t>
            </a:r>
            <a:r>
              <a:rPr kumimoji="0" lang="fr-FR">
                <a:solidFill>
                  <a:schemeClr val="hlink"/>
                </a:solidFill>
              </a:rPr>
              <a:t>= 2620</a:t>
            </a:r>
            <a:endParaRPr kumimoji="0" lang="fr-FR" baseline="30000">
              <a:solidFill>
                <a:schemeClr val="hlink"/>
              </a:solidFill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567098" y="5995966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hlink"/>
                </a:solidFill>
              </a:rPr>
              <a:t>= 1</a:t>
            </a:r>
            <a:r>
              <a:rPr kumimoji="0" lang="fr-FR" sz="1800">
                <a:solidFill>
                  <a:schemeClr val="hlink"/>
                </a:solidFill>
              </a:rPr>
              <a:t>*</a:t>
            </a:r>
            <a:r>
              <a:rPr kumimoji="0" lang="fr-FR">
                <a:solidFill>
                  <a:schemeClr val="hlink"/>
                </a:solidFill>
              </a:rPr>
              <a:t>2</a:t>
            </a:r>
            <a:r>
              <a:rPr kumimoji="0" lang="fr-FR" baseline="30000">
                <a:solidFill>
                  <a:schemeClr val="hlink"/>
                </a:solidFill>
              </a:rPr>
              <a:t>2</a:t>
            </a:r>
            <a:r>
              <a:rPr kumimoji="0" lang="fr-FR">
                <a:solidFill>
                  <a:schemeClr val="hlink"/>
                </a:solidFill>
              </a:rPr>
              <a:t> + 0</a:t>
            </a:r>
            <a:r>
              <a:rPr kumimoji="0" lang="fr-FR" sz="1800">
                <a:solidFill>
                  <a:schemeClr val="hlink"/>
                </a:solidFill>
              </a:rPr>
              <a:t>*</a:t>
            </a:r>
            <a:r>
              <a:rPr kumimoji="0" lang="fr-FR">
                <a:solidFill>
                  <a:schemeClr val="hlink"/>
                </a:solidFill>
              </a:rPr>
              <a:t>2</a:t>
            </a:r>
            <a:r>
              <a:rPr kumimoji="0" lang="fr-FR" baseline="30000">
                <a:solidFill>
                  <a:schemeClr val="hlink"/>
                </a:solidFill>
              </a:rPr>
              <a:t>1</a:t>
            </a:r>
            <a:r>
              <a:rPr kumimoji="0" lang="fr-FR">
                <a:solidFill>
                  <a:schemeClr val="hlink"/>
                </a:solidFill>
              </a:rPr>
              <a:t> + 1</a:t>
            </a:r>
            <a:r>
              <a:rPr kumimoji="0" lang="fr-FR" sz="1800">
                <a:solidFill>
                  <a:schemeClr val="hlink"/>
                </a:solidFill>
              </a:rPr>
              <a:t>*</a:t>
            </a:r>
            <a:r>
              <a:rPr kumimoji="0" lang="fr-FR">
                <a:solidFill>
                  <a:schemeClr val="hlink"/>
                </a:solidFill>
              </a:rPr>
              <a:t>2</a:t>
            </a:r>
            <a:r>
              <a:rPr kumimoji="0" lang="fr-FR" baseline="30000">
                <a:solidFill>
                  <a:schemeClr val="hlink"/>
                </a:solidFill>
              </a:rPr>
              <a:t>0 </a:t>
            </a:r>
            <a:r>
              <a:rPr kumimoji="0" lang="fr-FR">
                <a:solidFill>
                  <a:schemeClr val="hlink"/>
                </a:solidFill>
              </a:rPr>
              <a:t>= 5</a:t>
            </a:r>
            <a:r>
              <a:rPr kumimoji="0" lang="fr-FR"/>
              <a:t> 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8" grpId="0" autoUpdateAnimBg="0"/>
      <p:bldP spid="26629" grpId="0" autoUpdateAnimBg="0"/>
      <p:bldP spid="26630" grpId="0" autoUpdateAnimBg="0"/>
      <p:bldP spid="26631" grpId="0" autoUpdateAnimBg="0"/>
      <p:bldP spid="26633" grpId="0" autoUpdateAnimBg="0"/>
      <p:bldP spid="266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méditer…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There are 10 </a:t>
            </a:r>
            <a:r>
              <a:rPr lang="fr-BE" i="1" dirty="0" err="1"/>
              <a:t>kinds</a:t>
            </a:r>
            <a:r>
              <a:rPr lang="fr-BE" i="1" dirty="0"/>
              <a:t> of people : </a:t>
            </a:r>
            <a:br>
              <a:rPr lang="fr-BE" i="1" dirty="0"/>
            </a:br>
            <a:r>
              <a:rPr lang="fr-BE" i="1" dirty="0" err="1"/>
              <a:t>those</a:t>
            </a:r>
            <a:r>
              <a:rPr lang="fr-BE" i="1" dirty="0"/>
              <a:t> </a:t>
            </a:r>
            <a:r>
              <a:rPr lang="fr-BE" i="1" dirty="0" err="1"/>
              <a:t>who</a:t>
            </a:r>
            <a:r>
              <a:rPr lang="fr-BE" i="1" dirty="0"/>
              <a:t> </a:t>
            </a:r>
            <a:r>
              <a:rPr lang="fr-BE" i="1" dirty="0" err="1"/>
              <a:t>understand</a:t>
            </a:r>
            <a:r>
              <a:rPr lang="fr-BE" i="1" dirty="0"/>
              <a:t> </a:t>
            </a:r>
            <a:r>
              <a:rPr lang="fr-BE" i="1" dirty="0" err="1"/>
              <a:t>binary</a:t>
            </a:r>
            <a:r>
              <a:rPr lang="fr-BE" i="1" dirty="0"/>
              <a:t>, </a:t>
            </a:r>
            <a:br>
              <a:rPr lang="fr-BE" i="1" dirty="0"/>
            </a:br>
            <a:r>
              <a:rPr lang="fr-BE" i="1" dirty="0"/>
              <a:t>and </a:t>
            </a:r>
            <a:r>
              <a:rPr lang="fr-BE" i="1" dirty="0" err="1"/>
              <a:t>those</a:t>
            </a:r>
            <a:r>
              <a:rPr lang="fr-BE" i="1" dirty="0"/>
              <a:t> </a:t>
            </a:r>
            <a:r>
              <a:rPr lang="fr-BE" i="1" dirty="0" err="1"/>
              <a:t>who</a:t>
            </a:r>
            <a:r>
              <a:rPr lang="fr-BE" i="1" dirty="0"/>
              <a:t> </a:t>
            </a:r>
            <a:r>
              <a:rPr lang="fr-BE" i="1" dirty="0" err="1"/>
              <a:t>don’t</a:t>
            </a:r>
            <a:r>
              <a:rPr lang="fr-BE" i="1" dirty="0"/>
              <a:t>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AA29-8E54-48E7-8F03-D609F5BA1097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81862"/>
            <a:ext cx="4165907" cy="41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864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7020271" cy="1500199"/>
          </a:xfrm>
        </p:spPr>
        <p:txBody>
          <a:bodyPr/>
          <a:lstStyle/>
          <a:p>
            <a:r>
              <a:rPr lang="fr-BE" dirty="0"/>
              <a:t>Introduction à l’IDE SASM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Environnement de développement</a:t>
            </a:r>
            <a:endParaRPr lang="fr-BE" dirty="0"/>
          </a:p>
          <a:p>
            <a:pPr algn="ctr"/>
            <a:r>
              <a:rPr lang="fr-BE" dirty="0"/>
              <a:t>« intégré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82471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L’IDE SASM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Simple Open Source IDE </a:t>
            </a:r>
          </a:p>
          <a:p>
            <a:pPr lvl="1"/>
            <a:r>
              <a:rPr lang="fr-FR" dirty="0"/>
              <a:t>pour </a:t>
            </a:r>
            <a:r>
              <a:rPr lang="fr-FR" dirty="0">
                <a:solidFill>
                  <a:srgbClr val="00B050"/>
                </a:solidFill>
              </a:rPr>
              <a:t>NASM</a:t>
            </a:r>
            <a:r>
              <a:rPr lang="fr-FR" dirty="0"/>
              <a:t>, MASM, GAS, FASM</a:t>
            </a:r>
          </a:p>
          <a:p>
            <a:pPr lvl="1"/>
            <a:r>
              <a:rPr lang="fr-FR" dirty="0"/>
              <a:t>x86 (</a:t>
            </a:r>
            <a:r>
              <a:rPr lang="fr-FR" dirty="0">
                <a:solidFill>
                  <a:srgbClr val="00B050"/>
                </a:solidFill>
              </a:rPr>
              <a:t>32 bits</a:t>
            </a:r>
            <a:r>
              <a:rPr lang="fr-FR" dirty="0"/>
              <a:t>) ou x64 (64 bits)</a:t>
            </a:r>
          </a:p>
          <a:p>
            <a:r>
              <a:rPr lang="fr-BE" sz="2800" dirty="0">
                <a:hlinkClick r:id="rId2"/>
              </a:rPr>
              <a:t>https://dman95.github.io/SASM/english.html</a:t>
            </a:r>
            <a:endParaRPr lang="fr-BE" sz="2800" dirty="0"/>
          </a:p>
          <a:p>
            <a:r>
              <a:rPr lang="fr-FR" dirty="0">
                <a:solidFill>
                  <a:srgbClr val="00B050"/>
                </a:solidFill>
              </a:rPr>
              <a:t>Windows</a:t>
            </a:r>
            <a:r>
              <a:rPr lang="fr-FR" dirty="0"/>
              <a:t> ou Linux</a:t>
            </a:r>
          </a:p>
          <a:p>
            <a:r>
              <a:rPr lang="fr-FR" dirty="0">
                <a:solidFill>
                  <a:srgbClr val="C00000"/>
                </a:solidFill>
              </a:rPr>
              <a:t>Pour Mac </a:t>
            </a:r>
            <a:r>
              <a:rPr lang="fr-FR" sz="2000" dirty="0">
                <a:solidFill>
                  <a:srgbClr val="C00000"/>
                </a:solidFill>
                <a:hlinkClick r:id="rId3"/>
              </a:rPr>
              <a:t>https://sites.google.com/a/brianrhall.net/www/rss/installingsasmonamac</a:t>
            </a:r>
            <a:endParaRPr lang="fr-FR" sz="2000" dirty="0">
              <a:solidFill>
                <a:srgbClr val="C00000"/>
              </a:solidFill>
            </a:endParaRPr>
          </a:p>
          <a:p>
            <a:pPr lvl="1"/>
            <a:r>
              <a:rPr lang="fr-FR" dirty="0">
                <a:solidFill>
                  <a:srgbClr val="C00000"/>
                </a:solidFill>
              </a:rPr>
              <a:t>Ne fonctionne pas sur </a:t>
            </a:r>
            <a:r>
              <a:rPr lang="fr-FR" dirty="0" err="1">
                <a:solidFill>
                  <a:srgbClr val="C00000"/>
                </a:solidFill>
              </a:rPr>
              <a:t>MacOS</a:t>
            </a:r>
            <a:r>
              <a:rPr lang="fr-FR" dirty="0">
                <a:solidFill>
                  <a:srgbClr val="C00000"/>
                </a:solidFill>
              </a:rPr>
              <a:t> High Sierra</a:t>
            </a:r>
          </a:p>
          <a:p>
            <a:endParaRPr lang="fr-BE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875288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L’IDE SASM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FR" dirty="0"/>
              <a:t>Démonstration de l’IDE…</a:t>
            </a:r>
          </a:p>
          <a:p>
            <a:pPr lvl="1"/>
            <a:r>
              <a:rPr lang="fr-BE" dirty="0"/>
              <a:t>Semaine.1.Théorie.1</a:t>
            </a:r>
            <a:r>
              <a:rPr lang="fr-BE" dirty="0">
                <a:solidFill>
                  <a:srgbClr val="00B050"/>
                </a:solidFill>
              </a:rPr>
              <a:t>.asm</a:t>
            </a:r>
          </a:p>
          <a:p>
            <a:pPr lvl="1"/>
            <a:r>
              <a:rPr lang="fr-BE" dirty="0"/>
              <a:t>Semaine.1.Théorie.1</a:t>
            </a:r>
            <a:r>
              <a:rPr lang="fr-BE" dirty="0">
                <a:solidFill>
                  <a:srgbClr val="00B050"/>
                </a:solidFill>
              </a:rPr>
              <a:t>.exe</a:t>
            </a:r>
          </a:p>
          <a:p>
            <a:r>
              <a:rPr lang="fr-FR" dirty="0">
                <a:solidFill>
                  <a:srgbClr val="00B050"/>
                </a:solidFill>
              </a:rPr>
              <a:t>.exe</a:t>
            </a:r>
            <a:r>
              <a:rPr lang="fr-FR" dirty="0"/>
              <a:t> exécutable </a:t>
            </a:r>
            <a:br>
              <a:rPr lang="fr-FR" dirty="0"/>
            </a:br>
            <a:r>
              <a:rPr lang="fr-FR" dirty="0"/>
              <a:t>en </a:t>
            </a:r>
            <a:r>
              <a:rPr lang="fr-FR" dirty="0">
                <a:solidFill>
                  <a:srgbClr val="00B050"/>
                </a:solidFill>
              </a:rPr>
              <a:t>fenêtre de commandes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sous Windows…</a:t>
            </a:r>
          </a:p>
          <a:p>
            <a:pPr lvl="1"/>
            <a:r>
              <a:rPr lang="fr-FR" dirty="0"/>
              <a:t>Dans l’explorateur Windows, sélectionner l’URL et ajouter CMD devant l’URL pour appuyer sur la touche </a:t>
            </a:r>
            <a:r>
              <a:rPr lang="fr-FR" i="1" dirty="0"/>
              <a:t>Enter </a:t>
            </a:r>
            <a:br>
              <a:rPr lang="fr-FR" i="1" dirty="0"/>
            </a:br>
            <a:r>
              <a:rPr lang="fr-FR" dirty="0"/>
              <a:t>pour </a:t>
            </a:r>
            <a:r>
              <a:rPr lang="fr-FR" dirty="0">
                <a:solidFill>
                  <a:srgbClr val="00B050"/>
                </a:solidFill>
              </a:rPr>
              <a:t>ouvrir une fenêtre de commandes 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dans ce répertoire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010706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8"/>
          <a:stretch/>
        </p:blipFill>
        <p:spPr>
          <a:xfrm>
            <a:off x="0" y="0"/>
            <a:ext cx="9144000" cy="624836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63688" y="6290452"/>
            <a:ext cx="3308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Semaine.1.Théorie.1</a:t>
            </a:r>
            <a:r>
              <a:rPr lang="fr-BE" dirty="0">
                <a:solidFill>
                  <a:srgbClr val="00B050"/>
                </a:solidFill>
              </a:rPr>
              <a:t>.asm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23293274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SASM d’entrées/sorties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492556"/>
          </a:xfrm>
        </p:spPr>
        <p:txBody>
          <a:bodyPr/>
          <a:lstStyle/>
          <a:p>
            <a:r>
              <a:rPr lang="fr-BE" dirty="0"/>
              <a:t>Les </a:t>
            </a:r>
            <a:r>
              <a:rPr lang="fr-BE" dirty="0">
                <a:solidFill>
                  <a:srgbClr val="00B050"/>
                </a:solidFill>
              </a:rPr>
              <a:t>lectures</a:t>
            </a:r>
            <a:r>
              <a:rPr lang="fr-BE" dirty="0"/>
              <a:t> (au clavier) et </a:t>
            </a:r>
            <a:r>
              <a:rPr lang="fr-BE" dirty="0">
                <a:solidFill>
                  <a:srgbClr val="00B050"/>
                </a:solidFill>
              </a:rPr>
              <a:t>écritures</a:t>
            </a:r>
            <a:r>
              <a:rPr lang="fr-BE" dirty="0"/>
              <a:t> (à l’écran) sont des opérations complexes</a:t>
            </a:r>
          </a:p>
          <a:p>
            <a:r>
              <a:rPr lang="fr-FR" dirty="0"/>
              <a:t>Une </a:t>
            </a:r>
            <a:r>
              <a:rPr lang="fr-FR" dirty="0">
                <a:solidFill>
                  <a:srgbClr val="00B050"/>
                </a:solidFill>
              </a:rPr>
              <a:t>librairie</a:t>
            </a:r>
            <a:r>
              <a:rPr lang="fr-FR" dirty="0"/>
              <a:t> permet de simplifier cela</a:t>
            </a:r>
            <a:endParaRPr lang="fr-BE" dirty="0"/>
          </a:p>
          <a:p>
            <a:r>
              <a:rPr lang="en-US" dirty="0"/>
              <a:t>"</a:t>
            </a:r>
            <a:r>
              <a:rPr lang="en-US" dirty="0">
                <a:solidFill>
                  <a:srgbClr val="00B050"/>
                </a:solidFill>
              </a:rPr>
              <a:t>io.inc</a:t>
            </a:r>
            <a:r>
              <a:rPr lang="en-US" dirty="0"/>
              <a:t>" </a:t>
            </a:r>
            <a:r>
              <a:rPr lang="en-US" i="1" dirty="0"/>
              <a:t>macro library for </a:t>
            </a:r>
            <a:r>
              <a:rPr lang="en-US" dirty="0"/>
              <a:t>NASM</a:t>
            </a:r>
          </a:p>
          <a:p>
            <a:pPr lvl="1"/>
            <a:r>
              <a:rPr lang="en-US" dirty="0"/>
              <a:t>Documentation </a:t>
            </a:r>
            <a:r>
              <a:rPr lang="fr-BE" dirty="0"/>
              <a:t>dans l’aide (touche F1</a:t>
            </a:r>
            <a:r>
              <a:rPr lang="en-US" dirty="0"/>
              <a:t>)</a:t>
            </a:r>
          </a:p>
          <a:p>
            <a:r>
              <a:rPr lang="fr-BE" dirty="0"/>
              <a:t>PRINT_STRING </a:t>
            </a:r>
            <a:r>
              <a:rPr lang="fr-BE" i="1" dirty="0"/>
              <a:t>data</a:t>
            </a:r>
          </a:p>
          <a:p>
            <a:pPr lvl="1"/>
            <a:r>
              <a:rPr lang="fr-BE" i="1" dirty="0" err="1"/>
              <a:t>Print</a:t>
            </a:r>
            <a:r>
              <a:rPr lang="fr-BE" i="1" dirty="0"/>
              <a:t> </a:t>
            </a:r>
            <a:r>
              <a:rPr lang="fr-BE" i="1" dirty="0" err="1"/>
              <a:t>null-terminated</a:t>
            </a:r>
            <a:r>
              <a:rPr lang="fr-BE" i="1" dirty="0"/>
              <a:t> </a:t>
            </a:r>
            <a:r>
              <a:rPr lang="fr-BE" i="1" dirty="0" err="1"/>
              <a:t>text</a:t>
            </a:r>
            <a:r>
              <a:rPr lang="fr-BE" i="1" dirty="0"/>
              <a:t> string</a:t>
            </a:r>
          </a:p>
          <a:p>
            <a:pPr lvl="1"/>
            <a:r>
              <a:rPr lang="fr-FR" i="1" dirty="0"/>
              <a:t>data : </a:t>
            </a:r>
            <a:r>
              <a:rPr lang="en-US" dirty="0"/>
              <a:t>string constant or name of variable</a:t>
            </a:r>
            <a:endParaRPr lang="fr-BE" i="1" dirty="0"/>
          </a:p>
          <a:p>
            <a:pPr lvl="1"/>
            <a:r>
              <a:rPr lang="fr-BE" dirty="0"/>
              <a:t>Ex. de variable initialisée : </a:t>
            </a:r>
            <a:br>
              <a:rPr lang="fr-BE" dirty="0"/>
            </a:br>
            <a:r>
              <a:rPr lang="fr-BE" dirty="0"/>
              <a:t>message </a:t>
            </a:r>
            <a:r>
              <a:rPr lang="fr-BE" dirty="0" err="1"/>
              <a:t>db</a:t>
            </a:r>
            <a:r>
              <a:rPr lang="fr-BE" dirty="0"/>
              <a:t> 'Institut Paul Lambin',0</a:t>
            </a:r>
            <a:endParaRPr lang="fr-BE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530232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7020272" cy="1500199"/>
          </a:xfrm>
        </p:spPr>
        <p:txBody>
          <a:bodyPr/>
          <a:lstStyle/>
          <a:p>
            <a:r>
              <a:rPr lang="fr-BE" dirty="0"/>
              <a:t>Cadre </a:t>
            </a:r>
            <a:r>
              <a:rPr lang="fr-BE" sz="3200" dirty="0"/>
              <a:t>de l’activité d’apprentissage</a:t>
            </a:r>
            <a:endParaRPr lang="fr-BE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BE" dirty="0"/>
              <a:t>BINV1070-B</a:t>
            </a:r>
            <a:r>
              <a:rPr lang="fr-FR" dirty="0"/>
              <a:t> : Langage machine 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971600" y="4725144"/>
            <a:ext cx="791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>
                <a:latin typeface="Courier New" pitchFamily="49" charset="0"/>
                <a:cs typeface="Courier New" pitchFamily="49" charset="0"/>
              </a:rPr>
              <a:t>010000100110100101100101011011100111011001100101011011100111010101100101</a:t>
            </a:r>
            <a:endParaRPr lang="fr-BE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466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7020271" cy="1500199"/>
          </a:xfrm>
        </p:spPr>
        <p:txBody>
          <a:bodyPr/>
          <a:lstStyle/>
          <a:p>
            <a:r>
              <a:rPr lang="fr-BE" dirty="0"/>
              <a:t>Introduction au processeur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BE" dirty="0"/>
              <a:t>Architecture x86 32 bits</a:t>
            </a:r>
          </a:p>
        </p:txBody>
      </p:sp>
    </p:spTree>
    <p:extLst>
      <p:ext uri="{BB962C8B-B14F-4D97-AF65-F5344CB8AC3E}">
        <p14:creationId xmlns:p14="http://schemas.microsoft.com/office/powerpoint/2010/main" val="2516597948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d’un processeur 32 bits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plupart des notions abordées ci-après seront </a:t>
            </a:r>
            <a:r>
              <a:rPr lang="fr-FR" dirty="0">
                <a:solidFill>
                  <a:srgbClr val="00B050"/>
                </a:solidFill>
              </a:rPr>
              <a:t>approfondies </a:t>
            </a:r>
            <a:r>
              <a:rPr lang="fr-FR" dirty="0"/>
              <a:t>plus tard </a:t>
            </a:r>
          </a:p>
          <a:p>
            <a:r>
              <a:rPr lang="fr-FR" dirty="0"/>
              <a:t>Nous reviendrons donc sur ce sujet 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au fil des séances selon nos besoins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pour les exercices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038713"/>
      </p:ext>
    </p:extLst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Composants principaux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98310" y="1032788"/>
            <a:ext cx="8045690" cy="5539484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>
                <a:solidFill>
                  <a:srgbClr val="00B050"/>
                </a:solidFill>
              </a:rPr>
              <a:t>Processeur</a:t>
            </a:r>
            <a:r>
              <a:rPr lang="fr-FR" dirty="0"/>
              <a:t> (</a:t>
            </a:r>
            <a:r>
              <a:rPr lang="fr-FR" i="1" dirty="0"/>
              <a:t>CPU</a:t>
            </a:r>
            <a:r>
              <a:rPr lang="fr-FR" dirty="0"/>
              <a:t>) contient</a:t>
            </a:r>
          </a:p>
          <a:p>
            <a:pPr lvl="1"/>
            <a:r>
              <a:rPr lang="fr-FR" sz="2600" dirty="0"/>
              <a:t>Des </a:t>
            </a:r>
            <a:r>
              <a:rPr lang="fr-FR" sz="2600" dirty="0">
                <a:solidFill>
                  <a:srgbClr val="00B050"/>
                </a:solidFill>
              </a:rPr>
              <a:t>registres</a:t>
            </a:r>
          </a:p>
          <a:p>
            <a:pPr lvl="1"/>
            <a:r>
              <a:rPr lang="fr-FR" sz="2600" dirty="0"/>
              <a:t>Une UAL : Unité Arithmétique et Logique (</a:t>
            </a:r>
            <a:r>
              <a:rPr lang="fr-FR" sz="2600" i="1" dirty="0"/>
              <a:t>ALU</a:t>
            </a:r>
            <a:r>
              <a:rPr lang="fr-FR" sz="2600" dirty="0"/>
              <a:t>)</a:t>
            </a:r>
          </a:p>
          <a:p>
            <a:pPr lvl="1"/>
            <a:r>
              <a:rPr lang="fr-FR" sz="2600" dirty="0"/>
              <a:t>Une UC : Unité de Commande (</a:t>
            </a:r>
            <a:r>
              <a:rPr lang="fr-FR" sz="2600" i="1" dirty="0"/>
              <a:t>CU</a:t>
            </a:r>
            <a:r>
              <a:rPr lang="fr-FR" sz="2600" dirty="0"/>
              <a:t>)</a:t>
            </a:r>
          </a:p>
          <a:p>
            <a:pPr lvl="1"/>
            <a:r>
              <a:rPr lang="fr-FR" sz="2600" dirty="0"/>
              <a:t>Une horloge qui donne le rythme par seconde</a:t>
            </a:r>
            <a:endParaRPr lang="fr-FR" dirty="0"/>
          </a:p>
          <a:p>
            <a:r>
              <a:rPr lang="fr-FR" dirty="0"/>
              <a:t>La </a:t>
            </a:r>
            <a:r>
              <a:rPr lang="fr-FR" dirty="0">
                <a:solidFill>
                  <a:srgbClr val="00B050"/>
                </a:solidFill>
              </a:rPr>
              <a:t>Mémoire</a:t>
            </a:r>
          </a:p>
          <a:p>
            <a:pPr lvl="1"/>
            <a:r>
              <a:rPr lang="fr-FR" sz="2600" dirty="0"/>
              <a:t>RAM (</a:t>
            </a:r>
            <a:r>
              <a:rPr lang="fr-FR" sz="2600" i="1" dirty="0"/>
              <a:t>Random Access Memory</a:t>
            </a:r>
            <a:r>
              <a:rPr lang="fr-FR" sz="2600" dirty="0"/>
              <a:t>)</a:t>
            </a:r>
          </a:p>
          <a:p>
            <a:r>
              <a:rPr lang="fr-FR" dirty="0"/>
              <a:t>Le </a:t>
            </a:r>
            <a:r>
              <a:rPr lang="fr-FR" dirty="0">
                <a:solidFill>
                  <a:srgbClr val="00B050"/>
                </a:solidFill>
              </a:rPr>
              <a:t>Bus de données </a:t>
            </a:r>
            <a:r>
              <a:rPr lang="fr-FR" dirty="0"/>
              <a:t>(</a:t>
            </a:r>
            <a:r>
              <a:rPr lang="fr-FR" i="1" dirty="0"/>
              <a:t>Databus</a:t>
            </a:r>
            <a:r>
              <a:rPr lang="fr-FR" dirty="0"/>
              <a:t>)</a:t>
            </a:r>
          </a:p>
          <a:p>
            <a:pPr lvl="1">
              <a:buFont typeface="Symbol" pitchFamily="18" charset="2"/>
              <a:buNone/>
            </a:pPr>
            <a:r>
              <a:rPr lang="fr-FR" sz="2600" dirty="0"/>
              <a:t>permet le transfert des données entre le processeur, la mémoire, et les composants externes.</a:t>
            </a:r>
          </a:p>
        </p:txBody>
      </p:sp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2A9073-DBB0-4F78-A187-A4B313C80C1D}" type="slidenum">
              <a:rPr lang="fr-FR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5026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1700808"/>
            <a:ext cx="1368152" cy="1152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dirty="0">
                <a:latin typeface="Arial" charset="0"/>
              </a:rPr>
              <a:t>Registres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dirty="0">
                <a:latin typeface="Arial" charset="0"/>
              </a:rPr>
              <a:t>de 32 bits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04048" y="332656"/>
            <a:ext cx="3885557" cy="56166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RAM</a:t>
            </a:r>
            <a:endParaRPr kumimoji="0" lang="fr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21837" y="1085835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Bus d’adresse</a:t>
            </a:r>
          </a:p>
          <a:p>
            <a:r>
              <a:rPr lang="fr-FR" dirty="0"/>
              <a:t>32 bits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2621837" y="2560576"/>
            <a:ext cx="2116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Bus de données</a:t>
            </a:r>
          </a:p>
          <a:p>
            <a:r>
              <a:rPr lang="fr-FR" dirty="0"/>
              <a:t>32 bits</a:t>
            </a:r>
            <a:endParaRPr lang="fr-BE" dirty="0"/>
          </a:p>
        </p:txBody>
      </p:sp>
      <p:sp>
        <p:nvSpPr>
          <p:cNvPr id="17" name="ZoneTexte 16"/>
          <p:cNvSpPr txBox="1"/>
          <p:nvPr/>
        </p:nvSpPr>
        <p:spPr>
          <a:xfrm>
            <a:off x="2368025" y="3831431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Bus de contrôle</a:t>
            </a:r>
            <a:endParaRPr lang="fr-BE" dirty="0"/>
          </a:p>
        </p:txBody>
      </p:sp>
      <p:grpSp>
        <p:nvGrpSpPr>
          <p:cNvPr id="26" name="Groupe 25"/>
          <p:cNvGrpSpPr/>
          <p:nvPr/>
        </p:nvGrpSpPr>
        <p:grpSpPr>
          <a:xfrm>
            <a:off x="2205377" y="2780928"/>
            <a:ext cx="2790591" cy="1512168"/>
            <a:chOff x="2205377" y="2780928"/>
            <a:chExt cx="2790591" cy="1512168"/>
          </a:xfrm>
        </p:grpSpPr>
        <p:cxnSp>
          <p:nvCxnSpPr>
            <p:cNvPr id="16" name="Connecteur droit 15"/>
            <p:cNvCxnSpPr/>
            <p:nvPr/>
          </p:nvCxnSpPr>
          <p:spPr bwMode="auto">
            <a:xfrm>
              <a:off x="2347831" y="4281670"/>
              <a:ext cx="264813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/>
            <p:nvPr/>
          </p:nvCxnSpPr>
          <p:spPr bwMode="auto">
            <a:xfrm rot="16200000" flipH="1">
              <a:off x="1524560" y="3461745"/>
              <a:ext cx="1512168" cy="15053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/>
          <p:cNvCxnSpPr/>
          <p:nvPr/>
        </p:nvCxnSpPr>
        <p:spPr bwMode="auto">
          <a:xfrm flipV="1">
            <a:off x="2267744" y="2560575"/>
            <a:ext cx="2808312" cy="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 bwMode="auto">
          <a:xfrm>
            <a:off x="2267744" y="1916832"/>
            <a:ext cx="28083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763688" y="6290452"/>
            <a:ext cx="302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Architecture simplifiée</a:t>
            </a:r>
            <a:endParaRPr lang="fr-BE" dirty="0">
              <a:solidFill>
                <a:srgbClr val="00B050"/>
              </a:solidFill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10266170"/>
      </p:ext>
    </p:extLst>
  </p:cSld>
  <p:clrMapOvr>
    <a:masterClrMapping/>
  </p:clrMapOvr>
  <p:transition spd="slow">
    <p:push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bus…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Le bus de données</a:t>
            </a:r>
            <a:r>
              <a:rPr lang="fr-BE" dirty="0"/>
              <a:t>, permet la circulation des données</a:t>
            </a:r>
          </a:p>
          <a:p>
            <a:r>
              <a:rPr lang="fr-FR" dirty="0">
                <a:solidFill>
                  <a:srgbClr val="00B050"/>
                </a:solidFill>
              </a:rPr>
              <a:t>Le bus d’adresse</a:t>
            </a:r>
            <a:r>
              <a:rPr lang="fr-FR" dirty="0"/>
              <a:t>, </a:t>
            </a:r>
            <a:r>
              <a:rPr lang="fr-BE" dirty="0"/>
              <a:t>permet de pointer la valeur à aller chercher en mémoire</a:t>
            </a:r>
          </a:p>
          <a:p>
            <a:r>
              <a:rPr lang="fr-FR" dirty="0">
                <a:solidFill>
                  <a:srgbClr val="00B050"/>
                </a:solidFill>
              </a:rPr>
              <a:t>Le bus de contrôle</a:t>
            </a:r>
            <a:r>
              <a:rPr lang="fr-FR" dirty="0"/>
              <a:t>, </a:t>
            </a:r>
            <a:r>
              <a:rPr lang="fr-BE" dirty="0"/>
              <a:t>permet de contrôler le type de l'opération sur le bus, </a:t>
            </a:r>
            <a:r>
              <a:rPr lang="fr-BE" sz="1800" dirty="0"/>
              <a:t>par ex. </a:t>
            </a:r>
            <a:r>
              <a:rPr lang="fr-BE" sz="1800" i="1" dirty="0"/>
              <a:t>Read</a:t>
            </a:r>
            <a:r>
              <a:rPr lang="fr-BE" sz="1800" dirty="0"/>
              <a:t> ou </a:t>
            </a:r>
            <a:r>
              <a:rPr lang="fr-BE" sz="1800" i="1" dirty="0"/>
              <a:t>Write</a:t>
            </a:r>
            <a:endParaRPr lang="fr-BE" i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AA29-8E54-48E7-8F03-D609F5BA1097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678327"/>
      </p:ext>
    </p:extLst>
  </p:cSld>
  <p:clrMapOvr>
    <a:masterClrMapping/>
  </p:clrMapOvr>
  <p:transition spd="slow">
    <p:push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Représentation des informations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215580"/>
          </a:xfrm>
        </p:spPr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Toute information </a:t>
            </a:r>
            <a:r>
              <a:rPr lang="fr-BE" dirty="0"/>
              <a:t>est dans l’ordinateur </a:t>
            </a:r>
            <a:r>
              <a:rPr lang="fr-BE" dirty="0">
                <a:solidFill>
                  <a:srgbClr val="00B050"/>
                </a:solidFill>
              </a:rPr>
              <a:t>une suite de 0 et de 1</a:t>
            </a:r>
          </a:p>
          <a:p>
            <a:r>
              <a:rPr lang="fr-BE" dirty="0"/>
              <a:t>0 ou 1</a:t>
            </a:r>
          </a:p>
          <a:p>
            <a:pPr lvl="1"/>
            <a:r>
              <a:rPr lang="fr-BE" dirty="0"/>
              <a:t>1 chiffre binaire = 1 </a:t>
            </a:r>
            <a:r>
              <a:rPr lang="fr-BE" b="1" i="1" dirty="0" err="1"/>
              <a:t>b</a:t>
            </a:r>
            <a:r>
              <a:rPr lang="fr-BE" i="1" dirty="0" err="1"/>
              <a:t>inary</a:t>
            </a:r>
            <a:r>
              <a:rPr lang="fr-BE" i="1" dirty="0"/>
              <a:t> dig</a:t>
            </a:r>
            <a:r>
              <a:rPr lang="fr-BE" b="1" i="1" dirty="0"/>
              <a:t>it</a:t>
            </a:r>
            <a:r>
              <a:rPr lang="fr-BE" i="1" dirty="0"/>
              <a:t> </a:t>
            </a:r>
            <a:r>
              <a:rPr lang="fr-BE" dirty="0"/>
              <a:t>= 1 </a:t>
            </a:r>
            <a:r>
              <a:rPr lang="fr-BE" dirty="0">
                <a:solidFill>
                  <a:srgbClr val="00B050"/>
                </a:solidFill>
              </a:rPr>
              <a:t>bit</a:t>
            </a:r>
          </a:p>
          <a:p>
            <a:r>
              <a:rPr lang="fr-BE" dirty="0">
                <a:solidFill>
                  <a:srgbClr val="00B050"/>
                </a:solidFill>
              </a:rPr>
              <a:t>1 octet contient 8 bits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L’octet est la plus petite entité adressable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Schématisé</a:t>
            </a:r>
            <a:r>
              <a:rPr lang="fr-BE" dirty="0"/>
              <a:t>     1010 0101   ou    A 5</a:t>
            </a:r>
          </a:p>
          <a:p>
            <a:r>
              <a:rPr lang="fr-BE" dirty="0"/>
              <a:t>Toute information est représentée</a:t>
            </a:r>
            <a:br>
              <a:rPr lang="fr-BE" dirty="0"/>
            </a:br>
            <a:r>
              <a:rPr lang="fr-BE" dirty="0"/>
              <a:t>sur un nombre </a:t>
            </a:r>
            <a:r>
              <a:rPr lang="fr-BE" dirty="0">
                <a:solidFill>
                  <a:srgbClr val="00B050"/>
                </a:solidFill>
              </a:rPr>
              <a:t>limité</a:t>
            </a:r>
            <a:r>
              <a:rPr lang="fr-BE" dirty="0"/>
              <a:t> et </a:t>
            </a:r>
            <a:r>
              <a:rPr lang="fr-BE" dirty="0">
                <a:solidFill>
                  <a:srgbClr val="00B050"/>
                </a:solidFill>
              </a:rPr>
              <a:t>fixé</a:t>
            </a:r>
            <a:r>
              <a:rPr lang="fr-BE" dirty="0"/>
              <a:t> d’octets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25</a:t>
            </a:fld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232867" y="4562932"/>
            <a:ext cx="1776576" cy="215253"/>
            <a:chOff x="4379600" y="3428229"/>
            <a:chExt cx="1776576" cy="288032"/>
          </a:xfrm>
        </p:grpSpPr>
        <p:cxnSp>
          <p:nvCxnSpPr>
            <p:cNvPr id="6" name="Connecteur droit 5"/>
            <p:cNvCxnSpPr/>
            <p:nvPr/>
          </p:nvCxnSpPr>
          <p:spPr bwMode="auto">
            <a:xfrm>
              <a:off x="4379600" y="3716261"/>
              <a:ext cx="17765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Connecteur droit 9"/>
            <p:cNvCxnSpPr/>
            <p:nvPr/>
          </p:nvCxnSpPr>
          <p:spPr bwMode="auto">
            <a:xfrm flipV="1">
              <a:off x="4379600" y="3428229"/>
              <a:ext cx="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Connecteur droit 11"/>
            <p:cNvCxnSpPr/>
            <p:nvPr/>
          </p:nvCxnSpPr>
          <p:spPr bwMode="auto">
            <a:xfrm flipV="1">
              <a:off x="5267888" y="357224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necteur droit 12"/>
            <p:cNvCxnSpPr/>
            <p:nvPr/>
          </p:nvCxnSpPr>
          <p:spPr bwMode="auto">
            <a:xfrm flipV="1">
              <a:off x="6156176" y="3428229"/>
              <a:ext cx="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e 50"/>
          <p:cNvGrpSpPr/>
          <p:nvPr/>
        </p:nvGrpSpPr>
        <p:grpSpPr>
          <a:xfrm>
            <a:off x="7020272" y="4562930"/>
            <a:ext cx="657002" cy="215255"/>
            <a:chOff x="7068616" y="3501007"/>
            <a:chExt cx="657002" cy="215255"/>
          </a:xfrm>
        </p:grpSpPr>
        <p:cxnSp>
          <p:nvCxnSpPr>
            <p:cNvPr id="25" name="Connecteur droit 24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Connecteur droit 25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Connecteur droit 26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Connecteur droit 27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23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registres de 32 bits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BE" sz="2800" dirty="0">
                <a:solidFill>
                  <a:srgbClr val="00B050"/>
                </a:solidFill>
              </a:rPr>
              <a:t>EAX</a:t>
            </a:r>
            <a:r>
              <a:rPr lang="fr-BE" sz="2800" dirty="0"/>
              <a:t> (Accumulateur)</a:t>
            </a:r>
          </a:p>
          <a:p>
            <a:r>
              <a:rPr lang="fr-BE" sz="2800" dirty="0">
                <a:solidFill>
                  <a:srgbClr val="00B050"/>
                </a:solidFill>
              </a:rPr>
              <a:t>EBX</a:t>
            </a:r>
            <a:r>
              <a:rPr lang="fr-BE" sz="2800" dirty="0"/>
              <a:t> (Base)</a:t>
            </a:r>
          </a:p>
          <a:p>
            <a:r>
              <a:rPr lang="fr-BE" sz="2800" dirty="0">
                <a:solidFill>
                  <a:srgbClr val="00B050"/>
                </a:solidFill>
              </a:rPr>
              <a:t>ECX</a:t>
            </a:r>
            <a:r>
              <a:rPr lang="fr-BE" sz="2800" dirty="0"/>
              <a:t> (Compteur)</a:t>
            </a:r>
          </a:p>
          <a:p>
            <a:r>
              <a:rPr lang="fr-BE" sz="2800" dirty="0">
                <a:solidFill>
                  <a:srgbClr val="00B050"/>
                </a:solidFill>
              </a:rPr>
              <a:t>EDX</a:t>
            </a:r>
            <a:r>
              <a:rPr lang="fr-BE" sz="2800" dirty="0"/>
              <a:t> (Donnée)</a:t>
            </a:r>
          </a:p>
          <a:p>
            <a:r>
              <a:rPr lang="fr-FR" sz="2800" dirty="0">
                <a:solidFill>
                  <a:srgbClr val="00B050"/>
                </a:solidFill>
              </a:rPr>
              <a:t>Affectation d’une valeur dans le registre EAX :</a:t>
            </a:r>
          </a:p>
          <a:p>
            <a:pPr lvl="1"/>
            <a:r>
              <a:rPr lang="fr-FR" sz="2400" dirty="0">
                <a:solidFill>
                  <a:srgbClr val="00B050"/>
                </a:solidFill>
              </a:rPr>
              <a:t>MOV EAX, 0x423B098C</a:t>
            </a:r>
          </a:p>
          <a:p>
            <a:pPr lvl="1"/>
            <a:r>
              <a:rPr lang="fr-FR" sz="2400" dirty="0">
                <a:solidFill>
                  <a:srgbClr val="00B050"/>
                </a:solidFill>
              </a:rPr>
              <a:t>Schématisé comme suit</a:t>
            </a:r>
            <a:r>
              <a:rPr lang="fr-FR" sz="2400" dirty="0"/>
              <a:t> </a:t>
            </a:r>
            <a:endParaRPr lang="fr-BE" sz="2400" dirty="0"/>
          </a:p>
          <a:p>
            <a:r>
              <a:rPr lang="fr-FR" sz="2800" dirty="0"/>
              <a:t>Page à étudier (de manière progressive) </a:t>
            </a:r>
            <a:br>
              <a:rPr lang="fr-FR" sz="2800" dirty="0"/>
            </a:br>
            <a:r>
              <a:rPr lang="fr-FR" sz="2800" dirty="0"/>
              <a:t>sur Wikipédia : </a:t>
            </a:r>
            <a:r>
              <a:rPr lang="fr-BE" sz="2800" dirty="0">
                <a:hlinkClick r:id="rId2"/>
              </a:rPr>
              <a:t>https://fr.wikibooks.org/wiki/</a:t>
            </a:r>
            <a:br>
              <a:rPr lang="fr-BE" sz="2800" dirty="0">
                <a:hlinkClick r:id="rId2"/>
              </a:rPr>
            </a:br>
            <a:r>
              <a:rPr lang="fr-BE" sz="2800" dirty="0">
                <a:hlinkClick r:id="rId2"/>
              </a:rPr>
              <a:t>Programmation_Assembleur/x86/Registres</a:t>
            </a:r>
            <a:endParaRPr lang="fr-BE" sz="2800" dirty="0"/>
          </a:p>
          <a:p>
            <a:pPr lvl="1"/>
            <a:r>
              <a:rPr lang="fr-BE" sz="2400" dirty="0"/>
              <a:t>Y revenir souvent !</a:t>
            </a:r>
          </a:p>
          <a:p>
            <a:endParaRPr lang="fr-BE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861048"/>
            <a:ext cx="3456384" cy="64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5" y="836712"/>
            <a:ext cx="3657917" cy="23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81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Machine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420548"/>
          </a:xfrm>
        </p:spPr>
        <p:txBody>
          <a:bodyPr/>
          <a:lstStyle/>
          <a:p>
            <a:r>
              <a:rPr lang="fr-FR" dirty="0" err="1">
                <a:solidFill>
                  <a:srgbClr val="00B050"/>
                </a:solidFill>
              </a:rPr>
              <a:t>AcA</a:t>
            </a:r>
            <a:r>
              <a:rPr lang="fr-FR" dirty="0">
                <a:solidFill>
                  <a:srgbClr val="00B050"/>
                </a:solidFill>
              </a:rPr>
              <a:t> orientée</a:t>
            </a:r>
            <a:r>
              <a:rPr lang="fr-FR" dirty="0"/>
              <a:t> « </a:t>
            </a:r>
            <a:r>
              <a:rPr lang="fr-FR" dirty="0">
                <a:solidFill>
                  <a:srgbClr val="00B050"/>
                </a:solidFill>
              </a:rPr>
              <a:t>Pratique</a:t>
            </a:r>
            <a:r>
              <a:rPr lang="fr-FR" dirty="0"/>
              <a:t> »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Langage machine</a:t>
            </a:r>
          </a:p>
          <a:p>
            <a:r>
              <a:rPr lang="fr-FR" dirty="0">
                <a:solidFill>
                  <a:srgbClr val="00B050"/>
                </a:solidFill>
              </a:rPr>
              <a:t>Examen de LM sur machine </a:t>
            </a:r>
            <a:r>
              <a:rPr lang="fr-FR" dirty="0"/>
              <a:t>en janvier</a:t>
            </a:r>
          </a:p>
          <a:p>
            <a:pPr lvl="1"/>
            <a:r>
              <a:rPr lang="fr-FR" dirty="0"/>
              <a:t>LM vaut pour </a:t>
            </a:r>
            <a:r>
              <a:rPr lang="fr-FR" dirty="0">
                <a:solidFill>
                  <a:srgbClr val="00B050"/>
                </a:solidFill>
              </a:rPr>
              <a:t>100%</a:t>
            </a:r>
            <a:r>
              <a:rPr lang="fr-FR" dirty="0"/>
              <a:t> de la note de l'UE</a:t>
            </a:r>
          </a:p>
          <a:p>
            <a:r>
              <a:rPr lang="fr-FR" dirty="0"/>
              <a:t>En cas d’échec en janvier, représentable en juin et en septembre</a:t>
            </a:r>
          </a:p>
          <a:p>
            <a:r>
              <a:rPr lang="fr-FR" dirty="0"/>
              <a:t>Il est obligatoire </a:t>
            </a:r>
            <a:r>
              <a:rPr lang="fr-FR" dirty="0">
                <a:solidFill>
                  <a:srgbClr val="00B050"/>
                </a:solidFill>
              </a:rPr>
              <a:t>pour tous </a:t>
            </a:r>
            <a:r>
              <a:rPr lang="fr-FR" dirty="0"/>
              <a:t>les étudiants de </a:t>
            </a:r>
            <a:r>
              <a:rPr lang="fr-FR" dirty="0">
                <a:solidFill>
                  <a:srgbClr val="00B050"/>
                </a:solidFill>
              </a:rPr>
              <a:t>signer tous les examens de janvier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606006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7402780" cy="5132516"/>
          </a:xfrm>
        </p:spPr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Escaliers</a:t>
            </a:r>
            <a:r>
              <a:rPr lang="fr-BE" dirty="0"/>
              <a:t> de 2h x 12 semaines</a:t>
            </a:r>
          </a:p>
          <a:p>
            <a:pPr lvl="1"/>
            <a:r>
              <a:rPr lang="fr-FR" dirty="0"/>
              <a:t>La plupart des 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notions</a:t>
            </a:r>
            <a:r>
              <a:rPr lang="fr-FR" dirty="0"/>
              <a:t> seront 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approfondies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au fil des séances</a:t>
            </a:r>
            <a:endParaRPr lang="fr-BE" dirty="0">
              <a:solidFill>
                <a:srgbClr val="00B050"/>
              </a:solidFill>
            </a:endParaRPr>
          </a:p>
          <a:p>
            <a:pPr lvl="1"/>
            <a:r>
              <a:rPr lang="fr-FR" dirty="0">
                <a:solidFill>
                  <a:srgbClr val="00B050"/>
                </a:solidFill>
              </a:rPr>
              <a:t>Régularité</a:t>
            </a:r>
          </a:p>
          <a:p>
            <a:r>
              <a:rPr lang="fr-BE" dirty="0"/>
              <a:t>Supports de cours</a:t>
            </a:r>
          </a:p>
          <a:p>
            <a:pPr lvl="1"/>
            <a:r>
              <a:rPr lang="fr-BE" dirty="0"/>
              <a:t>Présentations PowerPoint</a:t>
            </a:r>
          </a:p>
          <a:p>
            <a:pPr lvl="1"/>
            <a:r>
              <a:rPr lang="fr-BE" dirty="0"/>
              <a:t>Fiches d’exercices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Prendre des notes manuscrites</a:t>
            </a:r>
          </a:p>
        </p:txBody>
      </p:sp>
      <p:pic>
        <p:nvPicPr>
          <p:cNvPr id="5" name="Picture 6" descr="MCj019778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736" y="1628800"/>
            <a:ext cx="3140079" cy="2692575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Cadre du cours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132516"/>
          </a:xfrm>
        </p:spPr>
        <p:txBody>
          <a:bodyPr/>
          <a:lstStyle/>
          <a:p>
            <a:r>
              <a:rPr lang="fr-BE" dirty="0"/>
              <a:t>Pourquoi s’intéresser à ce langage ?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Compréhension</a:t>
            </a:r>
            <a:r>
              <a:rPr lang="fr-BE" dirty="0"/>
              <a:t> </a:t>
            </a:r>
          </a:p>
          <a:p>
            <a:pPr lvl="2"/>
            <a:r>
              <a:rPr lang="fr-BE" dirty="0"/>
              <a:t>d’un langage</a:t>
            </a:r>
            <a:br>
              <a:rPr lang="fr-BE" dirty="0"/>
            </a:br>
            <a:r>
              <a:rPr lang="fr-BE" dirty="0"/>
              <a:t>dit de bas niveau </a:t>
            </a:r>
          </a:p>
          <a:p>
            <a:pPr lvl="2"/>
            <a:r>
              <a:rPr lang="fr-BE" dirty="0"/>
              <a:t>du fonctionnement </a:t>
            </a:r>
            <a:br>
              <a:rPr lang="fr-BE" dirty="0"/>
            </a:br>
            <a:r>
              <a:rPr lang="fr-BE" dirty="0"/>
              <a:t>proche du processeur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Abstraction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Précision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pic>
        <p:nvPicPr>
          <p:cNvPr id="2062" name="Picture 14" descr="C:\Users\Jean-Luc\AppData\Local\Microsoft\Windows\Temporary Internet Files\Content.IE5\YQ9H9LDN\MP900398869[1].jpg"/>
          <p:cNvPicPr>
            <a:picLocks noChangeAspect="1" noChangeArrowheads="1"/>
          </p:cNvPicPr>
          <p:nvPr/>
        </p:nvPicPr>
        <p:blipFill>
          <a:blip r:embed="rId3" cstate="print"/>
          <a:srcRect l="12409" t="3406" r="25547" b="4623"/>
          <a:stretch>
            <a:fillRect/>
          </a:stretch>
        </p:blipFill>
        <p:spPr bwMode="auto">
          <a:xfrm>
            <a:off x="5652120" y="1649353"/>
            <a:ext cx="3361556" cy="3559294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Atouts et sens du cours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 global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673163"/>
          </a:xfrm>
        </p:spPr>
        <p:txBody>
          <a:bodyPr/>
          <a:lstStyle/>
          <a:p>
            <a:r>
              <a:rPr lang="fr-BE" dirty="0"/>
              <a:t>Des concepts </a:t>
            </a:r>
            <a:r>
              <a:rPr lang="fr-BE" dirty="0">
                <a:solidFill>
                  <a:srgbClr val="00B050"/>
                </a:solidFill>
              </a:rPr>
              <a:t>essentiels</a:t>
            </a:r>
            <a:br>
              <a:rPr lang="fr-BE" dirty="0">
                <a:solidFill>
                  <a:srgbClr val="00B050"/>
                </a:solidFill>
              </a:rPr>
            </a:br>
            <a:r>
              <a:rPr lang="fr-BE" dirty="0"/>
              <a:t>pour l’informaticien</a:t>
            </a:r>
          </a:p>
          <a:p>
            <a:pPr lvl="1"/>
            <a:r>
              <a:rPr lang="fr-BE" dirty="0"/>
              <a:t>Bases </a:t>
            </a:r>
            <a:r>
              <a:rPr lang="fr-BE" dirty="0">
                <a:solidFill>
                  <a:srgbClr val="00B050"/>
                </a:solidFill>
              </a:rPr>
              <a:t>binaire</a:t>
            </a:r>
            <a:r>
              <a:rPr lang="fr-BE" dirty="0"/>
              <a:t> et </a:t>
            </a:r>
            <a:r>
              <a:rPr lang="fr-BE" dirty="0">
                <a:solidFill>
                  <a:srgbClr val="00B050"/>
                </a:solidFill>
              </a:rPr>
              <a:t>hexadécimal</a:t>
            </a:r>
          </a:p>
          <a:p>
            <a:pPr lvl="1"/>
            <a:r>
              <a:rPr lang="fr-BE" dirty="0"/>
              <a:t>Fonctionnement orienté programmation </a:t>
            </a:r>
            <a:br>
              <a:rPr lang="fr-BE" dirty="0"/>
            </a:br>
            <a:r>
              <a:rPr lang="fr-BE" dirty="0"/>
              <a:t>dans et autour du </a:t>
            </a:r>
            <a:r>
              <a:rPr lang="fr-BE" dirty="0">
                <a:solidFill>
                  <a:srgbClr val="00B050"/>
                </a:solidFill>
              </a:rPr>
              <a:t>processeur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Adressage</a:t>
            </a:r>
            <a:r>
              <a:rPr lang="fr-BE" dirty="0"/>
              <a:t> de valeurs en </a:t>
            </a:r>
            <a:r>
              <a:rPr lang="fr-BE" dirty="0">
                <a:solidFill>
                  <a:srgbClr val="00B050"/>
                </a:solidFill>
              </a:rPr>
              <a:t>mémoire</a:t>
            </a:r>
          </a:p>
          <a:p>
            <a:pPr lvl="1"/>
            <a:r>
              <a:rPr lang="fr-BE" dirty="0"/>
              <a:t>Langage assembleur </a:t>
            </a:r>
            <a:r>
              <a:rPr lang="fr-BE" dirty="0">
                <a:solidFill>
                  <a:srgbClr val="00B050"/>
                </a:solidFill>
              </a:rPr>
              <a:t>NASM</a:t>
            </a:r>
            <a:r>
              <a:rPr lang="fr-BE" dirty="0"/>
              <a:t> 32 bits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Algorithmique</a:t>
            </a:r>
            <a:r>
              <a:rPr lang="fr-FR" dirty="0"/>
              <a:t> fondamentale </a:t>
            </a:r>
          </a:p>
          <a:p>
            <a:pPr lvl="2"/>
            <a:r>
              <a:rPr lang="fr-FR" sz="2000" dirty="0"/>
              <a:t>Affectations, tests, boucles, pile</a:t>
            </a:r>
          </a:p>
          <a:p>
            <a:pPr lvl="1"/>
            <a:r>
              <a:rPr lang="fr-BE" i="1" dirty="0">
                <a:solidFill>
                  <a:srgbClr val="00B050"/>
                </a:solidFill>
              </a:rPr>
              <a:t>Hacking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/>
              <a:t>éthique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8" name="Image 7" descr="arton7213-89852.jpg"/>
          <p:cNvPicPr>
            <a:picLocks noChangeAspect="1"/>
          </p:cNvPicPr>
          <p:nvPr/>
        </p:nvPicPr>
        <p:blipFill>
          <a:blip r:embed="rId2" cstate="print"/>
          <a:srcRect r="26250"/>
          <a:stretch>
            <a:fillRect/>
          </a:stretch>
        </p:blipFill>
        <p:spPr>
          <a:xfrm>
            <a:off x="6804248" y="332656"/>
            <a:ext cx="1728192" cy="1760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7020271" cy="1500199"/>
          </a:xfrm>
        </p:spPr>
        <p:txBody>
          <a:bodyPr/>
          <a:lstStyle/>
          <a:p>
            <a:r>
              <a:rPr lang="fr-BE" dirty="0"/>
              <a:t>Trois bases </a:t>
            </a:r>
            <a:r>
              <a:rPr lang="fr-BE" sz="3200" dirty="0"/>
              <a:t>pour un informaticien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Hexadécimal, binaire et décimal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6001355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Systèmes de numération</a:t>
            </a:r>
          </a:p>
        </p:txBody>
      </p:sp>
      <p:sp>
        <p:nvSpPr>
          <p:cNvPr id="2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638-B3A5-46C5-AB48-17ED57F1977F}" type="slidenum">
              <a:rPr lang="fr-FR"/>
              <a:pPr/>
              <a:t>8</a:t>
            </a:fld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1857356" y="1285860"/>
            <a:ext cx="871542" cy="1085856"/>
            <a:chOff x="1857356" y="1285860"/>
            <a:chExt cx="871542" cy="1085856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1857356" y="1571612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 dirty="0"/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928794" y="2143116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2428860" y="2143116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2500298" y="1643050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2214546" y="1285860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5857884" y="3000372"/>
            <a:ext cx="838200" cy="990600"/>
            <a:chOff x="2214546" y="2928934"/>
            <a:chExt cx="838200" cy="990600"/>
          </a:xfrm>
        </p:grpSpPr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2824146" y="3690934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2824146" y="2928934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2519346" y="3309934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2214546" y="3690934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2214546" y="2928934"/>
              <a:ext cx="228600" cy="228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3857620" y="1285860"/>
            <a:ext cx="748499" cy="1098550"/>
            <a:chOff x="3857620" y="1285860"/>
            <a:chExt cx="748499" cy="1098550"/>
          </a:xfrm>
        </p:grpSpPr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857620" y="1285860"/>
              <a:ext cx="742950" cy="1098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fr-FR" sz="6600" dirty="0">
                  <a:solidFill>
                    <a:schemeClr val="tx2"/>
                  </a:solidFill>
                  <a:latin typeface="Arial" charset="0"/>
                </a:rPr>
                <a:t>V</a:t>
              </a:r>
              <a:endParaRPr kumimoji="0"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24594" name="Group 18"/>
            <p:cNvGrpSpPr>
              <a:grpSpLocks/>
            </p:cNvGrpSpPr>
            <p:nvPr/>
          </p:nvGrpSpPr>
          <p:grpSpPr bwMode="auto">
            <a:xfrm>
              <a:off x="3857809" y="1548904"/>
              <a:ext cx="748310" cy="609600"/>
              <a:chOff x="2832" y="1200"/>
              <a:chExt cx="480" cy="384"/>
            </a:xfrm>
          </p:grpSpPr>
          <p:sp>
            <p:nvSpPr>
              <p:cNvPr id="24590" name="Line 14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2832" y="120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BE"/>
              </a:p>
            </p:txBody>
          </p:sp>
        </p:grpSp>
      </p:grp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715008" y="1643050"/>
            <a:ext cx="10880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fr-FR" sz="3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101</a:t>
            </a:r>
            <a:endParaRPr kumimoji="0" lang="fr-FR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143372" y="2786058"/>
            <a:ext cx="641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fr-FR" sz="72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kumimoji="0" lang="fr-F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071670" y="3071810"/>
            <a:ext cx="90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3200" dirty="0">
                <a:solidFill>
                  <a:schemeClr val="tx2">
                    <a:lumMod val="75000"/>
                  </a:schemeClr>
                </a:solidFill>
              </a:rPr>
              <a:t>Five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500958" y="1643050"/>
            <a:ext cx="974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3200" dirty="0">
                <a:solidFill>
                  <a:schemeClr val="tx2">
                    <a:lumMod val="75000"/>
                  </a:schemeClr>
                </a:solidFill>
              </a:rPr>
              <a:t>Cinq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572396" y="3214686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3200" dirty="0" err="1">
                <a:solidFill>
                  <a:schemeClr val="tx2">
                    <a:lumMod val="75000"/>
                  </a:schemeClr>
                </a:solidFill>
              </a:rPr>
              <a:t>Vijf</a:t>
            </a:r>
            <a:endParaRPr kumimoji="0"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643042" y="4643446"/>
            <a:ext cx="75009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SzPct val="90000"/>
            </a:pPr>
            <a:r>
              <a:rPr kumimoji="0" lang="fr-FR" sz="3200" dirty="0">
                <a:solidFill>
                  <a:srgbClr val="00B050"/>
                </a:solidFill>
              </a:rPr>
              <a:t>8 représentations différentes </a:t>
            </a:r>
            <a:r>
              <a:rPr kumimoji="0" lang="fr-FR" sz="3200" dirty="0">
                <a:solidFill>
                  <a:schemeClr val="bg2"/>
                </a:solidFill>
              </a:rPr>
              <a:t>du nombre 5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kumimoji="0" lang="fr-FR" sz="3200" dirty="0"/>
              <a:t>8 systèmes différents de numération 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4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95" grpId="0" autoUpdateAnimBg="0"/>
      <p:bldP spid="24596" grpId="0" autoUpdateAnimBg="0"/>
      <p:bldP spid="24597" grpId="0" autoUpdateAnimBg="0"/>
      <p:bldP spid="24598" grpId="0" autoUpdateAnimBg="0"/>
      <p:bldP spid="24599" grpId="0" autoUpdateAnimBg="0"/>
      <p:bldP spid="2460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30CC-A130-4EF4-BF22-18152DAB4E06}" type="slidenum">
              <a:rPr lang="fr-FR"/>
              <a:pPr/>
              <a:t>9</a:t>
            </a:fld>
            <a:endParaRPr lang="fr-FR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00166" y="1000108"/>
            <a:ext cx="316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Systèmes de numération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-1024107">
            <a:off x="4710091" y="925495"/>
            <a:ext cx="838200" cy="215900"/>
          </a:xfrm>
          <a:prstGeom prst="rightArrow">
            <a:avLst>
              <a:gd name="adj1" fmla="val 51583"/>
              <a:gd name="adj2" fmla="val 534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 rot="-20444716">
            <a:off x="4700566" y="1385870"/>
            <a:ext cx="838200" cy="215900"/>
          </a:xfrm>
          <a:prstGeom prst="rightArrow">
            <a:avLst>
              <a:gd name="adj1" fmla="val 51583"/>
              <a:gd name="adj2" fmla="val 53400"/>
            </a:avLst>
          </a:prstGeom>
          <a:solidFill>
            <a:srgbClr val="C0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614966" y="623870"/>
            <a:ext cx="2127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positionnels</a:t>
            </a:r>
          </a:p>
          <a:p>
            <a:pPr lvl="1"/>
            <a:r>
              <a:rPr kumimoji="0" lang="fr-FR" dirty="0"/>
              <a:t>ex.: décimal</a:t>
            </a:r>
            <a:endParaRPr kumimoji="0" lang="fr-FR" dirty="0">
              <a:solidFill>
                <a:schemeClr val="bg2"/>
              </a:solidFill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614966" y="1385870"/>
            <a:ext cx="22092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non positionnels</a:t>
            </a:r>
          </a:p>
          <a:p>
            <a:pPr lvl="1"/>
            <a:r>
              <a:rPr kumimoji="0" lang="fr-FR" dirty="0">
                <a:solidFill>
                  <a:srgbClr val="C00000"/>
                </a:solidFill>
              </a:rPr>
              <a:t>ex.: romain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72927" y="2697344"/>
            <a:ext cx="21323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Deux Mille Dix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 rot="-1024107">
            <a:off x="3481366" y="2605070"/>
            <a:ext cx="838200" cy="215900"/>
          </a:xfrm>
          <a:prstGeom prst="rightArrow">
            <a:avLst>
              <a:gd name="adj1" fmla="val 51583"/>
              <a:gd name="adj2" fmla="val 534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 rot="-20444716">
            <a:off x="3471841" y="3065445"/>
            <a:ext cx="838200" cy="215900"/>
          </a:xfrm>
          <a:prstGeom prst="rightArrow">
            <a:avLst>
              <a:gd name="adj1" fmla="val 51583"/>
              <a:gd name="adj2" fmla="val 53400"/>
            </a:avLst>
          </a:prstGeom>
          <a:solidFill>
            <a:srgbClr val="C0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462441" y="237964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/>
              <a:t>2010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446566" y="3030520"/>
            <a:ext cx="955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rgbClr val="C00000"/>
                </a:solidFill>
              </a:rPr>
              <a:t>MMX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176566" y="3824270"/>
            <a:ext cx="53447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Un </a:t>
            </a:r>
            <a:r>
              <a:rPr kumimoji="0" lang="fr-FR" dirty="0">
                <a:solidFill>
                  <a:srgbClr val="00B050"/>
                </a:solidFill>
              </a:rPr>
              <a:t>système de numération positionnel</a:t>
            </a:r>
          </a:p>
          <a:p>
            <a:r>
              <a:rPr kumimoji="0" lang="fr-FR" dirty="0">
                <a:solidFill>
                  <a:schemeClr val="bg2"/>
                </a:solidFill>
              </a:rPr>
              <a:t>est caractérisé 	par sa </a:t>
            </a:r>
            <a:r>
              <a:rPr kumimoji="0" lang="fr-FR" dirty="0">
                <a:solidFill>
                  <a:srgbClr val="00B050"/>
                </a:solidFill>
              </a:rPr>
              <a:t>base</a:t>
            </a:r>
            <a:r>
              <a:rPr kumimoji="0" lang="fr-FR" dirty="0">
                <a:solidFill>
                  <a:schemeClr val="bg2"/>
                </a:solidFill>
              </a:rPr>
              <a:t> et </a:t>
            </a:r>
          </a:p>
          <a:p>
            <a:r>
              <a:rPr kumimoji="0" lang="fr-FR" dirty="0">
                <a:solidFill>
                  <a:schemeClr val="bg2"/>
                </a:solidFill>
              </a:rPr>
              <a:t>		par le </a:t>
            </a:r>
            <a:r>
              <a:rPr kumimoji="0" lang="fr-FR" dirty="0">
                <a:solidFill>
                  <a:srgbClr val="00B050"/>
                </a:solidFill>
              </a:rPr>
              <a:t>nombre de symboles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442249" y="5249341"/>
            <a:ext cx="73548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2800" b="1" dirty="0">
                <a:solidFill>
                  <a:srgbClr val="00B050"/>
                </a:solidFill>
              </a:rPr>
              <a:t>Une base est la valeur attribuée au symbole </a:t>
            </a:r>
            <a:r>
              <a:rPr kumimoji="0" lang="fr-FR" sz="3200" b="1" dirty="0">
                <a:latin typeface="+mn-lt"/>
              </a:rPr>
              <a:t>10</a:t>
            </a:r>
            <a:endParaRPr kumimoji="0" lang="fr-FR" sz="2800" b="1" dirty="0"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nimBg="1"/>
      <p:bldP spid="25606" grpId="0" animBg="1"/>
      <p:bldP spid="25607" grpId="0" autoUpdateAnimBg="0"/>
      <p:bldP spid="25609" grpId="0" autoUpdateAnimBg="0"/>
      <p:bldP spid="25610" grpId="0" autoUpdateAnimBg="0"/>
      <p:bldP spid="25611" grpId="0" animBg="1"/>
      <p:bldP spid="25612" grpId="0" animBg="1" autoUpdateAnimBg="0"/>
      <p:bldP spid="25613" grpId="0" autoUpdateAnimBg="0"/>
      <p:bldP spid="25614" grpId="0" autoUpdateAnimBg="0"/>
      <p:bldP spid="25615" grpId="0" autoUpdateAnimBg="0"/>
      <p:bldP spid="25616" grpId="0" autoUpdateAnimBg="0"/>
    </p:bldLst>
  </p:timing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C702AC-B34D-4F2E-ABEC-E0A64B138EDA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bfa77196-7556-46a7-98ef-da21b6455df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9832EB-6C64-42F0-A6D0-3957CBD362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28A91E-76CB-42E1-B4E7-A2223ECEB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952</TotalTime>
  <Words>1248</Words>
  <Application>Microsoft Office PowerPoint</Application>
  <PresentationFormat>Affichage à l'écran (4:3)</PresentationFormat>
  <Paragraphs>234</Paragraphs>
  <Slides>26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Courier New</vt:lpstr>
      <vt:lpstr>Monotype Sorts</vt:lpstr>
      <vt:lpstr>Symbol</vt:lpstr>
      <vt:lpstr>Times New Roman</vt:lpstr>
      <vt:lpstr>Wingdings</vt:lpstr>
      <vt:lpstr>Global013 Print PowerPlugs Favorites 2.best</vt:lpstr>
      <vt:lpstr>Langage machine</vt:lpstr>
      <vt:lpstr>Cadre de l’activité d’apprentissage</vt:lpstr>
      <vt:lpstr>Langage Machine</vt:lpstr>
      <vt:lpstr>Cadre du cours</vt:lpstr>
      <vt:lpstr>Atouts et sens du cours</vt:lpstr>
      <vt:lpstr>Plan global du cours</vt:lpstr>
      <vt:lpstr>Trois bases pour un informaticien</vt:lpstr>
      <vt:lpstr>Systèmes de numération</vt:lpstr>
      <vt:lpstr>Présentation PowerPoint</vt:lpstr>
      <vt:lpstr>Les bases…</vt:lpstr>
      <vt:lpstr>Compter…</vt:lpstr>
      <vt:lpstr>Dans la base hexadécimale</vt:lpstr>
      <vt:lpstr>Présentation PowerPoint</vt:lpstr>
      <vt:lpstr>A méditer…</vt:lpstr>
      <vt:lpstr>Introduction à l’IDE SASM</vt:lpstr>
      <vt:lpstr>L’IDE SASM</vt:lpstr>
      <vt:lpstr>L’IDE SASM</vt:lpstr>
      <vt:lpstr>Présentation PowerPoint</vt:lpstr>
      <vt:lpstr>Librairie SASM d’entrées/sorties</vt:lpstr>
      <vt:lpstr>Introduction au processeur</vt:lpstr>
      <vt:lpstr>Théorie d’un processeur 32 bits </vt:lpstr>
      <vt:lpstr>Composants principaux</vt:lpstr>
      <vt:lpstr>Présentation PowerPoint</vt:lpstr>
      <vt:lpstr>Les bus…</vt:lpstr>
      <vt:lpstr>Représentation des informations</vt:lpstr>
      <vt:lpstr>Les registres de 32 bits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185</cp:revision>
  <cp:lastPrinted>1999-09-06T12:51:46Z</cp:lastPrinted>
  <dcterms:created xsi:type="dcterms:W3CDTF">1999-09-09T14:42:15Z</dcterms:created>
  <dcterms:modified xsi:type="dcterms:W3CDTF">2021-09-16T13:03:38Z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