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74" r:id="rId5"/>
    <p:sldId id="343" r:id="rId6"/>
    <p:sldId id="334" r:id="rId7"/>
    <p:sldId id="344" r:id="rId8"/>
    <p:sldId id="335" r:id="rId9"/>
    <p:sldId id="345" r:id="rId10"/>
    <p:sldId id="338" r:id="rId11"/>
    <p:sldId id="332" r:id="rId12"/>
    <p:sldId id="336" r:id="rId13"/>
    <p:sldId id="339" r:id="rId14"/>
    <p:sldId id="337" r:id="rId15"/>
    <p:sldId id="340" r:id="rId16"/>
    <p:sldId id="310" r:id="rId17"/>
    <p:sldId id="330" r:id="rId18"/>
    <p:sldId id="331" r:id="rId19"/>
    <p:sldId id="341" r:id="rId20"/>
    <p:sldId id="342" r:id="rId21"/>
    <p:sldId id="34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FF66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9" autoAdjust="0"/>
    <p:restoredTop sz="78966" autoAdjust="0"/>
  </p:normalViewPr>
  <p:slideViewPr>
    <p:cSldViewPr>
      <p:cViewPr varScale="1">
        <p:scale>
          <a:sx n="114" d="100"/>
          <a:sy n="114" d="100"/>
        </p:scale>
        <p:origin x="14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Vander Meulen" userId="4f02e8f3-6af7-416f-9299-4ae1b71c49eb" providerId="ADAL" clId="{C95B441B-4048-4B5F-B9F7-C90F438CBEA6}"/>
    <pc:docChg chg="modSld">
      <pc:chgData name="José Vander Meulen" userId="4f02e8f3-6af7-416f-9299-4ae1b71c49eb" providerId="ADAL" clId="{C95B441B-4048-4B5F-B9F7-C90F438CBEA6}" dt="2021-11-30T06:58:06.154" v="6" actId="20577"/>
      <pc:docMkLst>
        <pc:docMk/>
      </pc:docMkLst>
      <pc:sldChg chg="modSp">
        <pc:chgData name="José Vander Meulen" userId="4f02e8f3-6af7-416f-9299-4ae1b71c49eb" providerId="ADAL" clId="{C95B441B-4048-4B5F-B9F7-C90F438CBEA6}" dt="2021-11-30T06:58:06.154" v="6" actId="20577"/>
        <pc:sldMkLst>
          <pc:docMk/>
          <pc:sldMk cId="0" sldId="274"/>
        </pc:sldMkLst>
        <pc:spChg chg="mod">
          <ac:chgData name="José Vander Meulen" userId="4f02e8f3-6af7-416f-9299-4ae1b71c49eb" providerId="ADAL" clId="{C95B441B-4048-4B5F-B9F7-C90F438CBEA6}" dt="2021-11-30T06:57:59.395" v="0" actId="20577"/>
          <ac:spMkLst>
            <pc:docMk/>
            <pc:sldMk cId="0" sldId="274"/>
            <ac:spMk id="3" creationId="{00000000-0000-0000-0000-000000000000}"/>
          </ac:spMkLst>
        </pc:spChg>
        <pc:spChg chg="mod">
          <ac:chgData name="José Vander Meulen" userId="4f02e8f3-6af7-416f-9299-4ae1b71c49eb" providerId="ADAL" clId="{C95B441B-4048-4B5F-B9F7-C90F438CBEA6}" dt="2021-11-30T06:58:06.154" v="6" actId="20577"/>
          <ac:spMkLst>
            <pc:docMk/>
            <pc:sldMk cId="0" sldId="274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De Muylder C. - Warnant D. - Collinet JL. - Debacker M.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EB50F27B-00A3-4939-9E55-4ACA74481E9A}" type="datetime1">
              <a:rPr lang="fr-FR"/>
              <a:pPr/>
              <a:t>30/11/2021</a:t>
            </a:fld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Tapez le titre ici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27AA73BD-0661-460D-9D6A-67B9682E3EA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224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0EC56C2-F02B-4374-B924-EDA0907FC32B}" type="datetime1">
              <a:rPr lang="fr-FR"/>
              <a:pPr/>
              <a:t>30/11/2021</a:t>
            </a:fld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957CBC7-FBB9-4C87-A75D-6A5FFF6EFF0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949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30/11/2021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9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30/11/2021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85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30/11/2021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3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Diapositive de titr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1021" y="500041"/>
            <a:ext cx="7962745" cy="150019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61021" y="2071678"/>
            <a:ext cx="7962745" cy="1714512"/>
          </a:xfrm>
        </p:spPr>
        <p:txBody>
          <a:bodyPr anchor="ctr"/>
          <a:lstStyle>
            <a:lvl1pPr marL="0" indent="0" algn="r">
              <a:buFontTx/>
              <a:buNone/>
              <a:defRPr/>
            </a:lvl1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A7E055-88C3-4945-A016-D1B7BF780D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CF301-4862-47D8-98E1-0FE2258190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33293" y="68853"/>
            <a:ext cx="2010708" cy="57836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98310" y="68853"/>
            <a:ext cx="5897694" cy="57836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39695-4AE2-4D2D-8A4C-884E5380F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buSzPct val="90000"/>
              <a:buFont typeface="Arial" pitchFamily="34" charset="0"/>
              <a:buChar char="•"/>
              <a:defRPr/>
            </a:lvl1pPr>
            <a:lvl2pPr>
              <a:buClr>
                <a:srgbClr val="003399"/>
              </a:buClr>
              <a:buSzPct val="80000"/>
              <a:buFont typeface="Wingdings" pitchFamily="2" charset="2"/>
              <a:buChar char="ü"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C905D-84EE-45D9-BA00-D34F0C70C3A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196" y="4406563"/>
            <a:ext cx="777254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196" y="2906151"/>
            <a:ext cx="777254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394" indent="0">
              <a:buNone/>
              <a:defRPr sz="1600"/>
            </a:lvl2pPr>
            <a:lvl3pPr marL="824789" indent="0">
              <a:buNone/>
              <a:defRPr sz="1400"/>
            </a:lvl3pPr>
            <a:lvl4pPr marL="1237183" indent="0">
              <a:buNone/>
              <a:defRPr sz="1300"/>
            </a:lvl4pPr>
            <a:lvl5pPr marL="1649578" indent="0">
              <a:buNone/>
              <a:defRPr sz="1300"/>
            </a:lvl5pPr>
            <a:lvl6pPr marL="2061972" indent="0">
              <a:buNone/>
              <a:defRPr sz="1300"/>
            </a:lvl6pPr>
            <a:lvl7pPr marL="2474366" indent="0">
              <a:buNone/>
              <a:defRPr sz="1300"/>
            </a:lvl7pPr>
            <a:lvl8pPr marL="2886761" indent="0">
              <a:buNone/>
              <a:defRPr sz="1300"/>
            </a:lvl8pPr>
            <a:lvl9pPr marL="3299155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98B73-7CFC-4284-897D-77BADE0466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8310" y="1032788"/>
            <a:ext cx="3954201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89800" y="1032788"/>
            <a:ext cx="3954200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06C73-231C-4899-BF0F-B76A7A1FE2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0165" y="273976"/>
            <a:ext cx="7186205" cy="114323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629" y="1534838"/>
            <a:ext cx="4040007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629" y="2174593"/>
            <a:ext cx="4040007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935" y="1534838"/>
            <a:ext cx="4041436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4935" y="2174593"/>
            <a:ext cx="4041436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0D84-62B0-4A7D-8B54-AE76A71DFF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41304-BA25-4E66-89AA-E99A1717D3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BAA29-8E54-48E7-8F03-D609F5BA10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630" y="272542"/>
            <a:ext cx="3007481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227" y="272541"/>
            <a:ext cx="5111144" cy="58539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630" y="1434428"/>
            <a:ext cx="3007481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E4AAB-70FB-4C06-BA27-5919B823A1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1904" y="4801030"/>
            <a:ext cx="5487258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1904" y="612502"/>
            <a:ext cx="5487258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2394" indent="0">
              <a:buNone/>
              <a:defRPr sz="2500"/>
            </a:lvl2pPr>
            <a:lvl3pPr marL="824789" indent="0">
              <a:buNone/>
              <a:defRPr sz="2200"/>
            </a:lvl3pPr>
            <a:lvl4pPr marL="1237183" indent="0">
              <a:buNone/>
              <a:defRPr sz="1800"/>
            </a:lvl4pPr>
            <a:lvl5pPr marL="1649578" indent="0">
              <a:buNone/>
              <a:defRPr sz="1800"/>
            </a:lvl5pPr>
            <a:lvl6pPr marL="2061972" indent="0">
              <a:buNone/>
              <a:defRPr sz="1800"/>
            </a:lvl6pPr>
            <a:lvl7pPr marL="2474366" indent="0">
              <a:buNone/>
              <a:defRPr sz="1800"/>
            </a:lvl7pPr>
            <a:lvl8pPr marL="2886761" indent="0">
              <a:buNone/>
              <a:defRPr sz="1800"/>
            </a:lvl8pPr>
            <a:lvl9pPr marL="3299155" indent="0">
              <a:buNone/>
              <a:defRPr sz="18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1904" y="5367629"/>
            <a:ext cx="5487258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4D19D-57E1-4FDF-BAE0-AF771CC66B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4243" y="68853"/>
            <a:ext cx="7839757" cy="89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310" y="1032788"/>
            <a:ext cx="8045690" cy="481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6443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5001"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8" y="6248368"/>
            <a:ext cx="2894504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 defTabSz="915001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676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5001">
              <a:defRPr sz="1400"/>
            </a:lvl1pPr>
          </a:lstStyle>
          <a:p>
            <a:fld id="{F4011207-C728-47B3-AA9B-EA083955260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12394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824789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237183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649578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207630" indent="-207630" algn="l" defTabSz="91500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3170" indent="-286385" algn="l" defTabSz="915001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676" indent="-227677" algn="l" defTabSz="915001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461" indent="-227677" algn="l" defTabSz="915001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677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70071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82465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294860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707254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394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789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7183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9578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366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761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9155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fuse.ca/online-x86-assembler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fuse.ca/online-x86-assembler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70876"/>
            <a:ext cx="6192687" cy="1500199"/>
          </a:xfrm>
        </p:spPr>
        <p:txBody>
          <a:bodyPr/>
          <a:lstStyle/>
          <a:p>
            <a:r>
              <a:rPr lang="fr-BE" dirty="0"/>
              <a:t>Langage machine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4926547" y="4437112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fr-BE" sz="1800" b="1" dirty="0">
                <a:latin typeface="Courier New" pitchFamily="49" charset="0"/>
                <a:cs typeface="Courier New" pitchFamily="49" charset="0"/>
              </a:rPr>
            </a:br>
            <a:r>
              <a:rPr lang="fr-BE" sz="1800" b="1" dirty="0">
                <a:latin typeface="Courier New" pitchFamily="49" charset="0"/>
                <a:cs typeface="Courier New" pitchFamily="49" charset="0"/>
              </a:rPr>
              <a:t>Année académique 2021-2022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taille d'une instruction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Comment connaître </a:t>
            </a:r>
            <a:r>
              <a:rPr lang="fr-FR" u="sng" dirty="0">
                <a:solidFill>
                  <a:srgbClr val="00B050"/>
                </a:solidFill>
              </a:rPr>
              <a:t>le nombre d'octets </a:t>
            </a:r>
            <a:r>
              <a:rPr lang="fr-FR" dirty="0">
                <a:solidFill>
                  <a:srgbClr val="00B050"/>
                </a:solidFill>
              </a:rPr>
              <a:t>d'une instruction </a:t>
            </a:r>
            <a:r>
              <a:rPr lang="fr-FR" dirty="0"/>
              <a:t>?</a:t>
            </a:r>
          </a:p>
          <a:p>
            <a:pPr lvl="1"/>
            <a:r>
              <a:rPr lang="fr-FR" dirty="0"/>
              <a:t>En connaissant l'adresse de l'instruction </a:t>
            </a:r>
            <a:r>
              <a:rPr lang="fr-FR" u="sng" dirty="0"/>
              <a:t>suivante</a:t>
            </a:r>
            <a:r>
              <a:rPr lang="fr-FR" dirty="0"/>
              <a:t> dans le code et en faisant la soustraction avec l'adresse de l'instruction qui nous intéresse</a:t>
            </a:r>
          </a:p>
          <a:p>
            <a:pPr lvl="1"/>
            <a:r>
              <a:rPr lang="fr-FR" dirty="0"/>
              <a:t>En utilisant l'assembler en ligne </a:t>
            </a:r>
            <a:r>
              <a:rPr lang="fr-FR" dirty="0">
                <a:hlinkClick r:id="rId2"/>
              </a:rPr>
              <a:t>https://defuse.ca/online-x86-assembler.htm</a:t>
            </a:r>
            <a:endParaRPr lang="fr-FR" dirty="0"/>
          </a:p>
          <a:p>
            <a:pPr lvl="2"/>
            <a:r>
              <a:rPr lang="fr-FR" dirty="0"/>
              <a:t>Exemple avec </a:t>
            </a:r>
            <a:r>
              <a:rPr lang="fr-FR" dirty="0" err="1"/>
              <a:t>mov</a:t>
            </a:r>
            <a:r>
              <a:rPr lang="fr-FR" dirty="0"/>
              <a:t> </a:t>
            </a:r>
            <a:r>
              <a:rPr lang="fr-FR" dirty="0" err="1"/>
              <a:t>ebp,esp</a:t>
            </a:r>
            <a:r>
              <a:rPr lang="fr-FR" dirty="0"/>
              <a:t> : taille 2 octets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36"/>
          <a:stretch/>
        </p:blipFill>
        <p:spPr bwMode="auto">
          <a:xfrm>
            <a:off x="2339751" y="5301208"/>
            <a:ext cx="2448273" cy="109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78" r="46719"/>
          <a:stretch/>
        </p:blipFill>
        <p:spPr bwMode="auto">
          <a:xfrm>
            <a:off x="5436096" y="5661248"/>
            <a:ext cx="13684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43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2 dans l'ex. 9.2v2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MOV ECX,10 </a:t>
            </a:r>
            <a:r>
              <a:rPr lang="fr-FR" dirty="0"/>
              <a:t>est </a:t>
            </a:r>
            <a:r>
              <a:rPr lang="fr-FR" dirty="0">
                <a:solidFill>
                  <a:srgbClr val="00B050"/>
                </a:solidFill>
              </a:rPr>
              <a:t>codé </a:t>
            </a:r>
            <a:r>
              <a:rPr lang="fr-BE" dirty="0">
                <a:solidFill>
                  <a:srgbClr val="00B050"/>
                </a:solidFill>
              </a:rPr>
              <a:t>B90A000000</a:t>
            </a:r>
            <a:r>
              <a:rPr lang="fr-BE" dirty="0"/>
              <a:t> </a:t>
            </a:r>
            <a:r>
              <a:rPr lang="fr-FR" dirty="0"/>
              <a:t>en hexadécimal, l'adresse de cette instruction est </a:t>
            </a:r>
            <a:r>
              <a:rPr lang="fr-FR" sz="2000" dirty="0"/>
              <a:t>par exemple </a:t>
            </a:r>
            <a:r>
              <a:rPr lang="fr-FR" dirty="0"/>
              <a:t>0x401392 dans l'IDE SASM</a:t>
            </a:r>
          </a:p>
          <a:p>
            <a:endParaRPr lang="fr-FR" dirty="0"/>
          </a:p>
          <a:p>
            <a:r>
              <a:rPr lang="fr-FR" dirty="0"/>
              <a:t>L'adresse de l'instruction suivante est 0x401397, ainsi la taille est 5 octets</a:t>
            </a:r>
          </a:p>
          <a:p>
            <a:pPr lvl="1"/>
            <a:r>
              <a:rPr lang="fr-FR" dirty="0"/>
              <a:t>401397 – 401392 = </a:t>
            </a:r>
            <a:r>
              <a:rPr lang="fr-FR" dirty="0">
                <a:solidFill>
                  <a:srgbClr val="00B050"/>
                </a:solidFill>
              </a:rPr>
              <a:t>5</a:t>
            </a:r>
            <a:r>
              <a:rPr lang="fr-FR" dirty="0"/>
              <a:t> (octets)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"/>
          <a:stretch/>
        </p:blipFill>
        <p:spPr bwMode="auto">
          <a:xfrm>
            <a:off x="5212698" y="2708920"/>
            <a:ext cx="3528392" cy="37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22" y="2708920"/>
            <a:ext cx="3838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22" y="4797151"/>
            <a:ext cx="71913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35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3 dans l'ex. 9.2v2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4412436"/>
          </a:xfrm>
        </p:spPr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MOV </a:t>
            </a:r>
            <a:r>
              <a:rPr lang="fr-FR" dirty="0" err="1">
                <a:solidFill>
                  <a:srgbClr val="00B050"/>
                </a:solidFill>
              </a:rPr>
              <a:t>EBX,tableau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/>
              <a:t>est </a:t>
            </a:r>
            <a:r>
              <a:rPr lang="fr-FR" dirty="0">
                <a:solidFill>
                  <a:srgbClr val="00B050"/>
                </a:solidFill>
              </a:rPr>
              <a:t>codé </a:t>
            </a:r>
            <a:r>
              <a:rPr lang="fr-BE" dirty="0">
                <a:solidFill>
                  <a:srgbClr val="00B050"/>
                </a:solidFill>
              </a:rPr>
              <a:t>BB00204000</a:t>
            </a:r>
            <a:r>
              <a:rPr lang="fr-BE" dirty="0"/>
              <a:t> </a:t>
            </a:r>
            <a:r>
              <a:rPr lang="fr-FR" dirty="0"/>
              <a:t>en hexadécimal, l'adresse de cette instruction est </a:t>
            </a:r>
            <a:r>
              <a:rPr lang="fr-FR" sz="2000" dirty="0"/>
              <a:t>par exemple </a:t>
            </a:r>
            <a:r>
              <a:rPr lang="fr-FR" dirty="0"/>
              <a:t>0x401397 dans l'IDE SASM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Remarquons que l'adresse du tableau est 0x00402000, codée dans l'instruction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251442"/>
            <a:ext cx="3819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52" y="3286313"/>
            <a:ext cx="3691880" cy="27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717032"/>
            <a:ext cx="756347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65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9" y="270876"/>
            <a:ext cx="5112568" cy="1500199"/>
          </a:xfrm>
        </p:spPr>
        <p:txBody>
          <a:bodyPr/>
          <a:lstStyle/>
          <a:p>
            <a:r>
              <a:rPr lang="fr-BE" dirty="0"/>
              <a:t>Procédures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r>
              <a:rPr lang="fr-FR" dirty="0"/>
              <a:t>Lignes de code </a:t>
            </a:r>
            <a:br>
              <a:rPr lang="fr-FR" dirty="0"/>
            </a:br>
            <a:r>
              <a:rPr lang="fr-FR" dirty="0"/>
              <a:t>pouvant être réutilisées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95954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62695-62D9-416A-B047-2ED7C820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sz="3600" dirty="0"/>
              <a:t>rincipes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359B9C-C7A3-409E-9953-75EF51F85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708580"/>
          </a:xfrm>
        </p:spPr>
        <p:txBody>
          <a:bodyPr/>
          <a:lstStyle/>
          <a:p>
            <a:r>
              <a:rPr lang="fr-FR" dirty="0"/>
              <a:t>Code </a:t>
            </a:r>
            <a:r>
              <a:rPr lang="fr-FR" dirty="0">
                <a:solidFill>
                  <a:srgbClr val="00B050"/>
                </a:solidFill>
              </a:rPr>
              <a:t>réutilisable</a:t>
            </a:r>
          </a:p>
          <a:p>
            <a:pPr lvl="1"/>
            <a:r>
              <a:rPr lang="fr-FR" dirty="0"/>
              <a:t>Plusieurs appels d’une procédure sont possibles dans un programme dit appelant</a:t>
            </a:r>
          </a:p>
          <a:p>
            <a:r>
              <a:rPr lang="fr-FR" dirty="0"/>
              <a:t>Code </a:t>
            </a:r>
            <a:r>
              <a:rPr lang="fr-FR" dirty="0">
                <a:solidFill>
                  <a:srgbClr val="00B050"/>
                </a:solidFill>
              </a:rPr>
              <a:t>à placer </a:t>
            </a:r>
            <a:r>
              <a:rPr lang="fr-FR" dirty="0"/>
              <a:t>en fin du fichier .</a:t>
            </a:r>
            <a:r>
              <a:rPr lang="fr-FR" dirty="0" err="1"/>
              <a:t>asm</a:t>
            </a:r>
            <a:endParaRPr lang="fr-FR" dirty="0"/>
          </a:p>
          <a:p>
            <a:r>
              <a:rPr lang="fr-FR" dirty="0">
                <a:solidFill>
                  <a:srgbClr val="00B050"/>
                </a:solidFill>
              </a:rPr>
              <a:t>CALL</a:t>
            </a:r>
            <a:r>
              <a:rPr lang="fr-FR" dirty="0"/>
              <a:t> </a:t>
            </a:r>
            <a:r>
              <a:rPr lang="fr-FR" dirty="0" err="1">
                <a:solidFill>
                  <a:srgbClr val="00B050"/>
                </a:solidFill>
              </a:rPr>
              <a:t>nom_de_la_procedure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permet d'appeler = de rentrer dans la procédure nommée par son étiquette d'entrée</a:t>
            </a:r>
          </a:p>
          <a:p>
            <a:r>
              <a:rPr lang="fr-FR" dirty="0">
                <a:solidFill>
                  <a:srgbClr val="00B050"/>
                </a:solidFill>
              </a:rPr>
              <a:t>RET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permet de retourner au programme appelant à l'instruction suivant l'appel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A4C409-A253-48A1-B0B1-6990A9C4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583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62695-62D9-416A-B047-2ED7C820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CALL </a:t>
            </a:r>
            <a:r>
              <a:rPr lang="fr-FR" dirty="0" err="1"/>
              <a:t>maprocedure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359B9C-C7A3-409E-9953-75EF51F8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rentrer dans la procédure qui a pour étiquette (</a:t>
            </a:r>
            <a:r>
              <a:rPr lang="fr-FR" i="1" dirty="0"/>
              <a:t>label</a:t>
            </a:r>
            <a:r>
              <a:rPr lang="fr-FR" dirty="0"/>
              <a:t>) </a:t>
            </a:r>
            <a:r>
              <a:rPr lang="fr-FR" dirty="0" err="1"/>
              <a:t>maprocedure</a:t>
            </a:r>
            <a:endParaRPr lang="fr-FR" dirty="0"/>
          </a:p>
          <a:p>
            <a:r>
              <a:rPr lang="fr-FR" dirty="0">
                <a:solidFill>
                  <a:srgbClr val="00B050"/>
                </a:solidFill>
              </a:rPr>
              <a:t>Un CALL sauvegarde l'adresse de l'instruction suivante sur la pile</a:t>
            </a:r>
          </a:p>
          <a:p>
            <a:r>
              <a:rPr lang="fr-FR" dirty="0"/>
              <a:t>En d'autres termes, un CALL </a:t>
            </a:r>
            <a:r>
              <a:rPr lang="fr-FR" dirty="0" err="1"/>
              <a:t>maprocedure</a:t>
            </a:r>
            <a:r>
              <a:rPr lang="fr-FR" dirty="0"/>
              <a:t> revient à faire</a:t>
            </a:r>
          </a:p>
          <a:p>
            <a:pPr lvl="1"/>
            <a:r>
              <a:rPr lang="fr-FR" dirty="0"/>
              <a:t>un PUSH de l'adresse de l'instruction qui suit l’instruction CALL</a:t>
            </a:r>
          </a:p>
          <a:p>
            <a:pPr lvl="1"/>
            <a:r>
              <a:rPr lang="fr-FR" dirty="0"/>
              <a:t>et un JMP </a:t>
            </a:r>
            <a:r>
              <a:rPr lang="fr-FR" dirty="0" err="1"/>
              <a:t>maprocedure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A4C409-A253-48A1-B0B1-6990A9C4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121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62695-62D9-416A-B047-2ED7C820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359B9C-C7A3-409E-9953-75EF51F85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636572"/>
          </a:xfrm>
        </p:spPr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Permet de retourner au programme appelant</a:t>
            </a:r>
            <a:r>
              <a:rPr lang="fr-FR" dirty="0"/>
              <a:t>, à l'instruction suivant le CALL</a:t>
            </a:r>
          </a:p>
          <a:p>
            <a:r>
              <a:rPr lang="fr-FR" dirty="0">
                <a:solidFill>
                  <a:srgbClr val="00B050"/>
                </a:solidFill>
              </a:rPr>
              <a:t>Un RET </a:t>
            </a:r>
            <a:r>
              <a:rPr lang="fr-FR" i="1" dirty="0" err="1">
                <a:solidFill>
                  <a:srgbClr val="00B050"/>
                </a:solidFill>
              </a:rPr>
              <a:t>poppe</a:t>
            </a:r>
            <a:r>
              <a:rPr lang="fr-FR" dirty="0">
                <a:solidFill>
                  <a:srgbClr val="00B050"/>
                </a:solidFill>
              </a:rPr>
              <a:t> le sommet de la pile et le copie dans EIP</a:t>
            </a:r>
          </a:p>
          <a:p>
            <a:pPr lvl="1"/>
            <a:r>
              <a:rPr lang="fr-FR" dirty="0"/>
              <a:t>Lors du RET, le sommet de la pile doit être l'adresse de l'instruction suivant le CALL, </a:t>
            </a:r>
            <a:br>
              <a:rPr lang="fr-FR" dirty="0"/>
            </a:br>
            <a:r>
              <a:rPr lang="fr-FR" dirty="0"/>
              <a:t>il est copié dans l'EIP du processeur, </a:t>
            </a:r>
            <a:br>
              <a:rPr lang="fr-FR" dirty="0"/>
            </a:br>
            <a:r>
              <a:rPr lang="fr-FR" dirty="0"/>
              <a:t>ce qui a pour effet de continuer le programme appelant</a:t>
            </a:r>
          </a:p>
          <a:p>
            <a:r>
              <a:rPr lang="fr-FR" dirty="0"/>
              <a:t>En d'autres termes, un RET revient à faire tout simplement un « POP EIP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A4C409-A253-48A1-B0B1-6990A9C4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859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Illustration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276532"/>
          </a:xfrm>
        </p:spPr>
        <p:txBody>
          <a:bodyPr/>
          <a:lstStyle/>
          <a:p>
            <a:r>
              <a:rPr lang="fr-FR" dirty="0"/>
              <a:t>Semaine.10.Théorie.1.asm</a:t>
            </a:r>
          </a:p>
          <a:p>
            <a:pPr lvl="1"/>
            <a:r>
              <a:rPr lang="fr-FR" dirty="0"/>
              <a:t> </a:t>
            </a:r>
          </a:p>
          <a:p>
            <a:pPr lvl="1"/>
            <a:r>
              <a:rPr lang="fr-FR" dirty="0"/>
              <a:t> </a:t>
            </a:r>
          </a:p>
          <a:p>
            <a:pPr lvl="1"/>
            <a:r>
              <a:rPr lang="fr-FR" dirty="0"/>
              <a:t>Appuyons sur </a:t>
            </a:r>
            <a:r>
              <a:rPr lang="fr-FR" dirty="0">
                <a:solidFill>
                  <a:srgbClr val="00B050"/>
                </a:solidFill>
              </a:rPr>
              <a:t>F11</a:t>
            </a:r>
            <a:r>
              <a:rPr lang="fr-FR" dirty="0"/>
              <a:t> et non F10 pour tracer dans une procédure</a:t>
            </a:r>
          </a:p>
          <a:p>
            <a:pPr lvl="1"/>
            <a:r>
              <a:rPr lang="fr-FR" dirty="0"/>
              <a:t>Observons au premier appel de la procédure que 0x401397 est </a:t>
            </a:r>
            <a:r>
              <a:rPr lang="fr-FR" dirty="0">
                <a:solidFill>
                  <a:srgbClr val="00B050"/>
                </a:solidFill>
              </a:rPr>
              <a:t>sauvegardé sur la pile</a:t>
            </a:r>
            <a:r>
              <a:rPr lang="fr-FR" dirty="0"/>
              <a:t>, c'est bien </a:t>
            </a:r>
            <a:r>
              <a:rPr lang="fr-FR" dirty="0">
                <a:solidFill>
                  <a:srgbClr val="00B050"/>
                </a:solidFill>
              </a:rPr>
              <a:t>l'adresse de l'instruction </a:t>
            </a:r>
            <a:r>
              <a:rPr lang="fr-FR" dirty="0"/>
              <a:t>NEWLINE </a:t>
            </a:r>
            <a:r>
              <a:rPr lang="fr-FR" dirty="0">
                <a:solidFill>
                  <a:srgbClr val="00B050"/>
                </a:solidFill>
              </a:rPr>
              <a:t>suivant le call </a:t>
            </a:r>
            <a:r>
              <a:rPr lang="fr-FR" dirty="0"/>
              <a:t>dans le programme principal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88" y="5415296"/>
            <a:ext cx="5846331" cy="91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88" y="1557049"/>
            <a:ext cx="3325851" cy="51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844824"/>
            <a:ext cx="4196841" cy="74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66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bon réflexe à avoir…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La procédure s'occupe </a:t>
            </a:r>
          </a:p>
          <a:p>
            <a:pPr lvl="1"/>
            <a:r>
              <a:rPr lang="fr-BE" dirty="0"/>
              <a:t>en début de procédure de </a:t>
            </a:r>
            <a:r>
              <a:rPr lang="fr-BE" dirty="0">
                <a:solidFill>
                  <a:srgbClr val="00B050"/>
                </a:solidFill>
              </a:rPr>
              <a:t>sauvegarder</a:t>
            </a:r>
            <a:r>
              <a:rPr lang="fr-BE" dirty="0"/>
              <a:t> les valeurs des registres utilisés dans la proc.</a:t>
            </a:r>
          </a:p>
          <a:p>
            <a:pPr lvl="1"/>
            <a:r>
              <a:rPr lang="fr-BE" dirty="0"/>
              <a:t>en fin de procédure de </a:t>
            </a:r>
            <a:r>
              <a:rPr lang="fr-BE" dirty="0">
                <a:solidFill>
                  <a:srgbClr val="00B050"/>
                </a:solidFill>
              </a:rPr>
              <a:t>restaurer</a:t>
            </a:r>
            <a:r>
              <a:rPr lang="fr-BE" dirty="0"/>
              <a:t> les valeurs des registres utilisés dans la proc.</a:t>
            </a:r>
          </a:p>
          <a:p>
            <a:r>
              <a:rPr lang="fr-BE" dirty="0"/>
              <a:t>Pour ce faire la pile est utilisée, par exemple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4653136"/>
            <a:ext cx="752483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10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70876"/>
            <a:ext cx="5904655" cy="2376264"/>
          </a:xfrm>
        </p:spPr>
        <p:txBody>
          <a:bodyPr/>
          <a:lstStyle/>
          <a:p>
            <a:r>
              <a:rPr lang="fr-BE" dirty="0"/>
              <a:t>Trouver le codage d’une instruction NASM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43808" y="2852936"/>
            <a:ext cx="6294710" cy="2140078"/>
          </a:xfrm>
        </p:spPr>
        <p:txBody>
          <a:bodyPr/>
          <a:lstStyle/>
          <a:p>
            <a:pPr algn="ctr"/>
            <a:r>
              <a:rPr lang="fr-FR" dirty="0"/>
              <a:t>Adresse d’une instruction</a:t>
            </a:r>
            <a:br>
              <a:rPr lang="fr-FR" dirty="0"/>
            </a:br>
            <a:r>
              <a:rPr lang="fr-FR" dirty="0"/>
              <a:t>Taille en octets d’une instruction</a:t>
            </a:r>
          </a:p>
          <a:p>
            <a:pPr algn="ctr"/>
            <a:r>
              <a:rPr lang="fr-FR" dirty="0"/>
              <a:t>Codage d’une instruction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619797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B9BA8-10A8-49AA-B625-A5573A78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Assembler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32D9C-BE06-4F51-8215-D5A49347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825212"/>
          </a:xfrm>
        </p:spPr>
        <p:txBody>
          <a:bodyPr/>
          <a:lstStyle/>
          <a:p>
            <a:r>
              <a:rPr lang="fr-FR" u="sng" dirty="0">
                <a:solidFill>
                  <a:srgbClr val="00B050"/>
                </a:solidFill>
              </a:rPr>
              <a:t>Chaque instruction</a:t>
            </a:r>
            <a:r>
              <a:rPr lang="fr-FR" dirty="0">
                <a:solidFill>
                  <a:srgbClr val="00B050"/>
                </a:solidFill>
              </a:rPr>
              <a:t> NASM </a:t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dirty="0">
                <a:solidFill>
                  <a:srgbClr val="00B050"/>
                </a:solidFill>
              </a:rPr>
              <a:t>sera </a:t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u="sng" dirty="0">
                <a:solidFill>
                  <a:srgbClr val="00B050"/>
                </a:solidFill>
              </a:rPr>
              <a:t>codée en hexadécimal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/>
              <a:t>dans l'exécutable</a:t>
            </a:r>
          </a:p>
          <a:p>
            <a:pPr lvl="1"/>
            <a:r>
              <a:rPr lang="fr-FR" dirty="0"/>
              <a:t>C'est la compilation, assembler, </a:t>
            </a:r>
            <a:br>
              <a:rPr lang="fr-FR" dirty="0"/>
            </a:br>
            <a:r>
              <a:rPr lang="fr-FR" dirty="0"/>
              <a:t>qui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/>
              <a:t>fournit </a:t>
            </a:r>
            <a:br>
              <a:rPr lang="fr-FR" dirty="0"/>
            </a:br>
            <a:r>
              <a:rPr lang="fr-FR" dirty="0"/>
              <a:t>le code exécutable = du code </a:t>
            </a:r>
            <a:r>
              <a:rPr lang="fr-FR" sz="2400" dirty="0"/>
              <a:t>en hexadécimal</a:t>
            </a:r>
          </a:p>
          <a:p>
            <a:pPr lvl="1"/>
            <a:r>
              <a:rPr lang="fr-FR" dirty="0"/>
              <a:t>NASM                  →          Exécutable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30E6DE-167E-47B2-B1AB-70A89509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81128"/>
            <a:ext cx="314932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81128"/>
            <a:ext cx="303540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53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B9BA8-10A8-49AA-B625-A5573A78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Assembler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32D9C-BE06-4F51-8215-D5A49347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825212"/>
          </a:xfrm>
        </p:spPr>
        <p:txBody>
          <a:bodyPr/>
          <a:lstStyle/>
          <a:p>
            <a:pPr lvl="1"/>
            <a:r>
              <a:rPr lang="fr-FR" dirty="0"/>
              <a:t>Tous les </a:t>
            </a:r>
            <a:r>
              <a:rPr lang="fr-FR" dirty="0">
                <a:solidFill>
                  <a:srgbClr val="00B050"/>
                </a:solidFill>
              </a:rPr>
              <a:t>noms de variable, </a:t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dirty="0"/>
              <a:t>toutes les </a:t>
            </a:r>
            <a:r>
              <a:rPr lang="fr-FR" dirty="0">
                <a:solidFill>
                  <a:srgbClr val="00B050"/>
                </a:solidFill>
              </a:rPr>
              <a:t>étiquettes </a:t>
            </a:r>
            <a:r>
              <a:rPr lang="fr-FR" dirty="0"/>
              <a:t>sont transformés </a:t>
            </a:r>
            <a:br>
              <a:rPr lang="fr-FR" dirty="0"/>
            </a:br>
            <a:r>
              <a:rPr lang="fr-FR" dirty="0"/>
              <a:t>en </a:t>
            </a:r>
            <a:r>
              <a:rPr lang="fr-FR" dirty="0">
                <a:solidFill>
                  <a:srgbClr val="00B050"/>
                </a:solidFill>
              </a:rPr>
              <a:t>adresses</a:t>
            </a:r>
            <a:r>
              <a:rPr lang="fr-FR" dirty="0"/>
              <a:t> </a:t>
            </a:r>
            <a:r>
              <a:rPr lang="fr-FR" sz="2000" dirty="0"/>
              <a:t>(sur 32 bits en </a:t>
            </a:r>
            <a:r>
              <a:rPr lang="fr-FR" sz="2000" dirty="0">
                <a:solidFill>
                  <a:srgbClr val="00B050"/>
                </a:solidFill>
              </a:rPr>
              <a:t>hexadécimal</a:t>
            </a:r>
            <a:r>
              <a:rPr lang="fr-FR" sz="2400" dirty="0"/>
              <a:t>)</a:t>
            </a:r>
          </a:p>
          <a:p>
            <a:pPr lvl="1"/>
            <a:endParaRPr lang="fr-FR" sz="2400" dirty="0"/>
          </a:p>
          <a:p>
            <a:pPr lvl="1"/>
            <a:endParaRPr lang="fr-FR" sz="2400" dirty="0"/>
          </a:p>
          <a:p>
            <a:pPr lvl="1"/>
            <a:endParaRPr lang="fr-FR" sz="2400" dirty="0"/>
          </a:p>
          <a:p>
            <a:pPr lvl="1"/>
            <a:endParaRPr lang="fr-FR" sz="2400" dirty="0"/>
          </a:p>
          <a:p>
            <a:pPr lvl="1"/>
            <a:r>
              <a:rPr lang="fr-FR" dirty="0"/>
              <a:t>Toutes les </a:t>
            </a:r>
            <a:r>
              <a:rPr lang="fr-FR" dirty="0">
                <a:solidFill>
                  <a:srgbClr val="00B050"/>
                </a:solidFill>
              </a:rPr>
              <a:t>valeurs immédiates</a:t>
            </a:r>
            <a:r>
              <a:rPr lang="fr-FR" dirty="0"/>
              <a:t> écrites en décimal ou autres (char par ex.) sont converties en hexadécimal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30E6DE-167E-47B2-B1AB-70A89509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99102"/>
            <a:ext cx="2774429" cy="148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99102"/>
            <a:ext cx="3308714" cy="157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86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B2F84-008A-4CB4-927C-81AB585F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Désassembler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4AB20B-DCD0-4587-9E1F-36E81408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7"/>
            <a:ext cx="8045690" cy="5756359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i="1" dirty="0">
                <a:solidFill>
                  <a:srgbClr val="00B050"/>
                </a:solidFill>
              </a:rPr>
              <a:t>hackers</a:t>
            </a:r>
            <a:r>
              <a:rPr lang="fr-FR" dirty="0"/>
              <a:t> qui veulent modifier un exécutable le désassemblent</a:t>
            </a:r>
          </a:p>
          <a:p>
            <a:r>
              <a:rPr lang="fr-FR" dirty="0"/>
              <a:t>Désassembler c’est </a:t>
            </a:r>
            <a:r>
              <a:rPr lang="fr-FR" dirty="0">
                <a:solidFill>
                  <a:srgbClr val="00B050"/>
                </a:solidFill>
              </a:rPr>
              <a:t>retrouver l’instruction assembleur</a:t>
            </a:r>
            <a:r>
              <a:rPr lang="fr-FR" dirty="0"/>
              <a:t> qui correspond au codage hexadécimal</a:t>
            </a:r>
          </a:p>
          <a:p>
            <a:pPr lvl="1"/>
            <a:r>
              <a:rPr lang="fr-FR" dirty="0"/>
              <a:t>Par exemple FF33 </a:t>
            </a:r>
            <a:br>
              <a:rPr lang="fr-FR" dirty="0"/>
            </a:br>
            <a:r>
              <a:rPr lang="fr-FR" dirty="0"/>
              <a:t>c’est l’instruction PUSH DWORD [EBX]</a:t>
            </a:r>
          </a:p>
          <a:p>
            <a:pPr lvl="1"/>
            <a:r>
              <a:rPr lang="fr-FR" dirty="0">
                <a:hlinkClick r:id="rId2"/>
              </a:rPr>
              <a:t>https://defuse.ca/online-x86-assembler.htm</a:t>
            </a:r>
            <a:endParaRPr lang="fr-FR" dirty="0"/>
          </a:p>
          <a:p>
            <a:pPr lvl="1"/>
            <a:r>
              <a:rPr lang="fr-FR" dirty="0"/>
              <a:t>Il existe des logiciels </a:t>
            </a:r>
            <a:br>
              <a:rPr lang="fr-FR" dirty="0"/>
            </a:br>
            <a:r>
              <a:rPr lang="fr-FR" dirty="0"/>
              <a:t>pour désassembler tout un exécutable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B972BD-EDFE-466A-B8FD-099CC3E0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24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B2F84-008A-4CB4-927C-81AB585F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Désassembler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B972BD-EDFE-466A-B8FD-099CC3E0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5832326" cy="231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760"/>
            <a:ext cx="3648208" cy="173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15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B9BA8-10A8-49AA-B625-A5573A78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L'adresse d'une instruction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32D9C-BE06-4F51-8215-D5A49347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564564"/>
          </a:xfrm>
        </p:spPr>
        <p:txBody>
          <a:bodyPr/>
          <a:lstStyle/>
          <a:p>
            <a:r>
              <a:rPr lang="fr-FR" dirty="0"/>
              <a:t>Une </a:t>
            </a:r>
            <a:r>
              <a:rPr lang="fr-FR" dirty="0">
                <a:solidFill>
                  <a:srgbClr val="00B050"/>
                </a:solidFill>
              </a:rPr>
              <a:t>instruction</a:t>
            </a:r>
            <a:r>
              <a:rPr lang="fr-FR" dirty="0">
                <a:solidFill>
                  <a:schemeClr val="accent4"/>
                </a:solidFill>
              </a:rPr>
              <a:t>, c'</a:t>
            </a:r>
            <a:r>
              <a:rPr lang="fr-FR" dirty="0"/>
              <a:t>est dans l'exécutable </a:t>
            </a:r>
            <a:br>
              <a:rPr lang="fr-FR" dirty="0"/>
            </a:br>
            <a:r>
              <a:rPr lang="fr-FR" u="sng" dirty="0">
                <a:solidFill>
                  <a:srgbClr val="00B050"/>
                </a:solidFill>
              </a:rPr>
              <a:t>un ou plusieurs </a:t>
            </a:r>
            <a:r>
              <a:rPr lang="fr-FR" dirty="0">
                <a:solidFill>
                  <a:srgbClr val="00B050"/>
                </a:solidFill>
              </a:rPr>
              <a:t>octets </a:t>
            </a:r>
            <a:r>
              <a:rPr lang="fr-FR" sz="2400" dirty="0">
                <a:solidFill>
                  <a:schemeClr val="accent4"/>
                </a:solidFill>
              </a:rPr>
              <a:t>(en hexadécimal)</a:t>
            </a:r>
            <a:endParaRPr lang="fr-FR" dirty="0">
              <a:solidFill>
                <a:schemeClr val="accent4"/>
              </a:solidFill>
            </a:endParaRPr>
          </a:p>
          <a:p>
            <a:r>
              <a:rPr lang="fr-FR" dirty="0"/>
              <a:t>Chaque octet est positionné dans l'exécutable à une certaine adresse</a:t>
            </a:r>
          </a:p>
          <a:p>
            <a:r>
              <a:rPr lang="fr-FR" dirty="0">
                <a:solidFill>
                  <a:srgbClr val="00B050"/>
                </a:solidFill>
              </a:rPr>
              <a:t>L'adresse du </a:t>
            </a:r>
            <a:r>
              <a:rPr lang="fr-FR" u="sng" dirty="0">
                <a:solidFill>
                  <a:srgbClr val="00B050"/>
                </a:solidFill>
              </a:rPr>
              <a:t>premier</a:t>
            </a:r>
            <a:r>
              <a:rPr lang="fr-FR" dirty="0">
                <a:solidFill>
                  <a:srgbClr val="00B050"/>
                </a:solidFill>
              </a:rPr>
              <a:t> octet de l'instruction </a:t>
            </a:r>
            <a:r>
              <a:rPr lang="fr-FR" dirty="0"/>
              <a:t>est dite </a:t>
            </a:r>
            <a:r>
              <a:rPr lang="fr-FR" u="sng" dirty="0">
                <a:solidFill>
                  <a:srgbClr val="00B050"/>
                </a:solidFill>
              </a:rPr>
              <a:t>l'adresse de l'instruction</a:t>
            </a:r>
          </a:p>
          <a:p>
            <a:pPr lvl="1"/>
            <a:r>
              <a:rPr lang="fr-FR" dirty="0">
                <a:solidFill>
                  <a:schemeClr val="accent4"/>
                </a:solidFill>
              </a:rPr>
              <a:t>Par exemple, 89E5 est à l'adresse 00000990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30E6DE-167E-47B2-B1AB-70A89509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725144"/>
            <a:ext cx="68961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68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215580"/>
          </a:xfrm>
        </p:spPr>
        <p:txBody>
          <a:bodyPr/>
          <a:lstStyle/>
          <a:p>
            <a:r>
              <a:rPr lang="fr-BE" dirty="0"/>
              <a:t>Registre de 32 bits dans le processeur</a:t>
            </a:r>
          </a:p>
          <a:p>
            <a:r>
              <a:rPr lang="fr-BE" dirty="0">
                <a:solidFill>
                  <a:srgbClr val="00B050"/>
                </a:solidFill>
              </a:rPr>
              <a:t>EIP contient </a:t>
            </a:r>
            <a:r>
              <a:rPr lang="fr-BE" u="sng" dirty="0">
                <a:solidFill>
                  <a:srgbClr val="00B050"/>
                </a:solidFill>
              </a:rPr>
              <a:t>l’adresse de la prochaine instruction à exécuter</a:t>
            </a:r>
            <a:endParaRPr lang="fr-BE" dirty="0"/>
          </a:p>
          <a:p>
            <a:r>
              <a:rPr lang="fr-BE" dirty="0"/>
              <a:t>Exemple :</a:t>
            </a:r>
          </a:p>
          <a:p>
            <a:endParaRPr lang="fr-BE" dirty="0"/>
          </a:p>
          <a:p>
            <a:pPr lvl="1"/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ecx,10 </a:t>
            </a:r>
            <a:r>
              <a:rPr lang="fr-BE" dirty="0"/>
              <a:t>est surlignée dans SASM, c’est l’instruction qui va être exécutée, </a:t>
            </a:r>
            <a:br>
              <a:rPr lang="fr-BE" dirty="0"/>
            </a:br>
            <a:r>
              <a:rPr lang="fr-BE" dirty="0"/>
              <a:t>son adresse est donc dans </a:t>
            </a:r>
            <a:r>
              <a:rPr lang="fr-BE" dirty="0" err="1"/>
              <a:t>eip</a:t>
            </a:r>
            <a:r>
              <a:rPr lang="fr-BE" dirty="0"/>
              <a:t> </a:t>
            </a:r>
            <a:br>
              <a:rPr lang="fr-BE" dirty="0"/>
            </a:br>
            <a:r>
              <a:rPr lang="fr-BE" dirty="0"/>
              <a:t>et vaut ici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0x00401392</a:t>
            </a:r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30" y="3454073"/>
            <a:ext cx="3838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"/>
          <a:stretch/>
        </p:blipFill>
        <p:spPr bwMode="auto">
          <a:xfrm>
            <a:off x="5212698" y="3408916"/>
            <a:ext cx="3528392" cy="37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37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B9BA8-10A8-49AA-B625-A5573A78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1 dans l'ex. 9.2v2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32D9C-BE06-4F51-8215-D5A49347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10" y="1032788"/>
            <a:ext cx="8045690" cy="5564564"/>
          </a:xfrm>
        </p:spPr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MOV EBP,ESP </a:t>
            </a:r>
            <a:r>
              <a:rPr lang="fr-FR" dirty="0"/>
              <a:t>est </a:t>
            </a:r>
            <a:r>
              <a:rPr lang="fr-FR" dirty="0">
                <a:solidFill>
                  <a:srgbClr val="00B050"/>
                </a:solidFill>
              </a:rPr>
              <a:t>codé </a:t>
            </a:r>
            <a:r>
              <a:rPr lang="fr-BE" dirty="0">
                <a:solidFill>
                  <a:srgbClr val="00B050"/>
                </a:solidFill>
              </a:rPr>
              <a:t>89E5</a:t>
            </a:r>
            <a:r>
              <a:rPr lang="fr-BE" dirty="0"/>
              <a:t> </a:t>
            </a:r>
            <a:r>
              <a:rPr lang="fr-FR" dirty="0"/>
              <a:t>en hexadécimal, l'adresse de cette instruction est </a:t>
            </a:r>
            <a:r>
              <a:rPr lang="fr-FR" sz="2000" dirty="0"/>
              <a:t>par exemple </a:t>
            </a:r>
            <a:r>
              <a:rPr lang="fr-FR" dirty="0"/>
              <a:t>0x401390 dans l'IDE SASM (adresse &lt;main&gt;)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Comment connaître la taille d'une instruction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30E6DE-167E-47B2-B1AB-70A89509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/>
          <a:stretch/>
        </p:blipFill>
        <p:spPr bwMode="auto">
          <a:xfrm>
            <a:off x="5076055" y="3068960"/>
            <a:ext cx="3821707" cy="58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71790"/>
            <a:ext cx="3676235" cy="32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3789040"/>
            <a:ext cx="6480720" cy="157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345447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013 Print PowerPlugs Favorites 2.best">
  <a:themeElements>
    <a:clrScheme name="">
      <a:dk1>
        <a:srgbClr val="000000"/>
      </a:dk1>
      <a:lt1>
        <a:srgbClr val="B2B2B2"/>
      </a:lt1>
      <a:dk2>
        <a:srgbClr val="003399"/>
      </a:dk2>
      <a:lt2>
        <a:srgbClr val="000000"/>
      </a:lt2>
      <a:accent1>
        <a:srgbClr val="00CC99"/>
      </a:accent1>
      <a:accent2>
        <a:srgbClr val="FF9900"/>
      </a:accent2>
      <a:accent3>
        <a:srgbClr val="D5D5D5"/>
      </a:accent3>
      <a:accent4>
        <a:srgbClr val="000000"/>
      </a:accent4>
      <a:accent5>
        <a:srgbClr val="AAE2CA"/>
      </a:accent5>
      <a:accent6>
        <a:srgbClr val="E78A00"/>
      </a:accent6>
      <a:hlink>
        <a:srgbClr val="6699FF"/>
      </a:hlink>
      <a:folHlink>
        <a:srgbClr val="B2B2B2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B2B2B2"/>
    </a:dk2>
    <a:lt2>
      <a:srgbClr val="FFFF00"/>
    </a:lt2>
    <a:accent1>
      <a:srgbClr val="00CC99"/>
    </a:accent1>
    <a:accent2>
      <a:srgbClr val="FF9900"/>
    </a:accent2>
    <a:accent3>
      <a:srgbClr val="D5D5D5"/>
    </a:accent3>
    <a:accent4>
      <a:srgbClr val="DADADA"/>
    </a:accent4>
    <a:accent5>
      <a:srgbClr val="AAE2CA"/>
    </a:accent5>
    <a:accent6>
      <a:srgbClr val="E78A00"/>
    </a:accent6>
    <a:hlink>
      <a:srgbClr val="6699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8F7DBBE801247A59BC76871FB9557" ma:contentTypeVersion="2" ma:contentTypeDescription="Crée un document." ma:contentTypeScope="" ma:versionID="601e71411212a98ac7ee16532a4c170b">
  <xsd:schema xmlns:xsd="http://www.w3.org/2001/XMLSchema" xmlns:xs="http://www.w3.org/2001/XMLSchema" xmlns:p="http://schemas.microsoft.com/office/2006/metadata/properties" xmlns:ns2="bfa77196-7556-46a7-98ef-da21b6455dfc" targetNamespace="http://schemas.microsoft.com/office/2006/metadata/properties" ma:root="true" ma:fieldsID="9856326056074a7c7bb4b6762a825a40" ns2:_="">
    <xsd:import namespace="bfa77196-7556-46a7-98ef-da21b6455d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77196-7556-46a7-98ef-da21b6455d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470C87-9AEC-48FC-90E5-2993FFF66E48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bfa77196-7556-46a7-98ef-da21b6455dfc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B1AC00D-A79A-4661-8452-B0E7EBACDB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017B82-5FC0-4962-8F15-589D3F6447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77196-7556-46a7-98ef-da21b6455d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Global013 Print PowerPlugs Favorites 2.best</Template>
  <TotalTime>1717</TotalTime>
  <Words>783</Words>
  <Application>Microsoft Office PowerPoint</Application>
  <PresentationFormat>Affichage à l'écran (4:3)</PresentationFormat>
  <Paragraphs>115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Times New Roman</vt:lpstr>
      <vt:lpstr>Wingdings</vt:lpstr>
      <vt:lpstr>Global013 Print PowerPlugs Favorites 2.best</vt:lpstr>
      <vt:lpstr>Langage machine</vt:lpstr>
      <vt:lpstr>Trouver le codage d’une instruction NASM</vt:lpstr>
      <vt:lpstr>Assembler (1/2)</vt:lpstr>
      <vt:lpstr>Assembler (2/2)</vt:lpstr>
      <vt:lpstr>Désassembler</vt:lpstr>
      <vt:lpstr>Désassembler</vt:lpstr>
      <vt:lpstr>L'adresse d'une instruction</vt:lpstr>
      <vt:lpstr>EIP</vt:lpstr>
      <vt:lpstr>Exemple 1 dans l'ex. 9.2v2</vt:lpstr>
      <vt:lpstr>La taille d'une instruction</vt:lpstr>
      <vt:lpstr>Exemple 2 dans l'ex. 9.2v2</vt:lpstr>
      <vt:lpstr>Exemple 3 dans l'ex. 9.2v2</vt:lpstr>
      <vt:lpstr>Procédures</vt:lpstr>
      <vt:lpstr>Principes de base</vt:lpstr>
      <vt:lpstr>CALL maprocedure</vt:lpstr>
      <vt:lpstr>RET</vt:lpstr>
      <vt:lpstr>Illustration</vt:lpstr>
      <vt:lpstr>Un bon réflexe à avoir…</vt:lpstr>
    </vt:vector>
  </TitlesOfParts>
  <Company>Phoenix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langage d'assemblage</dc:title>
  <dc:creator>Jean-Luc Collinet</dc:creator>
  <cp:lastModifiedBy>José Vander Meulen</cp:lastModifiedBy>
  <cp:revision>276</cp:revision>
  <cp:lastPrinted>1999-09-06T12:51:46Z</cp:lastPrinted>
  <dcterms:created xsi:type="dcterms:W3CDTF">1999-09-09T14:42:15Z</dcterms:created>
  <dcterms:modified xsi:type="dcterms:W3CDTF">2021-11-30T09:49:03Z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0x010100F358F7DBBE801247A59BC76871FB9557</vt:lpwstr>
  </property>
</Properties>
</file>