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74" r:id="rId5"/>
    <p:sldId id="294" r:id="rId6"/>
    <p:sldId id="297" r:id="rId7"/>
    <p:sldId id="296" r:id="rId8"/>
    <p:sldId id="295" r:id="rId9"/>
    <p:sldId id="301" r:id="rId10"/>
    <p:sldId id="302" r:id="rId11"/>
    <p:sldId id="303" r:id="rId12"/>
    <p:sldId id="300" r:id="rId13"/>
    <p:sldId id="298" r:id="rId14"/>
    <p:sldId id="299" r:id="rId15"/>
    <p:sldId id="311" r:id="rId16"/>
    <p:sldId id="304" r:id="rId17"/>
    <p:sldId id="309" r:id="rId18"/>
    <p:sldId id="306" r:id="rId19"/>
    <p:sldId id="307" r:id="rId20"/>
    <p:sldId id="31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66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9" autoAdjust="0"/>
    <p:restoredTop sz="78966" autoAdjust="0"/>
  </p:normalViewPr>
  <p:slideViewPr>
    <p:cSldViewPr>
      <p:cViewPr varScale="1">
        <p:scale>
          <a:sx n="90" d="100"/>
          <a:sy n="90" d="100"/>
        </p:scale>
        <p:origin x="20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Vander Meulen" userId="4f02e8f3-6af7-416f-9299-4ae1b71c49eb" providerId="ADAL" clId="{BEF0A5AB-BDBE-42FC-BF90-688F163BCAE1}"/>
    <pc:docChg chg="delSld modSld">
      <pc:chgData name="José Vander Meulen" userId="4f02e8f3-6af7-416f-9299-4ae1b71c49eb" providerId="ADAL" clId="{BEF0A5AB-BDBE-42FC-BF90-688F163BCAE1}" dt="2021-09-16T13:09:37.233" v="7" actId="2696"/>
      <pc:docMkLst>
        <pc:docMk/>
      </pc:docMkLst>
      <pc:sldChg chg="modSp">
        <pc:chgData name="José Vander Meulen" userId="4f02e8f3-6af7-416f-9299-4ae1b71c49eb" providerId="ADAL" clId="{BEF0A5AB-BDBE-42FC-BF90-688F163BCAE1}" dt="2021-09-16T13:09:07.914" v="6" actId="20577"/>
        <pc:sldMkLst>
          <pc:docMk/>
          <pc:sldMk cId="0" sldId="274"/>
        </pc:sldMkLst>
        <pc:spChg chg="mod">
          <ac:chgData name="José Vander Meulen" userId="4f02e8f3-6af7-416f-9299-4ae1b71c49eb" providerId="ADAL" clId="{BEF0A5AB-BDBE-42FC-BF90-688F163BCAE1}" dt="2021-09-16T13:09:01.445" v="0" actId="6549"/>
          <ac:spMkLst>
            <pc:docMk/>
            <pc:sldMk cId="0" sldId="274"/>
            <ac:spMk id="3" creationId="{00000000-0000-0000-0000-000000000000}"/>
          </ac:spMkLst>
        </pc:spChg>
        <pc:spChg chg="mod">
          <ac:chgData name="José Vander Meulen" userId="4f02e8f3-6af7-416f-9299-4ae1b71c49eb" providerId="ADAL" clId="{BEF0A5AB-BDBE-42FC-BF90-688F163BCAE1}" dt="2021-09-16T13:09:07.914" v="6" actId="20577"/>
          <ac:spMkLst>
            <pc:docMk/>
            <pc:sldMk cId="0" sldId="274"/>
            <ac:spMk id="6" creationId="{00000000-0000-0000-0000-000000000000}"/>
          </ac:spMkLst>
        </pc:spChg>
      </pc:sldChg>
      <pc:sldChg chg="del">
        <pc:chgData name="José Vander Meulen" userId="4f02e8f3-6af7-416f-9299-4ae1b71c49eb" providerId="ADAL" clId="{BEF0A5AB-BDBE-42FC-BF90-688F163BCAE1}" dt="2021-09-16T13:09:37.233" v="7" actId="2696"/>
        <pc:sldMkLst>
          <pc:docMk/>
          <pc:sldMk cId="283192165" sldId="3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De Muylder C. - Warnant D. - Collinet JL. - Debacker M.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B50F27B-00A3-4939-9E55-4ACA74481E9A}" type="datetime1">
              <a:rPr lang="fr-FR"/>
              <a:pPr/>
              <a:t>16/09/2021</a:t>
            </a:fld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Tapez le titre ici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27AA73BD-0661-460D-9D6A-67B9682E3EA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224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0EC56C2-F02B-4374-B924-EDA0907FC32B}" type="datetime1">
              <a:rPr lang="fr-FR"/>
              <a:pPr/>
              <a:t>16/09/2021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957CBC7-FBB9-4C87-A75D-6A5FFF6EFF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949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9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68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19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http://home.myfairpoint.net/fbkotler/nasmdocc.html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6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http://home.myfairpoint.net/fbkotler/nasmdocc.html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08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http://home.myfairpoint.net/fbkotler/nasmdocc.html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4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http://home.myfairpoint.net/fbkotler/nasmdocc.html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16/09/2021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0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Diapositive de titr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1021" y="500041"/>
            <a:ext cx="7962745" cy="150019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61021" y="2071678"/>
            <a:ext cx="7962745" cy="1714512"/>
          </a:xfrm>
        </p:spPr>
        <p:txBody>
          <a:bodyPr anchor="ctr"/>
          <a:lstStyle>
            <a:lvl1pPr marL="0" indent="0" algn="r">
              <a:buFontTx/>
              <a:buNone/>
              <a:defRPr/>
            </a:lvl1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A7E055-88C3-4945-A016-D1B7BF780D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 advAuto="0">
        <p:tmplLst>
          <p:tmpl lvl="1">
            <p:tnLst>
              <p:par>
                <p:cTn presetID="3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CF301-4862-47D8-98E1-0FE2258190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33293" y="68853"/>
            <a:ext cx="2010708" cy="57836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8310" y="68853"/>
            <a:ext cx="5897694" cy="57836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39695-4AE2-4D2D-8A4C-884E5380F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buSzPct val="90000"/>
              <a:buFont typeface="Arial" pitchFamily="34" charset="0"/>
              <a:buChar char="•"/>
              <a:defRPr/>
            </a:lvl1pPr>
            <a:lvl2pPr>
              <a:buClr>
                <a:srgbClr val="003399"/>
              </a:buClr>
              <a:buSzPct val="80000"/>
              <a:buFont typeface="Wingdings" pitchFamily="2" charset="2"/>
              <a:buChar char="ü"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C905D-84EE-45D9-BA00-D34F0C70C3A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196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196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394" indent="0">
              <a:buNone/>
              <a:defRPr sz="1600"/>
            </a:lvl2pPr>
            <a:lvl3pPr marL="824789" indent="0">
              <a:buNone/>
              <a:defRPr sz="1400"/>
            </a:lvl3pPr>
            <a:lvl4pPr marL="1237183" indent="0">
              <a:buNone/>
              <a:defRPr sz="1300"/>
            </a:lvl4pPr>
            <a:lvl5pPr marL="1649578" indent="0">
              <a:buNone/>
              <a:defRPr sz="1300"/>
            </a:lvl5pPr>
            <a:lvl6pPr marL="2061972" indent="0">
              <a:buNone/>
              <a:defRPr sz="1300"/>
            </a:lvl6pPr>
            <a:lvl7pPr marL="2474366" indent="0">
              <a:buNone/>
              <a:defRPr sz="1300"/>
            </a:lvl7pPr>
            <a:lvl8pPr marL="2886761" indent="0">
              <a:buNone/>
              <a:defRPr sz="1300"/>
            </a:lvl8pPr>
            <a:lvl9pPr marL="3299155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98B73-7CFC-4284-897D-77BADE0466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8310" y="1032788"/>
            <a:ext cx="3954201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89800" y="1032788"/>
            <a:ext cx="3954200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06C73-231C-4899-BF0F-B76A7A1FE2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0165" y="273976"/>
            <a:ext cx="7186205" cy="114323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629" y="1534838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629" y="2174593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935" y="1534838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935" y="2174593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0D84-62B0-4A7D-8B54-AE76A71DFF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41304-BA25-4E66-89AA-E99A1717D3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BAA29-8E54-48E7-8F03-D609F5BA10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630" y="272542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227" y="272541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630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E4AAB-70FB-4C06-BA27-5919B823A1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1904" y="612502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394" indent="0">
              <a:buNone/>
              <a:defRPr sz="2500"/>
            </a:lvl2pPr>
            <a:lvl3pPr marL="824789" indent="0">
              <a:buNone/>
              <a:defRPr sz="2200"/>
            </a:lvl3pPr>
            <a:lvl4pPr marL="1237183" indent="0">
              <a:buNone/>
              <a:defRPr sz="1800"/>
            </a:lvl4pPr>
            <a:lvl5pPr marL="1649578" indent="0">
              <a:buNone/>
              <a:defRPr sz="1800"/>
            </a:lvl5pPr>
            <a:lvl6pPr marL="2061972" indent="0">
              <a:buNone/>
              <a:defRPr sz="1800"/>
            </a:lvl6pPr>
            <a:lvl7pPr marL="2474366" indent="0">
              <a:buNone/>
              <a:defRPr sz="1800"/>
            </a:lvl7pPr>
            <a:lvl8pPr marL="2886761" indent="0">
              <a:buNone/>
              <a:defRPr sz="1800"/>
            </a:lvl8pPr>
            <a:lvl9pPr marL="3299155" indent="0">
              <a:buNone/>
              <a:defRPr sz="18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4D19D-57E1-4FDF-BAE0-AF771CC66B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4243" y="68853"/>
            <a:ext cx="7839757" cy="8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310" y="1032788"/>
            <a:ext cx="8045690" cy="481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443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5001"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8" y="6248368"/>
            <a:ext cx="2894504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defTabSz="915001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676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5001">
              <a:defRPr sz="1400"/>
            </a:lvl1pPr>
          </a:lstStyle>
          <a:p>
            <a:fld id="{F4011207-C728-47B3-AA9B-EA083955260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12394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824789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237183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649578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207630" indent="-207630" algn="l" defTabSz="91500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3170" indent="-286385" algn="l" defTabSz="915001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676" indent="-227677" algn="l" defTabSz="915001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461" indent="-227677" algn="l" defTabSz="915001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677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70071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82465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294860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07254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394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789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183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578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366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761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9155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myfairpoint.net/fbkotler/nasmdoc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6192687" cy="1500199"/>
          </a:xfrm>
        </p:spPr>
        <p:txBody>
          <a:bodyPr/>
          <a:lstStyle/>
          <a:p>
            <a:r>
              <a:rPr lang="fr-BE" dirty="0"/>
              <a:t>Langage machine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860032" y="4869160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fr-BE" sz="1800" b="1" dirty="0">
                <a:latin typeface="Courier New" pitchFamily="49" charset="0"/>
                <a:cs typeface="Courier New" pitchFamily="49" charset="0"/>
              </a:rPr>
            </a:br>
            <a:r>
              <a:rPr lang="fr-BE" sz="1800" b="1" dirty="0">
                <a:latin typeface="Courier New" pitchFamily="49" charset="0"/>
                <a:cs typeface="Courier New" pitchFamily="49" charset="0"/>
              </a:rPr>
              <a:t>Année académique 2021-2022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31897"/>
            <a:ext cx="7572396" cy="989013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</a:rPr>
              <a:t>Conversion</a:t>
            </a:r>
            <a:r>
              <a:rPr lang="fr-FR" sz="3600" dirty="0"/>
              <a:t> </a:t>
            </a:r>
            <a:r>
              <a:rPr lang="fr-FR" sz="3600" dirty="0">
                <a:sym typeface="Symbol" pitchFamily="18" charset="2"/>
              </a:rPr>
              <a:t>hexadécimal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 sz="3600" dirty="0">
                <a:sym typeface="Symbol" pitchFamily="18" charset="2"/>
              </a:rPr>
              <a:t> </a:t>
            </a:r>
            <a:r>
              <a:rPr lang="fr-FR" sz="3600" dirty="0">
                <a:solidFill>
                  <a:schemeClr val="bg2"/>
                </a:solidFill>
              </a:rPr>
              <a:t>décimal</a:t>
            </a:r>
          </a:p>
        </p:txBody>
      </p:sp>
      <p:sp>
        <p:nvSpPr>
          <p:cNvPr id="2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AE39-31F4-481A-82E2-F5565908CD48}" type="slidenum">
              <a:rPr lang="fr-FR"/>
              <a:pPr/>
              <a:t>10</a:t>
            </a:fld>
            <a:endParaRPr lang="fr-FR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743200" y="1447800"/>
            <a:ext cx="407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1            5            3           E     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438400" y="18288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*16</a:t>
            </a:r>
            <a:endParaRPr kumimoji="0" lang="fr-FR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2514600" y="2286000"/>
            <a:ext cx="533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590800" y="2362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16</a:t>
            </a:r>
            <a:endParaRPr kumimoji="0" lang="fr-FR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962400" y="1905000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810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5</a:t>
            </a:r>
            <a:endParaRPr kumimoji="0" lang="fr-FR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276600" y="2362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+</a:t>
            </a:r>
            <a:endParaRPr kumimoji="0" lang="fr-FR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2667000" y="3200400"/>
            <a:ext cx="1447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505200" y="27432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*16</a:t>
            </a:r>
            <a:endParaRPr kumimoji="0" lang="fr-FR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505200" y="32766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336</a:t>
            </a:r>
            <a:endParaRPr kumimoji="0" lang="fr-FR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5029200" y="1905000"/>
            <a:ext cx="0" cy="13716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8768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3</a:t>
            </a:r>
            <a:endParaRPr kumimoji="0" lang="fr-FR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4267200" y="32766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+</a:t>
            </a:r>
            <a:endParaRPr kumimoji="0" lang="fr-FR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572000" y="36576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*16</a:t>
            </a:r>
            <a:endParaRPr kumimoji="0" lang="fr-FR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3581400" y="4114800"/>
            <a:ext cx="1676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4419600" y="41910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5424</a:t>
            </a:r>
            <a:endParaRPr kumimoji="0" lang="fr-FR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6019800" y="1905000"/>
            <a:ext cx="0" cy="22098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5791200" y="4191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hlink"/>
                </a:solidFill>
              </a:rPr>
              <a:t>14</a:t>
            </a:r>
            <a:endParaRPr kumimoji="0" lang="fr-FR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5334000" y="41910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+</a:t>
            </a:r>
            <a:endParaRPr kumimoji="0" lang="fr-FR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6553200" y="41910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=</a:t>
            </a:r>
            <a:endParaRPr kumimoji="0" lang="fr-FR"/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7239000" y="419100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5438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endParaRPr kumimoji="0" lang="fr-FR">
              <a:solidFill>
                <a:schemeClr val="bg2"/>
              </a:solidFill>
            </a:endParaRP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3200400" y="5334000"/>
            <a:ext cx="231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153E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r>
              <a:rPr kumimoji="0" lang="fr-FR">
                <a:solidFill>
                  <a:schemeClr val="bg2"/>
                </a:solidFill>
              </a:rPr>
              <a:t>  =  5438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02588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  <p:bldP spid="30724" grpId="0" autoUpdateAnimBg="0"/>
      <p:bldP spid="30725" grpId="0" animBg="1"/>
      <p:bldP spid="30726" grpId="0" autoUpdateAnimBg="0"/>
      <p:bldP spid="30727" grpId="0" animBg="1"/>
      <p:bldP spid="30728" grpId="0" autoUpdateAnimBg="0"/>
      <p:bldP spid="30729" grpId="0" autoUpdateAnimBg="0"/>
      <p:bldP spid="30730" grpId="0" animBg="1"/>
      <p:bldP spid="30731" grpId="0" autoUpdateAnimBg="0"/>
      <p:bldP spid="30732" grpId="0" autoUpdateAnimBg="0"/>
      <p:bldP spid="30733" grpId="0" animBg="1"/>
      <p:bldP spid="30734" grpId="0" autoUpdateAnimBg="0"/>
      <p:bldP spid="30735" grpId="0" autoUpdateAnimBg="0"/>
      <p:bldP spid="30737" grpId="0" autoUpdateAnimBg="0"/>
      <p:bldP spid="30738" grpId="0" animBg="1"/>
      <p:bldP spid="30739" grpId="0" autoUpdateAnimBg="0"/>
      <p:bldP spid="30740" grpId="0" animBg="1"/>
      <p:bldP spid="30741" grpId="0" autoUpdateAnimBg="0"/>
      <p:bldP spid="30742" grpId="0" autoUpdateAnimBg="0"/>
      <p:bldP spid="30743" grpId="0" autoUpdateAnimBg="0"/>
      <p:bldP spid="30744" grpId="0" autoUpdateAnimBg="0"/>
      <p:bldP spid="3074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0"/>
            <a:ext cx="7572396" cy="989013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</a:rPr>
              <a:t>Conversion</a:t>
            </a:r>
            <a:r>
              <a:rPr lang="fr-FR" sz="3600" dirty="0"/>
              <a:t> </a:t>
            </a:r>
            <a:r>
              <a:rPr lang="fr-FR" sz="3600" dirty="0">
                <a:sym typeface="Symbol" pitchFamily="18" charset="2"/>
              </a:rPr>
              <a:t>hexadécimal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 sz="3600" dirty="0">
                <a:sym typeface="Symbol" pitchFamily="18" charset="2"/>
              </a:rPr>
              <a:t> </a:t>
            </a:r>
            <a:r>
              <a:rPr lang="fr-FR" sz="3600" dirty="0">
                <a:solidFill>
                  <a:schemeClr val="bg2"/>
                </a:solidFill>
              </a:rPr>
              <a:t>décimal</a:t>
            </a:r>
          </a:p>
        </p:txBody>
      </p:sp>
      <p:sp>
        <p:nvSpPr>
          <p:cNvPr id="1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0C06-25B0-4897-A4C7-8A441557B95F}" type="slidenum">
              <a:rPr lang="fr-FR"/>
              <a:pPr/>
              <a:t>11</a:t>
            </a:fld>
            <a:endParaRPr lang="fr-FR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3924280" y="1571612"/>
            <a:ext cx="171608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   E  *  </a:t>
            </a:r>
            <a:r>
              <a:rPr kumimoji="0" lang="fr-FR">
                <a:solidFill>
                  <a:schemeClr val="bg2"/>
                </a:solidFill>
              </a:rPr>
              <a:t>16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r>
              <a:rPr kumimoji="0" lang="fr-FR" baseline="-25000">
                <a:solidFill>
                  <a:schemeClr val="tx2"/>
                </a:solidFill>
              </a:rPr>
              <a:t> </a:t>
            </a:r>
            <a:r>
              <a:rPr kumimoji="0" lang="fr-FR" baseline="30000">
                <a:solidFill>
                  <a:schemeClr val="tx2"/>
                </a:solidFill>
              </a:rPr>
              <a:t>0</a:t>
            </a:r>
          </a:p>
          <a:p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r>
              <a:rPr kumimoji="0" lang="fr-FR">
                <a:solidFill>
                  <a:schemeClr val="tx2"/>
                </a:solidFill>
              </a:rPr>
              <a:t>+ 3  *  </a:t>
            </a:r>
            <a:r>
              <a:rPr kumimoji="0" lang="fr-FR">
                <a:solidFill>
                  <a:schemeClr val="bg2"/>
                </a:solidFill>
              </a:rPr>
              <a:t>16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r>
              <a:rPr kumimoji="0" lang="fr-FR" baseline="-25000">
                <a:solidFill>
                  <a:schemeClr val="tx2"/>
                </a:solidFill>
              </a:rPr>
              <a:t> </a:t>
            </a:r>
            <a:r>
              <a:rPr kumimoji="0" lang="fr-FR" baseline="30000">
                <a:solidFill>
                  <a:schemeClr val="tx2"/>
                </a:solidFill>
              </a:rPr>
              <a:t>1</a:t>
            </a:r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r>
              <a:rPr kumimoji="0" lang="fr-FR">
                <a:solidFill>
                  <a:schemeClr val="tx2"/>
                </a:solidFill>
              </a:rPr>
              <a:t>+ 5  *  </a:t>
            </a:r>
            <a:r>
              <a:rPr kumimoji="0" lang="fr-FR">
                <a:solidFill>
                  <a:schemeClr val="bg2"/>
                </a:solidFill>
              </a:rPr>
              <a:t>16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r>
              <a:rPr kumimoji="0" lang="fr-FR" baseline="-25000">
                <a:solidFill>
                  <a:schemeClr val="tx2"/>
                </a:solidFill>
              </a:rPr>
              <a:t> </a:t>
            </a:r>
            <a:r>
              <a:rPr kumimoji="0" lang="fr-FR" baseline="30000">
                <a:solidFill>
                  <a:schemeClr val="tx2"/>
                </a:solidFill>
              </a:rPr>
              <a:t>2</a:t>
            </a:r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r>
              <a:rPr kumimoji="0" lang="fr-FR">
                <a:solidFill>
                  <a:schemeClr val="tx2"/>
                </a:solidFill>
              </a:rPr>
              <a:t>+ 1  *  </a:t>
            </a:r>
            <a:r>
              <a:rPr kumimoji="0" lang="fr-FR">
                <a:solidFill>
                  <a:schemeClr val="bg2"/>
                </a:solidFill>
              </a:rPr>
              <a:t>16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r>
              <a:rPr kumimoji="0" lang="fr-FR" baseline="-25000">
                <a:solidFill>
                  <a:schemeClr val="tx2"/>
                </a:solidFill>
              </a:rPr>
              <a:t> </a:t>
            </a:r>
            <a:r>
              <a:rPr kumimoji="0" lang="fr-FR" baseline="30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113746" y="794764"/>
            <a:ext cx="191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>
                <a:solidFill>
                  <a:schemeClr val="bg2"/>
                </a:solidFill>
              </a:rPr>
              <a:t>autre méthode</a:t>
            </a:r>
            <a:endParaRPr kumimoji="0" lang="fr-FR" dirty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714480" y="1571612"/>
            <a:ext cx="196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1  5  3  E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r>
              <a:rPr kumimoji="0" lang="fr-FR">
                <a:solidFill>
                  <a:schemeClr val="tx2"/>
                </a:solidFill>
              </a:rPr>
              <a:t>    =</a:t>
            </a:r>
            <a:endParaRPr kumimoji="0" lang="fr-FR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924280" y="1571612"/>
            <a:ext cx="166528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   E  *  10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r>
              <a:rPr kumimoji="0" lang="fr-FR" baseline="30000">
                <a:solidFill>
                  <a:schemeClr val="tx2"/>
                </a:solidFill>
              </a:rPr>
              <a:t>0</a:t>
            </a:r>
          </a:p>
          <a:p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r>
              <a:rPr kumimoji="0" lang="fr-FR">
                <a:solidFill>
                  <a:schemeClr val="tx2"/>
                </a:solidFill>
              </a:rPr>
              <a:t>+ 3  *  10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r>
              <a:rPr kumimoji="0" lang="fr-FR" baseline="30000">
                <a:solidFill>
                  <a:schemeClr val="tx2"/>
                </a:solidFill>
              </a:rPr>
              <a:t>1</a:t>
            </a:r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r>
              <a:rPr kumimoji="0" lang="fr-FR">
                <a:solidFill>
                  <a:schemeClr val="tx2"/>
                </a:solidFill>
              </a:rPr>
              <a:t>+ 5  *  10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r>
              <a:rPr kumimoji="0" lang="fr-FR" baseline="30000">
                <a:solidFill>
                  <a:schemeClr val="tx2"/>
                </a:solidFill>
              </a:rPr>
              <a:t>2</a:t>
            </a:r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r>
              <a:rPr kumimoji="0" lang="fr-FR">
                <a:solidFill>
                  <a:schemeClr val="tx2"/>
                </a:solidFill>
              </a:rPr>
              <a:t>+ 1  *  10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r>
              <a:rPr kumimoji="0" lang="fr-FR" baseline="30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972030" y="1952612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endParaRPr kumimoji="0" lang="fr-FR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792643" y="3095612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16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endParaRPr kumimoji="0" lang="fr-FR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792643" y="4162412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256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endParaRPr kumimoji="0" lang="fr-FR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762480" y="5305412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4096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endParaRPr kumimoji="0" lang="fr-FR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072198" y="1000108"/>
            <a:ext cx="1845377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0" lang="fr-FR" dirty="0">
                <a:solidFill>
                  <a:schemeClr val="tx2"/>
                </a:solidFill>
              </a:rPr>
              <a:t>10</a:t>
            </a:r>
            <a:r>
              <a:rPr kumimoji="0" lang="fr-FR" baseline="-25000" dirty="0">
                <a:solidFill>
                  <a:schemeClr val="tx2"/>
                </a:solidFill>
              </a:rPr>
              <a:t>16</a:t>
            </a:r>
            <a:r>
              <a:rPr kumimoji="0" lang="fr-FR" dirty="0">
                <a:solidFill>
                  <a:schemeClr val="tx2"/>
                </a:solidFill>
              </a:rPr>
              <a:t> </a:t>
            </a:r>
            <a:r>
              <a:rPr kumimoji="0" lang="fr-FR" dirty="0"/>
              <a:t> </a:t>
            </a:r>
            <a:r>
              <a:rPr kumimoji="0" lang="fr-FR" dirty="0">
                <a:solidFill>
                  <a:schemeClr val="bg2"/>
                </a:solidFill>
              </a:rPr>
              <a:t>=  16</a:t>
            </a:r>
            <a:r>
              <a:rPr kumimoji="0" lang="fr-FR" baseline="-25000" dirty="0">
                <a:solidFill>
                  <a:schemeClr val="bg2"/>
                </a:solidFill>
              </a:rPr>
              <a:t>10</a:t>
            </a:r>
            <a:endParaRPr kumimoji="0" lang="fr-FR" dirty="0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591280" y="309561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48</a:t>
            </a:r>
            <a:endParaRPr kumimoji="0" lang="fr-FR"/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591280" y="195261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14</a:t>
            </a:r>
            <a:endParaRPr kumimoji="0" lang="fr-FR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438880" y="4162412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1280</a:t>
            </a:r>
            <a:endParaRPr kumimoji="0" lang="fr-FR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6438880" y="5305412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4096</a:t>
            </a:r>
            <a:endParaRPr kumimoji="0" lang="fr-FR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6438880" y="5762612"/>
            <a:ext cx="838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6423005" y="5803887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5438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endParaRPr kumimoji="0"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61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  <p:bldP spid="35844" grpId="0" autoUpdateAnimBg="0"/>
      <p:bldP spid="35845" grpId="0" autoUpdateAnimBg="0"/>
      <p:bldP spid="35846" grpId="0" autoUpdateAnimBg="0"/>
      <p:bldP spid="35847" grpId="0" autoUpdateAnimBg="0"/>
      <p:bldP spid="35848" grpId="0" autoUpdateAnimBg="0"/>
      <p:bldP spid="35849" grpId="0" autoUpdateAnimBg="0"/>
      <p:bldP spid="35850" grpId="0" animBg="1" autoUpdateAnimBg="0"/>
      <p:bldP spid="35852" grpId="0" autoUpdateAnimBg="0"/>
      <p:bldP spid="35853" grpId="0" autoUpdateAnimBg="0"/>
      <p:bldP spid="35854" grpId="0" autoUpdateAnimBg="0"/>
      <p:bldP spid="35856" grpId="0" autoUpdateAnimBg="0"/>
      <p:bldP spid="35857" grpId="0" animBg="1"/>
      <p:bldP spid="3585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Langage assembleur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FR" dirty="0"/>
              <a:t>NASM 32 bits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2145178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5592684" cy="895083"/>
          </a:xfrm>
        </p:spPr>
        <p:txBody>
          <a:bodyPr/>
          <a:lstStyle/>
          <a:p>
            <a:r>
              <a:rPr lang="fr-BE" dirty="0"/>
              <a:t>MOV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82521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MOV </a:t>
            </a:r>
            <a:r>
              <a:rPr lang="fr-FR" dirty="0">
                <a:solidFill>
                  <a:srgbClr val="00B050"/>
                </a:solidFill>
              </a:rPr>
              <a:t>copie </a:t>
            </a:r>
            <a:r>
              <a:rPr lang="fr-FR" dirty="0"/>
              <a:t>le contenu </a:t>
            </a:r>
            <a:br>
              <a:rPr lang="fr-FR" dirty="0"/>
            </a:br>
            <a:r>
              <a:rPr lang="fr-FR" dirty="0"/>
              <a:t>de la source (deuxième) opérande </a:t>
            </a:r>
            <a:br>
              <a:rPr lang="fr-FR" dirty="0"/>
            </a:br>
            <a:r>
              <a:rPr lang="fr-FR" dirty="0"/>
              <a:t>dans la destination (première) opérande</a:t>
            </a:r>
          </a:p>
          <a:p>
            <a:r>
              <a:rPr lang="fr-BE" dirty="0">
                <a:solidFill>
                  <a:srgbClr val="00B050"/>
                </a:solidFill>
              </a:rPr>
              <a:t>Les opérandes </a:t>
            </a:r>
            <a:r>
              <a:rPr lang="fr-BE" dirty="0"/>
              <a:t>doivent être </a:t>
            </a:r>
            <a:r>
              <a:rPr lang="fr-BE" sz="2000" dirty="0"/>
              <a:t>(quasiment) </a:t>
            </a:r>
            <a:br>
              <a:rPr lang="fr-BE" dirty="0"/>
            </a:br>
            <a:r>
              <a:rPr lang="fr-BE" dirty="0">
                <a:solidFill>
                  <a:srgbClr val="00B050"/>
                </a:solidFill>
              </a:rPr>
              <a:t>toujours de même taille !</a:t>
            </a:r>
          </a:p>
          <a:p>
            <a:r>
              <a:rPr lang="fr-BE" dirty="0"/>
              <a:t>Exemples où le registre fixe la taille </a:t>
            </a:r>
            <a:r>
              <a:rPr lang="fr-BE" sz="2400" dirty="0"/>
              <a:t>(32 bits)</a:t>
            </a:r>
            <a:endParaRPr lang="fr-BE" sz="3600" dirty="0"/>
          </a:p>
          <a:p>
            <a:pPr lvl="1"/>
            <a:r>
              <a:rPr lang="fr-BE" dirty="0"/>
              <a:t>MOV eax,0x12345678</a:t>
            </a:r>
          </a:p>
          <a:p>
            <a:pPr lvl="1"/>
            <a:r>
              <a:rPr lang="fr-BE" dirty="0"/>
              <a:t>MOV ebx,0x9ABC</a:t>
            </a:r>
          </a:p>
          <a:p>
            <a:r>
              <a:rPr lang="fr-BE" dirty="0"/>
              <a:t>Nous verrons les opérandes en mémoire la semaine prochaine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52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5592684" cy="895083"/>
          </a:xfrm>
        </p:spPr>
        <p:txBody>
          <a:bodyPr/>
          <a:lstStyle/>
          <a:p>
            <a:r>
              <a:rPr lang="fr-BE" dirty="0"/>
              <a:t>INC et DEC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825212"/>
          </a:xfrm>
        </p:spPr>
        <p:txBody>
          <a:bodyPr/>
          <a:lstStyle/>
          <a:p>
            <a:r>
              <a:rPr lang="fr-BE" dirty="0">
                <a:solidFill>
                  <a:srgbClr val="00B050"/>
                </a:solidFill>
              </a:rPr>
              <a:t>INC</a:t>
            </a:r>
            <a:r>
              <a:rPr lang="fr-BE" dirty="0"/>
              <a:t> reg32/mem32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Ajoute 1 </a:t>
            </a:r>
            <a:br>
              <a:rPr lang="fr-BE" dirty="0">
                <a:solidFill>
                  <a:srgbClr val="00B050"/>
                </a:solidFill>
              </a:rPr>
            </a:br>
            <a:r>
              <a:rPr lang="fr-BE" dirty="0"/>
              <a:t>au registre ou à la variable en mémoire, </a:t>
            </a:r>
            <a:br>
              <a:rPr lang="fr-BE" dirty="0"/>
            </a:br>
            <a:r>
              <a:rPr lang="fr-BE" dirty="0"/>
              <a:t>sur 32 bits</a:t>
            </a:r>
          </a:p>
          <a:p>
            <a:pPr lvl="1"/>
            <a:r>
              <a:rPr lang="fr-BE" dirty="0"/>
              <a:t>reg32/mem32 se note en abrévié r/m32</a:t>
            </a:r>
          </a:p>
          <a:p>
            <a:pPr lvl="1"/>
            <a:r>
              <a:rPr lang="fr-BE" dirty="0"/>
              <a:t>Exemples : INC </a:t>
            </a:r>
            <a:r>
              <a:rPr lang="fr-BE" dirty="0" err="1"/>
              <a:t>eax</a:t>
            </a:r>
            <a:r>
              <a:rPr lang="fr-BE" dirty="0"/>
              <a:t>, INC </a:t>
            </a:r>
            <a:r>
              <a:rPr lang="fr-BE" dirty="0" err="1"/>
              <a:t>ebx</a:t>
            </a:r>
            <a:endParaRPr lang="fr-BE" dirty="0"/>
          </a:p>
          <a:p>
            <a:r>
              <a:rPr lang="fr-BE" dirty="0">
                <a:solidFill>
                  <a:srgbClr val="00B050"/>
                </a:solidFill>
              </a:rPr>
              <a:t>DEC</a:t>
            </a:r>
            <a:r>
              <a:rPr lang="fr-BE" dirty="0"/>
              <a:t> r/m32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Enlève 1</a:t>
            </a:r>
            <a:r>
              <a:rPr lang="fr-BE" dirty="0">
                <a:solidFill>
                  <a:schemeClr val="tx2"/>
                </a:solidFill>
              </a:rPr>
              <a:t> </a:t>
            </a:r>
            <a:br>
              <a:rPr lang="fr-BE" dirty="0">
                <a:solidFill>
                  <a:schemeClr val="tx2"/>
                </a:solidFill>
              </a:rPr>
            </a:br>
            <a:r>
              <a:rPr lang="fr-BE" dirty="0"/>
              <a:t>au registre ou à la variable en mémoire, </a:t>
            </a:r>
            <a:br>
              <a:rPr lang="fr-BE" dirty="0"/>
            </a:br>
            <a:r>
              <a:rPr lang="fr-BE" dirty="0"/>
              <a:t>sur 32 bits</a:t>
            </a:r>
          </a:p>
          <a:p>
            <a:pPr lvl="1"/>
            <a:r>
              <a:rPr lang="fr-BE" dirty="0"/>
              <a:t>Exemples : DEC </a:t>
            </a:r>
            <a:r>
              <a:rPr lang="fr-BE" dirty="0" err="1"/>
              <a:t>ecx</a:t>
            </a:r>
            <a:r>
              <a:rPr lang="fr-BE" dirty="0"/>
              <a:t>, DEC </a:t>
            </a:r>
            <a:r>
              <a:rPr lang="fr-BE" dirty="0" err="1"/>
              <a:t>edx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6917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348540"/>
          </a:xfrm>
        </p:spPr>
        <p:txBody>
          <a:bodyPr/>
          <a:lstStyle/>
          <a:p>
            <a:r>
              <a:rPr lang="fr-BE" dirty="0">
                <a:solidFill>
                  <a:srgbClr val="00B050"/>
                </a:solidFill>
              </a:rPr>
              <a:t>ADD</a:t>
            </a:r>
            <a:r>
              <a:rPr lang="fr-BE" dirty="0"/>
              <a:t> r/m32,reg32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Additionne les deux variables </a:t>
            </a:r>
            <a:br>
              <a:rPr lang="fr-BE" dirty="0">
                <a:solidFill>
                  <a:srgbClr val="00B050"/>
                </a:solidFill>
              </a:rPr>
            </a:br>
            <a:r>
              <a:rPr lang="fr-BE" dirty="0">
                <a:solidFill>
                  <a:srgbClr val="00B050"/>
                </a:solidFill>
              </a:rPr>
              <a:t>et place le résultat dans la première</a:t>
            </a:r>
          </a:p>
          <a:p>
            <a:pPr lvl="1"/>
            <a:r>
              <a:rPr lang="fr-BE" dirty="0">
                <a:solidFill>
                  <a:schemeClr val="bg2"/>
                </a:solidFill>
              </a:rPr>
              <a:t>r/m32 = r/m32 + reg32</a:t>
            </a:r>
          </a:p>
          <a:p>
            <a:r>
              <a:rPr lang="fr-BE" dirty="0"/>
              <a:t>ADD reg32,imm32</a:t>
            </a:r>
          </a:p>
          <a:p>
            <a:pPr lvl="1"/>
            <a:r>
              <a:rPr lang="fr-FR" dirty="0"/>
              <a:t>La seconde variable est </a:t>
            </a:r>
            <a:br>
              <a:rPr lang="fr-FR" dirty="0"/>
            </a:br>
            <a:r>
              <a:rPr lang="fr-FR" dirty="0"/>
              <a:t>une </a:t>
            </a:r>
            <a:r>
              <a:rPr lang="fr-FR" dirty="0">
                <a:solidFill>
                  <a:srgbClr val="00B050"/>
                </a:solidFill>
              </a:rPr>
              <a:t>valeur immédiate </a:t>
            </a:r>
            <a:r>
              <a:rPr lang="fr-FR" dirty="0"/>
              <a:t>sur 32 bits</a:t>
            </a:r>
          </a:p>
          <a:p>
            <a:pPr lvl="1"/>
            <a:r>
              <a:rPr lang="fr-FR" dirty="0"/>
              <a:t>Exemple : ADD ebx,4</a:t>
            </a:r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780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SUB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348540"/>
          </a:xfrm>
        </p:spPr>
        <p:txBody>
          <a:bodyPr/>
          <a:lstStyle/>
          <a:p>
            <a:r>
              <a:rPr lang="fr-BE" dirty="0"/>
              <a:t>SUB r/m32,reg32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Soustrait la seconde variable de la première et place le résultat dans la première</a:t>
            </a:r>
          </a:p>
          <a:p>
            <a:r>
              <a:rPr lang="fr-BE" dirty="0">
                <a:solidFill>
                  <a:schemeClr val="bg2"/>
                </a:solidFill>
              </a:rPr>
              <a:t>SUB reg32,imm32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La seconde variable est </a:t>
            </a:r>
            <a:br>
              <a:rPr lang="fr-FR" dirty="0">
                <a:solidFill>
                  <a:schemeClr val="bg2"/>
                </a:solidFill>
              </a:rPr>
            </a:br>
            <a:r>
              <a:rPr lang="fr-FR" dirty="0">
                <a:solidFill>
                  <a:schemeClr val="bg2"/>
                </a:solidFill>
              </a:rPr>
              <a:t>une </a:t>
            </a:r>
            <a:r>
              <a:rPr lang="fr-FR" dirty="0">
                <a:solidFill>
                  <a:srgbClr val="00B050"/>
                </a:solidFill>
              </a:rPr>
              <a:t>valeur immédiate </a:t>
            </a:r>
            <a:r>
              <a:rPr lang="fr-FR" dirty="0">
                <a:solidFill>
                  <a:schemeClr val="bg2"/>
                </a:solidFill>
              </a:rPr>
              <a:t>sur 32 bits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Exemple SUB edx,2</a:t>
            </a:r>
            <a:endParaRPr lang="fr-BE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336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23B4E-B935-4797-988A-50C5756A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 externe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8E825-6F2F-4689-AAC6-9F791C802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D’autres combinaisons d’opérandes existent… voir la documentation</a:t>
            </a:r>
            <a:br>
              <a:rPr lang="fr-FR" dirty="0"/>
            </a:br>
            <a:r>
              <a:rPr lang="fr-BE" sz="2600" dirty="0">
                <a:hlinkClick r:id="rId2"/>
              </a:rPr>
              <a:t>http://home.myfairpoint.net/fbkotler/nasmdocc.html</a:t>
            </a:r>
            <a:endParaRPr lang="fr-BE" sz="2600" dirty="0"/>
          </a:p>
          <a:p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DE9D38-E38E-44E6-B603-60A6483B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84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Conversions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FR" dirty="0"/>
              <a:t>Algorithmes de conversions </a:t>
            </a:r>
            <a:br>
              <a:rPr lang="fr-FR" dirty="0"/>
            </a:br>
            <a:r>
              <a:rPr lang="fr-FR" dirty="0"/>
              <a:t>entre les trois bases utiles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4146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0"/>
            <a:ext cx="7572396" cy="895083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</a:rPr>
              <a:t>Conversion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bg2"/>
                </a:solidFill>
              </a:rPr>
              <a:t>décimal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 sz="3600" dirty="0">
                <a:sym typeface="Symbol" pitchFamily="18" charset="2"/>
              </a:rPr>
              <a:t> </a:t>
            </a:r>
            <a:r>
              <a:rPr lang="fr-FR" sz="3600" dirty="0">
                <a:solidFill>
                  <a:schemeClr val="tx1"/>
                </a:solidFill>
                <a:sym typeface="Symbol" pitchFamily="18" charset="2"/>
              </a:rPr>
              <a:t>binaire</a:t>
            </a:r>
            <a:endParaRPr lang="fr-FR" sz="3600" dirty="0">
              <a:sym typeface="Symbol" pitchFamily="18" charset="2"/>
            </a:endParaRPr>
          </a:p>
        </p:txBody>
      </p:sp>
      <p:sp>
        <p:nvSpPr>
          <p:cNvPr id="2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AE81-0FD7-4D7A-825C-93DD58C39843}" type="slidenum">
              <a:rPr lang="fr-FR"/>
              <a:pPr/>
              <a:t>3</a:t>
            </a:fld>
            <a:endParaRPr lang="fr-FR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352800" y="15240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149</a:t>
            </a:r>
            <a:endParaRPr kumimoji="0" lang="fr-FR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505200" y="1905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74</a:t>
            </a:r>
            <a:endParaRPr kumimoji="0" lang="fr-FR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505200" y="2286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37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50520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18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657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6576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6576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</a:t>
            </a:r>
            <a:endParaRPr kumimoji="0" lang="fr-FR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657600" y="4572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0</a:t>
            </a:r>
            <a:endParaRPr kumimoji="0" lang="fr-FR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191000" y="1524000"/>
            <a:ext cx="0" cy="3657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1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4419600" y="190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0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419600" y="228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1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4419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0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419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1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4196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0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4196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1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44196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0</a:t>
            </a:r>
          </a:p>
        </p:txBody>
      </p:sp>
      <p:grpSp>
        <p:nvGrpSpPr>
          <p:cNvPr id="29720" name="Group 24"/>
          <p:cNvGrpSpPr>
            <a:grpSpLocks/>
          </p:cNvGrpSpPr>
          <p:nvPr/>
        </p:nvGrpSpPr>
        <p:grpSpPr bwMode="auto">
          <a:xfrm>
            <a:off x="3505200" y="4267200"/>
            <a:ext cx="1600200" cy="990600"/>
            <a:chOff x="2208" y="2688"/>
            <a:chExt cx="1008" cy="624"/>
          </a:xfrm>
        </p:grpSpPr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 flipV="1">
              <a:off x="2208" y="2688"/>
              <a:ext cx="100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2208" y="2688"/>
              <a:ext cx="0" cy="62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 flipH="1">
              <a:off x="2208" y="2688"/>
              <a:ext cx="1008" cy="62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29721" name="AutoShape 25"/>
          <p:cNvSpPr>
            <a:spLocks noChangeArrowheads="1"/>
          </p:cNvSpPr>
          <p:nvPr/>
        </p:nvSpPr>
        <p:spPr bwMode="auto">
          <a:xfrm rot="16200000" flipV="1">
            <a:off x="4067969" y="2863056"/>
            <a:ext cx="2895600" cy="369888"/>
          </a:xfrm>
          <a:prstGeom prst="rightArrow">
            <a:avLst>
              <a:gd name="adj1" fmla="val 28000"/>
              <a:gd name="adj2" fmla="val 152507"/>
            </a:avLst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029200" y="5029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149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r>
              <a:rPr kumimoji="0" lang="fr-FR">
                <a:solidFill>
                  <a:schemeClr val="bg2"/>
                </a:solidFill>
              </a:rPr>
              <a:t>   =   </a:t>
            </a:r>
            <a:r>
              <a:rPr kumimoji="0" lang="fr-FR"/>
              <a:t>1001 0101</a:t>
            </a:r>
            <a:r>
              <a:rPr kumimoji="0" lang="fr-FR" baseline="-25000"/>
              <a:t>2</a:t>
            </a:r>
            <a:endParaRPr kumimoji="0" lang="fr-FR">
              <a:solidFill>
                <a:schemeClr val="bg2"/>
              </a:solidFill>
            </a:endParaRP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2021681" y="800100"/>
            <a:ext cx="510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>
                <a:solidFill>
                  <a:schemeClr val="bg2"/>
                </a:solidFill>
              </a:rPr>
              <a:t>Méthode des divisions successives par 2</a:t>
            </a:r>
            <a:endParaRPr kumimoji="0" lang="fr-FR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35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  <p:bldP spid="29700" grpId="0" autoUpdateAnimBg="0"/>
      <p:bldP spid="29701" grpId="0" autoUpdateAnimBg="0"/>
      <p:bldP spid="29702" grpId="0" autoUpdateAnimBg="0"/>
      <p:bldP spid="29703" grpId="0" autoUpdateAnimBg="0"/>
      <p:bldP spid="29704" grpId="0" autoUpdateAnimBg="0"/>
      <p:bldP spid="29705" grpId="0" autoUpdateAnimBg="0"/>
      <p:bldP spid="29706" grpId="0" autoUpdateAnimBg="0"/>
      <p:bldP spid="29707" grpId="0" autoUpdateAnimBg="0"/>
      <p:bldP spid="29708" grpId="0" animBg="1"/>
      <p:bldP spid="29709" grpId="0" autoUpdateAnimBg="0"/>
      <p:bldP spid="29710" grpId="0" autoUpdateAnimBg="0"/>
      <p:bldP spid="29711" grpId="0" autoUpdateAnimBg="0"/>
      <p:bldP spid="29712" grpId="0" autoUpdateAnimBg="0"/>
      <p:bldP spid="29713" grpId="0" autoUpdateAnimBg="0"/>
      <p:bldP spid="29714" grpId="0" autoUpdateAnimBg="0"/>
      <p:bldP spid="29715" grpId="0" autoUpdateAnimBg="0"/>
      <p:bldP spid="29716" grpId="0" autoUpdateAnimBg="0"/>
      <p:bldP spid="29721" grpId="0" animBg="1"/>
      <p:bldP spid="29722" grpId="0" autoUpdateAnimBg="0"/>
      <p:bldP spid="297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0"/>
            <a:ext cx="7275306" cy="989013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</a:rPr>
              <a:t>Conversion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tx1"/>
                </a:solidFill>
                <a:sym typeface="Symbol" pitchFamily="18" charset="2"/>
              </a:rPr>
              <a:t>binaire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 sz="3600" dirty="0">
                <a:sym typeface="Symbol" pitchFamily="18" charset="2"/>
              </a:rPr>
              <a:t> </a:t>
            </a:r>
            <a:r>
              <a:rPr lang="fr-FR" sz="3600" dirty="0">
                <a:solidFill>
                  <a:schemeClr val="bg2"/>
                </a:solidFill>
              </a:rPr>
              <a:t>décimal</a:t>
            </a:r>
          </a:p>
        </p:txBody>
      </p:sp>
      <p:sp>
        <p:nvSpPr>
          <p:cNvPr id="4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75D3-AD81-47C3-BCD3-9422A5C83F8A}" type="slidenum">
              <a:rPr lang="fr-FR"/>
              <a:pPr/>
              <a:t>4</a:t>
            </a:fld>
            <a:endParaRPr lang="fr-FR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643042" y="1071546"/>
            <a:ext cx="462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fr-FR"/>
              <a:t>1     0     0     1     0     1     0      1    </a:t>
            </a:r>
            <a:r>
              <a:rPr kumimoji="0" lang="fr-FR" baseline="-25000"/>
              <a:t>2</a:t>
            </a:r>
            <a:endParaRPr kumimoji="0" lang="fr-FR" baseline="-25000">
              <a:solidFill>
                <a:schemeClr val="tx2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490642" y="145254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*2</a:t>
            </a:r>
            <a:endParaRPr kumimoji="0" lang="fr-FR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566842" y="1833546"/>
            <a:ext cx="381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643042" y="183354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2</a:t>
            </a:r>
            <a:endParaRPr kumimoji="0" lang="fr-FR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28842" y="1528746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176442" y="183354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0</a:t>
            </a:r>
            <a:endParaRPr kumimoji="0" lang="fr-FR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871642" y="1833546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+</a:t>
            </a:r>
            <a:endParaRPr kumimoji="0" lang="fr-FR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1719242" y="2519346"/>
            <a:ext cx="76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2024042" y="213834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*2</a:t>
            </a:r>
            <a:endParaRPr kumimoji="0" lang="fr-FR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176442" y="251934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4</a:t>
            </a:r>
            <a:endParaRPr kumimoji="0" lang="fr-FR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862242" y="1528746"/>
            <a:ext cx="0" cy="9906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709842" y="251934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0</a:t>
            </a:r>
            <a:endParaRPr kumimoji="0" lang="fr-FR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2405042" y="2519346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+</a:t>
            </a:r>
            <a:endParaRPr kumimoji="0" lang="fr-FR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2557442" y="282414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*2</a:t>
            </a:r>
            <a:endParaRPr kumimoji="0" lang="fr-FR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52642" y="3205146"/>
            <a:ext cx="76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709842" y="320514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8</a:t>
            </a:r>
            <a:endParaRPr kumimoji="0" lang="fr-FR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3395642" y="1528746"/>
            <a:ext cx="0" cy="1600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3243242" y="320514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</a:t>
            </a:r>
            <a:endParaRPr kumimoji="0" lang="fr-FR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938442" y="3205146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+</a:t>
            </a:r>
            <a:endParaRPr kumimoji="0" lang="fr-FR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090842" y="350994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*2</a:t>
            </a:r>
            <a:endParaRPr kumimoji="0" lang="fr-FR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786042" y="3890946"/>
            <a:ext cx="76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3090842" y="389094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18</a:t>
            </a:r>
            <a:endParaRPr kumimoji="0" lang="fr-FR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3929042" y="1528746"/>
            <a:ext cx="0" cy="2362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776642" y="389094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0</a:t>
            </a:r>
            <a:endParaRPr kumimoji="0" lang="fr-FR"/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3471842" y="3890946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+</a:t>
            </a:r>
            <a:endParaRPr kumimoji="0" lang="fr-FR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3624242" y="419574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*2</a:t>
            </a:r>
            <a:endParaRPr kumimoji="0" lang="fr-FR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3167042" y="4576746"/>
            <a:ext cx="91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3624242" y="457674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36</a:t>
            </a:r>
            <a:endParaRPr kumimoji="0" lang="fr-FR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4462442" y="1528746"/>
            <a:ext cx="0" cy="3048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4310042" y="457674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</a:t>
            </a:r>
            <a:endParaRPr kumimoji="0" lang="fr-FR"/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4005242" y="4576746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+</a:t>
            </a:r>
            <a:endParaRPr kumimoji="0" lang="fr-FR"/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4157642" y="488154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*2</a:t>
            </a:r>
            <a:endParaRPr kumimoji="0" lang="fr-FR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3700442" y="5262546"/>
            <a:ext cx="91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4157642" y="526254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74</a:t>
            </a:r>
            <a:endParaRPr kumimoji="0" lang="fr-FR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4995842" y="1528746"/>
            <a:ext cx="0" cy="36576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843442" y="526254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0</a:t>
            </a:r>
            <a:endParaRPr kumimoji="0" lang="fr-FR"/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4614842" y="5262546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+</a:t>
            </a:r>
            <a:endParaRPr kumimoji="0" lang="fr-FR"/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4683105" y="5562584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*2</a:t>
            </a:r>
            <a:endParaRPr kumimoji="0" lang="fr-FR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>
            <a:off x="4233842" y="5948346"/>
            <a:ext cx="91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4538642" y="5872146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148</a:t>
            </a:r>
            <a:endParaRPr kumimoji="0" lang="fr-FR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5605442" y="1528746"/>
            <a:ext cx="0" cy="43434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5453042" y="587214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hlink"/>
                </a:solidFill>
              </a:rPr>
              <a:t>1</a:t>
            </a:r>
            <a:endParaRPr kumimoji="0" lang="fr-FR"/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5148242" y="5872146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+</a:t>
            </a:r>
            <a:endParaRPr kumimoji="0" lang="fr-FR"/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5834042" y="5872146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=</a:t>
            </a:r>
            <a:endParaRPr kumimoji="0" lang="fr-FR"/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6357950" y="5857892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>
                <a:solidFill>
                  <a:schemeClr val="bg2"/>
                </a:solidFill>
              </a:rPr>
              <a:t>149</a:t>
            </a:r>
            <a:r>
              <a:rPr kumimoji="0" lang="fr-FR" baseline="-25000" dirty="0">
                <a:solidFill>
                  <a:schemeClr val="bg2"/>
                </a:solidFill>
              </a:rPr>
              <a:t>10</a:t>
            </a:r>
            <a:endParaRPr kumimoji="0" lang="fr-F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5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utoUpdateAnimBg="0"/>
      <p:bldP spid="31748" grpId="0" autoUpdateAnimBg="0"/>
      <p:bldP spid="31749" grpId="0" animBg="1"/>
      <p:bldP spid="31750" grpId="0" autoUpdateAnimBg="0"/>
      <p:bldP spid="31751" grpId="0" animBg="1"/>
      <p:bldP spid="31752" grpId="0" autoUpdateAnimBg="0"/>
      <p:bldP spid="31753" grpId="0" autoUpdateAnimBg="0"/>
      <p:bldP spid="31754" grpId="0" animBg="1"/>
      <p:bldP spid="31755" grpId="0" autoUpdateAnimBg="0"/>
      <p:bldP spid="31756" grpId="0" autoUpdateAnimBg="0"/>
      <p:bldP spid="31757" grpId="0" animBg="1"/>
      <p:bldP spid="31758" grpId="0" autoUpdateAnimBg="0"/>
      <p:bldP spid="31759" grpId="0" autoUpdateAnimBg="0"/>
      <p:bldP spid="31760" grpId="0" autoUpdateAnimBg="0"/>
      <p:bldP spid="31761" grpId="0" animBg="1"/>
      <p:bldP spid="31762" grpId="0" autoUpdateAnimBg="0"/>
      <p:bldP spid="31763" grpId="0" animBg="1"/>
      <p:bldP spid="31764" grpId="0" autoUpdateAnimBg="0"/>
      <p:bldP spid="31765" grpId="0" autoUpdateAnimBg="0"/>
      <p:bldP spid="31767" grpId="0" autoUpdateAnimBg="0"/>
      <p:bldP spid="31768" grpId="0" animBg="1"/>
      <p:bldP spid="31769" grpId="0" autoUpdateAnimBg="0"/>
      <p:bldP spid="31770" grpId="0" animBg="1"/>
      <p:bldP spid="31771" grpId="0" autoUpdateAnimBg="0"/>
      <p:bldP spid="31772" grpId="0" autoUpdateAnimBg="0"/>
      <p:bldP spid="31773" grpId="0" autoUpdateAnimBg="0"/>
      <p:bldP spid="31774" grpId="0" animBg="1"/>
      <p:bldP spid="31775" grpId="0" autoUpdateAnimBg="0"/>
      <p:bldP spid="31776" grpId="0" animBg="1"/>
      <p:bldP spid="31777" grpId="0" autoUpdateAnimBg="0"/>
      <p:bldP spid="31778" grpId="0" autoUpdateAnimBg="0"/>
      <p:bldP spid="31779" grpId="0" autoUpdateAnimBg="0"/>
      <p:bldP spid="31780" grpId="0" animBg="1"/>
      <p:bldP spid="31781" grpId="0" autoUpdateAnimBg="0"/>
      <p:bldP spid="31782" grpId="0" animBg="1"/>
      <p:bldP spid="31783" grpId="0" autoUpdateAnimBg="0"/>
      <p:bldP spid="31784" grpId="0" autoUpdateAnimBg="0"/>
      <p:bldP spid="31786" grpId="0" autoUpdateAnimBg="0"/>
      <p:bldP spid="31787" grpId="0" animBg="1"/>
      <p:bldP spid="31788" grpId="0" autoUpdateAnimBg="0"/>
      <p:bldP spid="31789" grpId="0" animBg="1"/>
      <p:bldP spid="31790" grpId="0" autoUpdateAnimBg="0"/>
      <p:bldP spid="31791" grpId="0" autoUpdateAnimBg="0"/>
      <p:bldP spid="31792" grpId="0" autoUpdateAnimBg="0"/>
      <p:bldP spid="3179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571604" y="0"/>
            <a:ext cx="6856413" cy="989013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</a:rPr>
              <a:t>Conversion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tx1"/>
                </a:solidFill>
                <a:sym typeface="Symbol" pitchFamily="18" charset="2"/>
              </a:rPr>
              <a:t>binaire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 sz="3600" dirty="0">
                <a:sym typeface="Symbol" pitchFamily="18" charset="2"/>
              </a:rPr>
              <a:t> </a:t>
            </a:r>
            <a:r>
              <a:rPr lang="fr-FR" sz="3600" dirty="0">
                <a:solidFill>
                  <a:schemeClr val="bg2"/>
                </a:solidFill>
              </a:rPr>
              <a:t>décimal</a:t>
            </a:r>
          </a:p>
        </p:txBody>
      </p:sp>
      <p:sp>
        <p:nvSpPr>
          <p:cNvPr id="20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1230-798D-46AD-8181-8DEFB6C09B53}" type="slidenum">
              <a:rPr lang="fr-FR"/>
              <a:pPr/>
              <a:t>5</a:t>
            </a:fld>
            <a:endParaRPr lang="fr-FR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073539" y="1768493"/>
            <a:ext cx="1549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   </a:t>
            </a:r>
            <a:r>
              <a:rPr kumimoji="0" lang="fr-FR"/>
              <a:t>1  *</a:t>
            </a:r>
            <a:r>
              <a:rPr kumimoji="0" lang="fr-FR">
                <a:solidFill>
                  <a:schemeClr val="tx2"/>
                </a:solidFill>
              </a:rPr>
              <a:t>  </a:t>
            </a:r>
            <a:r>
              <a:rPr kumimoji="0" lang="fr-FR">
                <a:solidFill>
                  <a:schemeClr val="bg2"/>
                </a:solidFill>
              </a:rPr>
              <a:t>2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r>
              <a:rPr kumimoji="0" lang="fr-FR" baseline="-25000"/>
              <a:t> </a:t>
            </a:r>
            <a:r>
              <a:rPr kumimoji="0" lang="fr-FR" baseline="30000"/>
              <a:t>0</a:t>
            </a:r>
            <a:endParaRPr kumimoji="0" lang="fr-FR" baseline="30000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r>
              <a:rPr kumimoji="0" lang="fr-FR"/>
              <a:t>+ 1  *</a:t>
            </a:r>
            <a:r>
              <a:rPr kumimoji="0" lang="fr-FR">
                <a:solidFill>
                  <a:schemeClr val="tx2"/>
                </a:solidFill>
              </a:rPr>
              <a:t>  </a:t>
            </a:r>
            <a:r>
              <a:rPr kumimoji="0" lang="fr-FR">
                <a:solidFill>
                  <a:schemeClr val="bg2"/>
                </a:solidFill>
              </a:rPr>
              <a:t>2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r>
              <a:rPr kumimoji="0" lang="fr-FR" baseline="-25000">
                <a:solidFill>
                  <a:schemeClr val="tx2"/>
                </a:solidFill>
              </a:rPr>
              <a:t> </a:t>
            </a:r>
            <a:r>
              <a:rPr kumimoji="0" lang="fr-FR" baseline="30000"/>
              <a:t>1</a:t>
            </a:r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r>
              <a:rPr kumimoji="0" lang="fr-FR"/>
              <a:t>+ 0  *</a:t>
            </a:r>
            <a:r>
              <a:rPr kumimoji="0" lang="fr-FR">
                <a:solidFill>
                  <a:schemeClr val="tx2"/>
                </a:solidFill>
              </a:rPr>
              <a:t>  </a:t>
            </a:r>
            <a:r>
              <a:rPr kumimoji="0" lang="fr-FR">
                <a:solidFill>
                  <a:schemeClr val="bg2"/>
                </a:solidFill>
              </a:rPr>
              <a:t>2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r>
              <a:rPr kumimoji="0" lang="fr-FR" baseline="-25000"/>
              <a:t> </a:t>
            </a:r>
            <a:r>
              <a:rPr kumimoji="0" lang="fr-FR" baseline="30000"/>
              <a:t>2</a:t>
            </a:r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endParaRPr kumimoji="0" lang="fr-FR">
              <a:solidFill>
                <a:schemeClr val="tx2"/>
              </a:solidFill>
            </a:endParaRPr>
          </a:p>
          <a:p>
            <a:r>
              <a:rPr kumimoji="0" lang="fr-FR"/>
              <a:t>+ 1  *</a:t>
            </a:r>
            <a:r>
              <a:rPr kumimoji="0" lang="fr-FR">
                <a:solidFill>
                  <a:schemeClr val="tx2"/>
                </a:solidFill>
              </a:rPr>
              <a:t>  </a:t>
            </a:r>
            <a:r>
              <a:rPr kumimoji="0" lang="fr-FR">
                <a:solidFill>
                  <a:schemeClr val="bg2"/>
                </a:solidFill>
              </a:rPr>
              <a:t>2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r>
              <a:rPr kumimoji="0" lang="fr-FR" baseline="-25000">
                <a:solidFill>
                  <a:schemeClr val="tx2"/>
                </a:solidFill>
              </a:rPr>
              <a:t> </a:t>
            </a:r>
            <a:r>
              <a:rPr kumimoji="0" lang="fr-FR" baseline="30000"/>
              <a:t>3</a:t>
            </a:r>
            <a:endParaRPr kumimoji="0" lang="fr-FR" baseline="30000">
              <a:solidFill>
                <a:schemeClr val="tx2"/>
              </a:solidFill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073539" y="1768493"/>
            <a:ext cx="1549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   </a:t>
            </a:r>
            <a:r>
              <a:rPr kumimoji="0" lang="fr-FR"/>
              <a:t>1  *  10</a:t>
            </a:r>
            <a:r>
              <a:rPr kumimoji="0" lang="fr-FR" baseline="-25000"/>
              <a:t>2</a:t>
            </a:r>
            <a:r>
              <a:rPr kumimoji="0" lang="fr-FR" baseline="30000"/>
              <a:t>0</a:t>
            </a:r>
          </a:p>
          <a:p>
            <a:endParaRPr kumimoji="0" lang="fr-FR"/>
          </a:p>
          <a:p>
            <a:endParaRPr kumimoji="0" lang="fr-FR"/>
          </a:p>
          <a:p>
            <a:r>
              <a:rPr kumimoji="0" lang="fr-FR"/>
              <a:t>+ 1  *  10</a:t>
            </a:r>
            <a:r>
              <a:rPr kumimoji="0" lang="fr-FR" baseline="-25000"/>
              <a:t>2</a:t>
            </a:r>
            <a:r>
              <a:rPr kumimoji="0" lang="fr-FR" baseline="30000"/>
              <a:t>1</a:t>
            </a:r>
            <a:endParaRPr kumimoji="0" lang="fr-FR"/>
          </a:p>
          <a:p>
            <a:endParaRPr kumimoji="0" lang="fr-FR"/>
          </a:p>
          <a:p>
            <a:endParaRPr kumimoji="0" lang="fr-FR"/>
          </a:p>
          <a:p>
            <a:r>
              <a:rPr kumimoji="0" lang="fr-FR"/>
              <a:t>+ 0  *  10</a:t>
            </a:r>
            <a:r>
              <a:rPr kumimoji="0" lang="fr-FR" baseline="-25000"/>
              <a:t>2</a:t>
            </a:r>
            <a:r>
              <a:rPr kumimoji="0" lang="fr-FR" baseline="30000"/>
              <a:t>2</a:t>
            </a:r>
            <a:endParaRPr kumimoji="0" lang="fr-FR"/>
          </a:p>
          <a:p>
            <a:endParaRPr kumimoji="0" lang="fr-FR"/>
          </a:p>
          <a:p>
            <a:endParaRPr kumimoji="0" lang="fr-FR"/>
          </a:p>
          <a:p>
            <a:r>
              <a:rPr kumimoji="0" lang="fr-FR"/>
              <a:t>+ 1  *  10</a:t>
            </a:r>
            <a:r>
              <a:rPr kumimoji="0" lang="fr-FR" baseline="-25000"/>
              <a:t>2</a:t>
            </a:r>
            <a:r>
              <a:rPr kumimoji="0" lang="fr-FR" baseline="30000"/>
              <a:t>3</a:t>
            </a:r>
            <a:endParaRPr kumimoji="0" lang="fr-FR" baseline="30000">
              <a:solidFill>
                <a:schemeClr val="tx2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861873" y="841055"/>
            <a:ext cx="25827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>
                <a:solidFill>
                  <a:schemeClr val="bg2"/>
                </a:solidFill>
              </a:rPr>
              <a:t>Méthode conseillée</a:t>
            </a:r>
            <a:endParaRPr kumimoji="0" lang="fr-FR" dirty="0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863739" y="1768493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1  0  1  1</a:t>
            </a:r>
            <a:r>
              <a:rPr kumimoji="0" lang="fr-FR" baseline="-25000"/>
              <a:t>2</a:t>
            </a:r>
            <a:r>
              <a:rPr kumimoji="0" lang="fr-FR"/>
              <a:t>    =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987939" y="214949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endParaRPr kumimoji="0" lang="fr-FR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987939" y="329249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2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endParaRPr kumimoji="0" lang="fr-FR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987939" y="435929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4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endParaRPr kumimoji="0" lang="fr-FR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987939" y="550229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8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endParaRPr kumimoji="0" lang="fr-FR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5072066" y="857232"/>
            <a:ext cx="161775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0" lang="fr-FR" dirty="0"/>
              <a:t>10</a:t>
            </a:r>
            <a:r>
              <a:rPr kumimoji="0" lang="fr-FR" baseline="-25000" dirty="0"/>
              <a:t>2</a:t>
            </a:r>
            <a:r>
              <a:rPr kumimoji="0" lang="fr-FR" dirty="0">
                <a:solidFill>
                  <a:schemeClr val="tx2"/>
                </a:solidFill>
              </a:rPr>
              <a:t> </a:t>
            </a:r>
            <a:r>
              <a:rPr kumimoji="0" lang="fr-FR" dirty="0"/>
              <a:t> </a:t>
            </a:r>
            <a:r>
              <a:rPr kumimoji="0" lang="fr-FR" dirty="0">
                <a:solidFill>
                  <a:schemeClr val="bg2"/>
                </a:solidFill>
              </a:rPr>
              <a:t>=  2</a:t>
            </a:r>
            <a:r>
              <a:rPr kumimoji="0" lang="fr-FR" baseline="-25000" dirty="0">
                <a:solidFill>
                  <a:schemeClr val="bg2"/>
                </a:solidFill>
              </a:rPr>
              <a:t>10 </a:t>
            </a:r>
            <a:endParaRPr kumimoji="0" lang="fr-FR" dirty="0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740539" y="329249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2</a:t>
            </a:r>
            <a:endParaRPr kumimoji="0" lang="fr-FR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6740539" y="214949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</a:t>
            </a:r>
            <a:endParaRPr kumimoji="0" lang="fr-FR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740539" y="435929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0</a:t>
            </a:r>
            <a:endParaRPr kumimoji="0" lang="fr-FR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740539" y="550229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8</a:t>
            </a:r>
            <a:endParaRPr kumimoji="0" lang="fr-FR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588139" y="5959493"/>
            <a:ext cx="609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572264" y="6000768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11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endParaRPr kumimoji="0" lang="fr-FR">
              <a:solidFill>
                <a:schemeClr val="bg2"/>
              </a:solidFill>
            </a:endParaRPr>
          </a:p>
        </p:txBody>
      </p:sp>
      <p:sp>
        <p:nvSpPr>
          <p:cNvPr id="36884" name="Freeform 20"/>
          <p:cNvSpPr>
            <a:spLocks/>
          </p:cNvSpPr>
          <p:nvPr/>
        </p:nvSpPr>
        <p:spPr bwMode="auto">
          <a:xfrm>
            <a:off x="2930539" y="1577993"/>
            <a:ext cx="1600200" cy="2667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92" y="24"/>
              </a:cxn>
              <a:cxn ang="0">
                <a:pos x="816" y="24"/>
              </a:cxn>
              <a:cxn ang="0">
                <a:pos x="912" y="168"/>
              </a:cxn>
            </a:cxnLst>
            <a:rect l="0" t="0" r="r" b="b"/>
            <a:pathLst>
              <a:path w="936" h="168">
                <a:moveTo>
                  <a:pt x="0" y="120"/>
                </a:moveTo>
                <a:cubicBezTo>
                  <a:pt x="28" y="80"/>
                  <a:pt x="56" y="40"/>
                  <a:pt x="192" y="24"/>
                </a:cubicBezTo>
                <a:cubicBezTo>
                  <a:pt x="328" y="8"/>
                  <a:pt x="696" y="0"/>
                  <a:pt x="816" y="24"/>
                </a:cubicBezTo>
                <a:cubicBezTo>
                  <a:pt x="936" y="48"/>
                  <a:pt x="896" y="144"/>
                  <a:pt x="912" y="16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6888" name="Freeform 24"/>
          <p:cNvSpPr>
            <a:spLocks/>
          </p:cNvSpPr>
          <p:nvPr/>
        </p:nvSpPr>
        <p:spPr bwMode="auto">
          <a:xfrm>
            <a:off x="2498739" y="2225693"/>
            <a:ext cx="1879600" cy="1244600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128" y="288"/>
              </a:cxn>
              <a:cxn ang="0">
                <a:pos x="848" y="720"/>
              </a:cxn>
              <a:cxn ang="0">
                <a:pos x="1184" y="672"/>
              </a:cxn>
            </a:cxnLst>
            <a:rect l="0" t="0" r="r" b="b"/>
            <a:pathLst>
              <a:path w="1184" h="784">
                <a:moveTo>
                  <a:pt x="80" y="0"/>
                </a:moveTo>
                <a:cubicBezTo>
                  <a:pt x="40" y="84"/>
                  <a:pt x="0" y="168"/>
                  <a:pt x="128" y="288"/>
                </a:cubicBezTo>
                <a:cubicBezTo>
                  <a:pt x="256" y="408"/>
                  <a:pt x="672" y="656"/>
                  <a:pt x="848" y="720"/>
                </a:cubicBezTo>
                <a:cubicBezTo>
                  <a:pt x="1024" y="784"/>
                  <a:pt x="1104" y="728"/>
                  <a:pt x="1184" y="672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9013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6" grpId="0" autoUpdateAnimBg="0"/>
      <p:bldP spid="36870" grpId="0" autoUpdateAnimBg="0"/>
      <p:bldP spid="36868" grpId="0" autoUpdateAnimBg="0"/>
      <p:bldP spid="36869" grpId="0" autoUpdateAnimBg="0"/>
      <p:bldP spid="36871" grpId="0" autoUpdateAnimBg="0"/>
      <p:bldP spid="36872" grpId="0" autoUpdateAnimBg="0"/>
      <p:bldP spid="36873" grpId="0" autoUpdateAnimBg="0"/>
      <p:bldP spid="36874" grpId="0" autoUpdateAnimBg="0"/>
      <p:bldP spid="36875" grpId="0" animBg="1" autoUpdateAnimBg="0"/>
      <p:bldP spid="36876" grpId="0" autoUpdateAnimBg="0"/>
      <p:bldP spid="36877" grpId="0" autoUpdateAnimBg="0"/>
      <p:bldP spid="36878" grpId="0" autoUpdateAnimBg="0"/>
      <p:bldP spid="36879" grpId="0" autoUpdateAnimBg="0"/>
      <p:bldP spid="36880" grpId="0" animBg="1"/>
      <p:bldP spid="36881" grpId="0" autoUpdateAnimBg="0"/>
      <p:bldP spid="36884" grpId="0" animBg="1"/>
      <p:bldP spid="368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0"/>
            <a:ext cx="7572396" cy="989013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</a:rPr>
              <a:t>Conversion</a:t>
            </a:r>
            <a:r>
              <a:rPr lang="fr-FR" sz="3600" dirty="0"/>
              <a:t> </a:t>
            </a:r>
            <a:r>
              <a:rPr lang="fr-FR" sz="3600" dirty="0">
                <a:sym typeface="Symbol" pitchFamily="18" charset="2"/>
              </a:rPr>
              <a:t>hexadécimal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 sz="3600" dirty="0">
                <a:sym typeface="Symbol" pitchFamily="18" charset="2"/>
              </a:rPr>
              <a:t> </a:t>
            </a:r>
            <a:r>
              <a:rPr lang="fr-FR" sz="3600" dirty="0">
                <a:solidFill>
                  <a:schemeClr val="tx1"/>
                </a:solidFill>
              </a:rPr>
              <a:t>binaire</a:t>
            </a:r>
            <a:endParaRPr lang="fr-FR" sz="3600" dirty="0">
              <a:solidFill>
                <a:schemeClr val="bg2"/>
              </a:solidFill>
            </a:endParaRPr>
          </a:p>
        </p:txBody>
      </p:sp>
      <p:sp>
        <p:nvSpPr>
          <p:cNvPr id="22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2F8D-B534-416A-B260-748661E5B4BE}" type="slidenum">
              <a:rPr lang="fr-FR"/>
              <a:pPr/>
              <a:t>6</a:t>
            </a:fld>
            <a:endParaRPr lang="fr-FR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071670" y="1071546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16 = 2</a:t>
            </a:r>
            <a:r>
              <a:rPr kumimoji="0" lang="fr-FR" baseline="30000">
                <a:solidFill>
                  <a:schemeClr val="bg2"/>
                </a:solidFill>
              </a:rPr>
              <a:t>4</a:t>
            </a:r>
            <a:endParaRPr kumimoji="0" lang="fr-FR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976670" y="1071546"/>
            <a:ext cx="4486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Chaque chiffre hexadécimal</a:t>
            </a:r>
          </a:p>
          <a:p>
            <a:r>
              <a:rPr kumimoji="0" lang="fr-FR">
                <a:solidFill>
                  <a:schemeClr val="tx2"/>
                </a:solidFill>
              </a:rPr>
              <a:t>		 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 sz="2000">
                <a:sym typeface="Symbol" pitchFamily="18" charset="2"/>
              </a:rPr>
              <a:t>     4 chiffres binaires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928794" y="20955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0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0000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928794" y="24765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1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0001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928794" y="28575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2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0010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928794" y="32385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3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0011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928794" y="36195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4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0100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928794" y="40005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5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0101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928794" y="43815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6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0110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928794" y="47625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7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0111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1928794" y="51435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8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1000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976794" y="34671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9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1001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4976794" y="38481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>
                <a:solidFill>
                  <a:schemeClr val="tx2"/>
                </a:solidFill>
              </a:rPr>
              <a:t>A</a:t>
            </a:r>
            <a:r>
              <a:rPr kumimoji="0" lang="fr-FR" baseline="-25000" dirty="0">
                <a:solidFill>
                  <a:schemeClr val="tx2"/>
                </a:solidFill>
              </a:rPr>
              <a:t>16 </a:t>
            </a:r>
            <a:r>
              <a:rPr kumimoji="0" lang="fr-FR" dirty="0"/>
              <a:t>	</a:t>
            </a:r>
            <a:r>
              <a:rPr lang="fr-FR" sz="2000" dirty="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 dirty="0">
                <a:sym typeface="Symbol" pitchFamily="18" charset="2"/>
              </a:rPr>
              <a:t>      1010</a:t>
            </a:r>
            <a:r>
              <a:rPr lang="fr-FR" baseline="-25000" dirty="0">
                <a:sym typeface="Symbol" pitchFamily="18" charset="2"/>
              </a:rPr>
              <a:t>2</a:t>
            </a:r>
            <a:endParaRPr lang="fr-FR" sz="2000" dirty="0">
              <a:sym typeface="Symbol" pitchFamily="18" charset="2"/>
            </a:endParaRP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4976794" y="42291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B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1011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976794" y="46101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C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1100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4976794" y="49911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D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1101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4976794" y="53721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E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1110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4976794" y="5753112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F</a:t>
            </a:r>
            <a:r>
              <a:rPr kumimoji="0" lang="fr-FR" baseline="-25000">
                <a:solidFill>
                  <a:schemeClr val="tx2"/>
                </a:solidFill>
              </a:rPr>
              <a:t>16 </a:t>
            </a:r>
            <a:r>
              <a:rPr kumimoji="0" lang="fr-FR"/>
              <a:t>	</a:t>
            </a:r>
            <a:r>
              <a:rPr lang="fr-FR" sz="200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>
                <a:sym typeface="Symbol" pitchFamily="18" charset="2"/>
              </a:rPr>
              <a:t>      1111</a:t>
            </a:r>
            <a:r>
              <a:rPr lang="fr-FR" baseline="-25000">
                <a:sym typeface="Symbol" pitchFamily="18" charset="2"/>
              </a:rPr>
              <a:t>2</a:t>
            </a:r>
            <a:endParaRPr lang="fr-FR" sz="2000">
              <a:sym typeface="Symbol" pitchFamily="18" charset="2"/>
            </a:endParaRPr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4671994" y="3314712"/>
            <a:ext cx="0" cy="3048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9396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  <p:bldP spid="32772" grpId="0" autoUpdateAnimBg="0"/>
      <p:bldP spid="32773" grpId="0" autoUpdateAnimBg="0"/>
      <p:bldP spid="32774" grpId="0" autoUpdateAnimBg="0"/>
      <p:bldP spid="32775" grpId="0" autoUpdateAnimBg="0"/>
      <p:bldP spid="32776" grpId="0" autoUpdateAnimBg="0"/>
      <p:bldP spid="32777" grpId="0" autoUpdateAnimBg="0"/>
      <p:bldP spid="32778" grpId="0" autoUpdateAnimBg="0"/>
      <p:bldP spid="32779" grpId="0" autoUpdateAnimBg="0"/>
      <p:bldP spid="32780" grpId="0" autoUpdateAnimBg="0"/>
      <p:bldP spid="32781" grpId="0" autoUpdateAnimBg="0"/>
      <p:bldP spid="32782" grpId="0" autoUpdateAnimBg="0"/>
      <p:bldP spid="32783" grpId="0" autoUpdateAnimBg="0"/>
      <p:bldP spid="32784" grpId="0" autoUpdateAnimBg="0"/>
      <p:bldP spid="32785" grpId="0" autoUpdateAnimBg="0"/>
      <p:bldP spid="32786" grpId="0" autoUpdateAnimBg="0"/>
      <p:bldP spid="32787" grpId="0" autoUpdateAnimBg="0"/>
      <p:bldP spid="32788" grpId="0" autoUpdateAnimBg="0"/>
      <p:bldP spid="327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0"/>
            <a:ext cx="7429520" cy="989013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</a:rPr>
              <a:t>Conversion</a:t>
            </a:r>
            <a:r>
              <a:rPr lang="fr-FR" sz="3600" dirty="0"/>
              <a:t> </a:t>
            </a:r>
            <a:r>
              <a:rPr lang="fr-FR" sz="3600" dirty="0">
                <a:sym typeface="Symbol" pitchFamily="18" charset="2"/>
              </a:rPr>
              <a:t>hexadécimal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 sz="3600" dirty="0">
                <a:sym typeface="Symbol" pitchFamily="18" charset="2"/>
              </a:rPr>
              <a:t> </a:t>
            </a:r>
            <a:r>
              <a:rPr lang="fr-FR" sz="3600" dirty="0">
                <a:solidFill>
                  <a:schemeClr val="tx1"/>
                </a:solidFill>
              </a:rPr>
              <a:t>binaire</a:t>
            </a:r>
          </a:p>
        </p:txBody>
      </p:sp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C6A-D6F9-4739-9550-E155CAB7643D}" type="slidenum">
              <a:rPr lang="fr-FR"/>
              <a:pPr/>
              <a:t>7</a:t>
            </a:fld>
            <a:endParaRPr lang="fr-FR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143108" y="1357298"/>
            <a:ext cx="1649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A  4  8  C 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33799" name="Freeform 7"/>
          <p:cNvSpPr>
            <a:spLocks/>
          </p:cNvSpPr>
          <p:nvPr/>
        </p:nvSpPr>
        <p:spPr bwMode="auto">
          <a:xfrm>
            <a:off x="3286108" y="1814498"/>
            <a:ext cx="1155700" cy="9144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6" y="144"/>
              </a:cxn>
              <a:cxn ang="0">
                <a:pos x="624" y="288"/>
              </a:cxn>
              <a:cxn ang="0">
                <a:pos x="720" y="576"/>
              </a:cxn>
            </a:cxnLst>
            <a:rect l="0" t="0" r="r" b="b"/>
            <a:pathLst>
              <a:path w="728" h="576">
                <a:moveTo>
                  <a:pt x="48" y="0"/>
                </a:moveTo>
                <a:cubicBezTo>
                  <a:pt x="24" y="48"/>
                  <a:pt x="0" y="96"/>
                  <a:pt x="96" y="144"/>
                </a:cubicBezTo>
                <a:cubicBezTo>
                  <a:pt x="192" y="192"/>
                  <a:pt x="520" y="216"/>
                  <a:pt x="624" y="288"/>
                </a:cubicBezTo>
                <a:cubicBezTo>
                  <a:pt x="728" y="360"/>
                  <a:pt x="704" y="528"/>
                  <a:pt x="720" y="576"/>
                </a:cubicBezTo>
              </a:path>
            </a:pathLst>
          </a:custGeom>
          <a:noFill/>
          <a:ln w="9525" cap="flat">
            <a:solidFill>
              <a:schemeClr val="bg2"/>
            </a:solidFill>
            <a:prstDash val="lgDashDotDot"/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276708" y="2652698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1100  </a:t>
            </a:r>
            <a:r>
              <a:rPr kumimoji="0" lang="fr-FR" baseline="-25000"/>
              <a:t>2</a:t>
            </a:r>
            <a:endParaRPr kumimoji="0" lang="fr-FR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>
            <a:off x="2943208" y="1814498"/>
            <a:ext cx="876300" cy="91440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72" y="192"/>
              </a:cxn>
              <a:cxn ang="0">
                <a:pos x="456" y="432"/>
              </a:cxn>
              <a:cxn ang="0">
                <a:pos x="552" y="576"/>
              </a:cxn>
            </a:cxnLst>
            <a:rect l="0" t="0" r="r" b="b"/>
            <a:pathLst>
              <a:path w="552" h="576">
                <a:moveTo>
                  <a:pt x="24" y="0"/>
                </a:moveTo>
                <a:cubicBezTo>
                  <a:pt x="12" y="60"/>
                  <a:pt x="0" y="120"/>
                  <a:pt x="72" y="192"/>
                </a:cubicBezTo>
                <a:cubicBezTo>
                  <a:pt x="144" y="264"/>
                  <a:pt x="376" y="368"/>
                  <a:pt x="456" y="432"/>
                </a:cubicBezTo>
                <a:cubicBezTo>
                  <a:pt x="536" y="496"/>
                  <a:pt x="536" y="552"/>
                  <a:pt x="552" y="576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590908" y="265269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1000</a:t>
            </a: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rot="430459">
            <a:off x="2676508" y="1814498"/>
            <a:ext cx="457200" cy="91440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905108" y="265269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0100</a:t>
            </a: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2371708" y="1814498"/>
            <a:ext cx="0" cy="914400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143108" y="265269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1010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2143108" y="3262298"/>
            <a:ext cx="5138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hlink"/>
                </a:solidFill>
              </a:rPr>
              <a:t>Remplacer chaque chiffre hexadécimal</a:t>
            </a:r>
          </a:p>
          <a:p>
            <a:r>
              <a:rPr kumimoji="0" lang="fr-FR">
                <a:solidFill>
                  <a:schemeClr val="hlink"/>
                </a:solidFill>
              </a:rPr>
              <a:t>par son équivalent binaire (en 4 chiffres)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752708" y="4252898"/>
            <a:ext cx="3930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sz="2000">
                <a:solidFill>
                  <a:schemeClr val="bg2"/>
                </a:solidFill>
              </a:rPr>
              <a:t>Remarque :   on peut supprimer les</a:t>
            </a:r>
            <a:r>
              <a:rPr kumimoji="0" lang="fr-FR" sz="2000"/>
              <a:t> 0</a:t>
            </a:r>
          </a:p>
          <a:p>
            <a:r>
              <a:rPr kumimoji="0" lang="fr-FR" sz="2000"/>
              <a:t>	       </a:t>
            </a:r>
            <a:r>
              <a:rPr kumimoji="0" lang="fr-FR" sz="2000">
                <a:solidFill>
                  <a:schemeClr val="bg2"/>
                </a:solidFill>
              </a:rPr>
              <a:t>en début de nombre</a:t>
            </a:r>
            <a:endParaRPr kumimoji="0" lang="fr-FR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752708" y="5014898"/>
            <a:ext cx="414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sz="2000">
                <a:solidFill>
                  <a:schemeClr val="bg2"/>
                </a:solidFill>
              </a:rPr>
              <a:t>Exemple :</a:t>
            </a:r>
            <a:r>
              <a:rPr kumimoji="0" lang="fr-FR" sz="2000"/>
              <a:t>   </a:t>
            </a:r>
            <a:r>
              <a:rPr kumimoji="0" lang="fr-FR" sz="2000">
                <a:solidFill>
                  <a:schemeClr val="tx2"/>
                </a:solidFill>
              </a:rPr>
              <a:t>39D</a:t>
            </a:r>
            <a:r>
              <a:rPr kumimoji="0" lang="fr-FR" sz="2000" baseline="-25000">
                <a:solidFill>
                  <a:schemeClr val="tx2"/>
                </a:solidFill>
              </a:rPr>
              <a:t>16</a:t>
            </a:r>
            <a:r>
              <a:rPr kumimoji="0" lang="fr-FR" sz="2000"/>
              <a:t>  </a:t>
            </a:r>
            <a:r>
              <a:rPr kumimoji="0" lang="fr-FR" sz="2000">
                <a:solidFill>
                  <a:schemeClr val="bg2"/>
                </a:solidFill>
              </a:rPr>
              <a:t>=</a:t>
            </a:r>
            <a:r>
              <a:rPr kumimoji="0" lang="fr-FR" sz="2000"/>
              <a:t>  0011 1001 1101</a:t>
            </a:r>
            <a:r>
              <a:rPr kumimoji="0" lang="fr-FR" sz="2000" baseline="-25000"/>
              <a:t>2</a:t>
            </a:r>
            <a:endParaRPr kumimoji="0" lang="fr-FR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954571" y="5014898"/>
            <a:ext cx="3810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 dirty="0">
              <a:solidFill>
                <a:srgbClr val="FFFFFF"/>
              </a:solidFill>
            </a:endParaRP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4948240" y="4949836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sz="2800" dirty="0">
                <a:solidFill>
                  <a:srgbClr val="FF3300"/>
                </a:solidFill>
              </a:rPr>
              <a:t>X</a:t>
            </a:r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90464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  <p:bldP spid="33799" grpId="0" animBg="1"/>
      <p:bldP spid="33800" grpId="0" autoUpdateAnimBg="0"/>
      <p:bldP spid="33801" grpId="0" animBg="1"/>
      <p:bldP spid="33802" grpId="0" autoUpdateAnimBg="0"/>
      <p:bldP spid="33803" grpId="0" animBg="1"/>
      <p:bldP spid="33804" grpId="0" autoUpdateAnimBg="0"/>
      <p:bldP spid="33805" grpId="0" animBg="1"/>
      <p:bldP spid="33806" grpId="0" autoUpdateAnimBg="0"/>
      <p:bldP spid="33807" grpId="0" autoUpdateAnimBg="0"/>
      <p:bldP spid="33808" grpId="0" autoUpdateAnimBg="0"/>
      <p:bldP spid="33809" grpId="0" autoUpdateAnimBg="0"/>
      <p:bldP spid="33811" grpId="0" animBg="1"/>
      <p:bldP spid="338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2739" y="0"/>
            <a:ext cx="7591261" cy="989013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</a:rPr>
              <a:t>Conversion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tx1"/>
                </a:solidFill>
              </a:rPr>
              <a:t>binaire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 sz="3600" dirty="0">
                <a:sym typeface="Symbol" pitchFamily="18" charset="2"/>
              </a:rPr>
              <a:t> hexadécimal</a:t>
            </a:r>
          </a:p>
        </p:txBody>
      </p:sp>
      <p:sp>
        <p:nvSpPr>
          <p:cNvPr id="4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F916-F467-4986-94D3-B27354A545BD}" type="slidenum">
              <a:rPr lang="fr-FR"/>
              <a:pPr/>
              <a:t>8</a:t>
            </a:fld>
            <a:endParaRPr lang="fr-FR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714480" y="1266828"/>
            <a:ext cx="340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1010   0100   1000   1100</a:t>
            </a:r>
            <a:r>
              <a:rPr kumimoji="0" lang="fr-FR" baseline="-25000"/>
              <a:t>2</a:t>
            </a:r>
            <a:endParaRPr kumimoji="0" lang="fr-FR"/>
          </a:p>
        </p:txBody>
      </p: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4357668" y="1724028"/>
            <a:ext cx="619125" cy="76200"/>
            <a:chOff x="3408" y="1296"/>
            <a:chExt cx="384" cy="48"/>
          </a:xfrm>
        </p:grpSpPr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3408" y="12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3408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3792" y="12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4457680" y="187642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C</a:t>
            </a:r>
            <a:endParaRPr kumimoji="0" lang="fr-FR"/>
          </a:p>
        </p:txBody>
      </p:sp>
      <p:grpSp>
        <p:nvGrpSpPr>
          <p:cNvPr id="34827" name="Group 11"/>
          <p:cNvGrpSpPr>
            <a:grpSpLocks/>
          </p:cNvGrpSpPr>
          <p:nvPr/>
        </p:nvGrpSpPr>
        <p:grpSpPr bwMode="auto">
          <a:xfrm>
            <a:off x="3467080" y="1724028"/>
            <a:ext cx="619125" cy="76200"/>
            <a:chOff x="3408" y="1296"/>
            <a:chExt cx="384" cy="48"/>
          </a:xfrm>
        </p:grpSpPr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3408" y="12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3408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3792" y="12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3619480" y="187642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8</a:t>
            </a:r>
            <a:endParaRPr kumimoji="0" lang="fr-FR"/>
          </a:p>
        </p:txBody>
      </p:sp>
      <p:grpSp>
        <p:nvGrpSpPr>
          <p:cNvPr id="34832" name="Group 16"/>
          <p:cNvGrpSpPr>
            <a:grpSpLocks/>
          </p:cNvGrpSpPr>
          <p:nvPr/>
        </p:nvGrpSpPr>
        <p:grpSpPr bwMode="auto">
          <a:xfrm>
            <a:off x="2628880" y="1724028"/>
            <a:ext cx="619125" cy="76200"/>
            <a:chOff x="3408" y="1296"/>
            <a:chExt cx="384" cy="48"/>
          </a:xfrm>
        </p:grpSpPr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3408" y="12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>
              <a:off x="3408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3792" y="12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2781280" y="187642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4</a:t>
            </a:r>
            <a:endParaRPr kumimoji="0" lang="fr-FR"/>
          </a:p>
        </p:txBody>
      </p:sp>
      <p:grpSp>
        <p:nvGrpSpPr>
          <p:cNvPr id="34837" name="Group 21"/>
          <p:cNvGrpSpPr>
            <a:grpSpLocks/>
          </p:cNvGrpSpPr>
          <p:nvPr/>
        </p:nvGrpSpPr>
        <p:grpSpPr bwMode="auto">
          <a:xfrm>
            <a:off x="1790680" y="1724028"/>
            <a:ext cx="619125" cy="76200"/>
            <a:chOff x="3408" y="1296"/>
            <a:chExt cx="384" cy="48"/>
          </a:xfrm>
        </p:grpSpPr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>
              <a:off x="3408" y="12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>
              <a:off x="3408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>
              <a:off x="3792" y="12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1943080" y="187642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A</a:t>
            </a:r>
            <a:endParaRPr kumimoji="0" lang="fr-FR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1714480" y="2333628"/>
            <a:ext cx="4056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1010010010001100</a:t>
            </a:r>
            <a:r>
              <a:rPr kumimoji="0" lang="fr-FR" baseline="-25000"/>
              <a:t>2</a:t>
            </a:r>
            <a:r>
              <a:rPr kumimoji="0" lang="fr-FR"/>
              <a:t> </a:t>
            </a:r>
            <a:r>
              <a:rPr kumimoji="0" lang="fr-FR">
                <a:solidFill>
                  <a:schemeClr val="bg2"/>
                </a:solidFill>
              </a:rPr>
              <a:t>=</a:t>
            </a:r>
            <a:r>
              <a:rPr kumimoji="0" lang="fr-FR"/>
              <a:t> </a:t>
            </a:r>
            <a:r>
              <a:rPr kumimoji="0" lang="fr-FR">
                <a:solidFill>
                  <a:schemeClr val="tx2"/>
                </a:solidFill>
              </a:rPr>
              <a:t>A48C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r>
              <a:rPr kumimoji="0" lang="fr-FR"/>
              <a:t> 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1714480" y="3019428"/>
            <a:ext cx="4867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hlink"/>
                </a:solidFill>
              </a:rPr>
              <a:t>Regrouper les chiffres binaires par 4</a:t>
            </a:r>
          </a:p>
          <a:p>
            <a:r>
              <a:rPr kumimoji="0" lang="fr-FR">
                <a:solidFill>
                  <a:schemeClr val="hlink"/>
                </a:solidFill>
              </a:rPr>
              <a:t>(en commençant par la fin du nombre)</a:t>
            </a:r>
            <a:endParaRPr kumimoji="0" lang="fr-FR"/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1714480" y="3857628"/>
            <a:ext cx="6000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hlink"/>
                </a:solidFill>
              </a:rPr>
              <a:t>Remplacer chaque groupe de 4 chiffres binaires</a:t>
            </a:r>
          </a:p>
          <a:p>
            <a:r>
              <a:rPr kumimoji="0" lang="fr-FR">
                <a:solidFill>
                  <a:schemeClr val="hlink"/>
                </a:solidFill>
              </a:rPr>
              <a:t>par son équivalent hexadécimal</a:t>
            </a:r>
          </a:p>
        </p:txBody>
      </p:sp>
      <p:grpSp>
        <p:nvGrpSpPr>
          <p:cNvPr id="34845" name="Group 29"/>
          <p:cNvGrpSpPr>
            <a:grpSpLocks/>
          </p:cNvGrpSpPr>
          <p:nvPr/>
        </p:nvGrpSpPr>
        <p:grpSpPr bwMode="auto">
          <a:xfrm>
            <a:off x="5554083" y="5150973"/>
            <a:ext cx="605955" cy="74068"/>
            <a:chOff x="3408" y="1296"/>
            <a:chExt cx="384" cy="48"/>
          </a:xfrm>
        </p:grpSpPr>
        <p:sp>
          <p:nvSpPr>
            <p:cNvPr id="34846" name="Line 30"/>
            <p:cNvSpPr>
              <a:spLocks noChangeShapeType="1"/>
            </p:cNvSpPr>
            <p:nvPr/>
          </p:nvSpPr>
          <p:spPr bwMode="auto">
            <a:xfrm>
              <a:off x="3408" y="12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>
              <a:off x="3408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>
              <a:off x="3792" y="12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5676880" y="530542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B</a:t>
            </a:r>
            <a:endParaRPr kumimoji="0" lang="fr-FR"/>
          </a:p>
        </p:txBody>
      </p:sp>
      <p:grpSp>
        <p:nvGrpSpPr>
          <p:cNvPr id="34850" name="Group 34"/>
          <p:cNvGrpSpPr>
            <a:grpSpLocks/>
          </p:cNvGrpSpPr>
          <p:nvPr/>
        </p:nvGrpSpPr>
        <p:grpSpPr bwMode="auto">
          <a:xfrm>
            <a:off x="4686280" y="5153028"/>
            <a:ext cx="619125" cy="76200"/>
            <a:chOff x="3408" y="1296"/>
            <a:chExt cx="384" cy="48"/>
          </a:xfrm>
        </p:grpSpPr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3408" y="12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3408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3792" y="12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4838680" y="530542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9</a:t>
            </a:r>
            <a:endParaRPr kumimoji="0" lang="fr-FR"/>
          </a:p>
        </p:txBody>
      </p:sp>
      <p:grpSp>
        <p:nvGrpSpPr>
          <p:cNvPr id="34855" name="Group 39"/>
          <p:cNvGrpSpPr>
            <a:grpSpLocks/>
          </p:cNvGrpSpPr>
          <p:nvPr/>
        </p:nvGrpSpPr>
        <p:grpSpPr bwMode="auto">
          <a:xfrm>
            <a:off x="3848080" y="5153028"/>
            <a:ext cx="619125" cy="76200"/>
            <a:chOff x="3408" y="1296"/>
            <a:chExt cx="384" cy="48"/>
          </a:xfrm>
        </p:grpSpPr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3408" y="12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3408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>
              <a:off x="3792" y="12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4000480" y="530542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3</a:t>
            </a:r>
            <a:endParaRPr kumimoji="0" lang="fr-FR"/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1866880" y="4772028"/>
            <a:ext cx="45957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>
                <a:solidFill>
                  <a:schemeClr val="bg2"/>
                </a:solidFill>
              </a:rPr>
              <a:t>Exemple :</a:t>
            </a:r>
            <a:r>
              <a:rPr kumimoji="0" lang="fr-FR" dirty="0"/>
              <a:t>             11   1001   1011 </a:t>
            </a:r>
            <a:r>
              <a:rPr kumimoji="0" lang="fr-FR" baseline="-25000" dirty="0"/>
              <a:t>2</a:t>
            </a:r>
            <a:endParaRPr kumimoji="0" lang="fr-FR" dirty="0"/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3771880" y="477202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00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4076680" y="5762628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/>
              <a:t>1110011011</a:t>
            </a:r>
            <a:r>
              <a:rPr kumimoji="0" lang="fr-FR" baseline="-25000"/>
              <a:t>2</a:t>
            </a:r>
            <a:r>
              <a:rPr kumimoji="0" lang="fr-FR"/>
              <a:t> </a:t>
            </a:r>
            <a:r>
              <a:rPr kumimoji="0" lang="fr-FR">
                <a:solidFill>
                  <a:schemeClr val="bg2"/>
                </a:solidFill>
              </a:rPr>
              <a:t>=</a:t>
            </a:r>
            <a:r>
              <a:rPr kumimoji="0" lang="fr-FR"/>
              <a:t> </a:t>
            </a:r>
            <a:r>
              <a:rPr kumimoji="0" lang="fr-FR">
                <a:solidFill>
                  <a:schemeClr val="tx2"/>
                </a:solidFill>
              </a:rPr>
              <a:t>39B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r>
              <a:rPr kumimoji="0"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728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1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6" grpId="0" autoUpdateAnimBg="0"/>
      <p:bldP spid="34831" grpId="0" autoUpdateAnimBg="0"/>
      <p:bldP spid="34836" grpId="0" autoUpdateAnimBg="0"/>
      <p:bldP spid="34841" grpId="0" autoUpdateAnimBg="0"/>
      <p:bldP spid="34842" grpId="0" autoUpdateAnimBg="0"/>
      <p:bldP spid="34843" grpId="0" autoUpdateAnimBg="0"/>
      <p:bldP spid="34844" grpId="0" autoUpdateAnimBg="0"/>
      <p:bldP spid="34849" grpId="0" autoUpdateAnimBg="0"/>
      <p:bldP spid="34854" grpId="0" autoUpdateAnimBg="0"/>
      <p:bldP spid="34859" grpId="0" autoUpdateAnimBg="0"/>
      <p:bldP spid="34860" grpId="0" autoUpdateAnimBg="0"/>
      <p:bldP spid="34861" grpId="0" autoUpdateAnimBg="0"/>
      <p:bldP spid="3486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7927" y="0"/>
            <a:ext cx="7666073" cy="989013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</a:rPr>
              <a:t>Conversion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bg2"/>
                </a:solidFill>
              </a:rPr>
              <a:t>décimal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bg2"/>
                </a:solidFill>
                <a:sym typeface="Symbol" pitchFamily="18" charset="2"/>
              </a:rPr>
              <a:t></a:t>
            </a:r>
            <a:r>
              <a:rPr lang="fr-FR" sz="3600" dirty="0">
                <a:sym typeface="Symbol" pitchFamily="18" charset="2"/>
              </a:rPr>
              <a:t> hexadécimal</a:t>
            </a:r>
            <a:endParaRPr lang="fr-FR" dirty="0"/>
          </a:p>
        </p:txBody>
      </p:sp>
      <p:sp>
        <p:nvSpPr>
          <p:cNvPr id="53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B745-3BAC-4BAA-B0C5-4868EE1FD706}" type="slidenum">
              <a:rPr lang="fr-FR"/>
              <a:pPr/>
              <a:t>9</a:t>
            </a:fld>
            <a:endParaRPr lang="fr-FR"/>
          </a:p>
        </p:txBody>
      </p:sp>
      <p:sp>
        <p:nvSpPr>
          <p:cNvPr id="28728" name="Oval 56"/>
          <p:cNvSpPr>
            <a:spLocks noChangeArrowheads="1"/>
          </p:cNvSpPr>
          <p:nvPr/>
        </p:nvSpPr>
        <p:spPr bwMode="auto">
          <a:xfrm>
            <a:off x="3429000" y="2286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fr-FR"/>
          </a:p>
        </p:txBody>
      </p:sp>
      <p:sp>
        <p:nvSpPr>
          <p:cNvPr id="28724" name="Oval 52"/>
          <p:cNvSpPr>
            <a:spLocks noChangeArrowheads="1"/>
          </p:cNvSpPr>
          <p:nvPr/>
        </p:nvSpPr>
        <p:spPr bwMode="auto">
          <a:xfrm>
            <a:off x="4343400" y="2819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fr-FR"/>
          </a:p>
        </p:txBody>
      </p:sp>
      <p:sp>
        <p:nvSpPr>
          <p:cNvPr id="28720" name="Oval 48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fr-FR"/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5867400" y="3897313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fr-FR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 rot="12671312" flipV="1">
            <a:off x="2819400" y="4267200"/>
            <a:ext cx="3581400" cy="369888"/>
          </a:xfrm>
          <a:prstGeom prst="rightArrow">
            <a:avLst>
              <a:gd name="adj1" fmla="val 28000"/>
              <a:gd name="adj2" fmla="val 18862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108325" y="1489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5438</a:t>
            </a:r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4038600" y="1524000"/>
            <a:ext cx="685800" cy="457200"/>
            <a:chOff x="2688" y="1152"/>
            <a:chExt cx="528" cy="384"/>
          </a:xfrm>
        </p:grpSpPr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2688" y="1152"/>
              <a:ext cx="0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2688" y="1536"/>
              <a:ext cx="5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098925" y="1489075"/>
            <a:ext cx="70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16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114800" y="20574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339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124200" y="18288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5424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3048000" y="22098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4876800" y="2057400"/>
            <a:ext cx="685800" cy="457200"/>
            <a:chOff x="2688" y="1152"/>
            <a:chExt cx="528" cy="384"/>
          </a:xfrm>
        </p:grpSpPr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2688" y="1152"/>
              <a:ext cx="0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2688" y="1536"/>
              <a:ext cx="5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4953000" y="2057400"/>
            <a:ext cx="70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16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4965700" y="2590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21</a:t>
            </a:r>
            <a:endParaRPr kumimoji="0" lang="fr-FR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4114800" y="23622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336</a:t>
            </a:r>
            <a:endParaRPr kumimoji="0" lang="fr-FR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4038600" y="2743200"/>
            <a:ext cx="68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44196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3</a:t>
            </a:r>
            <a:endParaRPr kumimoji="0" lang="fr-FR"/>
          </a:p>
        </p:txBody>
      </p:sp>
      <p:grpSp>
        <p:nvGrpSpPr>
          <p:cNvPr id="28697" name="Group 25"/>
          <p:cNvGrpSpPr>
            <a:grpSpLocks/>
          </p:cNvGrpSpPr>
          <p:nvPr/>
        </p:nvGrpSpPr>
        <p:grpSpPr bwMode="auto">
          <a:xfrm>
            <a:off x="5715000" y="2590800"/>
            <a:ext cx="685800" cy="457200"/>
            <a:chOff x="2688" y="1152"/>
            <a:chExt cx="528" cy="384"/>
          </a:xfrm>
        </p:grpSpPr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>
              <a:off x="2688" y="1152"/>
              <a:ext cx="0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>
              <a:off x="2688" y="1536"/>
              <a:ext cx="5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5791200" y="2590800"/>
            <a:ext cx="70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16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5943600" y="312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</a:t>
            </a:r>
            <a:endParaRPr kumimoji="0" lang="fr-FR"/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4953000" y="2895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16</a:t>
            </a:r>
            <a:endParaRPr kumimoji="0" lang="fr-FR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4953000" y="3276600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5105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5</a:t>
            </a:r>
            <a:endParaRPr kumimoji="0" lang="fr-FR"/>
          </a:p>
        </p:txBody>
      </p:sp>
      <p:grpSp>
        <p:nvGrpSpPr>
          <p:cNvPr id="28705" name="Group 33"/>
          <p:cNvGrpSpPr>
            <a:grpSpLocks/>
          </p:cNvGrpSpPr>
          <p:nvPr/>
        </p:nvGrpSpPr>
        <p:grpSpPr bwMode="auto">
          <a:xfrm>
            <a:off x="6553200" y="3124200"/>
            <a:ext cx="685800" cy="457200"/>
            <a:chOff x="2688" y="1152"/>
            <a:chExt cx="528" cy="384"/>
          </a:xfrm>
        </p:grpSpPr>
        <p:sp>
          <p:nvSpPr>
            <p:cNvPr id="28706" name="Line 34"/>
            <p:cNvSpPr>
              <a:spLocks noChangeShapeType="1"/>
            </p:cNvSpPr>
            <p:nvPr/>
          </p:nvSpPr>
          <p:spPr bwMode="auto">
            <a:xfrm>
              <a:off x="2688" y="1152"/>
              <a:ext cx="0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8707" name="Line 35"/>
            <p:cNvSpPr>
              <a:spLocks noChangeShapeType="1"/>
            </p:cNvSpPr>
            <p:nvPr/>
          </p:nvSpPr>
          <p:spPr bwMode="auto">
            <a:xfrm>
              <a:off x="2688" y="1536"/>
              <a:ext cx="5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6629400" y="3124200"/>
            <a:ext cx="70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16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6781800" y="3657600"/>
            <a:ext cx="33655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b="1">
                <a:solidFill>
                  <a:schemeClr val="bg1"/>
                </a:solidFill>
              </a:rPr>
              <a:t>0</a:t>
            </a:r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59436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0</a:t>
            </a:r>
            <a:endParaRPr kumimoji="0" lang="fr-FR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5943600" y="3810000"/>
            <a:ext cx="304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5948363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</a:t>
            </a:r>
            <a:endParaRPr kumimoji="0" lang="fr-FR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421063" y="2286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 rot="-5384954">
            <a:off x="5918200" y="42926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=</a:t>
            </a:r>
            <a:endParaRPr kumimoji="0" lang="fr-FR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5867400" y="4648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1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endParaRPr kumimoji="0" lang="fr-FR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 rot="-5384954">
            <a:off x="5080000" y="3759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=</a:t>
            </a:r>
            <a:endParaRPr kumimoji="0" lang="fr-FR"/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5029200" y="41148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5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endParaRPr kumimoji="0" lang="fr-FR"/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 rot="-5384954">
            <a:off x="3479800" y="26924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=</a:t>
            </a:r>
            <a:endParaRPr kumimoji="0" lang="fr-FR"/>
          </a:p>
        </p:txBody>
      </p:sp>
      <p:sp>
        <p:nvSpPr>
          <p:cNvPr id="28726" name="Text Box 54"/>
          <p:cNvSpPr txBox="1">
            <a:spLocks noChangeArrowheads="1"/>
          </p:cNvSpPr>
          <p:nvPr/>
        </p:nvSpPr>
        <p:spPr bwMode="auto">
          <a:xfrm>
            <a:off x="4343400" y="3581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3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endParaRPr kumimoji="0" lang="fr-FR"/>
          </a:p>
        </p:txBody>
      </p:sp>
      <p:sp>
        <p:nvSpPr>
          <p:cNvPr id="28729" name="Text Box 57"/>
          <p:cNvSpPr txBox="1">
            <a:spLocks noChangeArrowheads="1"/>
          </p:cNvSpPr>
          <p:nvPr/>
        </p:nvSpPr>
        <p:spPr bwMode="auto">
          <a:xfrm rot="-5384954">
            <a:off x="4394200" y="32258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=</a:t>
            </a:r>
            <a:endParaRPr kumimoji="0" lang="fr-FR"/>
          </a:p>
        </p:txBody>
      </p:sp>
      <p:sp>
        <p:nvSpPr>
          <p:cNvPr id="28730" name="Text Box 58"/>
          <p:cNvSpPr txBox="1">
            <a:spLocks noChangeArrowheads="1"/>
          </p:cNvSpPr>
          <p:nvPr/>
        </p:nvSpPr>
        <p:spPr bwMode="auto">
          <a:xfrm>
            <a:off x="3429000" y="30480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tx2"/>
                </a:solidFill>
              </a:rPr>
              <a:t>E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endParaRPr kumimoji="0" lang="fr-FR"/>
          </a:p>
        </p:txBody>
      </p:sp>
      <p:sp>
        <p:nvSpPr>
          <p:cNvPr id="28731" name="Text Box 59"/>
          <p:cNvSpPr txBox="1">
            <a:spLocks noChangeArrowheads="1"/>
          </p:cNvSpPr>
          <p:nvPr/>
        </p:nvSpPr>
        <p:spPr bwMode="auto">
          <a:xfrm>
            <a:off x="3200400" y="5334000"/>
            <a:ext cx="2471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>
                <a:solidFill>
                  <a:schemeClr val="bg2"/>
                </a:solidFill>
              </a:rPr>
              <a:t>5438</a:t>
            </a:r>
            <a:r>
              <a:rPr kumimoji="0" lang="fr-FR" baseline="-25000">
                <a:solidFill>
                  <a:schemeClr val="bg2"/>
                </a:solidFill>
              </a:rPr>
              <a:t>10</a:t>
            </a:r>
            <a:r>
              <a:rPr kumimoji="0" lang="fr-FR">
                <a:solidFill>
                  <a:schemeClr val="bg2"/>
                </a:solidFill>
              </a:rPr>
              <a:t>   =   </a:t>
            </a:r>
            <a:r>
              <a:rPr kumimoji="0" lang="fr-FR">
                <a:solidFill>
                  <a:schemeClr val="tx2"/>
                </a:solidFill>
              </a:rPr>
              <a:t>153E</a:t>
            </a:r>
            <a:r>
              <a:rPr kumimoji="0" lang="fr-FR" baseline="-25000">
                <a:solidFill>
                  <a:schemeClr val="tx2"/>
                </a:solidFill>
              </a:rPr>
              <a:t>16</a:t>
            </a:r>
            <a:endParaRPr kumimoji="0" lang="fr-FR">
              <a:solidFill>
                <a:schemeClr val="bg2"/>
              </a:solidFill>
            </a:endParaRPr>
          </a:p>
        </p:txBody>
      </p:sp>
      <p:sp>
        <p:nvSpPr>
          <p:cNvPr id="28732" name="Text Box 60"/>
          <p:cNvSpPr txBox="1">
            <a:spLocks noChangeArrowheads="1"/>
          </p:cNvSpPr>
          <p:nvPr/>
        </p:nvSpPr>
        <p:spPr bwMode="auto">
          <a:xfrm>
            <a:off x="1945481" y="834473"/>
            <a:ext cx="5253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dirty="0">
                <a:solidFill>
                  <a:schemeClr val="bg2"/>
                </a:solidFill>
              </a:rPr>
              <a:t>Méthode des divisions successives par 16</a:t>
            </a:r>
            <a:endParaRPr kumimoji="0" lang="fr-FR" dirty="0">
              <a:solidFill>
                <a:schemeClr val="hlink"/>
              </a:solidFill>
            </a:endParaRPr>
          </a:p>
        </p:txBody>
      </p:sp>
      <p:sp>
        <p:nvSpPr>
          <p:cNvPr id="28733" name="AutoShape 61"/>
          <p:cNvSpPr>
            <a:spLocks noChangeArrowheads="1"/>
          </p:cNvSpPr>
          <p:nvPr/>
        </p:nvSpPr>
        <p:spPr bwMode="auto">
          <a:xfrm rot="1101562">
            <a:off x="7467600" y="2819400"/>
            <a:ext cx="685800" cy="685800"/>
          </a:xfrm>
          <a:prstGeom prst="lightningBol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8734" name="Text Box 62"/>
          <p:cNvSpPr txBox="1">
            <a:spLocks noChangeArrowheads="1"/>
          </p:cNvSpPr>
          <p:nvPr/>
        </p:nvSpPr>
        <p:spPr bwMode="auto">
          <a:xfrm>
            <a:off x="7315200" y="3609975"/>
            <a:ext cx="124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fr-FR" sz="3200" b="1">
                <a:solidFill>
                  <a:schemeClr val="hlink"/>
                </a:solidFill>
              </a:rPr>
              <a:t>STOP</a:t>
            </a:r>
            <a:endParaRPr kumimoji="0" lang="fr-FR" sz="2800" b="1"/>
          </a:p>
        </p:txBody>
      </p:sp>
    </p:spTree>
    <p:extLst>
      <p:ext uri="{BB962C8B-B14F-4D97-AF65-F5344CB8AC3E}">
        <p14:creationId xmlns:p14="http://schemas.microsoft.com/office/powerpoint/2010/main" val="1778762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1" dur="5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500"/>
                            </p:stCondLst>
                            <p:childTnLst>
                              <p:par>
                                <p:cTn id="1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6000"/>
                            </p:stCondLst>
                            <p:childTnLst>
                              <p:par>
                                <p:cTn id="1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728" grpId="0" animBg="1" autoUpdateAnimBg="0"/>
      <p:bldP spid="28724" grpId="0" animBg="1" autoUpdateAnimBg="0"/>
      <p:bldP spid="28720" grpId="0" animBg="1" autoUpdateAnimBg="0"/>
      <p:bldP spid="28719" grpId="0" animBg="1" autoUpdateAnimBg="0"/>
      <p:bldP spid="28676" grpId="0" animBg="1"/>
      <p:bldP spid="28677" grpId="0" autoUpdateAnimBg="0"/>
      <p:bldP spid="28681" grpId="0" autoUpdateAnimBg="0"/>
      <p:bldP spid="28682" grpId="0" autoUpdateAnimBg="0"/>
      <p:bldP spid="28683" grpId="0" autoUpdateAnimBg="0"/>
      <p:bldP spid="28684" grpId="0" animBg="1"/>
      <p:bldP spid="28692" grpId="0" autoUpdateAnimBg="0"/>
      <p:bldP spid="28693" grpId="0" autoUpdateAnimBg="0"/>
      <p:bldP spid="28694" grpId="0" autoUpdateAnimBg="0"/>
      <p:bldP spid="28695" grpId="0" animBg="1"/>
      <p:bldP spid="28696" grpId="0" autoUpdateAnimBg="0"/>
      <p:bldP spid="28700" grpId="0" autoUpdateAnimBg="0"/>
      <p:bldP spid="28701" grpId="0" autoUpdateAnimBg="0"/>
      <p:bldP spid="28702" grpId="0" autoUpdateAnimBg="0"/>
      <p:bldP spid="28703" grpId="0" animBg="1"/>
      <p:bldP spid="28704" grpId="0" autoUpdateAnimBg="0"/>
      <p:bldP spid="28708" grpId="0" autoUpdateAnimBg="0"/>
      <p:bldP spid="28709" grpId="0" animBg="1" autoUpdateAnimBg="0"/>
      <p:bldP spid="28710" grpId="0" autoUpdateAnimBg="0"/>
      <p:bldP spid="28711" grpId="0" animBg="1"/>
      <p:bldP spid="28712" grpId="0" autoUpdateAnimBg="0"/>
      <p:bldP spid="28685" grpId="0" autoUpdateAnimBg="0"/>
      <p:bldP spid="28717" grpId="0" autoUpdateAnimBg="0"/>
      <p:bldP spid="28718" grpId="0" autoUpdateAnimBg="0"/>
      <p:bldP spid="28721" grpId="0" autoUpdateAnimBg="0"/>
      <p:bldP spid="28722" grpId="0" autoUpdateAnimBg="0"/>
      <p:bldP spid="28725" grpId="0" autoUpdateAnimBg="0"/>
      <p:bldP spid="28726" grpId="0" autoUpdateAnimBg="0"/>
      <p:bldP spid="28729" grpId="0" autoUpdateAnimBg="0"/>
      <p:bldP spid="28730" grpId="0" autoUpdateAnimBg="0"/>
      <p:bldP spid="28731" grpId="0" autoUpdateAnimBg="0"/>
      <p:bldP spid="28732" grpId="0" autoUpdateAnimBg="0"/>
      <p:bldP spid="28733" grpId="0" animBg="1"/>
      <p:bldP spid="28734" grpId="0" autoUpdateAnimBg="0" rev="1"/>
    </p:bldLst>
  </p:timing>
</p:sld>
</file>

<file path=ppt/theme/theme1.xml><?xml version="1.0" encoding="utf-8"?>
<a:theme xmlns:a="http://schemas.openxmlformats.org/drawingml/2006/main" name="Global013 Print PowerPlugs Favorites 2.best">
  <a:themeElements>
    <a:clrScheme name="">
      <a:dk1>
        <a:srgbClr val="000000"/>
      </a:dk1>
      <a:lt1>
        <a:srgbClr val="B2B2B2"/>
      </a:lt1>
      <a:dk2>
        <a:srgbClr val="003399"/>
      </a:dk2>
      <a:lt2>
        <a:srgbClr val="000000"/>
      </a:lt2>
      <a:accent1>
        <a:srgbClr val="00CC99"/>
      </a:accent1>
      <a:accent2>
        <a:srgbClr val="FF9900"/>
      </a:accent2>
      <a:accent3>
        <a:srgbClr val="D5D5D5"/>
      </a:accent3>
      <a:accent4>
        <a:srgbClr val="000000"/>
      </a:accent4>
      <a:accent5>
        <a:srgbClr val="AAE2CA"/>
      </a:accent5>
      <a:accent6>
        <a:srgbClr val="E78A00"/>
      </a:accent6>
      <a:hlink>
        <a:srgbClr val="6699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B2B2B2"/>
    </a:dk2>
    <a:lt2>
      <a:srgbClr val="FFFF00"/>
    </a:lt2>
    <a:accent1>
      <a:srgbClr val="00CC99"/>
    </a:accent1>
    <a:accent2>
      <a:srgbClr val="FF9900"/>
    </a:accent2>
    <a:accent3>
      <a:srgbClr val="D5D5D5"/>
    </a:accent3>
    <a:accent4>
      <a:srgbClr val="DADADA"/>
    </a:accent4>
    <a:accent5>
      <a:srgbClr val="AAE2CA"/>
    </a:accent5>
    <a:accent6>
      <a:srgbClr val="E78A00"/>
    </a:accent6>
    <a:hlink>
      <a:srgbClr val="6699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8F7DBBE801247A59BC76871FB9557" ma:contentTypeVersion="2" ma:contentTypeDescription="Crée un document." ma:contentTypeScope="" ma:versionID="601e71411212a98ac7ee16532a4c170b">
  <xsd:schema xmlns:xsd="http://www.w3.org/2001/XMLSchema" xmlns:xs="http://www.w3.org/2001/XMLSchema" xmlns:p="http://schemas.microsoft.com/office/2006/metadata/properties" xmlns:ns2="bfa77196-7556-46a7-98ef-da21b6455dfc" targetNamespace="http://schemas.microsoft.com/office/2006/metadata/properties" ma:root="true" ma:fieldsID="9856326056074a7c7bb4b6762a825a40" ns2:_="">
    <xsd:import namespace="bfa77196-7556-46a7-98ef-da21b6455d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77196-7556-46a7-98ef-da21b6455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4370C1-188B-4588-9226-503FF142A8EC}">
  <ds:schemaRefs>
    <ds:schemaRef ds:uri="bfa77196-7556-46a7-98ef-da21b6455dfc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382C47B-B96D-4A9B-99B4-06B32AF52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86244D-B48B-405C-9229-410089C3E4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77196-7556-46a7-98ef-da21b6455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Global013 Print PowerPlugs Favorites 2.best</Template>
  <TotalTime>919</TotalTime>
  <Words>827</Words>
  <Application>Microsoft Office PowerPoint</Application>
  <PresentationFormat>Affichage à l'écran (4:3)</PresentationFormat>
  <Paragraphs>284</Paragraphs>
  <Slides>17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Symbol</vt:lpstr>
      <vt:lpstr>Times New Roman</vt:lpstr>
      <vt:lpstr>Wingdings</vt:lpstr>
      <vt:lpstr>Global013 Print PowerPlugs Favorites 2.best</vt:lpstr>
      <vt:lpstr>Langage machine</vt:lpstr>
      <vt:lpstr>Conversions</vt:lpstr>
      <vt:lpstr>Conversion décimal  binaire</vt:lpstr>
      <vt:lpstr>Conversion binaire  décimal</vt:lpstr>
      <vt:lpstr>Conversion binaire  décimal</vt:lpstr>
      <vt:lpstr>Conversion hexadécimal  binaire</vt:lpstr>
      <vt:lpstr>Conversion hexadécimal  binaire</vt:lpstr>
      <vt:lpstr>Conversion binaire  hexadécimal</vt:lpstr>
      <vt:lpstr>Conversion décimal  hexadécimal</vt:lpstr>
      <vt:lpstr>Conversion hexadécimal  décimal</vt:lpstr>
      <vt:lpstr>Conversion hexadécimal  décimal</vt:lpstr>
      <vt:lpstr>Langage assembleur</vt:lpstr>
      <vt:lpstr>MOV</vt:lpstr>
      <vt:lpstr>INC et DEC</vt:lpstr>
      <vt:lpstr>ADD</vt:lpstr>
      <vt:lpstr>SUB</vt:lpstr>
      <vt:lpstr>Ressource externe</vt:lpstr>
    </vt:vector>
  </TitlesOfParts>
  <Company>Phoenix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langage d'assemblage</dc:title>
  <dc:creator>Jean-Luc Collinet</dc:creator>
  <cp:lastModifiedBy>José Vander Meulen</cp:lastModifiedBy>
  <cp:revision>170</cp:revision>
  <cp:lastPrinted>1999-09-06T12:51:46Z</cp:lastPrinted>
  <dcterms:created xsi:type="dcterms:W3CDTF">1999-09-09T14:42:15Z</dcterms:created>
  <dcterms:modified xsi:type="dcterms:W3CDTF">2021-09-16T13:09:43Z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0x010100F358F7DBBE801247A59BC76871FB9557</vt:lpwstr>
  </property>
</Properties>
</file>