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274" r:id="rId5"/>
    <p:sldId id="323" r:id="rId6"/>
    <p:sldId id="310" r:id="rId7"/>
    <p:sldId id="321" r:id="rId8"/>
    <p:sldId id="322" r:id="rId9"/>
    <p:sldId id="311" r:id="rId10"/>
    <p:sldId id="294" r:id="rId11"/>
    <p:sldId id="306" r:id="rId12"/>
    <p:sldId id="307" r:id="rId13"/>
    <p:sldId id="308" r:id="rId14"/>
    <p:sldId id="305" r:id="rId15"/>
    <p:sldId id="316" r:id="rId16"/>
    <p:sldId id="309" r:id="rId17"/>
    <p:sldId id="312" r:id="rId18"/>
    <p:sldId id="318" r:id="rId19"/>
    <p:sldId id="319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3300"/>
    <a:srgbClr val="FF6600"/>
    <a:srgbClr val="003399"/>
    <a:srgbClr val="336699"/>
    <a:srgbClr val="008080"/>
    <a:srgbClr val="00999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FA1E84-62E9-4B3C-9D2A-6D5F7B374623}" v="6" dt="2021-09-24T22:33:38.1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39" autoAdjust="0"/>
    <p:restoredTop sz="78966" autoAdjust="0"/>
  </p:normalViewPr>
  <p:slideViewPr>
    <p:cSldViewPr>
      <p:cViewPr varScale="1">
        <p:scale>
          <a:sx n="90" d="100"/>
          <a:sy n="90" d="100"/>
        </p:scale>
        <p:origin x="130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>
        <p:scale>
          <a:sx n="100" d="100"/>
          <a:sy n="100" d="100"/>
        </p:scale>
        <p:origin x="-25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é Vander Meulen" userId="4f02e8f3-6af7-416f-9299-4ae1b71c49eb" providerId="ADAL" clId="{DBFA1E84-62E9-4B3C-9D2A-6D5F7B374623}"/>
    <pc:docChg chg="delSld modSld">
      <pc:chgData name="José Vander Meulen" userId="4f02e8f3-6af7-416f-9299-4ae1b71c49eb" providerId="ADAL" clId="{DBFA1E84-62E9-4B3C-9D2A-6D5F7B374623}" dt="2021-09-24T22:35:21.838" v="8" actId="47"/>
      <pc:docMkLst>
        <pc:docMk/>
      </pc:docMkLst>
      <pc:sldChg chg="modSp mod">
        <pc:chgData name="José Vander Meulen" userId="4f02e8f3-6af7-416f-9299-4ae1b71c49eb" providerId="ADAL" clId="{DBFA1E84-62E9-4B3C-9D2A-6D5F7B374623}" dt="2021-09-24T22:33:38.129" v="6" actId="20577"/>
        <pc:sldMkLst>
          <pc:docMk/>
          <pc:sldMk cId="0" sldId="274"/>
        </pc:sldMkLst>
        <pc:spChg chg="mod">
          <ac:chgData name="José Vander Meulen" userId="4f02e8f3-6af7-416f-9299-4ae1b71c49eb" providerId="ADAL" clId="{DBFA1E84-62E9-4B3C-9D2A-6D5F7B374623}" dt="2021-09-24T22:33:27.759" v="0" actId="20577"/>
          <ac:spMkLst>
            <pc:docMk/>
            <pc:sldMk cId="0" sldId="274"/>
            <ac:spMk id="3" creationId="{00000000-0000-0000-0000-000000000000}"/>
          </ac:spMkLst>
        </pc:spChg>
        <pc:spChg chg="mod">
          <ac:chgData name="José Vander Meulen" userId="4f02e8f3-6af7-416f-9299-4ae1b71c49eb" providerId="ADAL" clId="{DBFA1E84-62E9-4B3C-9D2A-6D5F7B374623}" dt="2021-09-24T22:33:38.129" v="6" actId="20577"/>
          <ac:spMkLst>
            <pc:docMk/>
            <pc:sldMk cId="0" sldId="274"/>
            <ac:spMk id="6" creationId="{00000000-0000-0000-0000-000000000000}"/>
          </ac:spMkLst>
        </pc:spChg>
      </pc:sldChg>
      <pc:sldChg chg="del">
        <pc:chgData name="José Vander Meulen" userId="4f02e8f3-6af7-416f-9299-4ae1b71c49eb" providerId="ADAL" clId="{DBFA1E84-62E9-4B3C-9D2A-6D5F7B374623}" dt="2021-09-24T22:34:37.536" v="7" actId="47"/>
        <pc:sldMkLst>
          <pc:docMk/>
          <pc:sldMk cId="1292201006" sldId="314"/>
        </pc:sldMkLst>
      </pc:sldChg>
      <pc:sldChg chg="del">
        <pc:chgData name="José Vander Meulen" userId="4f02e8f3-6af7-416f-9299-4ae1b71c49eb" providerId="ADAL" clId="{DBFA1E84-62E9-4B3C-9D2A-6D5F7B374623}" dt="2021-09-24T22:34:37.536" v="7" actId="47"/>
        <pc:sldMkLst>
          <pc:docMk/>
          <pc:sldMk cId="4041338456" sldId="315"/>
        </pc:sldMkLst>
      </pc:sldChg>
      <pc:sldChg chg="del">
        <pc:chgData name="José Vander Meulen" userId="4f02e8f3-6af7-416f-9299-4ae1b71c49eb" providerId="ADAL" clId="{DBFA1E84-62E9-4B3C-9D2A-6D5F7B374623}" dt="2021-09-24T22:35:21.838" v="8" actId="47"/>
        <pc:sldMkLst>
          <pc:docMk/>
          <pc:sldMk cId="2705699643" sldId="31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r>
              <a:rPr lang="fr-FR"/>
              <a:t>De Muylder C. - Warnant D. - Collinet JL. - Debacker M.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EB50F27B-00A3-4939-9E55-4ACA74481E9A}" type="datetime1">
              <a:rPr lang="fr-FR"/>
              <a:pPr/>
              <a:t>25/09/2021</a:t>
            </a:fld>
            <a:endParaRPr lang="fr-FR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r>
              <a:rPr lang="fr-FR"/>
              <a:t>Tapez le titre ici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27AA73BD-0661-460D-9D6A-67B9682E3EA2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6224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endParaRPr lang="fr-F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40EC56C2-F02B-4374-B924-EDA0907FC32B}" type="datetime1">
              <a:rPr lang="fr-FR"/>
              <a:pPr/>
              <a:t>25/09/2021</a:t>
            </a:fld>
            <a:endParaRPr lang="fr-F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endParaRPr lang="fr-FR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A957CBC7-FBB9-4C87-A75D-6A5FFF6EFF04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669493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BE" dirty="0"/>
              <a:t>Responsable du cours : jeanluc.collinet@vinci.be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0EC56C2-F02B-4374-B924-EDA0907FC32B}" type="datetime1">
              <a:rPr lang="fr-FR" smtClean="0"/>
              <a:pPr/>
              <a:t>25/09/2021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57CBC7-FBB9-4C87-A75D-6A5FFF6EFF04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3099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BE" dirty="0"/>
              <a:t>Responsable du cours : jeanluc.collinet@vinci.be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0EC56C2-F02B-4374-B924-EDA0907FC32B}" type="datetime1">
              <a:rPr lang="fr-FR" smtClean="0"/>
              <a:pPr/>
              <a:t>25/09/2021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57CBC7-FBB9-4C87-A75D-6A5FFF6EFF04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1036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http://fr.wikipedia.org/wiki/Ascii</a:t>
            </a:r>
          </a:p>
          <a:p>
            <a:r>
              <a:rPr lang="fr-BE" dirty="0"/>
              <a:t>http://fr.wikipedia.org/wiki/Unicode</a:t>
            </a:r>
          </a:p>
          <a:p>
            <a:r>
              <a:rPr lang="fr-BE" dirty="0"/>
              <a:t>http://fr.wikipedia.org/wiki/UTF-8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0EC56C2-F02B-4374-B924-EDA0907FC32B}" type="datetime1">
              <a:rPr lang="fr-FR" smtClean="0"/>
              <a:pPr/>
              <a:t>25/09/2021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57CBC7-FBB9-4C87-A75D-6A5FFF6EFF04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949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http://fr.wikipedia.org/wiki/Unicode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0EC56C2-F02B-4374-B924-EDA0907FC32B}" type="datetime1">
              <a:rPr lang="fr-FR" smtClean="0"/>
              <a:pPr/>
              <a:t>25/09/2021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57CBC7-FBB9-4C87-A75D-6A5FFF6EFF04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4567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BE" dirty="0"/>
              <a:t>Responsable du cours : jeanluc.collinet@vinci.be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0EC56C2-F02B-4374-B924-EDA0907FC32B}" type="datetime1">
              <a:rPr lang="fr-FR" smtClean="0"/>
              <a:pPr/>
              <a:t>25/09/2021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57CBC7-FBB9-4C87-A75D-6A5FFF6EFF04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8682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BE" dirty="0"/>
              <a:t>Responsable du cours : jeanluc.collinet@vinci.be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0EC56C2-F02B-4374-B924-EDA0907FC32B}" type="datetime1">
              <a:rPr lang="fr-FR" smtClean="0"/>
              <a:pPr/>
              <a:t>25/09/2021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57CBC7-FBB9-4C87-A75D-6A5FFF6EFF04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1663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Diapositive de titre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61021" y="500041"/>
            <a:ext cx="7962745" cy="1500199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 dirty="0"/>
              <a:t>Cliquez pour modifier le style du titre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61021" y="2071678"/>
            <a:ext cx="7962745" cy="1714512"/>
          </a:xfrm>
        </p:spPr>
        <p:txBody>
          <a:bodyPr anchor="ctr"/>
          <a:lstStyle>
            <a:lvl1pPr marL="0" indent="0" algn="r">
              <a:buFontTx/>
              <a:buNone/>
              <a:defRPr/>
            </a:lvl1pPr>
          </a:lstStyle>
          <a:p>
            <a:r>
              <a:rPr lang="fr-FR" dirty="0"/>
              <a:t>Cliquez pour modifier le style des sous-titres du masque</a:t>
            </a:r>
            <a:endParaRPr lang="en-US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FA7E055-88C3-4945-A016-D1B7BF780DF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utoUpdateAnimBg="0"/>
      <p:bldP spid="2051" grpId="0" build="p" autoUpdateAnimBg="0" advAuto="0">
        <p:tmplLst>
          <p:tmpl lvl="1">
            <p:tnLst>
              <p:par>
                <p:cTn presetID="37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CCF301-4862-47D8-98E1-0FE2258190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133293" y="68853"/>
            <a:ext cx="2010708" cy="5783613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098310" y="68853"/>
            <a:ext cx="5897694" cy="578361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A39695-4AE2-4D2D-8A4C-884E5380FB0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71604" y="68853"/>
            <a:ext cx="7572396" cy="895083"/>
          </a:xfrm>
        </p:spPr>
        <p:txBody>
          <a:bodyPr/>
          <a:lstStyle/>
          <a:p>
            <a:r>
              <a:rPr lang="fr-FR" dirty="0"/>
              <a:t>Cliquez pour modifier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75000"/>
                </a:schemeClr>
              </a:buClr>
              <a:buSzPct val="90000"/>
              <a:buFont typeface="Arial" pitchFamily="34" charset="0"/>
              <a:buChar char="•"/>
              <a:defRPr/>
            </a:lvl1pPr>
            <a:lvl2pPr>
              <a:buClr>
                <a:srgbClr val="003399"/>
              </a:buClr>
              <a:buSzPct val="80000"/>
              <a:buFont typeface="Wingdings" pitchFamily="2" charset="2"/>
              <a:buChar char="ü"/>
              <a:defRPr/>
            </a:lvl2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9C905D-84EE-45D9-BA00-D34F0C70C3A1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196" y="4406563"/>
            <a:ext cx="7772543" cy="1362706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196" y="2906151"/>
            <a:ext cx="7772543" cy="1500412"/>
          </a:xfrm>
        </p:spPr>
        <p:txBody>
          <a:bodyPr anchor="b"/>
          <a:lstStyle>
            <a:lvl1pPr marL="0" indent="0">
              <a:buNone/>
              <a:defRPr sz="1800"/>
            </a:lvl1pPr>
            <a:lvl2pPr marL="412394" indent="0">
              <a:buNone/>
              <a:defRPr sz="1600"/>
            </a:lvl2pPr>
            <a:lvl3pPr marL="824789" indent="0">
              <a:buNone/>
              <a:defRPr sz="1400"/>
            </a:lvl3pPr>
            <a:lvl4pPr marL="1237183" indent="0">
              <a:buNone/>
              <a:defRPr sz="1300"/>
            </a:lvl4pPr>
            <a:lvl5pPr marL="1649578" indent="0">
              <a:buNone/>
              <a:defRPr sz="1300"/>
            </a:lvl5pPr>
            <a:lvl6pPr marL="2061972" indent="0">
              <a:buNone/>
              <a:defRPr sz="1300"/>
            </a:lvl6pPr>
            <a:lvl7pPr marL="2474366" indent="0">
              <a:buNone/>
              <a:defRPr sz="1300"/>
            </a:lvl7pPr>
            <a:lvl8pPr marL="2886761" indent="0">
              <a:buNone/>
              <a:defRPr sz="1300"/>
            </a:lvl8pPr>
            <a:lvl9pPr marL="3299155" indent="0">
              <a:buNone/>
              <a:defRPr sz="13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D98B73-7CFC-4284-897D-77BADE04667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71604" y="68853"/>
            <a:ext cx="7572396" cy="895083"/>
          </a:xfrm>
        </p:spPr>
        <p:txBody>
          <a:bodyPr/>
          <a:lstStyle/>
          <a:p>
            <a:r>
              <a:rPr lang="fr-FR" dirty="0"/>
              <a:t>Cliquez pour modifier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98310" y="1032788"/>
            <a:ext cx="3954201" cy="4819678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89800" y="1032788"/>
            <a:ext cx="3954200" cy="4819678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C06C73-231C-4899-BF0F-B76A7A1FE20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00165" y="273976"/>
            <a:ext cx="7186205" cy="1143239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Cliquez pour modifier le style du titre</a:t>
            </a:r>
            <a:endParaRPr lang="fr-BE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629" y="1534838"/>
            <a:ext cx="4040007" cy="63975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2394" indent="0">
              <a:buNone/>
              <a:defRPr sz="1800" b="1"/>
            </a:lvl2pPr>
            <a:lvl3pPr marL="824789" indent="0">
              <a:buNone/>
              <a:defRPr sz="1600" b="1"/>
            </a:lvl3pPr>
            <a:lvl4pPr marL="1237183" indent="0">
              <a:buNone/>
              <a:defRPr sz="1400" b="1"/>
            </a:lvl4pPr>
            <a:lvl5pPr marL="1649578" indent="0">
              <a:buNone/>
              <a:defRPr sz="1400" b="1"/>
            </a:lvl5pPr>
            <a:lvl6pPr marL="2061972" indent="0">
              <a:buNone/>
              <a:defRPr sz="1400" b="1"/>
            </a:lvl6pPr>
            <a:lvl7pPr marL="2474366" indent="0">
              <a:buNone/>
              <a:defRPr sz="1400" b="1"/>
            </a:lvl7pPr>
            <a:lvl8pPr marL="2886761" indent="0">
              <a:buNone/>
              <a:defRPr sz="1400" b="1"/>
            </a:lvl8pPr>
            <a:lvl9pPr marL="3299155" indent="0">
              <a:buNone/>
              <a:defRPr sz="14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629" y="2174593"/>
            <a:ext cx="4040007" cy="395184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4935" y="1534838"/>
            <a:ext cx="4041436" cy="63975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2394" indent="0">
              <a:buNone/>
              <a:defRPr sz="1800" b="1"/>
            </a:lvl2pPr>
            <a:lvl3pPr marL="824789" indent="0">
              <a:buNone/>
              <a:defRPr sz="1600" b="1"/>
            </a:lvl3pPr>
            <a:lvl4pPr marL="1237183" indent="0">
              <a:buNone/>
              <a:defRPr sz="1400" b="1"/>
            </a:lvl4pPr>
            <a:lvl5pPr marL="1649578" indent="0">
              <a:buNone/>
              <a:defRPr sz="1400" b="1"/>
            </a:lvl5pPr>
            <a:lvl6pPr marL="2061972" indent="0">
              <a:buNone/>
              <a:defRPr sz="1400" b="1"/>
            </a:lvl6pPr>
            <a:lvl7pPr marL="2474366" indent="0">
              <a:buNone/>
              <a:defRPr sz="1400" b="1"/>
            </a:lvl7pPr>
            <a:lvl8pPr marL="2886761" indent="0">
              <a:buNone/>
              <a:defRPr sz="1400" b="1"/>
            </a:lvl8pPr>
            <a:lvl9pPr marL="3299155" indent="0">
              <a:buNone/>
              <a:defRPr sz="14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4935" y="2174593"/>
            <a:ext cx="4041436" cy="395184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500D84-62B0-4A7D-8B54-AE76A71DFF4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71604" y="68853"/>
            <a:ext cx="7572396" cy="895083"/>
          </a:xfrm>
        </p:spPr>
        <p:txBody>
          <a:bodyPr/>
          <a:lstStyle/>
          <a:p>
            <a:r>
              <a:rPr lang="fr-FR" dirty="0"/>
              <a:t>Cliquez pour modifier le style du titre</a:t>
            </a:r>
            <a:endParaRPr lang="fr-BE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641304-BA25-4E66-89AA-E99A1717D32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BBAA29-8E54-48E7-8F03-D609F5BA109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630" y="272542"/>
            <a:ext cx="3007481" cy="116188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227" y="272541"/>
            <a:ext cx="5111144" cy="5853901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630" y="1434428"/>
            <a:ext cx="3007481" cy="4692014"/>
          </a:xfrm>
        </p:spPr>
        <p:txBody>
          <a:bodyPr/>
          <a:lstStyle>
            <a:lvl1pPr marL="0" indent="0">
              <a:buNone/>
              <a:defRPr sz="1300"/>
            </a:lvl1pPr>
            <a:lvl2pPr marL="412394" indent="0">
              <a:buNone/>
              <a:defRPr sz="1100"/>
            </a:lvl2pPr>
            <a:lvl3pPr marL="824789" indent="0">
              <a:buNone/>
              <a:defRPr sz="900"/>
            </a:lvl3pPr>
            <a:lvl4pPr marL="1237183" indent="0">
              <a:buNone/>
              <a:defRPr sz="800"/>
            </a:lvl4pPr>
            <a:lvl5pPr marL="1649578" indent="0">
              <a:buNone/>
              <a:defRPr sz="800"/>
            </a:lvl5pPr>
            <a:lvl6pPr marL="2061972" indent="0">
              <a:buNone/>
              <a:defRPr sz="800"/>
            </a:lvl6pPr>
            <a:lvl7pPr marL="2474366" indent="0">
              <a:buNone/>
              <a:defRPr sz="800"/>
            </a:lvl7pPr>
            <a:lvl8pPr marL="2886761" indent="0">
              <a:buNone/>
              <a:defRPr sz="800"/>
            </a:lvl8pPr>
            <a:lvl9pPr marL="3299155" indent="0">
              <a:buNone/>
              <a:defRPr sz="8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DE4AAB-70FB-4C06-BA27-5919B823A16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1904" y="4801030"/>
            <a:ext cx="5487258" cy="566599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1904" y="612502"/>
            <a:ext cx="5487258" cy="4115373"/>
          </a:xfrm>
        </p:spPr>
        <p:txBody>
          <a:bodyPr/>
          <a:lstStyle>
            <a:lvl1pPr marL="0" indent="0">
              <a:buNone/>
              <a:defRPr sz="2900"/>
            </a:lvl1pPr>
            <a:lvl2pPr marL="412394" indent="0">
              <a:buNone/>
              <a:defRPr sz="2500"/>
            </a:lvl2pPr>
            <a:lvl3pPr marL="824789" indent="0">
              <a:buNone/>
              <a:defRPr sz="2200"/>
            </a:lvl3pPr>
            <a:lvl4pPr marL="1237183" indent="0">
              <a:buNone/>
              <a:defRPr sz="1800"/>
            </a:lvl4pPr>
            <a:lvl5pPr marL="1649578" indent="0">
              <a:buNone/>
              <a:defRPr sz="1800"/>
            </a:lvl5pPr>
            <a:lvl6pPr marL="2061972" indent="0">
              <a:buNone/>
              <a:defRPr sz="1800"/>
            </a:lvl6pPr>
            <a:lvl7pPr marL="2474366" indent="0">
              <a:buNone/>
              <a:defRPr sz="1800"/>
            </a:lvl7pPr>
            <a:lvl8pPr marL="2886761" indent="0">
              <a:buNone/>
              <a:defRPr sz="1800"/>
            </a:lvl8pPr>
            <a:lvl9pPr marL="3299155" indent="0">
              <a:buNone/>
              <a:defRPr sz="1800"/>
            </a:lvl9pPr>
          </a:lstStyle>
          <a:p>
            <a:r>
              <a:rPr lang="fr-FR"/>
              <a:t>Cliquez sur l'icône pour ajouter une image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1904" y="5367629"/>
            <a:ext cx="5487258" cy="804714"/>
          </a:xfrm>
        </p:spPr>
        <p:txBody>
          <a:bodyPr/>
          <a:lstStyle>
            <a:lvl1pPr marL="0" indent="0">
              <a:buNone/>
              <a:defRPr sz="1300"/>
            </a:lvl1pPr>
            <a:lvl2pPr marL="412394" indent="0">
              <a:buNone/>
              <a:defRPr sz="1100"/>
            </a:lvl2pPr>
            <a:lvl3pPr marL="824789" indent="0">
              <a:buNone/>
              <a:defRPr sz="900"/>
            </a:lvl3pPr>
            <a:lvl4pPr marL="1237183" indent="0">
              <a:buNone/>
              <a:defRPr sz="800"/>
            </a:lvl4pPr>
            <a:lvl5pPr marL="1649578" indent="0">
              <a:buNone/>
              <a:defRPr sz="800"/>
            </a:lvl5pPr>
            <a:lvl6pPr marL="2061972" indent="0">
              <a:buNone/>
              <a:defRPr sz="800"/>
            </a:lvl6pPr>
            <a:lvl7pPr marL="2474366" indent="0">
              <a:buNone/>
              <a:defRPr sz="800"/>
            </a:lvl7pPr>
            <a:lvl8pPr marL="2886761" indent="0">
              <a:buNone/>
              <a:defRPr sz="800"/>
            </a:lvl8pPr>
            <a:lvl9pPr marL="3299155" indent="0">
              <a:buNone/>
              <a:defRPr sz="8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B4D19D-57E1-4FDF-BAE0-AF771CC66B5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04243" y="68853"/>
            <a:ext cx="7839757" cy="895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98310" y="1032788"/>
            <a:ext cx="8045690" cy="4819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6443" y="6248368"/>
            <a:ext cx="1904881" cy="457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defTabSz="915001">
              <a:defRPr sz="1400"/>
            </a:lvl1pPr>
          </a:lstStyle>
          <a:p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748" y="6248368"/>
            <a:ext cx="2894504" cy="457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 defTabSz="915001">
              <a:defRPr sz="1400"/>
            </a:lvl1pPr>
          </a:lstStyle>
          <a:p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2676" y="6248368"/>
            <a:ext cx="1904881" cy="457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 defTabSz="915001">
              <a:defRPr sz="1400"/>
            </a:lvl1pPr>
          </a:lstStyle>
          <a:p>
            <a:fld id="{F4011207-C728-47B3-AA9B-EA083955260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autoUpdateAnimBg="0"/>
      <p:bldP spid="1027" grpId="0" build="p" autoUpdateAnimBg="0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defTabSz="915001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defTabSz="915001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defTabSz="915001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defTabSz="915001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defTabSz="915001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12394" algn="l" defTabSz="915001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824789" algn="l" defTabSz="915001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237183" algn="l" defTabSz="915001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649578" algn="l" defTabSz="915001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207630" indent="-207630" algn="l" defTabSz="915001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3170" indent="-286385" algn="l" defTabSz="915001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2676" indent="-227677" algn="l" defTabSz="915001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599461" indent="-227677" algn="l" defTabSz="915001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677" indent="-229108" algn="l" defTabSz="915001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470071" indent="-229108" algn="l" defTabSz="915001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882465" indent="-229108" algn="l" defTabSz="915001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294860" indent="-229108" algn="l" defTabSz="915001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707254" indent="-229108" algn="l" defTabSz="915001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82478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2394" algn="l" defTabSz="82478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4789" algn="l" defTabSz="82478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7183" algn="l" defTabSz="82478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9578" algn="l" defTabSz="82478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61972" algn="l" defTabSz="82478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74366" algn="l" defTabSz="82478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86761" algn="l" defTabSz="82478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99155" algn="l" defTabSz="82478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fr.wikipedia.org/wiki/Asci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123728" y="270876"/>
            <a:ext cx="6192687" cy="1500199"/>
          </a:xfrm>
        </p:spPr>
        <p:txBody>
          <a:bodyPr/>
          <a:lstStyle/>
          <a:p>
            <a:r>
              <a:rPr lang="fr-BE" dirty="0"/>
              <a:t>Langage machine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63688" y="1936994"/>
            <a:ext cx="7596336" cy="2376264"/>
          </a:xfrm>
        </p:spPr>
        <p:txBody>
          <a:bodyPr/>
          <a:lstStyle/>
          <a:p>
            <a:pPr algn="ctr"/>
            <a:endParaRPr lang="fr-BE" dirty="0"/>
          </a:p>
        </p:txBody>
      </p:sp>
      <p:sp>
        <p:nvSpPr>
          <p:cNvPr id="6" name="ZoneTexte 5"/>
          <p:cNvSpPr txBox="1"/>
          <p:nvPr/>
        </p:nvSpPr>
        <p:spPr>
          <a:xfrm>
            <a:off x="4926547" y="4437112"/>
            <a:ext cx="3768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fr-BE" sz="1800" b="1" dirty="0">
                <a:latin typeface="Courier New" pitchFamily="49" charset="0"/>
                <a:cs typeface="Courier New" pitchFamily="49" charset="0"/>
              </a:rPr>
            </a:br>
            <a:r>
              <a:rPr lang="fr-BE" sz="1800" b="1" dirty="0">
                <a:latin typeface="Courier New" pitchFamily="49" charset="0"/>
                <a:cs typeface="Courier New" pitchFamily="49" charset="0"/>
              </a:rPr>
              <a:t>Année académique 2021-2022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Extension d’adresse physique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cas de </a:t>
            </a:r>
            <a:r>
              <a:rPr lang="fr-FR" i="1" dirty="0">
                <a:solidFill>
                  <a:srgbClr val="00B050"/>
                </a:solidFill>
              </a:rPr>
              <a:t>PAE</a:t>
            </a:r>
            <a:r>
              <a:rPr lang="fr-FR" dirty="0"/>
              <a:t> (</a:t>
            </a:r>
            <a:r>
              <a:rPr lang="fr-BE" i="1" dirty="0"/>
              <a:t>Physical </a:t>
            </a:r>
            <a:r>
              <a:rPr lang="fr-BE" i="1" dirty="0" err="1"/>
              <a:t>Address</a:t>
            </a:r>
            <a:r>
              <a:rPr lang="fr-BE" i="1" dirty="0"/>
              <a:t> Extension</a:t>
            </a:r>
            <a:r>
              <a:rPr lang="fr-BE" dirty="0"/>
              <a:t>), </a:t>
            </a:r>
            <a:r>
              <a:rPr lang="fr-BE" dirty="0">
                <a:solidFill>
                  <a:srgbClr val="00B050"/>
                </a:solidFill>
              </a:rPr>
              <a:t>l’adresse est codée sur 36 bits</a:t>
            </a:r>
          </a:p>
          <a:p>
            <a:r>
              <a:rPr lang="fr-FR" dirty="0"/>
              <a:t>Quelle est ainsi la </a:t>
            </a:r>
            <a:r>
              <a:rPr lang="fr-FR" dirty="0">
                <a:solidFill>
                  <a:srgbClr val="00B050"/>
                </a:solidFill>
              </a:rPr>
              <a:t>taille de la mémoire </a:t>
            </a:r>
            <a:r>
              <a:rPr lang="fr-FR" dirty="0"/>
              <a:t>adressable ?</a:t>
            </a:r>
          </a:p>
          <a:p>
            <a:r>
              <a:rPr lang="fr-FR" dirty="0"/>
              <a:t>Dans quels systèmes d’exploitation </a:t>
            </a:r>
            <a:br>
              <a:rPr lang="fr-FR" dirty="0"/>
            </a:br>
            <a:r>
              <a:rPr lang="fr-FR" dirty="0"/>
              <a:t>est-ce utilisé ?</a:t>
            </a:r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905D-84EE-45D9-BA00-D34F0C70C3A1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9437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123729" y="270876"/>
            <a:ext cx="5112568" cy="1500199"/>
          </a:xfrm>
        </p:spPr>
        <p:txBody>
          <a:bodyPr/>
          <a:lstStyle/>
          <a:p>
            <a:r>
              <a:rPr lang="fr-BE" dirty="0"/>
              <a:t>Langage NASM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63688" y="1936994"/>
            <a:ext cx="7596336" cy="2376264"/>
          </a:xfrm>
        </p:spPr>
        <p:txBody>
          <a:bodyPr/>
          <a:lstStyle/>
          <a:p>
            <a:pPr algn="ctr"/>
            <a:r>
              <a:rPr lang="fr-FR" dirty="0"/>
              <a:t>Déclarations </a:t>
            </a:r>
            <a:br>
              <a:rPr lang="fr-FR" dirty="0"/>
            </a:br>
            <a:r>
              <a:rPr lang="fr-FR" dirty="0"/>
              <a:t>de variables en mémoire</a:t>
            </a:r>
            <a:br>
              <a:rPr lang="fr-FR" dirty="0"/>
            </a:br>
            <a:r>
              <a:rPr lang="fr-FR" dirty="0"/>
              <a:t>et initialisations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56887068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Directives </a:t>
            </a:r>
            <a:r>
              <a:rPr lang="fr-FR" sz="2400" dirty="0"/>
              <a:t>à écrire dans la SECTION .data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8310" y="1032787"/>
            <a:ext cx="8045690" cy="5673163"/>
          </a:xfrm>
        </p:spPr>
        <p:txBody>
          <a:bodyPr/>
          <a:lstStyle/>
          <a:p>
            <a:r>
              <a:rPr lang="fr-FR" dirty="0" err="1"/>
              <a:t>db</a:t>
            </a:r>
            <a:r>
              <a:rPr lang="fr-FR" dirty="0"/>
              <a:t> : </a:t>
            </a:r>
            <a:r>
              <a:rPr lang="fr-FR" dirty="0" err="1"/>
              <a:t>define</a:t>
            </a:r>
            <a:r>
              <a:rPr lang="fr-FR" dirty="0"/>
              <a:t> byte </a:t>
            </a:r>
            <a:r>
              <a:rPr lang="fr-FR" sz="2800" dirty="0"/>
              <a:t>(8 bits)</a:t>
            </a:r>
          </a:p>
          <a:p>
            <a:r>
              <a:rPr lang="fr-FR" dirty="0" err="1"/>
              <a:t>dw</a:t>
            </a:r>
            <a:r>
              <a:rPr lang="fr-FR" dirty="0"/>
              <a:t> : </a:t>
            </a:r>
            <a:r>
              <a:rPr lang="fr-FR" dirty="0" err="1"/>
              <a:t>define</a:t>
            </a:r>
            <a:r>
              <a:rPr lang="fr-FR" dirty="0"/>
              <a:t> </a:t>
            </a:r>
            <a:r>
              <a:rPr lang="fr-FR" dirty="0" err="1"/>
              <a:t>word</a:t>
            </a:r>
            <a:r>
              <a:rPr lang="fr-FR" dirty="0"/>
              <a:t> </a:t>
            </a:r>
            <a:r>
              <a:rPr lang="fr-FR" sz="2800" dirty="0"/>
              <a:t>(16 bits)</a:t>
            </a:r>
          </a:p>
          <a:p>
            <a:r>
              <a:rPr lang="fr-FR" dirty="0"/>
              <a:t>dd : </a:t>
            </a:r>
            <a:r>
              <a:rPr lang="fr-FR" dirty="0" err="1"/>
              <a:t>define</a:t>
            </a:r>
            <a:r>
              <a:rPr lang="fr-FR" dirty="0"/>
              <a:t> double </a:t>
            </a:r>
            <a:r>
              <a:rPr lang="fr-FR" dirty="0" err="1"/>
              <a:t>word</a:t>
            </a:r>
            <a:r>
              <a:rPr lang="fr-FR" dirty="0"/>
              <a:t> </a:t>
            </a:r>
            <a:r>
              <a:rPr lang="fr-FR" sz="2800" dirty="0"/>
              <a:t>(32 bits)</a:t>
            </a:r>
          </a:p>
          <a:p>
            <a:endParaRPr lang="fr-FR" dirty="0"/>
          </a:p>
          <a:p>
            <a:r>
              <a:rPr lang="fr-FR" dirty="0"/>
              <a:t>Syntaxe :</a:t>
            </a:r>
          </a:p>
          <a:p>
            <a:pPr marL="456785" lvl="1" indent="0">
              <a:buNone/>
            </a:pPr>
            <a:r>
              <a:rPr lang="fr-FR" dirty="0">
                <a:solidFill>
                  <a:srgbClr val="00B050"/>
                </a:solidFill>
              </a:rPr>
              <a:t>variable     [db|dw|dd]     valeur</a:t>
            </a:r>
          </a:p>
          <a:p>
            <a:endParaRPr lang="fr-FR" dirty="0"/>
          </a:p>
          <a:p>
            <a:r>
              <a:rPr lang="fr-FR" dirty="0"/>
              <a:t>Remarque : la variable sera transformée en </a:t>
            </a:r>
            <a:r>
              <a:rPr lang="fr-FR" dirty="0">
                <a:solidFill>
                  <a:srgbClr val="00B050"/>
                </a:solidFill>
              </a:rPr>
              <a:t>adresse</a:t>
            </a:r>
            <a:r>
              <a:rPr lang="fr-FR" dirty="0"/>
              <a:t> lors de la compilation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905D-84EE-45D9-BA00-D34F0C70C3A1}" type="slidenum">
              <a:rPr lang="fr-FR" smtClean="0"/>
              <a:pPr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0372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Exemples en pratique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Inspection des variables dans SASM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905D-84EE-45D9-BA00-D34F0C70C3A1}" type="slidenum">
              <a:rPr lang="fr-FR" smtClean="0"/>
              <a:pPr/>
              <a:t>13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279" y="908721"/>
            <a:ext cx="6835113" cy="255287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538" y="3933056"/>
            <a:ext cx="7435877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562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Dans le code du programme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 peut dire que </a:t>
            </a:r>
            <a:br>
              <a:rPr lang="fr-FR" dirty="0"/>
            </a:br>
            <a:r>
              <a:rPr lang="fr-FR" dirty="0">
                <a:solidFill>
                  <a:srgbClr val="00B050"/>
                </a:solidFill>
              </a:rPr>
              <a:t>le nom d’une variable est une « adresse »</a:t>
            </a:r>
            <a:r>
              <a:rPr lang="fr-FR" dirty="0"/>
              <a:t>, un </a:t>
            </a:r>
            <a:r>
              <a:rPr lang="fr-FR" dirty="0">
                <a:solidFill>
                  <a:srgbClr val="00B050"/>
                </a:solidFill>
              </a:rPr>
              <a:t>pointeur</a:t>
            </a:r>
            <a:r>
              <a:rPr lang="fr-FR" dirty="0"/>
              <a:t> vers une valeur en mémoire</a:t>
            </a:r>
          </a:p>
          <a:p>
            <a:r>
              <a:rPr lang="fr-FR" dirty="0"/>
              <a:t>On écrit une variable en mémoire toujours </a:t>
            </a:r>
            <a:r>
              <a:rPr lang="fr-FR" dirty="0">
                <a:solidFill>
                  <a:srgbClr val="00B050"/>
                </a:solidFill>
              </a:rPr>
              <a:t>en crochets</a:t>
            </a:r>
          </a:p>
          <a:p>
            <a:r>
              <a:rPr lang="fr-FR" dirty="0"/>
              <a:t>Par exemple, p</a:t>
            </a:r>
            <a:r>
              <a:rPr lang="fr-BE" dirty="0"/>
              <a:t>our copier la valeur 77</a:t>
            </a:r>
            <a:r>
              <a:rPr lang="fr-BE" baseline="-25000" dirty="0"/>
              <a:t>16</a:t>
            </a:r>
            <a:r>
              <a:rPr lang="fr-BE" dirty="0"/>
              <a:t> sur 1 octet en mémoire à l’adresse « ex1 », </a:t>
            </a:r>
            <a:r>
              <a:rPr lang="fr-FR" dirty="0"/>
              <a:t>on écrit :</a:t>
            </a:r>
          </a:p>
          <a:p>
            <a:pPr lvl="1"/>
            <a:r>
              <a:rPr lang="fr-BE" dirty="0">
                <a:solidFill>
                  <a:srgbClr val="00B050"/>
                </a:solidFill>
              </a:rPr>
              <a:t>mov byte [ex1],0x77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905D-84EE-45D9-BA00-D34F0C70C3A1}" type="slidenum">
              <a:rPr lang="fr-FR" smtClean="0"/>
              <a:pPr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1796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 font ces instructions ?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8310" y="1032788"/>
            <a:ext cx="8045690" cy="5636572"/>
          </a:xfrm>
        </p:spPr>
        <p:txBody>
          <a:bodyPr/>
          <a:lstStyle/>
          <a:p>
            <a:r>
              <a:rPr lang="fr-BE" dirty="0" err="1"/>
              <a:t>mov</a:t>
            </a:r>
            <a:r>
              <a:rPr lang="fr-BE" dirty="0"/>
              <a:t> </a:t>
            </a:r>
            <a:r>
              <a:rPr lang="fr-BE" dirty="0" err="1"/>
              <a:t>dword</a:t>
            </a:r>
            <a:r>
              <a:rPr lang="fr-BE" dirty="0"/>
              <a:t> [ex7],0x77</a:t>
            </a:r>
          </a:p>
          <a:p>
            <a:pPr lvl="1"/>
            <a:r>
              <a:rPr lang="fr-FR" dirty="0"/>
              <a:t>Copie la valeur 77</a:t>
            </a:r>
            <a:r>
              <a:rPr lang="fr-FR" baseline="-25000" dirty="0"/>
              <a:t>16</a:t>
            </a:r>
            <a:r>
              <a:rPr lang="fr-FR" dirty="0"/>
              <a:t> en mémoire sur 4 octets à partir de l’adresse « ex7 » </a:t>
            </a:r>
            <a:endParaRPr lang="fr-BE" dirty="0"/>
          </a:p>
          <a:p>
            <a:r>
              <a:rPr lang="fr-BE" dirty="0" err="1"/>
              <a:t>mov</a:t>
            </a:r>
            <a:r>
              <a:rPr lang="fr-BE" dirty="0"/>
              <a:t> </a:t>
            </a:r>
            <a:r>
              <a:rPr lang="fr-BE" dirty="0" err="1"/>
              <a:t>word</a:t>
            </a:r>
            <a:r>
              <a:rPr lang="fr-BE" dirty="0"/>
              <a:t> [ex5],0x55</a:t>
            </a:r>
          </a:p>
          <a:p>
            <a:pPr lvl="1"/>
            <a:r>
              <a:rPr lang="fr-FR" dirty="0"/>
              <a:t>Copie la valeur 55</a:t>
            </a:r>
            <a:r>
              <a:rPr lang="fr-FR" baseline="-25000" dirty="0"/>
              <a:t>16</a:t>
            </a:r>
            <a:r>
              <a:rPr lang="fr-FR" dirty="0"/>
              <a:t> en mémoire sur 2 octets à partir de l’adresse « ex5 »</a:t>
            </a:r>
          </a:p>
          <a:p>
            <a:pPr lvl="1"/>
            <a:endParaRPr lang="fr-FR" dirty="0"/>
          </a:p>
          <a:p>
            <a:r>
              <a:rPr lang="fr-FR" dirty="0"/>
              <a:t>Ce sont des instructions d’</a:t>
            </a:r>
            <a:r>
              <a:rPr lang="fr-FR" dirty="0">
                <a:solidFill>
                  <a:srgbClr val="00B050"/>
                </a:solidFill>
              </a:rPr>
              <a:t>affectations </a:t>
            </a:r>
            <a:r>
              <a:rPr lang="fr-FR" dirty="0"/>
              <a:t>de valeurs en mémoire</a:t>
            </a:r>
            <a:endParaRPr lang="fr-BE" dirty="0">
              <a:solidFill>
                <a:srgbClr val="00B05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905D-84EE-45D9-BA00-D34F0C70C3A1}" type="slidenum">
              <a:rPr lang="fr-FR" smtClean="0"/>
              <a:pPr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7593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 font ces deux instructions ?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8310" y="1032788"/>
            <a:ext cx="8045690" cy="5825212"/>
          </a:xfrm>
        </p:spPr>
        <p:txBody>
          <a:bodyPr/>
          <a:lstStyle/>
          <a:p>
            <a:r>
              <a:rPr lang="en-US" dirty="0" err="1"/>
              <a:t>mov</a:t>
            </a:r>
            <a:r>
              <a:rPr lang="en-US" dirty="0"/>
              <a:t> ebx,ex1</a:t>
            </a:r>
          </a:p>
          <a:p>
            <a:pPr lvl="1"/>
            <a:r>
              <a:rPr lang="en-US" dirty="0" err="1"/>
              <a:t>Copie</a:t>
            </a:r>
            <a:r>
              <a:rPr lang="en-US" dirty="0"/>
              <a:t> </a:t>
            </a:r>
          </a:p>
          <a:p>
            <a:pPr lvl="1"/>
            <a:r>
              <a:rPr lang="en-US" dirty="0" err="1">
                <a:solidFill>
                  <a:srgbClr val="00B050"/>
                </a:solidFill>
              </a:rPr>
              <a:t>l’adresse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fr-FR" dirty="0">
                <a:solidFill>
                  <a:srgbClr val="00B050"/>
                </a:solidFill>
              </a:rPr>
              <a:t>« ex1 »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dans le registre </a:t>
            </a:r>
            <a:r>
              <a:rPr lang="fr-FR" dirty="0" err="1"/>
              <a:t>ebx</a:t>
            </a:r>
            <a:r>
              <a:rPr lang="fr-FR" dirty="0"/>
              <a:t> </a:t>
            </a:r>
            <a:r>
              <a:rPr lang="fr-FR" dirty="0">
                <a:solidFill>
                  <a:srgbClr val="00B050"/>
                </a:solidFill>
              </a:rPr>
              <a:t>sur 4 octets </a:t>
            </a:r>
            <a:r>
              <a:rPr lang="fr-FR" sz="2400" dirty="0">
                <a:solidFill>
                  <a:srgbClr val="00B050"/>
                </a:solidFill>
              </a:rPr>
              <a:t>(32 bits)</a:t>
            </a:r>
          </a:p>
          <a:p>
            <a:r>
              <a:rPr lang="en-US" dirty="0" err="1"/>
              <a:t>mov</a:t>
            </a:r>
            <a:r>
              <a:rPr lang="en-US" dirty="0"/>
              <a:t> byte [</a:t>
            </a:r>
            <a:r>
              <a:rPr lang="en-US" dirty="0" err="1"/>
              <a:t>ebx</a:t>
            </a:r>
            <a:r>
              <a:rPr lang="en-US" dirty="0"/>
              <a:t>],0x33</a:t>
            </a:r>
          </a:p>
          <a:p>
            <a:pPr lvl="1"/>
            <a:r>
              <a:rPr lang="en-US" dirty="0" err="1"/>
              <a:t>Copie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la </a:t>
            </a:r>
            <a:r>
              <a:rPr lang="en-US" dirty="0" err="1"/>
              <a:t>valeur</a:t>
            </a:r>
            <a:r>
              <a:rPr lang="en-US" dirty="0"/>
              <a:t> 33</a:t>
            </a:r>
            <a:r>
              <a:rPr lang="en-US" baseline="-25000" dirty="0"/>
              <a:t>16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mémoire</a:t>
            </a:r>
            <a:r>
              <a:rPr lang="en-US" dirty="0"/>
              <a:t> sur 1 octet à </a:t>
            </a:r>
            <a:r>
              <a:rPr lang="en-US" dirty="0" err="1"/>
              <a:t>l’adresse</a:t>
            </a:r>
            <a:r>
              <a:rPr lang="en-US" dirty="0"/>
              <a:t> </a:t>
            </a:r>
            <a:r>
              <a:rPr lang="en-US" dirty="0" err="1"/>
              <a:t>donnée</a:t>
            </a:r>
            <a:r>
              <a:rPr lang="en-US" dirty="0"/>
              <a:t> par la </a:t>
            </a:r>
            <a:r>
              <a:rPr lang="en-US" dirty="0" err="1"/>
              <a:t>valeur</a:t>
            </a:r>
            <a:r>
              <a:rPr lang="en-US" dirty="0"/>
              <a:t> du </a:t>
            </a:r>
            <a:r>
              <a:rPr lang="en-US" dirty="0" err="1"/>
              <a:t>registre</a:t>
            </a:r>
            <a:r>
              <a:rPr lang="en-US" dirty="0"/>
              <a:t> </a:t>
            </a:r>
            <a:r>
              <a:rPr lang="en-US" dirty="0" err="1"/>
              <a:t>ebx</a:t>
            </a:r>
            <a:endParaRPr lang="en-US" dirty="0"/>
          </a:p>
          <a:p>
            <a:r>
              <a:rPr lang="fr-BE" dirty="0"/>
              <a:t>Quel est l’intérêt de mettre l’adresse « ex1 » dans un registre ?</a:t>
            </a:r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905D-84EE-45D9-BA00-D34F0C70C3A1}" type="slidenum">
              <a:rPr lang="fr-FR" smtClean="0"/>
              <a:pPr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494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73FCFE-DF73-457C-8097-5FDD46354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Registres divisibles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7DFCC3-75D0-4876-9C64-D2F1FEA0E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EAX est divisible en AX, AH et AL</a:t>
            </a:r>
          </a:p>
          <a:p>
            <a:pPr lvl="1"/>
            <a:r>
              <a:rPr lang="fr-FR" dirty="0"/>
              <a:t>AX sont les 16 premiers bits (2 octets)</a:t>
            </a:r>
          </a:p>
          <a:p>
            <a:pPr lvl="1"/>
            <a:r>
              <a:rPr lang="fr-FR" dirty="0"/>
              <a:t>AL sont les 8 premiers bits (1 octet)</a:t>
            </a:r>
          </a:p>
          <a:p>
            <a:pPr lvl="1"/>
            <a:r>
              <a:rPr lang="fr-FR" dirty="0"/>
              <a:t>AH sont les bits n°8 à 15 (1 octet)</a:t>
            </a:r>
          </a:p>
          <a:p>
            <a:r>
              <a:rPr lang="fr-FR" dirty="0"/>
              <a:t>EBX est divisible en BX, BH et BL</a:t>
            </a:r>
          </a:p>
          <a:p>
            <a:r>
              <a:rPr lang="fr-FR" dirty="0"/>
              <a:t>ECX est divisible en CX, CH et CL</a:t>
            </a:r>
          </a:p>
          <a:p>
            <a:r>
              <a:rPr lang="fr-FR" dirty="0"/>
              <a:t>EDX est divisible en DX, DH et DL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D6F4DA8-3332-49F7-B10A-ECF6777DC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905D-84EE-45D9-BA00-D34F0C70C3A1}" type="slidenum">
              <a:rPr lang="fr-FR" smtClean="0"/>
              <a:pPr/>
              <a:t>2</a:t>
            </a:fld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6526C00-03AE-416B-8FBC-2E03521F7A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244" b="59034"/>
          <a:stretch/>
        </p:blipFill>
        <p:spPr>
          <a:xfrm>
            <a:off x="1979712" y="5018387"/>
            <a:ext cx="4428948" cy="166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97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123729" y="270876"/>
            <a:ext cx="5112568" cy="1500199"/>
          </a:xfrm>
        </p:spPr>
        <p:txBody>
          <a:bodyPr/>
          <a:lstStyle/>
          <a:p>
            <a:r>
              <a:rPr lang="fr-BE" dirty="0"/>
              <a:t>Le code ASCII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63688" y="1936994"/>
            <a:ext cx="7596336" cy="2376264"/>
          </a:xfrm>
        </p:spPr>
        <p:txBody>
          <a:bodyPr/>
          <a:lstStyle/>
          <a:p>
            <a:pPr algn="ctr"/>
            <a:r>
              <a:rPr lang="fr-FR" dirty="0"/>
              <a:t>Permet de représenter des caractères</a:t>
            </a:r>
          </a:p>
          <a:p>
            <a:pPr algn="ctr"/>
            <a:r>
              <a:rPr lang="fr-FR" dirty="0"/>
              <a:t>dans l’ordinateur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2959543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Différentes normes de codages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8310" y="1032788"/>
            <a:ext cx="8045690" cy="5636572"/>
          </a:xfrm>
        </p:spPr>
        <p:txBody>
          <a:bodyPr/>
          <a:lstStyle/>
          <a:p>
            <a:r>
              <a:rPr lang="fr-BE" dirty="0"/>
              <a:t>ASCII</a:t>
            </a:r>
          </a:p>
          <a:p>
            <a:pPr lvl="1"/>
            <a:r>
              <a:rPr lang="fr-BE" sz="2400" dirty="0">
                <a:hlinkClick r:id="rId3"/>
              </a:rPr>
              <a:t>American Standard Code for </a:t>
            </a:r>
            <a:br>
              <a:rPr lang="fr-BE" sz="2400" dirty="0">
                <a:hlinkClick r:id="rId3"/>
              </a:rPr>
            </a:br>
            <a:r>
              <a:rPr lang="fr-BE" sz="2400" dirty="0">
                <a:hlinkClick r:id="rId3"/>
              </a:rPr>
              <a:t>Information </a:t>
            </a:r>
            <a:r>
              <a:rPr lang="fr-BE" sz="2400" dirty="0" err="1">
                <a:hlinkClick r:id="rId3"/>
              </a:rPr>
              <a:t>Interchange</a:t>
            </a:r>
            <a:endParaRPr lang="fr-BE" sz="2400" dirty="0"/>
          </a:p>
          <a:p>
            <a:pPr lvl="1"/>
            <a:r>
              <a:rPr lang="fr-BE" sz="2400" dirty="0"/>
              <a:t>La plus connue, la plus ancienne </a:t>
            </a:r>
            <a:br>
              <a:rPr lang="fr-BE" sz="2400" dirty="0"/>
            </a:br>
            <a:r>
              <a:rPr lang="fr-BE" sz="2400" dirty="0"/>
              <a:t>et la plus largement compatible </a:t>
            </a:r>
          </a:p>
          <a:p>
            <a:r>
              <a:rPr lang="fr-BE" dirty="0"/>
              <a:t>Unicode</a:t>
            </a:r>
          </a:p>
          <a:p>
            <a:pPr lvl="1"/>
            <a:r>
              <a:rPr lang="fr-BE" dirty="0"/>
              <a:t>Répertoire actuel de </a:t>
            </a:r>
            <a:r>
              <a:rPr lang="fr-FR" dirty="0"/>
              <a:t>137 374</a:t>
            </a:r>
            <a:r>
              <a:rPr lang="fr-BE" dirty="0"/>
              <a:t> caractères</a:t>
            </a:r>
          </a:p>
          <a:p>
            <a:pPr lvl="1"/>
            <a:r>
              <a:rPr lang="fr-BE" dirty="0"/>
              <a:t>UTF-8</a:t>
            </a:r>
          </a:p>
          <a:p>
            <a:pPr lvl="2"/>
            <a:r>
              <a:rPr lang="fr-FR" dirty="0"/>
              <a:t>Usage très courant sur Internet</a:t>
            </a:r>
            <a:endParaRPr lang="fr-BE" dirty="0"/>
          </a:p>
          <a:p>
            <a:pPr lvl="2"/>
            <a:r>
              <a:rPr lang="fr-FR" dirty="0"/>
              <a:t>Sous sa forme UTF-8, l'Unicode offre une certaine interopérabilité avec le code ASCII	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905D-84EE-45D9-BA00-D34F0C70C3A1}" type="slidenum">
              <a:rPr lang="fr-FR" smtClean="0"/>
              <a:pPr/>
              <a:t>4</a:t>
            </a:fld>
            <a:endParaRPr lang="fr-FR" dirty="0"/>
          </a:p>
        </p:txBody>
      </p:sp>
      <p:pic>
        <p:nvPicPr>
          <p:cNvPr id="1026" name="Picture 2" descr="E:\Asm\2010-2011\1er semestre\images\217px-ASCII_full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628800"/>
            <a:ext cx="2066925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927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Table des codes ASCII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1 caractère est codé sur 1 octet</a:t>
            </a:r>
          </a:p>
          <a:p>
            <a:pPr lvl="1"/>
            <a:r>
              <a:rPr lang="fr-BE" dirty="0"/>
              <a:t>Code ASCII de 0 à 127</a:t>
            </a:r>
            <a:r>
              <a:rPr lang="fr-BE" baseline="-25000" dirty="0"/>
              <a:t>10</a:t>
            </a:r>
          </a:p>
          <a:p>
            <a:r>
              <a:rPr lang="fr-BE" dirty="0"/>
              <a:t>Combien faut-il d’octets pour coder n caractères ?</a:t>
            </a:r>
          </a:p>
          <a:p>
            <a:pPr lvl="1"/>
            <a:r>
              <a:rPr lang="fr-BE" dirty="0"/>
              <a:t>n octets</a:t>
            </a:r>
          </a:p>
          <a:p>
            <a:endParaRPr kumimoji="1" lang="fr-BE" sz="2400" kern="1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905D-84EE-45D9-BA00-D34F0C70C3A1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2188622" y="4274341"/>
            <a:ext cx="54304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/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1479532" y="4027154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fr-FR" dirty="0">
                <a:latin typeface="+mn-lt"/>
              </a:rPr>
              <a:t>A</a:t>
            </a: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3096270" y="4015579"/>
            <a:ext cx="1066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fr-FR" dirty="0">
                <a:latin typeface="+mn-lt"/>
              </a:rPr>
              <a:t>4 1</a:t>
            </a:r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6392238" y="4661047"/>
            <a:ext cx="6639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dirty="0">
                <a:latin typeface="+mn-lt"/>
              </a:rPr>
              <a:t>3 C</a:t>
            </a:r>
          </a:p>
        </p:txBody>
      </p:sp>
      <p:sp>
        <p:nvSpPr>
          <p:cNvPr id="17" name="Rectangle 19"/>
          <p:cNvSpPr>
            <a:spLocks noChangeArrowheads="1"/>
          </p:cNvSpPr>
          <p:nvPr/>
        </p:nvSpPr>
        <p:spPr bwMode="auto">
          <a:xfrm>
            <a:off x="1523319" y="4701379"/>
            <a:ext cx="341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dirty="0"/>
              <a:t>a</a:t>
            </a:r>
          </a:p>
        </p:txBody>
      </p:sp>
      <p:sp>
        <p:nvSpPr>
          <p:cNvPr id="18" name="Rectangle 20"/>
          <p:cNvSpPr>
            <a:spLocks noChangeArrowheads="1"/>
          </p:cNvSpPr>
          <p:nvPr/>
        </p:nvSpPr>
        <p:spPr bwMode="auto">
          <a:xfrm>
            <a:off x="3093095" y="4701379"/>
            <a:ext cx="6126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dirty="0">
                <a:latin typeface="+mn-lt"/>
              </a:rPr>
              <a:t>6 1</a:t>
            </a:r>
          </a:p>
        </p:txBody>
      </p:sp>
      <p:sp>
        <p:nvSpPr>
          <p:cNvPr id="19" name="Rectangle 21"/>
          <p:cNvSpPr>
            <a:spLocks noChangeArrowheads="1"/>
          </p:cNvSpPr>
          <p:nvPr/>
        </p:nvSpPr>
        <p:spPr bwMode="auto">
          <a:xfrm>
            <a:off x="1502682" y="5387179"/>
            <a:ext cx="384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dirty="0"/>
              <a:t>+</a:t>
            </a:r>
          </a:p>
        </p:txBody>
      </p: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3116273" y="5364319"/>
            <a:ext cx="6463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dirty="0">
                <a:latin typeface="+mn-lt"/>
              </a:rPr>
              <a:t>2 B</a:t>
            </a:r>
          </a:p>
        </p:txBody>
      </p:sp>
      <p:sp>
        <p:nvSpPr>
          <p:cNvPr id="21" name="Rectangle 23"/>
          <p:cNvSpPr>
            <a:spLocks noChangeArrowheads="1"/>
          </p:cNvSpPr>
          <p:nvPr/>
        </p:nvSpPr>
        <p:spPr bwMode="auto">
          <a:xfrm>
            <a:off x="6399858" y="3989538"/>
            <a:ext cx="6126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dirty="0">
                <a:latin typeface="+mn-lt"/>
              </a:rPr>
              <a:t>3 9</a:t>
            </a:r>
          </a:p>
        </p:txBody>
      </p:sp>
      <p:sp>
        <p:nvSpPr>
          <p:cNvPr id="22" name="Rectangle 24"/>
          <p:cNvSpPr>
            <a:spLocks noChangeArrowheads="1"/>
          </p:cNvSpPr>
          <p:nvPr/>
        </p:nvSpPr>
        <p:spPr bwMode="auto">
          <a:xfrm>
            <a:off x="4779344" y="5335594"/>
            <a:ext cx="990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fr-FR" dirty="0">
                <a:latin typeface="+mn-lt"/>
              </a:rPr>
              <a:t>AHA</a:t>
            </a:r>
          </a:p>
        </p:txBody>
      </p:sp>
      <p:sp>
        <p:nvSpPr>
          <p:cNvPr id="23" name="Rectangle 25"/>
          <p:cNvSpPr>
            <a:spLocks noChangeArrowheads="1"/>
          </p:cNvSpPr>
          <p:nvPr/>
        </p:nvSpPr>
        <p:spPr bwMode="auto">
          <a:xfrm>
            <a:off x="4777125" y="4015578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dirty="0">
                <a:latin typeface="+mn-lt"/>
              </a:rPr>
              <a:t>9</a:t>
            </a:r>
          </a:p>
        </p:txBody>
      </p:sp>
      <p:sp>
        <p:nvSpPr>
          <p:cNvPr id="24" name="Line 26"/>
          <p:cNvSpPr>
            <a:spLocks noChangeShapeType="1"/>
          </p:cNvSpPr>
          <p:nvPr/>
        </p:nvSpPr>
        <p:spPr bwMode="auto">
          <a:xfrm>
            <a:off x="4355976" y="3939379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/>
          </a:p>
        </p:txBody>
      </p:sp>
      <p:sp>
        <p:nvSpPr>
          <p:cNvPr id="25" name="Text Box 27"/>
          <p:cNvSpPr txBox="1">
            <a:spLocks noChangeArrowheads="1"/>
          </p:cNvSpPr>
          <p:nvPr/>
        </p:nvSpPr>
        <p:spPr bwMode="auto">
          <a:xfrm>
            <a:off x="4779344" y="4724234"/>
            <a:ext cx="533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fr-FR" dirty="0">
                <a:latin typeface="+mn-lt"/>
              </a:rPr>
              <a:t>&lt;</a:t>
            </a:r>
          </a:p>
        </p:txBody>
      </p:sp>
      <p:sp>
        <p:nvSpPr>
          <p:cNvPr id="28" name="Text Box 42"/>
          <p:cNvSpPr txBox="1">
            <a:spLocks noChangeArrowheads="1"/>
          </p:cNvSpPr>
          <p:nvPr/>
        </p:nvSpPr>
        <p:spPr bwMode="auto">
          <a:xfrm>
            <a:off x="6388221" y="5267665"/>
            <a:ext cx="22609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fr-FR" dirty="0">
                <a:latin typeface="+mn-lt"/>
              </a:rPr>
              <a:t>4 1   4 8   4 1</a:t>
            </a:r>
          </a:p>
        </p:txBody>
      </p:sp>
      <p:grpSp>
        <p:nvGrpSpPr>
          <p:cNvPr id="43" name="Groupe 42"/>
          <p:cNvGrpSpPr/>
          <p:nvPr/>
        </p:nvGrpSpPr>
        <p:grpSpPr>
          <a:xfrm>
            <a:off x="3083171" y="5539107"/>
            <a:ext cx="657002" cy="215255"/>
            <a:chOff x="7068616" y="3501007"/>
            <a:chExt cx="657002" cy="215255"/>
          </a:xfrm>
        </p:grpSpPr>
        <p:cxnSp>
          <p:nvCxnSpPr>
            <p:cNvPr id="44" name="Connecteur droit 43"/>
            <p:cNvCxnSpPr/>
            <p:nvPr/>
          </p:nvCxnSpPr>
          <p:spPr bwMode="auto">
            <a:xfrm>
              <a:off x="7068616" y="3716260"/>
              <a:ext cx="65700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Connecteur droit 44"/>
            <p:cNvCxnSpPr/>
            <p:nvPr/>
          </p:nvCxnSpPr>
          <p:spPr bwMode="auto">
            <a:xfrm flipH="1" flipV="1">
              <a:off x="7068616" y="3501007"/>
              <a:ext cx="1488" cy="21525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Connecteur droit 45"/>
            <p:cNvCxnSpPr/>
            <p:nvPr/>
          </p:nvCxnSpPr>
          <p:spPr bwMode="auto">
            <a:xfrm flipV="1">
              <a:off x="7403256" y="3608633"/>
              <a:ext cx="0" cy="10762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Connecteur droit 46"/>
            <p:cNvCxnSpPr/>
            <p:nvPr/>
          </p:nvCxnSpPr>
          <p:spPr bwMode="auto">
            <a:xfrm flipV="1">
              <a:off x="7725618" y="3501008"/>
              <a:ext cx="0" cy="2152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8" name="Groupe 47"/>
          <p:cNvGrpSpPr/>
          <p:nvPr/>
        </p:nvGrpSpPr>
        <p:grpSpPr>
          <a:xfrm>
            <a:off x="6361981" y="4202832"/>
            <a:ext cx="657002" cy="215255"/>
            <a:chOff x="7068616" y="3501007"/>
            <a:chExt cx="657002" cy="215255"/>
          </a:xfrm>
        </p:grpSpPr>
        <p:cxnSp>
          <p:nvCxnSpPr>
            <p:cNvPr id="49" name="Connecteur droit 48"/>
            <p:cNvCxnSpPr/>
            <p:nvPr/>
          </p:nvCxnSpPr>
          <p:spPr bwMode="auto">
            <a:xfrm>
              <a:off x="7068616" y="3716260"/>
              <a:ext cx="65700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Connecteur droit 49"/>
            <p:cNvCxnSpPr/>
            <p:nvPr/>
          </p:nvCxnSpPr>
          <p:spPr bwMode="auto">
            <a:xfrm flipH="1" flipV="1">
              <a:off x="7068616" y="3501007"/>
              <a:ext cx="1488" cy="21525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Connecteur droit 50"/>
            <p:cNvCxnSpPr/>
            <p:nvPr/>
          </p:nvCxnSpPr>
          <p:spPr bwMode="auto">
            <a:xfrm flipV="1">
              <a:off x="7403256" y="3608633"/>
              <a:ext cx="0" cy="10762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Connecteur droit 51"/>
            <p:cNvCxnSpPr/>
            <p:nvPr/>
          </p:nvCxnSpPr>
          <p:spPr bwMode="auto">
            <a:xfrm flipV="1">
              <a:off x="7725618" y="3501008"/>
              <a:ext cx="0" cy="2152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3" name="Groupe 52"/>
          <p:cNvGrpSpPr/>
          <p:nvPr/>
        </p:nvGrpSpPr>
        <p:grpSpPr>
          <a:xfrm>
            <a:off x="6368120" y="4847438"/>
            <a:ext cx="657002" cy="215255"/>
            <a:chOff x="7068616" y="3501007"/>
            <a:chExt cx="657002" cy="215255"/>
          </a:xfrm>
        </p:grpSpPr>
        <p:cxnSp>
          <p:nvCxnSpPr>
            <p:cNvPr id="54" name="Connecteur droit 53"/>
            <p:cNvCxnSpPr/>
            <p:nvPr/>
          </p:nvCxnSpPr>
          <p:spPr bwMode="auto">
            <a:xfrm>
              <a:off x="7068616" y="3716260"/>
              <a:ext cx="65700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Connecteur droit 54"/>
            <p:cNvCxnSpPr/>
            <p:nvPr/>
          </p:nvCxnSpPr>
          <p:spPr bwMode="auto">
            <a:xfrm flipH="1" flipV="1">
              <a:off x="7068616" y="3501007"/>
              <a:ext cx="1488" cy="21525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Connecteur droit 55"/>
            <p:cNvCxnSpPr/>
            <p:nvPr/>
          </p:nvCxnSpPr>
          <p:spPr bwMode="auto">
            <a:xfrm flipV="1">
              <a:off x="7403256" y="3608633"/>
              <a:ext cx="0" cy="10762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Connecteur droit 56"/>
            <p:cNvCxnSpPr/>
            <p:nvPr/>
          </p:nvCxnSpPr>
          <p:spPr bwMode="auto">
            <a:xfrm flipV="1">
              <a:off x="7725618" y="3501008"/>
              <a:ext cx="0" cy="2152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3" name="Groupe 62"/>
          <p:cNvGrpSpPr/>
          <p:nvPr/>
        </p:nvGrpSpPr>
        <p:grpSpPr>
          <a:xfrm>
            <a:off x="3075544" y="4218232"/>
            <a:ext cx="657002" cy="215255"/>
            <a:chOff x="7068616" y="3501007"/>
            <a:chExt cx="657002" cy="215255"/>
          </a:xfrm>
        </p:grpSpPr>
        <p:cxnSp>
          <p:nvCxnSpPr>
            <p:cNvPr id="64" name="Connecteur droit 63"/>
            <p:cNvCxnSpPr/>
            <p:nvPr/>
          </p:nvCxnSpPr>
          <p:spPr bwMode="auto">
            <a:xfrm>
              <a:off x="7068616" y="3716260"/>
              <a:ext cx="65700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Connecteur droit 64"/>
            <p:cNvCxnSpPr/>
            <p:nvPr/>
          </p:nvCxnSpPr>
          <p:spPr bwMode="auto">
            <a:xfrm flipH="1" flipV="1">
              <a:off x="7068616" y="3501007"/>
              <a:ext cx="1488" cy="21525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Connecteur droit 65"/>
            <p:cNvCxnSpPr/>
            <p:nvPr/>
          </p:nvCxnSpPr>
          <p:spPr bwMode="auto">
            <a:xfrm flipV="1">
              <a:off x="7403256" y="3608633"/>
              <a:ext cx="0" cy="10762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Connecteur droit 66"/>
            <p:cNvCxnSpPr/>
            <p:nvPr/>
          </p:nvCxnSpPr>
          <p:spPr bwMode="auto">
            <a:xfrm flipV="1">
              <a:off x="7725618" y="3501008"/>
              <a:ext cx="0" cy="2152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8" name="Line 5"/>
          <p:cNvSpPr>
            <a:spLocks noChangeShapeType="1"/>
          </p:cNvSpPr>
          <p:nvPr/>
        </p:nvSpPr>
        <p:spPr bwMode="auto">
          <a:xfrm flipV="1">
            <a:off x="2188622" y="4932049"/>
            <a:ext cx="54304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/>
          </a:p>
        </p:txBody>
      </p:sp>
      <p:sp>
        <p:nvSpPr>
          <p:cNvPr id="69" name="Line 5"/>
          <p:cNvSpPr>
            <a:spLocks noChangeShapeType="1"/>
          </p:cNvSpPr>
          <p:nvPr/>
        </p:nvSpPr>
        <p:spPr bwMode="auto">
          <a:xfrm flipV="1">
            <a:off x="2188622" y="5618010"/>
            <a:ext cx="54304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/>
          </a:p>
        </p:txBody>
      </p:sp>
      <p:grpSp>
        <p:nvGrpSpPr>
          <p:cNvPr id="70" name="Groupe 69"/>
          <p:cNvGrpSpPr/>
          <p:nvPr/>
        </p:nvGrpSpPr>
        <p:grpSpPr>
          <a:xfrm>
            <a:off x="3081683" y="4891879"/>
            <a:ext cx="657002" cy="215255"/>
            <a:chOff x="7068616" y="3501007"/>
            <a:chExt cx="657002" cy="215255"/>
          </a:xfrm>
        </p:grpSpPr>
        <p:cxnSp>
          <p:nvCxnSpPr>
            <p:cNvPr id="71" name="Connecteur droit 70"/>
            <p:cNvCxnSpPr/>
            <p:nvPr/>
          </p:nvCxnSpPr>
          <p:spPr bwMode="auto">
            <a:xfrm>
              <a:off x="7068616" y="3716260"/>
              <a:ext cx="65700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Connecteur droit 71"/>
            <p:cNvCxnSpPr/>
            <p:nvPr/>
          </p:nvCxnSpPr>
          <p:spPr bwMode="auto">
            <a:xfrm flipH="1" flipV="1">
              <a:off x="7068616" y="3501007"/>
              <a:ext cx="1488" cy="21525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Connecteur droit 72"/>
            <p:cNvCxnSpPr/>
            <p:nvPr/>
          </p:nvCxnSpPr>
          <p:spPr bwMode="auto">
            <a:xfrm flipV="1">
              <a:off x="7403256" y="3608633"/>
              <a:ext cx="0" cy="10762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Connecteur droit 73"/>
            <p:cNvCxnSpPr/>
            <p:nvPr/>
          </p:nvCxnSpPr>
          <p:spPr bwMode="auto">
            <a:xfrm flipV="1">
              <a:off x="7725618" y="3501008"/>
              <a:ext cx="0" cy="2152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" name="Groupe 4"/>
          <p:cNvGrpSpPr/>
          <p:nvPr/>
        </p:nvGrpSpPr>
        <p:grpSpPr>
          <a:xfrm>
            <a:off x="6369608" y="5472738"/>
            <a:ext cx="1971006" cy="215256"/>
            <a:chOff x="6156176" y="5906292"/>
            <a:chExt cx="1971006" cy="215256"/>
          </a:xfrm>
        </p:grpSpPr>
        <p:grpSp>
          <p:nvGrpSpPr>
            <p:cNvPr id="58" name="Groupe 57"/>
            <p:cNvGrpSpPr/>
            <p:nvPr/>
          </p:nvGrpSpPr>
          <p:grpSpPr>
            <a:xfrm>
              <a:off x="6156176" y="5906292"/>
              <a:ext cx="657002" cy="215255"/>
              <a:chOff x="7068616" y="3501007"/>
              <a:chExt cx="657002" cy="215255"/>
            </a:xfrm>
          </p:grpSpPr>
          <p:cxnSp>
            <p:nvCxnSpPr>
              <p:cNvPr id="59" name="Connecteur droit 58"/>
              <p:cNvCxnSpPr/>
              <p:nvPr/>
            </p:nvCxnSpPr>
            <p:spPr bwMode="auto">
              <a:xfrm>
                <a:off x="7068616" y="3716260"/>
                <a:ext cx="657002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0" name="Connecteur droit 59"/>
              <p:cNvCxnSpPr/>
              <p:nvPr/>
            </p:nvCxnSpPr>
            <p:spPr bwMode="auto">
              <a:xfrm flipH="1" flipV="1">
                <a:off x="7068616" y="3501007"/>
                <a:ext cx="1488" cy="21525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1" name="Connecteur droit 60"/>
              <p:cNvCxnSpPr/>
              <p:nvPr/>
            </p:nvCxnSpPr>
            <p:spPr bwMode="auto">
              <a:xfrm flipV="1">
                <a:off x="7403256" y="3608633"/>
                <a:ext cx="0" cy="10762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2" name="Connecteur droit 61"/>
              <p:cNvCxnSpPr/>
              <p:nvPr/>
            </p:nvCxnSpPr>
            <p:spPr bwMode="auto">
              <a:xfrm flipV="1">
                <a:off x="7725618" y="3501008"/>
                <a:ext cx="0" cy="21525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75" name="Groupe 74"/>
            <p:cNvGrpSpPr/>
            <p:nvPr/>
          </p:nvGrpSpPr>
          <p:grpSpPr>
            <a:xfrm>
              <a:off x="6813178" y="5906292"/>
              <a:ext cx="657002" cy="215255"/>
              <a:chOff x="7068616" y="3501007"/>
              <a:chExt cx="657002" cy="215255"/>
            </a:xfrm>
          </p:grpSpPr>
          <p:cxnSp>
            <p:nvCxnSpPr>
              <p:cNvPr id="76" name="Connecteur droit 75"/>
              <p:cNvCxnSpPr/>
              <p:nvPr/>
            </p:nvCxnSpPr>
            <p:spPr bwMode="auto">
              <a:xfrm>
                <a:off x="7068616" y="3716260"/>
                <a:ext cx="657002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7" name="Connecteur droit 76"/>
              <p:cNvCxnSpPr/>
              <p:nvPr/>
            </p:nvCxnSpPr>
            <p:spPr bwMode="auto">
              <a:xfrm flipH="1" flipV="1">
                <a:off x="7068616" y="3501007"/>
                <a:ext cx="1488" cy="21525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8" name="Connecteur droit 77"/>
              <p:cNvCxnSpPr/>
              <p:nvPr/>
            </p:nvCxnSpPr>
            <p:spPr bwMode="auto">
              <a:xfrm flipV="1">
                <a:off x="7403256" y="3608633"/>
                <a:ext cx="0" cy="10762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9" name="Connecteur droit 78"/>
              <p:cNvCxnSpPr/>
              <p:nvPr/>
            </p:nvCxnSpPr>
            <p:spPr bwMode="auto">
              <a:xfrm flipV="1">
                <a:off x="7725618" y="3501008"/>
                <a:ext cx="0" cy="21525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80" name="Groupe 79"/>
            <p:cNvGrpSpPr/>
            <p:nvPr/>
          </p:nvGrpSpPr>
          <p:grpSpPr>
            <a:xfrm>
              <a:off x="7470180" y="5906293"/>
              <a:ext cx="657002" cy="215255"/>
              <a:chOff x="7068616" y="3501007"/>
              <a:chExt cx="657002" cy="215255"/>
            </a:xfrm>
          </p:grpSpPr>
          <p:cxnSp>
            <p:nvCxnSpPr>
              <p:cNvPr id="81" name="Connecteur droit 80"/>
              <p:cNvCxnSpPr/>
              <p:nvPr/>
            </p:nvCxnSpPr>
            <p:spPr bwMode="auto">
              <a:xfrm>
                <a:off x="7068616" y="3716260"/>
                <a:ext cx="657002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2" name="Connecteur droit 81"/>
              <p:cNvCxnSpPr/>
              <p:nvPr/>
            </p:nvCxnSpPr>
            <p:spPr bwMode="auto">
              <a:xfrm flipH="1" flipV="1">
                <a:off x="7068616" y="3501007"/>
                <a:ext cx="1488" cy="21525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3" name="Connecteur droit 82"/>
              <p:cNvCxnSpPr/>
              <p:nvPr/>
            </p:nvCxnSpPr>
            <p:spPr bwMode="auto">
              <a:xfrm flipV="1">
                <a:off x="7403256" y="3608633"/>
                <a:ext cx="0" cy="10762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4" name="Connecteur droit 83"/>
              <p:cNvCxnSpPr/>
              <p:nvPr/>
            </p:nvCxnSpPr>
            <p:spPr bwMode="auto">
              <a:xfrm flipV="1">
                <a:off x="7725618" y="3501008"/>
                <a:ext cx="0" cy="21525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85" name="Line 5"/>
          <p:cNvSpPr>
            <a:spLocks noChangeShapeType="1"/>
          </p:cNvSpPr>
          <p:nvPr/>
        </p:nvSpPr>
        <p:spPr bwMode="auto">
          <a:xfrm flipV="1">
            <a:off x="5611972" y="4257986"/>
            <a:ext cx="54304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/>
          </a:p>
        </p:txBody>
      </p:sp>
      <p:sp>
        <p:nvSpPr>
          <p:cNvPr id="86" name="Line 5"/>
          <p:cNvSpPr>
            <a:spLocks noChangeShapeType="1"/>
          </p:cNvSpPr>
          <p:nvPr/>
        </p:nvSpPr>
        <p:spPr bwMode="auto">
          <a:xfrm flipV="1">
            <a:off x="5616006" y="4932211"/>
            <a:ext cx="54304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/>
          </a:p>
        </p:txBody>
      </p:sp>
      <p:sp>
        <p:nvSpPr>
          <p:cNvPr id="87" name="Line 5"/>
          <p:cNvSpPr>
            <a:spLocks noChangeShapeType="1"/>
          </p:cNvSpPr>
          <p:nvPr/>
        </p:nvSpPr>
        <p:spPr bwMode="auto">
          <a:xfrm flipV="1">
            <a:off x="5631372" y="5564687"/>
            <a:ext cx="54304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4920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build="p" autoUpdateAnimBg="0"/>
      <p:bldP spid="6" grpId="0" animBg="1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 animBg="1"/>
      <p:bldP spid="25" grpId="0"/>
      <p:bldP spid="28" grpId="0"/>
      <p:bldP spid="68" grpId="0" animBg="1"/>
      <p:bldP spid="69" grpId="0" animBg="1"/>
      <p:bldP spid="85" grpId="0" animBg="1"/>
      <p:bldP spid="86" grpId="0" animBg="1"/>
      <p:bldP spid="8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905D-84EE-45D9-BA00-D34F0C70C3A1}" type="slidenum">
              <a:rPr lang="fr-FR" smtClean="0"/>
              <a:pPr/>
              <a:t>6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548680"/>
            <a:ext cx="8334375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765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123729" y="270876"/>
            <a:ext cx="5112568" cy="1500199"/>
          </a:xfrm>
        </p:spPr>
        <p:txBody>
          <a:bodyPr/>
          <a:lstStyle/>
          <a:p>
            <a:r>
              <a:rPr lang="fr-BE" dirty="0"/>
              <a:t>L’adressage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63688" y="1936994"/>
            <a:ext cx="7596336" cy="2376264"/>
          </a:xfrm>
        </p:spPr>
        <p:txBody>
          <a:bodyPr/>
          <a:lstStyle/>
          <a:p>
            <a:pPr algn="ctr"/>
            <a:r>
              <a:rPr lang="fr-FR" dirty="0"/>
              <a:t>Comment accéder à </a:t>
            </a:r>
            <a:br>
              <a:rPr lang="fr-FR" dirty="0"/>
            </a:br>
            <a:r>
              <a:rPr lang="fr-FR" dirty="0"/>
              <a:t>un octet en mémoire ?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1541466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principe d’adressage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905D-84EE-45D9-BA00-D34F0C70C3A1}" type="slidenum">
              <a:rPr lang="fr-FR" smtClean="0"/>
              <a:pPr/>
              <a:t>8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1802"/>
            <a:ext cx="9144000" cy="343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239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L’adressage absolu</a:t>
            </a:r>
            <a:endParaRPr lang="fr-BE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1098310" y="1032788"/>
            <a:ext cx="8045690" cy="5564564"/>
          </a:xfrm>
        </p:spPr>
        <p:txBody>
          <a:bodyPr/>
          <a:lstStyle/>
          <a:p>
            <a:r>
              <a:rPr lang="fr-FR" dirty="0"/>
              <a:t>Chaque octet en mémoire </a:t>
            </a:r>
            <a:br>
              <a:rPr lang="fr-FR" dirty="0"/>
            </a:br>
            <a:r>
              <a:rPr lang="fr-FR" dirty="0"/>
              <a:t>se trouve à une certaine adresse</a:t>
            </a:r>
          </a:p>
          <a:p>
            <a:r>
              <a:rPr lang="fr-FR" dirty="0"/>
              <a:t>Pour </a:t>
            </a:r>
            <a:r>
              <a:rPr lang="fr-FR" dirty="0">
                <a:solidFill>
                  <a:srgbClr val="00B050"/>
                </a:solidFill>
              </a:rPr>
              <a:t>accéder à un octet en mémoire</a:t>
            </a:r>
            <a:r>
              <a:rPr lang="fr-FR" dirty="0"/>
              <a:t>, </a:t>
            </a:r>
            <a:br>
              <a:rPr lang="fr-FR" dirty="0"/>
            </a:br>
            <a:r>
              <a:rPr lang="fr-FR" dirty="0"/>
              <a:t>il faut </a:t>
            </a:r>
            <a:r>
              <a:rPr lang="fr-FR" dirty="0">
                <a:solidFill>
                  <a:srgbClr val="00B050"/>
                </a:solidFill>
              </a:rPr>
              <a:t>connaître son adresse</a:t>
            </a:r>
            <a:endParaRPr lang="fr-FR" dirty="0"/>
          </a:p>
          <a:p>
            <a:r>
              <a:rPr lang="fr-FR" dirty="0"/>
              <a:t>Chaque adresse est exprimée sur 32 bits dans le cadre </a:t>
            </a:r>
            <a:br>
              <a:rPr lang="fr-FR" dirty="0"/>
            </a:br>
            <a:r>
              <a:rPr lang="fr-FR" dirty="0"/>
              <a:t>d’une architecture 32 bits </a:t>
            </a:r>
            <a:r>
              <a:rPr lang="fr-FR" sz="2400" dirty="0"/>
              <a:t>(sans </a:t>
            </a:r>
            <a:r>
              <a:rPr lang="fr-FR" sz="2400" i="1" dirty="0"/>
              <a:t>PAE)</a:t>
            </a:r>
          </a:p>
          <a:p>
            <a:r>
              <a:rPr lang="fr-FR" dirty="0"/>
              <a:t>Quelle est ainsi la </a:t>
            </a:r>
            <a:r>
              <a:rPr lang="fr-FR" dirty="0">
                <a:solidFill>
                  <a:srgbClr val="00B050"/>
                </a:solidFill>
              </a:rPr>
              <a:t>taille de la mémoire </a:t>
            </a:r>
            <a:r>
              <a:rPr lang="fr-FR" dirty="0"/>
              <a:t>adressable ?</a:t>
            </a:r>
          </a:p>
          <a:p>
            <a:r>
              <a:rPr lang="fr-FR" dirty="0"/>
              <a:t>Quelle est </a:t>
            </a:r>
            <a:r>
              <a:rPr lang="fr-FR" dirty="0">
                <a:solidFill>
                  <a:srgbClr val="00B050"/>
                </a:solidFill>
              </a:rPr>
              <a:t>l’étendue des adresses </a:t>
            </a:r>
            <a:r>
              <a:rPr lang="fr-FR" dirty="0"/>
              <a:t>?</a:t>
            </a:r>
          </a:p>
          <a:p>
            <a:endParaRPr lang="fr-FR" dirty="0"/>
          </a:p>
          <a:p>
            <a:pPr marL="0" indent="0">
              <a:buNone/>
            </a:pPr>
            <a:endParaRPr lang="fr-BE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1304-BA25-4E66-89AA-E99A1717D323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2758597"/>
      </p:ext>
    </p:extLst>
  </p:cSld>
  <p:clrMapOvr>
    <a:masterClrMapping/>
  </p:clrMapOvr>
</p:sld>
</file>

<file path=ppt/theme/theme1.xml><?xml version="1.0" encoding="utf-8"?>
<a:theme xmlns:a="http://schemas.openxmlformats.org/drawingml/2006/main" name="Global013 Print PowerPlugs Favorites 2.best">
  <a:themeElements>
    <a:clrScheme name="">
      <a:dk1>
        <a:srgbClr val="000000"/>
      </a:dk1>
      <a:lt1>
        <a:srgbClr val="B2B2B2"/>
      </a:lt1>
      <a:dk2>
        <a:srgbClr val="003399"/>
      </a:dk2>
      <a:lt2>
        <a:srgbClr val="000000"/>
      </a:lt2>
      <a:accent1>
        <a:srgbClr val="00CC99"/>
      </a:accent1>
      <a:accent2>
        <a:srgbClr val="FF9900"/>
      </a:accent2>
      <a:accent3>
        <a:srgbClr val="D5D5D5"/>
      </a:accent3>
      <a:accent4>
        <a:srgbClr val="000000"/>
      </a:accent4>
      <a:accent5>
        <a:srgbClr val="AAE2CA"/>
      </a:accent5>
      <a:accent6>
        <a:srgbClr val="E78A00"/>
      </a:accent6>
      <a:hlink>
        <a:srgbClr val="6699FF"/>
      </a:hlink>
      <a:folHlink>
        <a:srgbClr val="B2B2B2"/>
      </a:folHlink>
    </a:clrScheme>
    <a:fontScheme name="Thème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B2B2B2"/>
    </a:dk2>
    <a:lt2>
      <a:srgbClr val="FFFF00"/>
    </a:lt2>
    <a:accent1>
      <a:srgbClr val="00CC99"/>
    </a:accent1>
    <a:accent2>
      <a:srgbClr val="FF9900"/>
    </a:accent2>
    <a:accent3>
      <a:srgbClr val="D5D5D5"/>
    </a:accent3>
    <a:accent4>
      <a:srgbClr val="DADADA"/>
    </a:accent4>
    <a:accent5>
      <a:srgbClr val="AAE2CA"/>
    </a:accent5>
    <a:accent6>
      <a:srgbClr val="E78A00"/>
    </a:accent6>
    <a:hlink>
      <a:srgbClr val="6699FF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58F7DBBE801247A59BC76871FB9557" ma:contentTypeVersion="2" ma:contentTypeDescription="Crée un document." ma:contentTypeScope="" ma:versionID="601e71411212a98ac7ee16532a4c170b">
  <xsd:schema xmlns:xsd="http://www.w3.org/2001/XMLSchema" xmlns:xs="http://www.w3.org/2001/XMLSchema" xmlns:p="http://schemas.microsoft.com/office/2006/metadata/properties" xmlns:ns2="bfa77196-7556-46a7-98ef-da21b6455dfc" targetNamespace="http://schemas.microsoft.com/office/2006/metadata/properties" ma:root="true" ma:fieldsID="9856326056074a7c7bb4b6762a825a40" ns2:_="">
    <xsd:import namespace="bfa77196-7556-46a7-98ef-da21b6455df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a77196-7556-46a7-98ef-da21b6455d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D17D692-4C76-4044-AC52-413D6EF42B2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E407A4E-6C1A-4E4C-A78D-A80368167BE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34C712-CE66-41CB-BA22-4C07B243A7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a77196-7556-46a7-98ef-da21b6455d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Global013 Print PowerPlugs Favorites 2.best</Template>
  <TotalTime>1109</TotalTime>
  <Words>671</Words>
  <Application>Microsoft Office PowerPoint</Application>
  <PresentationFormat>Affichage à l'écran (4:3)</PresentationFormat>
  <Paragraphs>123</Paragraphs>
  <Slides>16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Courier New</vt:lpstr>
      <vt:lpstr>Times New Roman</vt:lpstr>
      <vt:lpstr>Wingdings</vt:lpstr>
      <vt:lpstr>Global013 Print PowerPlugs Favorites 2.best</vt:lpstr>
      <vt:lpstr>Langage machine</vt:lpstr>
      <vt:lpstr>Registres divisibles</vt:lpstr>
      <vt:lpstr>Le code ASCII</vt:lpstr>
      <vt:lpstr>Différentes normes de codages</vt:lpstr>
      <vt:lpstr>Table des codes ASCII</vt:lpstr>
      <vt:lpstr>Présentation PowerPoint</vt:lpstr>
      <vt:lpstr>L’adressage</vt:lpstr>
      <vt:lpstr>Le principe d’adressage</vt:lpstr>
      <vt:lpstr>L’adressage absolu</vt:lpstr>
      <vt:lpstr>Extension d’adresse physique</vt:lpstr>
      <vt:lpstr>Langage NASM</vt:lpstr>
      <vt:lpstr>Directives à écrire dans la SECTION .data</vt:lpstr>
      <vt:lpstr>Exemples en pratique</vt:lpstr>
      <vt:lpstr>Dans le code du programme</vt:lpstr>
      <vt:lpstr>Que font ces instructions ?</vt:lpstr>
      <vt:lpstr>Que font ces deux instructions ?</vt:lpstr>
    </vt:vector>
  </TitlesOfParts>
  <Company>Phoenix Foundation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 de langage d'assemblage</dc:title>
  <dc:creator>Jean-Luc Collinet</dc:creator>
  <cp:lastModifiedBy>José Vander Meulen</cp:lastModifiedBy>
  <cp:revision>199</cp:revision>
  <cp:lastPrinted>1999-09-06T12:51:46Z</cp:lastPrinted>
  <dcterms:created xsi:type="dcterms:W3CDTF">1999-09-09T14:42:15Z</dcterms:created>
  <dcterms:modified xsi:type="dcterms:W3CDTF">2021-09-24T22:35:32Z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0x010100F358F7DBBE801247A59BC76871FB9557</vt:lpwstr>
  </property>
</Properties>
</file>