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4" r:id="rId5"/>
    <p:sldId id="324" r:id="rId6"/>
    <p:sldId id="326" r:id="rId7"/>
    <p:sldId id="327" r:id="rId8"/>
    <p:sldId id="328" r:id="rId9"/>
    <p:sldId id="32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3737"/>
    <a:srgbClr val="FFFFFF"/>
    <a:srgbClr val="FF3300"/>
    <a:srgbClr val="FF66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1C8B7-43FA-41EB-8CAF-409556BD8573}" v="8" dt="2021-10-23T21:34:41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9" autoAdjust="0"/>
    <p:restoredTop sz="78966" autoAdjust="0"/>
  </p:normalViewPr>
  <p:slideViewPr>
    <p:cSldViewPr>
      <p:cViewPr varScale="1">
        <p:scale>
          <a:sx n="114" d="100"/>
          <a:sy n="114" d="100"/>
        </p:scale>
        <p:origin x="14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Vander Meulen" userId="4f02e8f3-6af7-416f-9299-4ae1b71c49eb" providerId="ADAL" clId="{0B41C8B7-43FA-41EB-8CAF-409556BD8573}"/>
    <pc:docChg chg="modSld">
      <pc:chgData name="José Vander Meulen" userId="4f02e8f3-6af7-416f-9299-4ae1b71c49eb" providerId="ADAL" clId="{0B41C8B7-43FA-41EB-8CAF-409556BD8573}" dt="2021-10-23T21:34:41.678" v="8" actId="20577"/>
      <pc:docMkLst>
        <pc:docMk/>
      </pc:docMkLst>
      <pc:sldChg chg="modSp mod">
        <pc:chgData name="José Vander Meulen" userId="4f02e8f3-6af7-416f-9299-4ae1b71c49eb" providerId="ADAL" clId="{0B41C8B7-43FA-41EB-8CAF-409556BD8573}" dt="2021-10-23T21:34:41.678" v="8" actId="20577"/>
        <pc:sldMkLst>
          <pc:docMk/>
          <pc:sldMk cId="0" sldId="274"/>
        </pc:sldMkLst>
        <pc:spChg chg="mod">
          <ac:chgData name="José Vander Meulen" userId="4f02e8f3-6af7-416f-9299-4ae1b71c49eb" providerId="ADAL" clId="{0B41C8B7-43FA-41EB-8CAF-409556BD8573}" dt="2021-10-23T21:34:34.291" v="0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José Vander Meulen" userId="4f02e8f3-6af7-416f-9299-4ae1b71c49eb" providerId="ADAL" clId="{0B41C8B7-43FA-41EB-8CAF-409556BD8573}" dt="2021-10-23T21:34:41.678" v="8" actId="20577"/>
          <ac:spMkLst>
            <pc:docMk/>
            <pc:sldMk cId="0" sldId="27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De Muylder C. - Warnant D. - Collinet JL. - Debacker M.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B50F27B-00A3-4939-9E55-4ACA74481E9A}" type="datetime1">
              <a:rPr lang="fr-FR"/>
              <a:pPr/>
              <a:t>23/10/2021</a:t>
            </a:fld>
            <a:endParaRPr 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r>
              <a:rPr lang="fr-FR"/>
              <a:t>Tapez le titre ici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27AA73BD-0661-460D-9D6A-67B9682E3EA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24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EC56C2-F02B-4374-B924-EDA0907FC32B}" type="datetime1">
              <a:rPr lang="fr-FR"/>
              <a:pPr/>
              <a:t>23/10/2021</a:t>
            </a:fld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fr-F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957CBC7-FBB9-4C87-A75D-6A5FFF6EFF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6949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Responsable du cours : jeanluc.collinet@vinci.be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0EC56C2-F02B-4374-B924-EDA0907FC32B}" type="datetime1">
              <a:rPr lang="fr-FR" smtClean="0"/>
              <a:pPr/>
              <a:t>23/10/2021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7CBC7-FBB9-4C87-A75D-6A5FFF6EFF0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3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1021" y="500041"/>
            <a:ext cx="7962745" cy="150019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61021" y="2071678"/>
            <a:ext cx="7962745" cy="1714512"/>
          </a:xfrm>
        </p:spPr>
        <p:txBody>
          <a:bodyPr anchor="ctr"/>
          <a:lstStyle>
            <a:lvl1pPr marL="0" indent="0" algn="r">
              <a:buFontTx/>
              <a:buNone/>
              <a:defRPr/>
            </a:lvl1pPr>
          </a:lstStyle>
          <a:p>
            <a:r>
              <a:rPr lang="fr-FR" dirty="0"/>
              <a:t>Cliquez pour modifier le style des sous-titres du masque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FA7E055-88C3-4945-A016-D1B7BF780D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 advAuto="0">
        <p:tmplLst>
          <p:tmpl lvl="1">
            <p:tnLst>
              <p:par>
                <p:cTn presetID="3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CF301-4862-47D8-98E1-0FE2258190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33293" y="68853"/>
            <a:ext cx="2010708" cy="578361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8310" y="68853"/>
            <a:ext cx="5897694" cy="57836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39695-4AE2-4D2D-8A4C-884E5380FB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75000"/>
                </a:schemeClr>
              </a:buClr>
              <a:buSzPct val="90000"/>
              <a:buFont typeface="Arial" pitchFamily="34" charset="0"/>
              <a:buChar char="•"/>
              <a:defRPr/>
            </a:lvl1pPr>
            <a:lvl2pPr>
              <a:buClr>
                <a:srgbClr val="003399"/>
              </a:buClr>
              <a:buSzPct val="80000"/>
              <a:buFont typeface="Wingdings" pitchFamily="2" charset="2"/>
              <a:buChar char="ü"/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C905D-84EE-45D9-BA00-D34F0C70C3A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196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196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394" indent="0">
              <a:buNone/>
              <a:defRPr sz="1600"/>
            </a:lvl2pPr>
            <a:lvl3pPr marL="824789" indent="0">
              <a:buNone/>
              <a:defRPr sz="1400"/>
            </a:lvl3pPr>
            <a:lvl4pPr marL="1237183" indent="0">
              <a:buNone/>
              <a:defRPr sz="1300"/>
            </a:lvl4pPr>
            <a:lvl5pPr marL="1649578" indent="0">
              <a:buNone/>
              <a:defRPr sz="1300"/>
            </a:lvl5pPr>
            <a:lvl6pPr marL="2061972" indent="0">
              <a:buNone/>
              <a:defRPr sz="1300"/>
            </a:lvl6pPr>
            <a:lvl7pPr marL="2474366" indent="0">
              <a:buNone/>
              <a:defRPr sz="1300"/>
            </a:lvl7pPr>
            <a:lvl8pPr marL="2886761" indent="0">
              <a:buNone/>
              <a:defRPr sz="1300"/>
            </a:lvl8pPr>
            <a:lvl9pPr marL="3299155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98B73-7CFC-4284-897D-77BADE04667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8310" y="1032788"/>
            <a:ext cx="3954201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89800" y="1032788"/>
            <a:ext cx="3954200" cy="481967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06C73-231C-4899-BF0F-B76A7A1FE2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0165" y="273976"/>
            <a:ext cx="7186205" cy="1143239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629" y="1534838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629" y="2174593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935" y="1534838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394" indent="0">
              <a:buNone/>
              <a:defRPr sz="1800" b="1"/>
            </a:lvl2pPr>
            <a:lvl3pPr marL="824789" indent="0">
              <a:buNone/>
              <a:defRPr sz="1600" b="1"/>
            </a:lvl3pPr>
            <a:lvl4pPr marL="1237183" indent="0">
              <a:buNone/>
              <a:defRPr sz="1400" b="1"/>
            </a:lvl4pPr>
            <a:lvl5pPr marL="1649578" indent="0">
              <a:buNone/>
              <a:defRPr sz="1400" b="1"/>
            </a:lvl5pPr>
            <a:lvl6pPr marL="2061972" indent="0">
              <a:buNone/>
              <a:defRPr sz="1400" b="1"/>
            </a:lvl6pPr>
            <a:lvl7pPr marL="2474366" indent="0">
              <a:buNone/>
              <a:defRPr sz="1400" b="1"/>
            </a:lvl7pPr>
            <a:lvl8pPr marL="2886761" indent="0">
              <a:buNone/>
              <a:defRPr sz="1400" b="1"/>
            </a:lvl8pPr>
            <a:lvl9pPr marL="3299155" indent="0">
              <a:buNone/>
              <a:defRPr sz="14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4935" y="2174593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0D84-62B0-4A7D-8B54-AE76A71DFF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1604" y="68853"/>
            <a:ext cx="7572396" cy="89508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41304-BA25-4E66-89AA-E99A1717D32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BAA29-8E54-48E7-8F03-D609F5BA10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630" y="272542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227" y="272541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630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E4AAB-70FB-4C06-BA27-5919B823A1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1904" y="612502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394" indent="0">
              <a:buNone/>
              <a:defRPr sz="2500"/>
            </a:lvl2pPr>
            <a:lvl3pPr marL="824789" indent="0">
              <a:buNone/>
              <a:defRPr sz="2200"/>
            </a:lvl3pPr>
            <a:lvl4pPr marL="1237183" indent="0">
              <a:buNone/>
              <a:defRPr sz="1800"/>
            </a:lvl4pPr>
            <a:lvl5pPr marL="1649578" indent="0">
              <a:buNone/>
              <a:defRPr sz="1800"/>
            </a:lvl5pPr>
            <a:lvl6pPr marL="2061972" indent="0">
              <a:buNone/>
              <a:defRPr sz="1800"/>
            </a:lvl6pPr>
            <a:lvl7pPr marL="2474366" indent="0">
              <a:buNone/>
              <a:defRPr sz="1800"/>
            </a:lvl7pPr>
            <a:lvl8pPr marL="2886761" indent="0">
              <a:buNone/>
              <a:defRPr sz="1800"/>
            </a:lvl8pPr>
            <a:lvl9pPr marL="3299155" indent="0">
              <a:buNone/>
              <a:defRPr sz="18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394" indent="0">
              <a:buNone/>
              <a:defRPr sz="1100"/>
            </a:lvl2pPr>
            <a:lvl3pPr marL="824789" indent="0">
              <a:buNone/>
              <a:defRPr sz="900"/>
            </a:lvl3pPr>
            <a:lvl4pPr marL="1237183" indent="0">
              <a:buNone/>
              <a:defRPr sz="800"/>
            </a:lvl4pPr>
            <a:lvl5pPr marL="1649578" indent="0">
              <a:buNone/>
              <a:defRPr sz="800"/>
            </a:lvl5pPr>
            <a:lvl6pPr marL="2061972" indent="0">
              <a:buNone/>
              <a:defRPr sz="800"/>
            </a:lvl6pPr>
            <a:lvl7pPr marL="2474366" indent="0">
              <a:buNone/>
              <a:defRPr sz="800"/>
            </a:lvl7pPr>
            <a:lvl8pPr marL="2886761" indent="0">
              <a:buNone/>
              <a:defRPr sz="800"/>
            </a:lvl8pPr>
            <a:lvl9pPr marL="3299155" indent="0">
              <a:buNone/>
              <a:defRPr sz="8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D19D-57E1-4FDF-BAE0-AF771CC66B5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4243" y="68853"/>
            <a:ext cx="7839757" cy="89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8310" y="1032788"/>
            <a:ext cx="8045690" cy="48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5001"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68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defTabSz="915001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68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5001">
              <a:defRPr sz="1400"/>
            </a:lvl1pPr>
          </a:lstStyle>
          <a:p>
            <a:fld id="{F4011207-C728-47B3-AA9B-EA083955260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  <p:bldP spid="1027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12394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824789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237183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649578" algn="l" defTabSz="915001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207630" indent="-207630" algn="l" defTabSz="915001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3170" indent="-286385" algn="l" defTabSz="915001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676" indent="-227677" algn="l" defTabSz="915001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9461" indent="-227677" algn="l" defTabSz="915001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677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70071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82465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294860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07254" indent="-229108" algn="l" defTabSz="915001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394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789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7183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9578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4366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6761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9155" algn="l" defTabSz="82478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8" y="270876"/>
            <a:ext cx="6192687" cy="1500199"/>
          </a:xfrm>
        </p:spPr>
        <p:txBody>
          <a:bodyPr/>
          <a:lstStyle/>
          <a:p>
            <a:r>
              <a:rPr lang="fr-BE" dirty="0"/>
              <a:t>Langage machine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7596336" cy="2376264"/>
          </a:xfrm>
        </p:spPr>
        <p:txBody>
          <a:bodyPr/>
          <a:lstStyle/>
          <a:p>
            <a:pPr algn="ctr"/>
            <a:endParaRPr lang="fr-BE" dirty="0"/>
          </a:p>
        </p:txBody>
      </p:sp>
      <p:sp>
        <p:nvSpPr>
          <p:cNvPr id="6" name="ZoneTexte 5"/>
          <p:cNvSpPr txBox="1"/>
          <p:nvPr/>
        </p:nvSpPr>
        <p:spPr>
          <a:xfrm>
            <a:off x="4926547" y="4437112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BE" sz="1800" b="1" dirty="0">
                <a:latin typeface="Courier New" pitchFamily="49" charset="0"/>
                <a:cs typeface="Courier New" pitchFamily="49" charset="0"/>
              </a:rPr>
            </a:br>
            <a:r>
              <a:rPr lang="fr-BE" sz="1800" b="1" dirty="0">
                <a:latin typeface="Courier New" pitchFamily="49" charset="0"/>
                <a:cs typeface="Courier New" pitchFamily="49" charset="0"/>
              </a:rPr>
              <a:t>Année académique 2021-2022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3729" y="270876"/>
            <a:ext cx="5112568" cy="1500199"/>
          </a:xfrm>
        </p:spPr>
        <p:txBody>
          <a:bodyPr/>
          <a:lstStyle/>
          <a:p>
            <a:r>
              <a:rPr lang="fr-BE" dirty="0"/>
              <a:t>NASM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63688" y="1936994"/>
            <a:ext cx="6840760" cy="2376264"/>
          </a:xfrm>
        </p:spPr>
        <p:txBody>
          <a:bodyPr/>
          <a:lstStyle/>
          <a:p>
            <a:pPr algn="ctr"/>
            <a:r>
              <a:rPr lang="fr-FR" dirty="0"/>
              <a:t>Gérer les chaînes de caractères </a:t>
            </a:r>
            <a:br>
              <a:rPr lang="fr-FR" dirty="0"/>
            </a:br>
            <a:r>
              <a:rPr lang="fr-FR" dirty="0"/>
              <a:t>en NASM et dans l’IDE SASM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366735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Exemples de </a:t>
            </a:r>
            <a:r>
              <a:rPr lang="fr-BE" i="1" dirty="0"/>
              <a:t>strings</a:t>
            </a:r>
            <a:r>
              <a:rPr lang="fr-BE" dirty="0"/>
              <a:t> initialisées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7"/>
            <a:ext cx="8082202" cy="5673163"/>
          </a:xfrm>
        </p:spPr>
        <p:txBody>
          <a:bodyPr/>
          <a:lstStyle/>
          <a:p>
            <a:r>
              <a:rPr lang="fr-FR" dirty="0"/>
              <a:t>Semaine.6.Exercice.6.3.asm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SECTION </a:t>
            </a:r>
            <a:r>
              <a:rPr lang="fr-FR" dirty="0">
                <a:solidFill>
                  <a:srgbClr val="00B050"/>
                </a:solidFill>
              </a:rPr>
              <a:t>.data </a:t>
            </a:r>
            <a:r>
              <a:rPr lang="fr-FR" dirty="0"/>
              <a:t>pour variables initialisées</a:t>
            </a:r>
          </a:p>
          <a:p>
            <a:pPr lvl="1"/>
            <a:r>
              <a:rPr lang="fr-FR" dirty="0" err="1"/>
              <a:t>db</a:t>
            </a:r>
            <a:r>
              <a:rPr lang="fr-FR" dirty="0"/>
              <a:t> signifie </a:t>
            </a:r>
            <a:r>
              <a:rPr lang="fr-FR" i="1" dirty="0" err="1">
                <a:solidFill>
                  <a:srgbClr val="00B050"/>
                </a:solidFill>
              </a:rPr>
              <a:t>define</a:t>
            </a:r>
            <a:r>
              <a:rPr lang="fr-FR" i="1" dirty="0">
                <a:solidFill>
                  <a:srgbClr val="00B050"/>
                </a:solidFill>
              </a:rPr>
              <a:t> byte</a:t>
            </a:r>
          </a:p>
          <a:p>
            <a:pPr lvl="1"/>
            <a:r>
              <a:rPr lang="fr-FR" dirty="0"/>
              <a:t>0 signale l’arrêt lors de l’affichage de la </a:t>
            </a:r>
            <a:r>
              <a:rPr lang="fr-FR" i="1" dirty="0"/>
              <a:t>string</a:t>
            </a:r>
          </a:p>
          <a:p>
            <a:r>
              <a:rPr lang="fr-FR" dirty="0"/>
              <a:t>Visualisation en mode </a:t>
            </a:r>
            <a:r>
              <a:rPr lang="fr-FR" dirty="0" err="1"/>
              <a:t>debug</a:t>
            </a:r>
            <a:r>
              <a:rPr lang="fr-FR" dirty="0"/>
              <a:t> de bonjour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b signifie byte, 9 est le nbre de bytes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4B8052-2208-419C-94DA-85077F1F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44000" cy="10644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15C16BE-518D-4B2A-B3FD-EAADB589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1168"/>
            <a:ext cx="9144000" cy="10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9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de </a:t>
            </a:r>
            <a:r>
              <a:rPr lang="fr-BE" i="1" dirty="0"/>
              <a:t>string </a:t>
            </a:r>
            <a:r>
              <a:rPr lang="fr-BE" dirty="0"/>
              <a:t>non initialisée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8310" y="1032787"/>
            <a:ext cx="8082202" cy="5673163"/>
          </a:xfrm>
        </p:spPr>
        <p:txBody>
          <a:bodyPr/>
          <a:lstStyle/>
          <a:p>
            <a:r>
              <a:rPr lang="fr-FR" dirty="0"/>
              <a:t>Semaine.6.Exercice.6.3.asm</a:t>
            </a:r>
          </a:p>
          <a:p>
            <a:endParaRPr lang="fr-FR" dirty="0"/>
          </a:p>
          <a:p>
            <a:pPr lvl="1"/>
            <a:r>
              <a:rPr lang="fr-FR" dirty="0"/>
              <a:t>SECTION </a:t>
            </a:r>
            <a:r>
              <a:rPr lang="fr-FR" dirty="0">
                <a:solidFill>
                  <a:srgbClr val="00B050"/>
                </a:solidFill>
              </a:rPr>
              <a:t>.</a:t>
            </a:r>
            <a:r>
              <a:rPr lang="fr-FR" dirty="0" err="1">
                <a:solidFill>
                  <a:srgbClr val="00B050"/>
                </a:solidFill>
              </a:rPr>
              <a:t>bss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>pour variables déclarées mais </a:t>
            </a:r>
            <a:r>
              <a:rPr lang="fr-FR" u="sng" dirty="0"/>
              <a:t>non</a:t>
            </a:r>
            <a:r>
              <a:rPr lang="fr-FR" dirty="0"/>
              <a:t> initialisées</a:t>
            </a:r>
          </a:p>
          <a:p>
            <a:pPr lvl="1"/>
            <a:r>
              <a:rPr lang="fr-FR" dirty="0" err="1"/>
              <a:t>resb</a:t>
            </a:r>
            <a:r>
              <a:rPr lang="fr-FR" dirty="0"/>
              <a:t> signifie </a:t>
            </a:r>
            <a:r>
              <a:rPr lang="fr-FR" i="1" dirty="0" err="1">
                <a:solidFill>
                  <a:srgbClr val="00B050"/>
                </a:solidFill>
              </a:rPr>
              <a:t>reserve</a:t>
            </a:r>
            <a:r>
              <a:rPr lang="fr-FR" i="1" dirty="0">
                <a:solidFill>
                  <a:srgbClr val="00B050"/>
                </a:solidFill>
              </a:rPr>
              <a:t> byte</a:t>
            </a:r>
          </a:p>
          <a:p>
            <a:pPr lvl="1"/>
            <a:r>
              <a:rPr lang="fr-FR" dirty="0"/>
              <a:t>10 =&gt; 10 octets réservés en mémoire</a:t>
            </a:r>
          </a:p>
          <a:p>
            <a:r>
              <a:rPr lang="fr-FR" dirty="0"/>
              <a:t>Visualisation en mode </a:t>
            </a:r>
            <a:r>
              <a:rPr lang="fr-FR" dirty="0" err="1"/>
              <a:t>debug</a:t>
            </a:r>
            <a:r>
              <a:rPr lang="fr-FR" dirty="0"/>
              <a:t> de pseudo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10 </a:t>
            </a:r>
            <a:r>
              <a:rPr lang="fr-FR" i="1" dirty="0"/>
              <a:t>bytes</a:t>
            </a:r>
            <a:r>
              <a:rPr lang="fr-FR" dirty="0"/>
              <a:t> sont réservés et à 0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E4EDC-3091-4588-82E3-D3CA6332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44000" cy="4206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E6CC7F-2301-4593-A155-B15A66BE6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7152"/>
            <a:ext cx="9144000" cy="9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9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8EFB6-8CFF-4FC9-AF73-9195AB99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d’une </a:t>
            </a:r>
            <a:r>
              <a:rPr lang="fr-FR" i="1" dirty="0"/>
              <a:t>string</a:t>
            </a:r>
            <a:r>
              <a:rPr lang="fr-FR" dirty="0"/>
              <a:t> dans SASM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58B83-A3CF-4F81-8755-0EBE41D5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Quand on entre le nombre maximum de caractère, il y a un 0 à la fin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Quand on entre pas un nombre max. de caractère, il y a un 10 à la fin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D05741-86C1-4953-9099-669C1FFC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57F856-642A-45C5-B26F-AAB672D2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11" y="1032788"/>
            <a:ext cx="1745498" cy="11145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27C50D-079E-44AE-BD21-2A8DD486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" y="3284984"/>
            <a:ext cx="9144000" cy="11588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8F2DDA-0286-43AD-B99B-36112697A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5517232"/>
            <a:ext cx="1362075" cy="12668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4415819-0D3E-4998-A102-DE61205843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598"/>
          <a:stretch/>
        </p:blipFill>
        <p:spPr>
          <a:xfrm>
            <a:off x="1571604" y="5508577"/>
            <a:ext cx="6620466" cy="108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9DCFC-7BBE-4F6E-9E30-8B0F977D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de l’exercice 6.3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251CD-618B-48F8-9A38-978E541B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dans l’IDE SASM de la solution de l’exercice 6.3 …</a:t>
            </a:r>
          </a:p>
          <a:p>
            <a:pPr lvl="1"/>
            <a:r>
              <a:rPr lang="fr-FR" dirty="0"/>
              <a:t>Vous pouvez écrire PRINT_STRING directement suivi d’une </a:t>
            </a:r>
            <a:r>
              <a:rPr lang="fr-FR" i="1" dirty="0"/>
              <a:t>string</a:t>
            </a:r>
          </a:p>
          <a:p>
            <a:pPr lvl="1"/>
            <a:r>
              <a:rPr lang="fr-FR" dirty="0"/>
              <a:t>Boucle de type « </a:t>
            </a:r>
            <a:r>
              <a:rPr lang="fr-FR" i="1" dirty="0" err="1"/>
              <a:t>while</a:t>
            </a:r>
            <a:r>
              <a:rPr lang="fr-FR" dirty="0"/>
              <a:t> », deux cas à gérer de fin de chaîne, le 0 et le 10</a:t>
            </a:r>
          </a:p>
          <a:p>
            <a:pPr lvl="1"/>
            <a:r>
              <a:rPr lang="fr-FR" dirty="0"/>
              <a:t>Bien séparer dans son code le compteur et l’adressage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F1D9AF-AE29-45B1-9E9D-CA7F4114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905D-84EE-45D9-BA00-D34F0C70C3A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14330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013 Print PowerPlugs Favorites 2.best">
  <a:themeElements>
    <a:clrScheme name="">
      <a:dk1>
        <a:srgbClr val="000000"/>
      </a:dk1>
      <a:lt1>
        <a:srgbClr val="B2B2B2"/>
      </a:lt1>
      <a:dk2>
        <a:srgbClr val="003399"/>
      </a:dk2>
      <a:lt2>
        <a:srgbClr val="000000"/>
      </a:lt2>
      <a:accent1>
        <a:srgbClr val="00CC99"/>
      </a:accent1>
      <a:accent2>
        <a:srgbClr val="FF9900"/>
      </a:accent2>
      <a:accent3>
        <a:srgbClr val="D5D5D5"/>
      </a:accent3>
      <a:accent4>
        <a:srgbClr val="000000"/>
      </a:accent4>
      <a:accent5>
        <a:srgbClr val="AAE2CA"/>
      </a:accent5>
      <a:accent6>
        <a:srgbClr val="E78A00"/>
      </a:accent6>
      <a:hlink>
        <a:srgbClr val="6699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B2B2B2"/>
    </a:dk2>
    <a:lt2>
      <a:srgbClr val="FFFF00"/>
    </a:lt2>
    <a:accent1>
      <a:srgbClr val="00CC99"/>
    </a:accent1>
    <a:accent2>
      <a:srgbClr val="FF9900"/>
    </a:accent2>
    <a:accent3>
      <a:srgbClr val="D5D5D5"/>
    </a:accent3>
    <a:accent4>
      <a:srgbClr val="DADADA"/>
    </a:accent4>
    <a:accent5>
      <a:srgbClr val="AAE2CA"/>
    </a:accent5>
    <a:accent6>
      <a:srgbClr val="E78A00"/>
    </a:accent6>
    <a:hlink>
      <a:srgbClr val="6699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8F7DBBE801247A59BC76871FB9557" ma:contentTypeVersion="2" ma:contentTypeDescription="Crée un document." ma:contentTypeScope="" ma:versionID="601e71411212a98ac7ee16532a4c170b">
  <xsd:schema xmlns:xsd="http://www.w3.org/2001/XMLSchema" xmlns:xs="http://www.w3.org/2001/XMLSchema" xmlns:p="http://schemas.microsoft.com/office/2006/metadata/properties" xmlns:ns2="bfa77196-7556-46a7-98ef-da21b6455dfc" targetNamespace="http://schemas.microsoft.com/office/2006/metadata/properties" ma:root="true" ma:fieldsID="9856326056074a7c7bb4b6762a825a40" ns2:_="">
    <xsd:import namespace="bfa77196-7556-46a7-98ef-da21b6455d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77196-7556-46a7-98ef-da21b6455d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4643EA-7786-4860-B92E-8FE3667C49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08360D-5067-4960-AEF9-36E41A0EE4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189892-6902-4CE9-A8B3-B0D32627BF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a77196-7556-46a7-98ef-da21b6455d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Global013 Print PowerPlugs Favorites 2.best</Template>
  <TotalTime>1501</TotalTime>
  <Words>241</Words>
  <Application>Microsoft Office PowerPoint</Application>
  <PresentationFormat>Affichage à l'écran (4:3)</PresentationFormat>
  <Paragraphs>47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Times New Roman</vt:lpstr>
      <vt:lpstr>Wingdings</vt:lpstr>
      <vt:lpstr>Global013 Print PowerPlugs Favorites 2.best</vt:lpstr>
      <vt:lpstr>Langage machine</vt:lpstr>
      <vt:lpstr>NASM</vt:lpstr>
      <vt:lpstr>Exemples de strings initialisées</vt:lpstr>
      <vt:lpstr>Exemple de string non initialisée</vt:lpstr>
      <vt:lpstr>Lecture d’une string dans SASM</vt:lpstr>
      <vt:lpstr>Solution de l’exercice 6.3</vt:lpstr>
    </vt:vector>
  </TitlesOfParts>
  <Company>Phoenix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de langage d'assemblage</dc:title>
  <dc:creator>Jean-Luc Collinet</dc:creator>
  <cp:lastModifiedBy>José Vander Meulen</cp:lastModifiedBy>
  <cp:revision>260</cp:revision>
  <cp:lastPrinted>1999-09-06T12:51:46Z</cp:lastPrinted>
  <dcterms:created xsi:type="dcterms:W3CDTF">1999-09-09T14:42:15Z</dcterms:created>
  <dcterms:modified xsi:type="dcterms:W3CDTF">2021-10-23T21:34:43Z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0x010100F358F7DBBE801247A59BC76871FB9557</vt:lpwstr>
  </property>
</Properties>
</file>