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86" r:id="rId5"/>
    <p:sldId id="289" r:id="rId6"/>
    <p:sldId id="287" r:id="rId7"/>
    <p:sldId id="282" r:id="rId8"/>
    <p:sldId id="276" r:id="rId9"/>
    <p:sldId id="277" r:id="rId10"/>
    <p:sldId id="278" r:id="rId11"/>
    <p:sldId id="290" r:id="rId12"/>
    <p:sldId id="280" r:id="rId13"/>
    <p:sldId id="291" r:id="rId14"/>
    <p:sldId id="281" r:id="rId15"/>
    <p:sldId id="284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3399"/>
    <a:srgbClr val="FFFFFF"/>
    <a:srgbClr val="FF3300"/>
    <a:srgbClr val="FF9966"/>
    <a:srgbClr val="336699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0" autoAdjust="0"/>
    <p:restoredTop sz="84727" autoAdjust="0"/>
  </p:normalViewPr>
  <p:slideViewPr>
    <p:cSldViewPr>
      <p:cViewPr varScale="1">
        <p:scale>
          <a:sx n="76" d="100"/>
          <a:sy n="76" d="100"/>
        </p:scale>
        <p:origin x="14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Vander Meulen" userId="4f02e8f3-6af7-416f-9299-4ae1b71c49eb" providerId="ADAL" clId="{DF3B353E-A125-41FD-84DC-8DBD23F4CD29}"/>
    <pc:docChg chg="modSld">
      <pc:chgData name="José Vander Meulen" userId="4f02e8f3-6af7-416f-9299-4ae1b71c49eb" providerId="ADAL" clId="{DF3B353E-A125-41FD-84DC-8DBD23F4CD29}" dt="2021-11-14T14:46:58.366" v="6" actId="20577"/>
      <pc:docMkLst>
        <pc:docMk/>
      </pc:docMkLst>
      <pc:sldChg chg="modSp mod">
        <pc:chgData name="José Vander Meulen" userId="4f02e8f3-6af7-416f-9299-4ae1b71c49eb" providerId="ADAL" clId="{DF3B353E-A125-41FD-84DC-8DBD23F4CD29}" dt="2021-11-14T14:46:58.366" v="6" actId="20577"/>
        <pc:sldMkLst>
          <pc:docMk/>
          <pc:sldMk cId="1948058233" sldId="286"/>
        </pc:sldMkLst>
        <pc:spChg chg="mod">
          <ac:chgData name="José Vander Meulen" userId="4f02e8f3-6af7-416f-9299-4ae1b71c49eb" providerId="ADAL" clId="{DF3B353E-A125-41FD-84DC-8DBD23F4CD29}" dt="2021-11-14T14:46:50.803" v="0" actId="20577"/>
          <ac:spMkLst>
            <pc:docMk/>
            <pc:sldMk cId="1948058233" sldId="286"/>
            <ac:spMk id="3" creationId="{00000000-0000-0000-0000-000000000000}"/>
          </ac:spMkLst>
        </pc:spChg>
        <pc:spChg chg="mod">
          <ac:chgData name="José Vander Meulen" userId="4f02e8f3-6af7-416f-9299-4ae1b71c49eb" providerId="ADAL" clId="{DF3B353E-A125-41FD-84DC-8DBD23F4CD29}" dt="2021-11-14T14:46:58.366" v="6" actId="20577"/>
          <ac:spMkLst>
            <pc:docMk/>
            <pc:sldMk cId="1948058233" sldId="286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De Muylder C. - Warnant D. - Collinet JL. - Debacker M.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7D962B0A-C1CF-4872-BE36-08C609B221F3}" type="datetime1">
              <a:rPr lang="fr-FR" smtClean="0"/>
              <a:t>14/11/2021</a:t>
            </a:fld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Tapez le titre ici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27AA73BD-0661-460D-9D6A-67B9682E3EA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2231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00DAB3CA-F5F5-4B44-8239-7E1F9FB5BFB5}" type="datetime1">
              <a:rPr lang="fr-FR" smtClean="0"/>
              <a:t>14/11/2021</a:t>
            </a:fld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957CBC7-FBB9-4C87-A75D-6A5FFF6EFF0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417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14/11/2021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75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14/11/2021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7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1021" y="500041"/>
            <a:ext cx="7962745" cy="1500199"/>
          </a:xfrm>
        </p:spPr>
        <p:txBody>
          <a:bodyPr/>
          <a:lstStyle>
            <a:lvl1pPr>
              <a:defRPr sz="4000">
                <a:solidFill>
                  <a:srgbClr val="FFFF00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61021" y="2071678"/>
            <a:ext cx="7962745" cy="1714512"/>
          </a:xfrm>
        </p:spPr>
        <p:txBody>
          <a:bodyPr anchor="ctr"/>
          <a:lstStyle>
            <a:lvl1pPr marL="0" indent="0" algn="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A7E055-88C3-4945-A016-D1B7BF780D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CF301-4862-47D8-98E1-0FE2258190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33293" y="68853"/>
            <a:ext cx="2010708" cy="57836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98310" y="68853"/>
            <a:ext cx="5897694" cy="57836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39695-4AE2-4D2D-8A4C-884E5380F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buSzPct val="90000"/>
              <a:buFont typeface="Arial" pitchFamily="34" charset="0"/>
              <a:buChar char="•"/>
              <a:defRPr/>
            </a:lvl1pPr>
            <a:lvl2pPr marL="893763" indent="-436563">
              <a:buClr>
                <a:srgbClr val="003399"/>
              </a:buClr>
              <a:buSzPct val="100000"/>
              <a:buFont typeface="Arial" pitchFamily="34" charset="0"/>
              <a:buChar char="→"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C905D-84EE-45D9-BA00-D34F0C70C3A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196" y="4406563"/>
            <a:ext cx="777254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196" y="2906151"/>
            <a:ext cx="777254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394" indent="0">
              <a:buNone/>
              <a:defRPr sz="1600"/>
            </a:lvl2pPr>
            <a:lvl3pPr marL="824789" indent="0">
              <a:buNone/>
              <a:defRPr sz="1400"/>
            </a:lvl3pPr>
            <a:lvl4pPr marL="1237183" indent="0">
              <a:buNone/>
              <a:defRPr sz="1300"/>
            </a:lvl4pPr>
            <a:lvl5pPr marL="1649578" indent="0">
              <a:buNone/>
              <a:defRPr sz="1300"/>
            </a:lvl5pPr>
            <a:lvl6pPr marL="2061972" indent="0">
              <a:buNone/>
              <a:defRPr sz="1300"/>
            </a:lvl6pPr>
            <a:lvl7pPr marL="2474366" indent="0">
              <a:buNone/>
              <a:defRPr sz="1300"/>
            </a:lvl7pPr>
            <a:lvl8pPr marL="2886761" indent="0">
              <a:buNone/>
              <a:defRPr sz="1300"/>
            </a:lvl8pPr>
            <a:lvl9pPr marL="3299155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98B73-7CFC-4284-897D-77BADE0466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8310" y="1032788"/>
            <a:ext cx="3954201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89800" y="1032788"/>
            <a:ext cx="3954200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06C73-231C-4899-BF0F-B76A7A1FE2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0165" y="273976"/>
            <a:ext cx="7186205" cy="114323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629" y="1534838"/>
            <a:ext cx="404000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629" y="2174593"/>
            <a:ext cx="4040007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935" y="1534838"/>
            <a:ext cx="4041436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935" y="2174593"/>
            <a:ext cx="4041436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0D84-62B0-4A7D-8B54-AE76A71DFF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41304-BA25-4E66-89AA-E99A1717D3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BAA29-8E54-48E7-8F03-D609F5BA10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630" y="272542"/>
            <a:ext cx="3007481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227" y="272541"/>
            <a:ext cx="5111144" cy="58539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630" y="1434428"/>
            <a:ext cx="3007481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E4AAB-70FB-4C06-BA27-5919B823A1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1904" y="4801030"/>
            <a:ext cx="5487258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1904" y="612502"/>
            <a:ext cx="5487258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2394" indent="0">
              <a:buNone/>
              <a:defRPr sz="2500"/>
            </a:lvl2pPr>
            <a:lvl3pPr marL="824789" indent="0">
              <a:buNone/>
              <a:defRPr sz="2200"/>
            </a:lvl3pPr>
            <a:lvl4pPr marL="1237183" indent="0">
              <a:buNone/>
              <a:defRPr sz="1800"/>
            </a:lvl4pPr>
            <a:lvl5pPr marL="1649578" indent="0">
              <a:buNone/>
              <a:defRPr sz="1800"/>
            </a:lvl5pPr>
            <a:lvl6pPr marL="2061972" indent="0">
              <a:buNone/>
              <a:defRPr sz="1800"/>
            </a:lvl6pPr>
            <a:lvl7pPr marL="2474366" indent="0">
              <a:buNone/>
              <a:defRPr sz="1800"/>
            </a:lvl7pPr>
            <a:lvl8pPr marL="2886761" indent="0">
              <a:buNone/>
              <a:defRPr sz="1800"/>
            </a:lvl8pPr>
            <a:lvl9pPr marL="3299155" indent="0">
              <a:buNone/>
              <a:defRPr sz="18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1904" y="5367629"/>
            <a:ext cx="5487258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4D19D-57E1-4FDF-BAE0-AF771CC66B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4243" y="68853"/>
            <a:ext cx="7839757" cy="89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310" y="1032788"/>
            <a:ext cx="8045690" cy="481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6443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5001"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8" y="6248368"/>
            <a:ext cx="2894504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defTabSz="915001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676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5001">
              <a:defRPr sz="1400"/>
            </a:lvl1pPr>
          </a:lstStyle>
          <a:p>
            <a:fld id="{F4011207-C728-47B3-AA9B-EA083955260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12394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824789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237183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649578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207630" indent="-207630" algn="l" defTabSz="91500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3170" indent="-286385" algn="l" defTabSz="915001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676" indent="-227677" algn="l" defTabSz="915001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461" indent="-227677" algn="l" defTabSz="915001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677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70071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82465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294860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707254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394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789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7183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9578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366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761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9155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70876"/>
            <a:ext cx="6192687" cy="1500199"/>
          </a:xfrm>
        </p:spPr>
        <p:txBody>
          <a:bodyPr/>
          <a:lstStyle/>
          <a:p>
            <a:r>
              <a:rPr lang="fr-BE" dirty="0"/>
              <a:t>Langage machine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4926547" y="4437112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fr-BE" sz="1800" b="1" dirty="0">
                <a:latin typeface="Courier New" pitchFamily="49" charset="0"/>
                <a:cs typeface="Courier New" pitchFamily="49" charset="0"/>
              </a:rPr>
            </a:br>
            <a:r>
              <a:rPr lang="fr-BE" sz="1800" b="1" dirty="0">
                <a:latin typeface="Courier New" pitchFamily="49" charset="0"/>
                <a:cs typeface="Courier New" pitchFamily="49" charset="0"/>
              </a:rPr>
              <a:t>Année </a:t>
            </a:r>
            <a:r>
              <a:rPr lang="fr-BE" sz="1800" b="1">
                <a:latin typeface="Courier New" pitchFamily="49" charset="0"/>
                <a:cs typeface="Courier New" pitchFamily="49" charset="0"/>
              </a:rPr>
              <a:t>académique 2021-2022</a:t>
            </a:r>
            <a:endParaRPr lang="fr-BE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05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Exemple d’instruction XOR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602476" y="1412776"/>
            <a:ext cx="754152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XOR		AL,11110000b</a:t>
            </a:r>
          </a:p>
          <a:p>
            <a:pPr>
              <a:spcBef>
                <a:spcPct val="50000"/>
              </a:spcBef>
            </a:pPr>
            <a:r>
              <a:rPr lang="fr-BE" altLang="fr-FR" sz="3200" b="1" dirty="0">
                <a:latin typeface="Courier New" panose="02070309020205020404" pitchFamily="49" charset="0"/>
              </a:rPr>
              <a:t>Ici, le masque 11110000 est appliqué à AL</a:t>
            </a:r>
            <a:endParaRPr lang="fr-BE" altLang="fr-FR" sz="32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Supposons que AL vaut 01011010</a:t>
            </a:r>
          </a:p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Cela donne 01011010</a:t>
            </a:r>
          </a:p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      XOR  11110000</a:t>
            </a:r>
          </a:p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           10101010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1304-BA25-4E66-89AA-E99A1717D323}" type="slidenum">
              <a:rPr lang="fr-FR" smtClean="0"/>
              <a:pPr/>
              <a:t>10</a:t>
            </a:fld>
            <a:endParaRPr lang="fr-FR"/>
          </a:p>
        </p:txBody>
      </p:sp>
      <p:cxnSp>
        <p:nvCxnSpPr>
          <p:cNvPr id="3" name="Connecteur droit 2"/>
          <p:cNvCxnSpPr/>
          <p:nvPr/>
        </p:nvCxnSpPr>
        <p:spPr bwMode="auto">
          <a:xfrm>
            <a:off x="4283968" y="5445224"/>
            <a:ext cx="21602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4738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XOR est le OU e</a:t>
            </a:r>
            <a:r>
              <a:rPr lang="fr-FR" altLang="fr-FR" u="sng" dirty="0"/>
              <a:t>x</a:t>
            </a:r>
            <a:r>
              <a:rPr lang="fr-FR" altLang="fr-FR" dirty="0"/>
              <a:t>clusif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644147"/>
              </p:ext>
            </p:extLst>
          </p:nvPr>
        </p:nvGraphicFramePr>
        <p:xfrm>
          <a:off x="1835696" y="1412776"/>
          <a:ext cx="623411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36208" imgH="2572512" progId="Word.Document.8">
                  <p:embed/>
                </p:oleObj>
              </mc:Choice>
              <mc:Fallback>
                <p:oleObj name="Document" r:id="rId2" imgW="6236208" imgH="2572512" progId="Word.Document.8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412776"/>
                        <a:ext cx="6234112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1304-BA25-4E66-89AA-E99A1717D32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293912" y="4437112"/>
            <a:ext cx="7488832" cy="954107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dirty="0">
                <a:solidFill>
                  <a:srgbClr val="00B050"/>
                </a:solidFill>
                <a:latin typeface="Arial" panose="020B0604020202020204" pitchFamily="34" charset="0"/>
              </a:rPr>
              <a:t>Sert à inverser la valeur d'un ou plusieurs bits </a:t>
            </a:r>
            <a:br>
              <a:rPr lang="fr-FR" altLang="fr-FR" sz="2800" dirty="0">
                <a:solidFill>
                  <a:srgbClr val="00B050"/>
                </a:solidFill>
                <a:latin typeface="Arial" panose="020B0604020202020204" pitchFamily="34" charset="0"/>
              </a:rPr>
            </a:br>
            <a:r>
              <a:rPr lang="fr-FR" altLang="fr-FR" sz="2800" dirty="0">
                <a:solidFill>
                  <a:srgbClr val="00B050"/>
                </a:solidFill>
                <a:latin typeface="Arial" panose="020B0604020202020204" pitchFamily="34" charset="0"/>
              </a:rPr>
              <a:t>en laissant les autres bits inchangés</a:t>
            </a:r>
            <a:endParaRPr lang="fr-BE" sz="28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59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 dirty="0"/>
              <a:t>Exercices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636572"/>
          </a:xfrm>
        </p:spPr>
        <p:txBody>
          <a:bodyPr/>
          <a:lstStyle/>
          <a:p>
            <a:r>
              <a:rPr lang="fr-FR" altLang="fr-FR" dirty="0">
                <a:solidFill>
                  <a:srgbClr val="00B050"/>
                </a:solidFill>
              </a:rPr>
              <a:t>Mettre à zéro</a:t>
            </a:r>
            <a:r>
              <a:rPr lang="fr-FR" altLang="fr-FR" dirty="0"/>
              <a:t> le registre EAX </a:t>
            </a:r>
            <a:br>
              <a:rPr lang="fr-FR" altLang="fr-FR" dirty="0"/>
            </a:br>
            <a:r>
              <a:rPr lang="fr-FR" altLang="fr-FR" dirty="0"/>
              <a:t>en </a:t>
            </a:r>
            <a:r>
              <a:rPr lang="fr-FR" altLang="fr-FR"/>
              <a:t>une seule </a:t>
            </a:r>
            <a:r>
              <a:rPr lang="fr-FR" altLang="fr-FR" dirty="0"/>
              <a:t>instruction logique </a:t>
            </a:r>
          </a:p>
          <a:p>
            <a:pPr lvl="1"/>
            <a:r>
              <a:rPr lang="fr-FR" altLang="fr-FR" dirty="0"/>
              <a:t>Deux solutions possibles…</a:t>
            </a:r>
            <a:endParaRPr lang="fr-BE" altLang="fr-FR" dirty="0"/>
          </a:p>
          <a:p>
            <a:r>
              <a:rPr lang="fr-BE" altLang="fr-FR" dirty="0">
                <a:solidFill>
                  <a:srgbClr val="00B050"/>
                </a:solidFill>
              </a:rPr>
              <a:t>Convertir une minuscule en majuscule</a:t>
            </a:r>
            <a:r>
              <a:rPr lang="fr-BE" altLang="fr-FR" dirty="0"/>
              <a:t> </a:t>
            </a:r>
            <a:br>
              <a:rPr lang="fr-BE" altLang="fr-FR" dirty="0"/>
            </a:br>
            <a:r>
              <a:rPr lang="fr-BE" altLang="fr-FR" dirty="0"/>
              <a:t>en une instruction logique</a:t>
            </a:r>
            <a:br>
              <a:rPr lang="fr-BE" altLang="fr-FR" dirty="0"/>
            </a:br>
            <a:r>
              <a:rPr lang="fr-BE" altLang="fr-FR" dirty="0"/>
              <a:t>en observant que</a:t>
            </a:r>
          </a:p>
          <a:p>
            <a:pPr lvl="1"/>
            <a:r>
              <a:rPr kumimoji="1" lang="fr-BE" altLang="fr-FR" sz="2400" b="1" kern="1200" dirty="0">
                <a:latin typeface="Courier New" panose="02070309020205020404" pitchFamily="49" charset="0"/>
                <a:ea typeface="+mn-ea"/>
                <a:cs typeface="+mn-cs"/>
              </a:rPr>
              <a:t>'a' est codé 0x61 = 01100001b</a:t>
            </a:r>
          </a:p>
          <a:p>
            <a:pPr lvl="1"/>
            <a:r>
              <a:rPr kumimoji="1" lang="fr-BE" altLang="fr-FR" sz="2400" b="1" kern="1200" dirty="0">
                <a:latin typeface="Courier New" panose="02070309020205020404" pitchFamily="49" charset="0"/>
                <a:ea typeface="+mn-ea"/>
                <a:cs typeface="+mn-cs"/>
              </a:rPr>
              <a:t>'A' est codé 0x41 = 01000001b</a:t>
            </a:r>
          </a:p>
          <a:p>
            <a:pPr lvl="1"/>
            <a:r>
              <a:rPr kumimoji="1" lang="fr-BE" altLang="fr-FR" sz="2400" b="1" kern="1200" dirty="0">
                <a:latin typeface="Courier New" panose="02070309020205020404" pitchFamily="49" charset="0"/>
                <a:ea typeface="+mn-ea"/>
                <a:cs typeface="+mn-cs"/>
              </a:rPr>
              <a:t>'z' est codé 0x7A = 01111010b</a:t>
            </a:r>
          </a:p>
          <a:p>
            <a:pPr lvl="1"/>
            <a:r>
              <a:rPr kumimoji="1" lang="fr-BE" altLang="fr-FR" sz="2400" b="1" kern="1200" dirty="0">
                <a:latin typeface="Courier New" panose="02070309020205020404" pitchFamily="49" charset="0"/>
                <a:ea typeface="+mn-ea"/>
                <a:cs typeface="+mn-cs"/>
              </a:rPr>
              <a:t>'Z' est codé 0x5A = 01011010b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37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Rappel important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780588"/>
          </a:xfrm>
        </p:spPr>
        <p:txBody>
          <a:bodyPr/>
          <a:lstStyle/>
          <a:p>
            <a:r>
              <a:rPr lang="fr-BE" dirty="0"/>
              <a:t>Bien distinguer </a:t>
            </a:r>
          </a:p>
          <a:p>
            <a:pPr lvl="1"/>
            <a:r>
              <a:rPr lang="fr-BE" dirty="0"/>
              <a:t>Une </a:t>
            </a:r>
            <a:r>
              <a:rPr lang="fr-BE" dirty="0">
                <a:solidFill>
                  <a:srgbClr val="00B050"/>
                </a:solidFill>
              </a:rPr>
              <a:t>adresse</a:t>
            </a:r>
            <a:r>
              <a:rPr lang="fr-BE" dirty="0"/>
              <a:t> </a:t>
            </a:r>
            <a:r>
              <a:rPr lang="fr-BE" dirty="0">
                <a:solidFill>
                  <a:srgbClr val="00B050"/>
                </a:solidFill>
              </a:rPr>
              <a:t>qui pointe sur la valeur d'un octet </a:t>
            </a:r>
            <a:r>
              <a:rPr lang="fr-BE" dirty="0"/>
              <a:t>en mémoire </a:t>
            </a:r>
          </a:p>
          <a:p>
            <a:pPr lvl="2"/>
            <a:r>
              <a:rPr lang="fr-BE" dirty="0"/>
              <a:t>Exemple de déclaration dans la section .data : </a:t>
            </a:r>
            <a:br>
              <a:rPr lang="fr-BE" dirty="0"/>
            </a:br>
            <a:r>
              <a:rPr lang="fr-BE" dirty="0">
                <a:solidFill>
                  <a:srgbClr val="00B050"/>
                </a:solidFill>
              </a:rPr>
              <a:t>nombre DB 42</a:t>
            </a:r>
          </a:p>
          <a:p>
            <a:pPr lvl="2"/>
            <a:r>
              <a:rPr lang="fr-BE" dirty="0"/>
              <a:t>nombre représente une adresse qui pointe en mémoire sur un octet qui contient la valeur 42</a:t>
            </a:r>
          </a:p>
          <a:p>
            <a:pPr lvl="1"/>
            <a:r>
              <a:rPr lang="fr-BE" dirty="0"/>
              <a:t>La </a:t>
            </a:r>
            <a:r>
              <a:rPr lang="fr-BE" dirty="0">
                <a:solidFill>
                  <a:srgbClr val="00B050"/>
                </a:solidFill>
              </a:rPr>
              <a:t>valeur</a:t>
            </a:r>
            <a:r>
              <a:rPr lang="fr-BE" dirty="0"/>
              <a:t> </a:t>
            </a:r>
            <a:r>
              <a:rPr lang="fr-BE" dirty="0">
                <a:solidFill>
                  <a:srgbClr val="00B050"/>
                </a:solidFill>
              </a:rPr>
              <a:t>de cet octet en mémoire</a:t>
            </a:r>
          </a:p>
          <a:p>
            <a:pPr lvl="2"/>
            <a:r>
              <a:rPr lang="fr-BE" dirty="0"/>
              <a:t>Pour avoir la valeur 42 en mémoire, il faut écrire </a:t>
            </a:r>
            <a:r>
              <a:rPr lang="fr-BE" dirty="0">
                <a:solidFill>
                  <a:srgbClr val="00B050"/>
                </a:solidFill>
              </a:rPr>
              <a:t>[</a:t>
            </a:r>
            <a:r>
              <a:rPr lang="fr-BE" dirty="0"/>
              <a:t>nombre</a:t>
            </a:r>
            <a:r>
              <a:rPr lang="fr-BE" dirty="0">
                <a:solidFill>
                  <a:srgbClr val="00B050"/>
                </a:solidFill>
              </a:rPr>
              <a:t>]</a:t>
            </a:r>
            <a:r>
              <a:rPr lang="fr-BE" dirty="0"/>
              <a:t> comme opérande dans une instruction </a:t>
            </a:r>
          </a:p>
          <a:p>
            <a:pPr lvl="2"/>
            <a:r>
              <a:rPr lang="fr-BE" dirty="0"/>
              <a:t>Ou, mettre nombre dans un registre et écrire ce registre entre crochets</a:t>
            </a:r>
          </a:p>
          <a:p>
            <a:pPr lvl="3"/>
            <a:r>
              <a:rPr lang="fr-BE" dirty="0"/>
              <a:t>Par ex. : </a:t>
            </a:r>
            <a:r>
              <a:rPr lang="fr-BE" dirty="0" err="1"/>
              <a:t>mov</a:t>
            </a:r>
            <a:r>
              <a:rPr lang="fr-BE" dirty="0"/>
              <a:t> </a:t>
            </a:r>
            <a:r>
              <a:rPr lang="fr-BE" dirty="0" err="1"/>
              <a:t>ebx,nombre</a:t>
            </a:r>
            <a:r>
              <a:rPr lang="fr-BE" dirty="0"/>
              <a:t> et puis écrire [</a:t>
            </a:r>
            <a:r>
              <a:rPr lang="fr-BE" dirty="0" err="1"/>
              <a:t>ebx</a:t>
            </a:r>
            <a:r>
              <a:rPr lang="fr-BE" dirty="0"/>
              <a:t>]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388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70876"/>
            <a:ext cx="5904655" cy="1500199"/>
          </a:xfrm>
        </p:spPr>
        <p:txBody>
          <a:bodyPr/>
          <a:lstStyle/>
          <a:p>
            <a:r>
              <a:rPr lang="fr-BE" dirty="0"/>
              <a:t>Les instructions logiques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6840760" cy="2376264"/>
          </a:xfrm>
        </p:spPr>
        <p:txBody>
          <a:bodyPr/>
          <a:lstStyle/>
          <a:p>
            <a:pPr algn="ctr"/>
            <a:r>
              <a:rPr lang="fr-FR" dirty="0"/>
              <a:t>AND, OR, XOR, NOT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030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NOT op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571604" y="2654950"/>
            <a:ext cx="74676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fr-FR" sz="2800" dirty="0">
                <a:sym typeface="Symbol" panose="05050102010706020507" pitchFamily="18" charset="2"/>
              </a:rPr>
              <a:t>Tous les bits de l’opérande </a:t>
            </a:r>
            <a:r>
              <a:rPr lang="fr-FR" altLang="fr-FR" sz="38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op</a:t>
            </a:r>
            <a:r>
              <a:rPr lang="fr-FR" altLang="fr-FR" sz="2800" dirty="0">
                <a:sym typeface="Symbol" panose="05050102010706020507" pitchFamily="18" charset="2"/>
              </a:rPr>
              <a:t> sont inversés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1571604" y="1124744"/>
            <a:ext cx="68199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800" dirty="0"/>
              <a:t>Un seul opérande </a:t>
            </a:r>
            <a:r>
              <a:rPr lang="fr-FR" altLang="fr-FR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 </a:t>
            </a:r>
            <a:r>
              <a:rPr lang="fr-FR" altLang="fr-FR" sz="2800" dirty="0"/>
              <a:t>qui est un registre  ou un opérande en mémoire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1304-BA25-4E66-89AA-E99A1717D32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71604" y="3682003"/>
            <a:ext cx="739288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Soit MOV AL,01010011b</a:t>
            </a:r>
          </a:p>
          <a:p>
            <a:pPr>
              <a:spcBef>
                <a:spcPct val="50000"/>
              </a:spcBef>
            </a:pPr>
            <a:r>
              <a:rPr lang="fr-FR" altLang="fr-FR" sz="32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NOT AL</a:t>
            </a:r>
          </a:p>
          <a:p>
            <a:pPr>
              <a:spcBef>
                <a:spcPct val="50000"/>
              </a:spcBef>
            </a:pPr>
            <a:r>
              <a:rPr lang="fr-BE" altLang="fr-FR" sz="3200" b="1" dirty="0">
                <a:latin typeface="Courier New" panose="02070309020205020404" pitchFamily="49" charset="0"/>
              </a:rPr>
              <a:t>AL contient 10101100b </a:t>
            </a:r>
            <a:r>
              <a:rPr lang="fr-BE" altLang="fr-FR" sz="2000" b="1" dirty="0">
                <a:latin typeface="Courier New" panose="02070309020205020404" pitchFamily="49" charset="0"/>
              </a:rPr>
              <a:t>après le NOT</a:t>
            </a:r>
            <a:endParaRPr lang="fr-BE" altLang="fr-FR" sz="32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2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68853"/>
            <a:ext cx="7572396" cy="1487939"/>
          </a:xfrm>
        </p:spPr>
        <p:txBody>
          <a:bodyPr/>
          <a:lstStyle/>
          <a:p>
            <a:r>
              <a:rPr lang="fr-FR" altLang="fr-FR" dirty="0"/>
              <a:t>Format des instructions</a:t>
            </a:r>
            <a:br>
              <a:rPr lang="fr-FR" altLang="fr-FR" dirty="0"/>
            </a:br>
            <a:r>
              <a:rPr lang="fr-FR" altLang="fr-FR" dirty="0"/>
              <a:t>AND, OR et XOR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571604" y="1961302"/>
            <a:ext cx="62407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INSTRUCTION 	OP1,OP2</a:t>
            </a:r>
            <a:endParaRPr lang="fr-FR" altLang="fr-FR" sz="3200" dirty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571604" y="2728776"/>
            <a:ext cx="6819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fr-FR" altLang="fr-FR" b="1" dirty="0">
                <a:latin typeface="Courier New" panose="02070309020205020404" pitchFamily="49" charset="0"/>
              </a:rPr>
              <a:t>OP1 </a:t>
            </a:r>
            <a:r>
              <a:rPr lang="fr-FR" altLang="fr-FR" b="1" dirty="0"/>
              <a:t>et</a:t>
            </a:r>
            <a:r>
              <a:rPr lang="fr-FR" altLang="fr-FR" b="1" dirty="0">
                <a:latin typeface="Courier New" panose="02070309020205020404" pitchFamily="49" charset="0"/>
              </a:rPr>
              <a:t> OP2 </a:t>
            </a:r>
            <a:r>
              <a:rPr lang="fr-FR" altLang="fr-FR" dirty="0"/>
              <a:t>doivent être de </a:t>
            </a:r>
            <a:r>
              <a:rPr lang="fr-FR" altLang="fr-FR" dirty="0">
                <a:solidFill>
                  <a:srgbClr val="00B050"/>
                </a:solidFill>
              </a:rPr>
              <a:t>même taille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571604" y="3891444"/>
            <a:ext cx="7020272" cy="1077218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fr-FR" sz="3200" dirty="0">
                <a:solidFill>
                  <a:srgbClr val="00B050"/>
                </a:solidFill>
              </a:rPr>
              <a:t>Les instructions logiques </a:t>
            </a:r>
            <a:br>
              <a:rPr lang="fr-FR" altLang="fr-FR" sz="3200" dirty="0">
                <a:solidFill>
                  <a:srgbClr val="00B050"/>
                </a:solidFill>
              </a:rPr>
            </a:br>
            <a:r>
              <a:rPr lang="fr-FR" altLang="fr-FR" sz="3200" dirty="0">
                <a:solidFill>
                  <a:srgbClr val="00B050"/>
                </a:solidFill>
              </a:rPr>
              <a:t>travaillent </a:t>
            </a:r>
            <a:r>
              <a:rPr lang="fr-FR" altLang="fr-FR" sz="3200" b="1" dirty="0">
                <a:solidFill>
                  <a:srgbClr val="00B050"/>
                </a:solidFill>
              </a:rPr>
              <a:t>bit à bit</a:t>
            </a:r>
            <a:endParaRPr lang="fr-FR" altLang="fr-FR" sz="3200" dirty="0">
              <a:solidFill>
                <a:srgbClr val="00B05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1304-BA25-4E66-89AA-E99A1717D32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1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Exemple d’instruction AND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602476" y="1412776"/>
            <a:ext cx="754152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AND		AL,11110000b</a:t>
            </a:r>
          </a:p>
          <a:p>
            <a:pPr>
              <a:spcBef>
                <a:spcPct val="50000"/>
              </a:spcBef>
            </a:pPr>
            <a:r>
              <a:rPr lang="fr-BE" altLang="fr-FR" sz="3200" b="1" dirty="0">
                <a:latin typeface="Courier New" panose="02070309020205020404" pitchFamily="49" charset="0"/>
              </a:rPr>
              <a:t>L’opérande 11110000 s’appelle un </a:t>
            </a:r>
            <a:r>
              <a:rPr lang="fr-BE" altLang="fr-FR" sz="3200" b="1" dirty="0">
                <a:solidFill>
                  <a:srgbClr val="00B050"/>
                </a:solidFill>
                <a:latin typeface="Courier New" panose="02070309020205020404" pitchFamily="49" charset="0"/>
              </a:rPr>
              <a:t>MASQUE</a:t>
            </a:r>
          </a:p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Supposons que AL vaut 01011010</a:t>
            </a:r>
          </a:p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Cela donne 01011010</a:t>
            </a:r>
          </a:p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       AND 11110000</a:t>
            </a:r>
          </a:p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           01010000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1304-BA25-4E66-89AA-E99A1717D323}" type="slidenum">
              <a:rPr lang="fr-FR" smtClean="0"/>
              <a:pPr/>
              <a:t>6</a:t>
            </a:fld>
            <a:endParaRPr lang="fr-FR"/>
          </a:p>
        </p:txBody>
      </p:sp>
      <p:cxnSp>
        <p:nvCxnSpPr>
          <p:cNvPr id="3" name="Connecteur droit 2"/>
          <p:cNvCxnSpPr/>
          <p:nvPr/>
        </p:nvCxnSpPr>
        <p:spPr bwMode="auto">
          <a:xfrm>
            <a:off x="4283968" y="5445224"/>
            <a:ext cx="21602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9236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AND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008143"/>
              </p:ext>
            </p:extLst>
          </p:nvPr>
        </p:nvGraphicFramePr>
        <p:xfrm>
          <a:off x="1691680" y="1484784"/>
          <a:ext cx="6234112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36208" imgH="2581656" progId="Word.Document.8">
                  <p:embed/>
                </p:oleObj>
              </mc:Choice>
              <mc:Fallback>
                <p:oleObj name="Document" r:id="rId2" imgW="6236208" imgH="2581656" progId="Word.Document.8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484784"/>
                        <a:ext cx="6234112" cy="258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1304-BA25-4E66-89AA-E99A1717D32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619672" y="4293096"/>
            <a:ext cx="6840760" cy="954107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dirty="0">
                <a:solidFill>
                  <a:srgbClr val="00B050"/>
                </a:solidFill>
                <a:latin typeface="Arial" panose="020B0604020202020204" pitchFamily="34" charset="0"/>
              </a:rPr>
              <a:t>Sert à mettre un ou plusieurs bits à zéro en laissant les autres bits inchangés</a:t>
            </a:r>
            <a:endParaRPr lang="fr-BE" sz="28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21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Exemple d’instruction OR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602476" y="1412776"/>
            <a:ext cx="754152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OR		AL,11110000b</a:t>
            </a:r>
          </a:p>
          <a:p>
            <a:pPr>
              <a:spcBef>
                <a:spcPct val="50000"/>
              </a:spcBef>
            </a:pPr>
            <a:r>
              <a:rPr lang="fr-BE" altLang="fr-FR" sz="3200" b="1" dirty="0">
                <a:latin typeface="Courier New" panose="02070309020205020404" pitchFamily="49" charset="0"/>
              </a:rPr>
              <a:t>Ici, le masque 11110000 est appliqué à AL</a:t>
            </a:r>
            <a:endParaRPr lang="fr-BE" altLang="fr-FR" sz="32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Supposons que AL vaut 01011010</a:t>
            </a:r>
          </a:p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Cela donne 01011010</a:t>
            </a:r>
          </a:p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       OR  11110000</a:t>
            </a:r>
          </a:p>
          <a:p>
            <a:pPr>
              <a:spcBef>
                <a:spcPct val="50000"/>
              </a:spcBef>
            </a:pPr>
            <a:r>
              <a:rPr lang="fr-FR" altLang="fr-FR" sz="3200" b="1" dirty="0">
                <a:latin typeface="Courier New" panose="02070309020205020404" pitchFamily="49" charset="0"/>
              </a:rPr>
              <a:t>           11111010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1304-BA25-4E66-89AA-E99A1717D323}" type="slidenum">
              <a:rPr lang="fr-FR" smtClean="0"/>
              <a:pPr/>
              <a:t>8</a:t>
            </a:fld>
            <a:endParaRPr lang="fr-FR"/>
          </a:p>
        </p:txBody>
      </p:sp>
      <p:cxnSp>
        <p:nvCxnSpPr>
          <p:cNvPr id="3" name="Connecteur droit 2"/>
          <p:cNvCxnSpPr/>
          <p:nvPr/>
        </p:nvCxnSpPr>
        <p:spPr bwMode="auto">
          <a:xfrm>
            <a:off x="4283968" y="5445224"/>
            <a:ext cx="21602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8014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OR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24576"/>
              </p:ext>
            </p:extLst>
          </p:nvPr>
        </p:nvGraphicFramePr>
        <p:xfrm>
          <a:off x="1691680" y="1196752"/>
          <a:ext cx="623411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36208" imgH="2572512" progId="Word.Document.8">
                  <p:embed/>
                </p:oleObj>
              </mc:Choice>
              <mc:Fallback>
                <p:oleObj name="Document" r:id="rId2" imgW="6236208" imgH="2572512" progId="Word.Document.8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196752"/>
                        <a:ext cx="6234112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1304-BA25-4E66-89AA-E99A1717D32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19672" y="4293096"/>
            <a:ext cx="6840760" cy="954107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dirty="0">
                <a:solidFill>
                  <a:srgbClr val="00B050"/>
                </a:solidFill>
                <a:latin typeface="Arial" panose="020B0604020202020204" pitchFamily="34" charset="0"/>
              </a:rPr>
              <a:t>Sert à mettre un ou plusieurs bits à un</a:t>
            </a:r>
            <a:br>
              <a:rPr lang="fr-FR" altLang="fr-FR" sz="2800" dirty="0">
                <a:solidFill>
                  <a:srgbClr val="00B050"/>
                </a:solidFill>
                <a:latin typeface="Arial" panose="020B0604020202020204" pitchFamily="34" charset="0"/>
              </a:rPr>
            </a:br>
            <a:r>
              <a:rPr lang="fr-FR" altLang="fr-FR" sz="2800" dirty="0">
                <a:solidFill>
                  <a:srgbClr val="00B050"/>
                </a:solidFill>
                <a:latin typeface="Arial" panose="020B0604020202020204" pitchFamily="34" charset="0"/>
              </a:rPr>
              <a:t>en laissant les autres bits inchangés</a:t>
            </a:r>
            <a:endParaRPr lang="fr-BE" sz="28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46632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013 Print PowerPlugs Favorites 2.best">
  <a:themeElements>
    <a:clrScheme name="Personnalisé 1">
      <a:dk1>
        <a:srgbClr val="000000"/>
      </a:dk1>
      <a:lt1>
        <a:srgbClr val="B2B2B2"/>
      </a:lt1>
      <a:dk2>
        <a:srgbClr val="003399"/>
      </a:dk2>
      <a:lt2>
        <a:srgbClr val="000000"/>
      </a:lt2>
      <a:accent1>
        <a:srgbClr val="00CC99"/>
      </a:accent1>
      <a:accent2>
        <a:srgbClr val="FF9900"/>
      </a:accent2>
      <a:accent3>
        <a:srgbClr val="D5D5D5"/>
      </a:accent3>
      <a:accent4>
        <a:srgbClr val="000000"/>
      </a:accent4>
      <a:accent5>
        <a:srgbClr val="AAE2CA"/>
      </a:accent5>
      <a:accent6>
        <a:srgbClr val="E78A00"/>
      </a:accent6>
      <a:hlink>
        <a:srgbClr val="6699FF"/>
      </a:hlink>
      <a:folHlink>
        <a:srgbClr val="709FFF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8F7DBBE801247A59BC76871FB9557" ma:contentTypeVersion="2" ma:contentTypeDescription="Crée un document." ma:contentTypeScope="" ma:versionID="601e71411212a98ac7ee16532a4c170b">
  <xsd:schema xmlns:xsd="http://www.w3.org/2001/XMLSchema" xmlns:xs="http://www.w3.org/2001/XMLSchema" xmlns:p="http://schemas.microsoft.com/office/2006/metadata/properties" xmlns:ns2="bfa77196-7556-46a7-98ef-da21b6455dfc" targetNamespace="http://schemas.microsoft.com/office/2006/metadata/properties" ma:root="true" ma:fieldsID="9856326056074a7c7bb4b6762a825a40" ns2:_="">
    <xsd:import namespace="bfa77196-7556-46a7-98ef-da21b6455d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77196-7556-46a7-98ef-da21b6455d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B42F8C-BB23-4769-A382-960A31B062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82F39B-53ED-455E-BD9F-542E80D534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77196-7556-46a7-98ef-da21b6455d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FDD03B-C515-4CC6-BFF9-F958729EE04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Global013 Print PowerPlugs Favorites 2.best</Template>
  <TotalTime>1495</TotalTime>
  <Words>418</Words>
  <Application>Microsoft Office PowerPoint</Application>
  <PresentationFormat>Affichage à l'écran (4:3)</PresentationFormat>
  <Paragraphs>74</Paragraphs>
  <Slides>12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Times New Roman</vt:lpstr>
      <vt:lpstr>Global013 Print PowerPlugs Favorites 2.best</vt:lpstr>
      <vt:lpstr>Document</vt:lpstr>
      <vt:lpstr>Langage machine</vt:lpstr>
      <vt:lpstr>Rappel important</vt:lpstr>
      <vt:lpstr>Les instructions logiques</vt:lpstr>
      <vt:lpstr>NOT op</vt:lpstr>
      <vt:lpstr>Format des instructions AND, OR et XOR</vt:lpstr>
      <vt:lpstr>Exemple d’instruction AND</vt:lpstr>
      <vt:lpstr>AND</vt:lpstr>
      <vt:lpstr>Exemple d’instruction OR</vt:lpstr>
      <vt:lpstr>OR</vt:lpstr>
      <vt:lpstr>Exemple d’instruction XOR</vt:lpstr>
      <vt:lpstr>XOR est le OU exclusif</vt:lpstr>
      <vt:lpstr>Exercices</vt:lpstr>
    </vt:vector>
  </TitlesOfParts>
  <Company>Phoenix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langage d'assemblage</dc:title>
  <dc:creator>Jean-Luc Collinet</dc:creator>
  <cp:lastModifiedBy>José Vander Meulen</cp:lastModifiedBy>
  <cp:revision>331</cp:revision>
  <cp:lastPrinted>1999-09-06T12:51:46Z</cp:lastPrinted>
  <dcterms:created xsi:type="dcterms:W3CDTF">1999-09-09T14:42:15Z</dcterms:created>
  <dcterms:modified xsi:type="dcterms:W3CDTF">2021-11-14T14:46:59Z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0x010100F358F7DBBE801247A59BC76871FB9557</vt:lpwstr>
  </property>
</Properties>
</file>