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70" r:id="rId11"/>
    <p:sldId id="277" r:id="rId12"/>
    <p:sldId id="271" r:id="rId13"/>
    <p:sldId id="272" r:id="rId14"/>
    <p:sldId id="273" r:id="rId15"/>
    <p:sldId id="274" r:id="rId16"/>
    <p:sldId id="410" r:id="rId17"/>
    <p:sldId id="269" r:id="rId18"/>
    <p:sldId id="279" r:id="rId19"/>
    <p:sldId id="280" r:id="rId20"/>
    <p:sldId id="281" r:id="rId21"/>
    <p:sldId id="278" r:id="rId22"/>
    <p:sldId id="283" r:id="rId23"/>
    <p:sldId id="284" r:id="rId24"/>
    <p:sldId id="285" r:id="rId25"/>
    <p:sldId id="286" r:id="rId26"/>
    <p:sldId id="294" r:id="rId27"/>
    <p:sldId id="290" r:id="rId28"/>
    <p:sldId id="287" r:id="rId29"/>
    <p:sldId id="288" r:id="rId30"/>
    <p:sldId id="289" r:id="rId31"/>
    <p:sldId id="291" r:id="rId32"/>
    <p:sldId id="292" r:id="rId33"/>
    <p:sldId id="293" r:id="rId34"/>
    <p:sldId id="296" r:id="rId35"/>
    <p:sldId id="309" r:id="rId36"/>
    <p:sldId id="312" r:id="rId37"/>
    <p:sldId id="313" r:id="rId38"/>
    <p:sldId id="314" r:id="rId39"/>
    <p:sldId id="319" r:id="rId40"/>
    <p:sldId id="404" r:id="rId41"/>
    <p:sldId id="321" r:id="rId42"/>
    <p:sldId id="325" r:id="rId43"/>
    <p:sldId id="355" r:id="rId44"/>
    <p:sldId id="356" r:id="rId45"/>
    <p:sldId id="357" r:id="rId46"/>
    <p:sldId id="358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7" r:id="rId60"/>
    <p:sldId id="413" r:id="rId61"/>
    <p:sldId id="414" r:id="rId62"/>
    <p:sldId id="415" r:id="rId63"/>
    <p:sldId id="418" r:id="rId64"/>
    <p:sldId id="419" r:id="rId6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5733D-D11C-48D2-9903-5F859A747523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427F9-70A4-4FA9-B5B7-218BB1A815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635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n</a:t>
            </a:r>
            <a:r>
              <a:rPr lang="fr-BE" baseline="-25000" dirty="0" smtClean="0"/>
              <a:t>0</a:t>
            </a:r>
            <a:r>
              <a:rPr lang="fr-BE" dirty="0" smtClean="0"/>
              <a:t> car c’est vrai à partir d’un certain nombre de données – k est intéressant uniquement pour départager 2 algorithmes de même ordre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943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Généralement : méthode dans des structures où les données sont triées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965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Généralement : méthode de tri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574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En abscisse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955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En ordonnée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717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936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recherche dichotomique</a:t>
            </a:r>
            <a:r>
              <a:rPr lang="fr-BE" baseline="0" dirty="0" smtClean="0"/>
              <a:t> – recherche séquentielle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290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Méthode </a:t>
            </a:r>
            <a:r>
              <a:rPr lang="fr-BE" dirty="0" err="1" smtClean="0"/>
              <a:t>private</a:t>
            </a:r>
            <a:r>
              <a:rPr lang="fr-BE" dirty="0" smtClean="0"/>
              <a:t> utilisée</a:t>
            </a:r>
            <a:r>
              <a:rPr lang="fr-BE" baseline="0" dirty="0" smtClean="0"/>
              <a:t> par d’autres méthodes (contient(), supprimer(), …)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688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58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75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73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917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750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35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220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406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95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113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C9BF-602E-4D33-93D5-2DAA2E26D74E}" type="datetimeFigureOut">
              <a:rPr lang="fr-BE" smtClean="0"/>
              <a:t>02-02-19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074A-0737-4E86-9EA2-F05494AF213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55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r>
              <a:rPr lang="fr-BE" dirty="0" smtClean="0"/>
              <a:t>Complexité d’un algorithme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312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53458"/>
              </p:ext>
            </p:extLst>
          </p:nvPr>
        </p:nvGraphicFramePr>
        <p:xfrm>
          <a:off x="251517" y="1340768"/>
          <a:ext cx="8640963" cy="39872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53975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5529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3628800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4386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4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80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2*10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2197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...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153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6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9818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81938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3086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30*10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27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92806"/>
              </p:ext>
            </p:extLst>
          </p:nvPr>
        </p:nvGraphicFramePr>
        <p:xfrm>
          <a:off x="251517" y="1340768"/>
          <a:ext cx="8640963" cy="39872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53975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5529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3628800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4386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4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80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2*10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2197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...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153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6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9818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81938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3086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30*10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27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1475656" y="1268760"/>
            <a:ext cx="734481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5140036" y="384021"/>
            <a:ext cx="31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Ordre de complexité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41650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17483"/>
              </p:ext>
            </p:extLst>
          </p:nvPr>
        </p:nvGraphicFramePr>
        <p:xfrm>
          <a:off x="251517" y="1340768"/>
          <a:ext cx="8640963" cy="39872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53975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5529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3628800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4386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4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80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2*10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2197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...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153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6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9818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81938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3086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30*10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27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150797" y="1772816"/>
            <a:ext cx="936104" cy="3744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1331640" y="5682070"/>
            <a:ext cx="316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Nombre de données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9602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251673"/>
              </p:ext>
            </p:extLst>
          </p:nvPr>
        </p:nvGraphicFramePr>
        <p:xfrm>
          <a:off x="251517" y="1340768"/>
          <a:ext cx="8640963" cy="39872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53975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5529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3628800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4386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4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80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2*10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2197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...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153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6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9818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81938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3086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30*10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27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3131840" y="1907882"/>
            <a:ext cx="93610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179512" y="5682070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Il faudra 10 x plus de temps pour traiter 10 données </a:t>
            </a:r>
          </a:p>
          <a:p>
            <a:r>
              <a:rPr lang="fr-BE" sz="2800" dirty="0" smtClean="0"/>
              <a:t>qu’une donnée!</a:t>
            </a:r>
          </a:p>
        </p:txBody>
      </p:sp>
      <p:sp>
        <p:nvSpPr>
          <p:cNvPr id="5" name="Ellipse 4"/>
          <p:cNvSpPr/>
          <p:nvPr/>
        </p:nvSpPr>
        <p:spPr>
          <a:xfrm>
            <a:off x="3131840" y="1446637"/>
            <a:ext cx="93610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99892" y="260648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27849"/>
              </p:ext>
            </p:extLst>
          </p:nvPr>
        </p:nvGraphicFramePr>
        <p:xfrm>
          <a:off x="251517" y="1340768"/>
          <a:ext cx="8640963" cy="39872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53975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5529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3628800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4386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4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80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2*10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2197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...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153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6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9818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81938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3086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30*10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27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3131840" y="2780928"/>
            <a:ext cx="93610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179512" y="5682070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Il faudra 100 x plus de temps pour traiter 100 données </a:t>
            </a:r>
          </a:p>
          <a:p>
            <a:r>
              <a:rPr lang="fr-BE" sz="2800" dirty="0" smtClean="0"/>
              <a:t>qu’une donnée!</a:t>
            </a:r>
          </a:p>
        </p:txBody>
      </p:sp>
      <p:sp>
        <p:nvSpPr>
          <p:cNvPr id="5" name="Ellipse 4"/>
          <p:cNvSpPr/>
          <p:nvPr/>
        </p:nvSpPr>
        <p:spPr>
          <a:xfrm>
            <a:off x="3131840" y="1446637"/>
            <a:ext cx="93610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99892" y="260648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28211"/>
              </p:ext>
            </p:extLst>
          </p:nvPr>
        </p:nvGraphicFramePr>
        <p:xfrm>
          <a:off x="251517" y="1340768"/>
          <a:ext cx="8640963" cy="39872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53975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5529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3628800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4386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4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80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2*10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2197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...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153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6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9818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81938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3086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30*10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27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3131840" y="2780928"/>
            <a:ext cx="93610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163368" y="544522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Pour traiter 100 données, un algorithme en O(n) prend 100 unités de temps alors qu’un algorithme en O(n</a:t>
            </a:r>
            <a:r>
              <a:rPr lang="fr-BE" sz="2800" baseline="30000" dirty="0" smtClean="0"/>
              <a:t>2</a:t>
            </a:r>
            <a:r>
              <a:rPr lang="fr-BE" sz="2800" dirty="0" smtClean="0"/>
              <a:t>) en prend 10000!</a:t>
            </a:r>
          </a:p>
        </p:txBody>
      </p:sp>
      <p:sp>
        <p:nvSpPr>
          <p:cNvPr id="5" name="Ellipse 4"/>
          <p:cNvSpPr/>
          <p:nvPr/>
        </p:nvSpPr>
        <p:spPr>
          <a:xfrm>
            <a:off x="5076056" y="2800547"/>
            <a:ext cx="93610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0" y="2996952"/>
            <a:ext cx="3955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56947"/>
              </p:ext>
            </p:extLst>
          </p:nvPr>
        </p:nvGraphicFramePr>
        <p:xfrm>
          <a:off x="251517" y="1340768"/>
          <a:ext cx="8640963" cy="39872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53975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5529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3628800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4386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4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80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2*10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2197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...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153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6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9818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81938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53086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30*10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27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2195736" y="4293096"/>
            <a:ext cx="93610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163368" y="544522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Une recherche dichotomique est  50000 x plus rapide qu’une recherche séquentielle dans une structure qui contient 10</a:t>
            </a:r>
            <a:r>
              <a:rPr lang="fr-BE" sz="2800" baseline="30000" dirty="0" smtClean="0"/>
              <a:t>6</a:t>
            </a:r>
            <a:r>
              <a:rPr lang="fr-BE" sz="2800" dirty="0" smtClean="0"/>
              <a:t> données</a:t>
            </a:r>
          </a:p>
        </p:txBody>
      </p:sp>
      <p:sp>
        <p:nvSpPr>
          <p:cNvPr id="5" name="Ellipse 4"/>
          <p:cNvSpPr/>
          <p:nvPr/>
        </p:nvSpPr>
        <p:spPr>
          <a:xfrm>
            <a:off x="3151874" y="4293096"/>
            <a:ext cx="93610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-34400" y="4509120"/>
            <a:ext cx="3955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53521"/>
              </p:ext>
            </p:extLst>
          </p:nvPr>
        </p:nvGraphicFramePr>
        <p:xfrm>
          <a:off x="251517" y="1340768"/>
          <a:ext cx="8640963" cy="39872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53975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</a:tr>
              <a:tr h="45529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3628800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20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2*10</a:t>
                      </a:r>
                      <a:r>
                        <a:rPr lang="fr-FR" sz="1400" kern="1400" baseline="30000" dirty="0">
                          <a:effectLst/>
                        </a:rPr>
                        <a:t>18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7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700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</a:tr>
              <a:tr h="4153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9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</a:tr>
              <a:tr h="49818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130000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8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12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</a:tr>
              <a:tr h="581938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20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20000000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12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18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9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30*10</a:t>
                      </a:r>
                      <a:r>
                        <a:rPr lang="fr-FR" sz="1400" kern="1400" baseline="30000" dirty="0">
                          <a:effectLst/>
                        </a:rPr>
                        <a:t>9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18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27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836712"/>
            <a:ext cx="82089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 smtClean="0"/>
              <a:t>Le facteur de proportionnalité est négligé.</a:t>
            </a:r>
            <a:endParaRPr lang="fr-BE" sz="3200" dirty="0"/>
          </a:p>
          <a:p>
            <a:pPr hangingPunct="0"/>
            <a:endParaRPr lang="fr-FR" sz="3200" dirty="0" smtClean="0"/>
          </a:p>
          <a:p>
            <a:pPr hangingPunct="0"/>
            <a:endParaRPr lang="fr-FR" sz="3200" dirty="0" smtClean="0"/>
          </a:p>
          <a:p>
            <a:pPr hangingPunct="0"/>
            <a:endParaRPr lang="fr-FR" sz="3200" dirty="0"/>
          </a:p>
          <a:p>
            <a:pPr hangingPunct="0"/>
            <a:endParaRPr lang="fr-FR" sz="3200" dirty="0"/>
          </a:p>
          <a:p>
            <a:pPr hangingPunct="0"/>
            <a:r>
              <a:rPr lang="fr-FR" sz="3200" dirty="0" smtClean="0"/>
              <a:t>O(n/2)</a:t>
            </a:r>
          </a:p>
          <a:p>
            <a:pPr hangingPunct="0"/>
            <a:endParaRPr lang="fr-FR" sz="3200" dirty="0" smtClean="0"/>
          </a:p>
          <a:p>
            <a:pPr hangingPunct="0"/>
            <a:r>
              <a:rPr lang="fr-FR" sz="3200" dirty="0"/>
              <a:t>O(n</a:t>
            </a:r>
            <a:r>
              <a:rPr lang="fr-FR" sz="3200" dirty="0" smtClean="0"/>
              <a:t>)</a:t>
            </a:r>
            <a:r>
              <a:rPr lang="fr-FR" sz="3200" dirty="0"/>
              <a:t> </a:t>
            </a:r>
            <a:r>
              <a:rPr lang="fr-FR" sz="3200" dirty="0" smtClean="0"/>
              <a:t>					O(n</a:t>
            </a:r>
            <a:r>
              <a:rPr lang="fr-FR" sz="3200" dirty="0"/>
              <a:t>)</a:t>
            </a:r>
          </a:p>
          <a:p>
            <a:pPr hangingPunct="0"/>
            <a:endParaRPr lang="fr-FR" sz="3200" dirty="0"/>
          </a:p>
          <a:p>
            <a:pPr hangingPunct="0"/>
            <a:r>
              <a:rPr lang="fr-FR" sz="3200" dirty="0"/>
              <a:t>O(2n)</a:t>
            </a:r>
          </a:p>
          <a:p>
            <a:pPr hangingPunct="0"/>
            <a:endParaRPr lang="fr-BE" sz="3200" dirty="0"/>
          </a:p>
        </p:txBody>
      </p:sp>
      <p:sp>
        <p:nvSpPr>
          <p:cNvPr id="4" name="Accolade fermante 3"/>
          <p:cNvSpPr/>
          <p:nvPr/>
        </p:nvSpPr>
        <p:spPr>
          <a:xfrm>
            <a:off x="3275856" y="3429000"/>
            <a:ext cx="432048" cy="24482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54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836712"/>
            <a:ext cx="8208912" cy="5535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 smtClean="0"/>
              <a:t>Le facteur de proportionnalité est négligé.</a:t>
            </a:r>
            <a:endParaRPr lang="fr-BE" sz="3200" dirty="0"/>
          </a:p>
          <a:p>
            <a:pPr hangingPunct="0"/>
            <a:r>
              <a:rPr lang="fr-FR" sz="3200" dirty="0"/>
              <a:t>Il ne sera utilisé que pour départager deux algorithmes qui ont le même ordre de complexité</a:t>
            </a:r>
            <a:r>
              <a:rPr lang="fr-FR" sz="3200" dirty="0" smtClean="0"/>
              <a:t>.</a:t>
            </a:r>
          </a:p>
          <a:p>
            <a:pPr hangingPunct="0"/>
            <a:endParaRPr lang="fr-FR" sz="3200" dirty="0"/>
          </a:p>
          <a:p>
            <a:pPr hangingPunct="0"/>
            <a:r>
              <a:rPr lang="fr-FR" sz="3200" dirty="0" smtClean="0"/>
              <a:t>O(n/2)</a:t>
            </a:r>
          </a:p>
          <a:p>
            <a:pPr hangingPunct="0"/>
            <a:endParaRPr lang="fr-FR" sz="3200" dirty="0" smtClean="0"/>
          </a:p>
          <a:p>
            <a:pPr hangingPunct="0"/>
            <a:r>
              <a:rPr lang="fr-FR" sz="3200" dirty="0"/>
              <a:t>O(n</a:t>
            </a:r>
            <a:r>
              <a:rPr lang="fr-FR" sz="3200" dirty="0" smtClean="0"/>
              <a:t>)</a:t>
            </a:r>
            <a:r>
              <a:rPr lang="fr-FR" sz="3200" dirty="0"/>
              <a:t> </a:t>
            </a:r>
            <a:r>
              <a:rPr lang="fr-FR" sz="3200" dirty="0" smtClean="0"/>
              <a:t>					O(n</a:t>
            </a:r>
            <a:r>
              <a:rPr lang="fr-FR" sz="3200" dirty="0"/>
              <a:t>)</a:t>
            </a:r>
          </a:p>
          <a:p>
            <a:pPr hangingPunct="0"/>
            <a:endParaRPr lang="fr-FR" sz="3200" dirty="0"/>
          </a:p>
          <a:p>
            <a:pPr hangingPunct="0"/>
            <a:r>
              <a:rPr lang="fr-FR" sz="3200" dirty="0"/>
              <a:t>O(2n)</a:t>
            </a:r>
          </a:p>
          <a:p>
            <a:pPr hangingPunct="0"/>
            <a:endParaRPr lang="fr-BE" sz="3200" dirty="0"/>
          </a:p>
        </p:txBody>
      </p:sp>
      <p:sp>
        <p:nvSpPr>
          <p:cNvPr id="4" name="Accolade fermante 3"/>
          <p:cNvSpPr/>
          <p:nvPr/>
        </p:nvSpPr>
        <p:spPr>
          <a:xfrm>
            <a:off x="3275856" y="3429000"/>
            <a:ext cx="432048" cy="24482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89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3569" y="604067"/>
            <a:ext cx="796173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 smtClean="0"/>
              <a:t>Soit </a:t>
            </a:r>
            <a:r>
              <a:rPr lang="fr-FR" sz="3200" dirty="0"/>
              <a:t>f(n) une fonction de n</a:t>
            </a:r>
            <a:r>
              <a:rPr lang="fr-FR" sz="3200" dirty="0" smtClean="0"/>
              <a:t>.</a:t>
            </a:r>
          </a:p>
          <a:p>
            <a:pPr hangingPunct="0"/>
            <a:endParaRPr lang="fr-BE" sz="3200" dirty="0"/>
          </a:p>
          <a:p>
            <a:pPr hangingPunct="0"/>
            <a:r>
              <a:rPr lang="fr-FR" sz="3200" dirty="0"/>
              <a:t>On dira </a:t>
            </a:r>
            <a:r>
              <a:rPr lang="fr-FR" sz="3200" dirty="0" smtClean="0"/>
              <a:t>qu'un </a:t>
            </a:r>
            <a:r>
              <a:rPr lang="fr-FR" sz="3200" dirty="0"/>
              <a:t>algorithme est en </a:t>
            </a:r>
            <a:r>
              <a:rPr lang="fr-FR" sz="3200" b="1" dirty="0">
                <a:solidFill>
                  <a:srgbClr val="FF0000"/>
                </a:solidFill>
              </a:rPr>
              <a:t>O(f(n))</a:t>
            </a:r>
            <a:r>
              <a:rPr lang="fr-FR" sz="3200" dirty="0"/>
              <a:t> si son temps d</a:t>
            </a:r>
            <a:r>
              <a:rPr lang="fr-BE" sz="3200" dirty="0"/>
              <a:t>’</a:t>
            </a:r>
            <a:r>
              <a:rPr lang="fr-FR" sz="3200" dirty="0"/>
              <a:t>exécution est proportionnel à f(n</a:t>
            </a:r>
            <a:r>
              <a:rPr lang="fr-FR" sz="3200" dirty="0" smtClean="0"/>
              <a:t>).</a:t>
            </a:r>
          </a:p>
          <a:p>
            <a:pPr hangingPunct="0"/>
            <a:r>
              <a:rPr lang="fr-FR" sz="3200" dirty="0" smtClean="0"/>
              <a:t> </a:t>
            </a:r>
            <a:endParaRPr lang="fr-BE" sz="3200" dirty="0"/>
          </a:p>
          <a:p>
            <a:pPr hangingPunct="0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On dira </a:t>
            </a: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qu'un 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algorithme est en O(f(n)) s</a:t>
            </a:r>
            <a:r>
              <a:rPr lang="fr-BE" sz="3200" dirty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il existe deux nombres positifs constants k et n</a:t>
            </a:r>
            <a:r>
              <a:rPr lang="fr-FR" sz="3200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 tels que T(n) 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  <a:sym typeface="Symbol"/>
              </a:rPr>
              <a:t>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 k*f(n) quand n </a:t>
            </a:r>
            <a:r>
              <a:rPr lang="fr-BE" sz="32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r>
              <a:rPr lang="fr-FR" sz="3200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fr-FR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endParaRPr lang="fr-BE" sz="3200" dirty="0"/>
          </a:p>
          <a:p>
            <a:r>
              <a:rPr lang="fr-FR" sz="3200" dirty="0"/>
              <a:t>La fonction f(n) est appelée l</a:t>
            </a:r>
            <a:r>
              <a:rPr lang="fr-BE" sz="3200" dirty="0"/>
              <a:t>’</a:t>
            </a:r>
            <a:r>
              <a:rPr lang="fr-FR" sz="3200" b="1" dirty="0">
                <a:solidFill>
                  <a:srgbClr val="FF0000"/>
                </a:solidFill>
              </a:rPr>
              <a:t>ordre de complexité</a:t>
            </a:r>
            <a:r>
              <a:rPr lang="fr-FR" sz="3200" dirty="0"/>
              <a:t> de l</a:t>
            </a:r>
            <a:r>
              <a:rPr lang="fr-BE" sz="3200" dirty="0"/>
              <a:t>’</a:t>
            </a:r>
            <a:r>
              <a:rPr lang="fr-FR" sz="3200" dirty="0"/>
              <a:t>algorithme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9696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Exemples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144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942661" y="3933056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 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5984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88379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8 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11427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05996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8 ?</a:t>
            </a:r>
            <a:endParaRPr lang="fr-BE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619672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12468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8 ?</a:t>
            </a:r>
            <a:endParaRPr lang="fr-BE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267744" y="4793364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2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00792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8 ?</a:t>
            </a:r>
            <a:endParaRPr lang="fr-BE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059832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6174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8 ?</a:t>
            </a:r>
            <a:endParaRPr lang="fr-BE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059832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96694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7 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4220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38746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7 ?</a:t>
            </a:r>
            <a:endParaRPr lang="fr-BE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619672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36046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7 ?</a:t>
            </a:r>
            <a:endParaRPr lang="fr-BE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339752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32656"/>
            <a:ext cx="81369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/>
              <a:t>Les cas les plus fréquemment rencontrés sont les suivants </a:t>
            </a:r>
            <a:r>
              <a:rPr lang="fr-FR" sz="3200" dirty="0" smtClean="0"/>
              <a:t>:</a:t>
            </a:r>
          </a:p>
          <a:p>
            <a:pPr hangingPunct="0"/>
            <a:endParaRPr lang="fr-BE" sz="1600" dirty="0"/>
          </a:p>
          <a:p>
            <a:pPr hangingPunct="0"/>
            <a:r>
              <a:rPr lang="fr-FR" sz="3200" dirty="0" smtClean="0"/>
              <a:t>O(1</a:t>
            </a:r>
            <a:r>
              <a:rPr lang="fr-FR" sz="3200" dirty="0"/>
              <a:t>) : durée indépendante de n</a:t>
            </a:r>
            <a:endParaRPr lang="fr-BE" sz="3200" dirty="0"/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O(log 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n) : complexité logarithmique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linéaire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 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* log n) : complexité quasi-linéaire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O(n²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quadratique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O(n³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cubique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</a:t>
            </a:r>
            <a:r>
              <a:rPr lang="fr-FR" sz="3200" dirty="0" err="1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baseline="30000" dirty="0" err="1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polynomiale 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O(2</a:t>
            </a:r>
            <a:r>
              <a:rPr lang="fr-FR" sz="3200" baseline="30000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exponentielle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O(n!)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factorielle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49542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7 ?</a:t>
            </a:r>
            <a:endParaRPr lang="fr-BE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987824" y="472205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15115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7 ?</a:t>
            </a:r>
            <a:endParaRPr lang="fr-BE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707904" y="4694758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66140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7 ?</a:t>
            </a:r>
            <a:endParaRPr lang="fr-BE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4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4427984" y="4797152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52627"/>
              </p:ext>
            </p:extLst>
          </p:nvPr>
        </p:nvGraphicFramePr>
        <p:xfrm>
          <a:off x="1259632" y="4143687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52120" y="4077071"/>
            <a:ext cx="215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c</a:t>
            </a:r>
            <a:r>
              <a:rPr lang="fr-BE" sz="3200" dirty="0" smtClean="0"/>
              <a:t>ontient 7 ?</a:t>
            </a:r>
            <a:endParaRPr lang="fr-BE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2699791" y="507625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5076056" y="472205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5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942661" y="3933056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 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0338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997252" y="4365104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O(1)</a:t>
            </a:r>
            <a:endParaRPr lang="fr-BE" sz="32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032002"/>
              </p:ext>
            </p:extLst>
          </p:nvPr>
        </p:nvGraphicFramePr>
        <p:xfrm>
          <a:off x="2707269" y="5085184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649709" y="3933082"/>
            <a:ext cx="3844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Dans le meilleur des cas :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13148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32746"/>
              </p:ext>
            </p:extLst>
          </p:nvPr>
        </p:nvGraphicFramePr>
        <p:xfrm>
          <a:off x="2707269" y="5085184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649709" y="3933082"/>
            <a:ext cx="321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Dans le pire des cas :</a:t>
            </a:r>
            <a:endParaRPr lang="fr-BE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447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40197"/>
              </p:ext>
            </p:extLst>
          </p:nvPr>
        </p:nvGraphicFramePr>
        <p:xfrm>
          <a:off x="2707269" y="5085184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649709" y="3933082"/>
            <a:ext cx="205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Coût moyen:</a:t>
            </a:r>
            <a:endParaRPr lang="fr-BE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O(n/2)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5196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35015"/>
              </p:ext>
            </p:extLst>
          </p:nvPr>
        </p:nvGraphicFramePr>
        <p:xfrm>
          <a:off x="2707269" y="5085184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8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751958" y="3841884"/>
            <a:ext cx="633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En ignorant le facteur de proportionnalité:</a:t>
            </a:r>
            <a:endParaRPr lang="fr-BE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702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9000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32656"/>
            <a:ext cx="81369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/>
              <a:t>Les cas les plus fréquemment rencontrés sont les suivants </a:t>
            </a:r>
            <a:r>
              <a:rPr lang="fr-FR" sz="3200" dirty="0" smtClean="0"/>
              <a:t>:</a:t>
            </a:r>
          </a:p>
          <a:p>
            <a:pPr hangingPunct="0"/>
            <a:endParaRPr lang="fr-BE" sz="1600" dirty="0"/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O(1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durée indépendante de n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/>
              <a:t>O(log </a:t>
            </a:r>
            <a:r>
              <a:rPr lang="fr-FR" sz="3200" dirty="0"/>
              <a:t>n) : complexité logarithmique</a:t>
            </a:r>
            <a:endParaRPr lang="fr-BE" sz="3200" dirty="0"/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linéaire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 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* log n) : complexité quasi-linéaire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O(n²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quadratique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O(n³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cubique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</a:t>
            </a:r>
            <a:r>
              <a:rPr lang="fr-FR" sz="3200" dirty="0" err="1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baseline="30000" dirty="0" err="1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polynomiale 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O(2</a:t>
            </a:r>
            <a:r>
              <a:rPr lang="fr-FR" sz="3200" baseline="30000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exponentielle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O(n!)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factorielle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i;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41836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i;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4603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!= -1;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40326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!= -1;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195736" y="1340768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131840" y="2028617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5991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43677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!= -1;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195736" y="1340768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131840" y="2028617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3997252" y="4365104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40787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004048" y="4404504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6719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71946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0x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0x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0x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0x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>
                          <a:solidFill>
                            <a:schemeClr val="tx1"/>
                          </a:solidFill>
                        </a:rPr>
                        <a:t>0x</a:t>
                      </a:r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35690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8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54069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0x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0x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>
                          <a:solidFill>
                            <a:schemeClr val="tx1"/>
                          </a:solidFill>
                        </a:rPr>
                        <a:t>0x</a:t>
                      </a:r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97317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fr-B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BE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123728" y="569802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780931" y="5698023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7054495">
            <a:off x="1631202" y="3837621"/>
            <a:ext cx="1813999" cy="1775040"/>
          </a:xfrm>
          <a:prstGeom prst="arc">
            <a:avLst>
              <a:gd name="adj1" fmla="val 18340229"/>
              <a:gd name="adj2" fmla="val 0"/>
            </a:avLst>
          </a:prstGeom>
          <a:ln w="44450">
            <a:solidFill>
              <a:schemeClr val="tx1">
                <a:lumMod val="95000"/>
                <a:lumOff val="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10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2333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0x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>
                          <a:solidFill>
                            <a:schemeClr val="tx1"/>
                          </a:solidFill>
                        </a:rPr>
                        <a:t>0x</a:t>
                      </a:r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51269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fr-B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BE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r-B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123728" y="569802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491880" y="5698023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8061792">
            <a:off x="1678005" y="3790371"/>
            <a:ext cx="1971566" cy="2002158"/>
          </a:xfrm>
          <a:prstGeom prst="arc">
            <a:avLst/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141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2694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>
                          <a:solidFill>
                            <a:schemeClr val="tx1"/>
                          </a:solidFill>
                        </a:rPr>
                        <a:t>0x</a:t>
                      </a:r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78880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fr-B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BE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123728" y="569802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211960" y="5698023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7712579">
            <a:off x="1972949" y="3656318"/>
            <a:ext cx="2556699" cy="2335430"/>
          </a:xfrm>
          <a:prstGeom prst="arc">
            <a:avLst>
              <a:gd name="adj1" fmla="val 15990667"/>
              <a:gd name="adj2" fmla="val 1107936"/>
            </a:avLst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816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32656"/>
            <a:ext cx="81369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/>
              <a:t>Les cas les plus fréquemment rencontrés sont les suivants </a:t>
            </a:r>
            <a:r>
              <a:rPr lang="fr-FR" sz="3200" dirty="0" smtClean="0"/>
              <a:t>:</a:t>
            </a:r>
          </a:p>
          <a:p>
            <a:pPr hangingPunct="0"/>
            <a:endParaRPr lang="fr-BE" sz="1600" dirty="0"/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O(1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durée indépendante de n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O(log 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n) : complexité logarithmique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/>
              <a:t>O(n</a:t>
            </a:r>
            <a:r>
              <a:rPr lang="fr-FR" sz="3200" dirty="0"/>
              <a:t>) : complexité linéaire</a:t>
            </a:r>
            <a:endParaRPr lang="fr-BE" sz="3200" dirty="0"/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 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* log n) : complexité quasi-linéaire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O(n²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quadratique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O(n³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cubique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</a:t>
            </a:r>
            <a:r>
              <a:rPr lang="fr-FR" sz="3200" dirty="0" err="1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baseline="30000" dirty="0" err="1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polynomiale 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O(2</a:t>
            </a:r>
            <a:r>
              <a:rPr lang="fr-FR" sz="3200" baseline="30000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exponentielle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O(n!)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factorielle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69759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51671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fr-B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BE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fr-B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123728" y="5698023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932040" y="5680706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7712579">
            <a:off x="1825690" y="3127914"/>
            <a:ext cx="3246646" cy="3029253"/>
          </a:xfrm>
          <a:prstGeom prst="arc">
            <a:avLst>
              <a:gd name="adj1" fmla="val 15860153"/>
              <a:gd name="adj2" fmla="val 1328576"/>
            </a:avLst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062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9152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2x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2x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1819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771800" y="5680706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563888" y="5650465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7026202">
            <a:off x="2250353" y="3771671"/>
            <a:ext cx="1810595" cy="1830183"/>
          </a:xfrm>
          <a:prstGeom prst="arc">
            <a:avLst>
              <a:gd name="adj1" fmla="val 18340229"/>
              <a:gd name="adj2" fmla="val 0"/>
            </a:avLst>
          </a:prstGeom>
          <a:ln w="44450">
            <a:solidFill>
              <a:schemeClr val="tx1">
                <a:lumMod val="95000"/>
                <a:lumOff val="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518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79476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2x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2x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2x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76874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fr-B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771800" y="5680706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211960" y="5630459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8061792">
            <a:off x="2542902" y="3766314"/>
            <a:ext cx="1971566" cy="2002158"/>
          </a:xfrm>
          <a:prstGeom prst="arc">
            <a:avLst/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185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44727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2x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2x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2x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>
                          <a:solidFill>
                            <a:schemeClr val="tx1"/>
                          </a:solidFill>
                        </a:rPr>
                        <a:t>2x</a:t>
                      </a:r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90767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771800" y="5680706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5004048" y="5680706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7712579">
            <a:off x="2627245" y="3656318"/>
            <a:ext cx="2556699" cy="2335430"/>
          </a:xfrm>
          <a:prstGeom prst="arc">
            <a:avLst>
              <a:gd name="adj1" fmla="val 15990667"/>
              <a:gd name="adj2" fmla="val 1107936"/>
            </a:avLst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798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69516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2x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3x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3x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>
                          <a:solidFill>
                            <a:schemeClr val="tx1"/>
                          </a:solidFill>
                        </a:rPr>
                        <a:t>2x</a:t>
                      </a:r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14096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fr-B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r-BE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fr-B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491880" y="5680706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355976" y="5680706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7026202">
            <a:off x="3021547" y="3810051"/>
            <a:ext cx="1810595" cy="1830183"/>
          </a:xfrm>
          <a:prstGeom prst="arc">
            <a:avLst>
              <a:gd name="adj1" fmla="val 18340229"/>
              <a:gd name="adj2" fmla="val 0"/>
            </a:avLst>
          </a:prstGeom>
          <a:ln w="44450">
            <a:solidFill>
              <a:schemeClr val="tx1">
                <a:lumMod val="95000"/>
                <a:lumOff val="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98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62924"/>
              </p:ext>
            </p:extLst>
          </p:nvPr>
        </p:nvGraphicFramePr>
        <p:xfrm>
          <a:off x="1763688" y="4386015"/>
          <a:ext cx="3495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1x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2x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3x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/>
                        <a:t>3x</a:t>
                      </a:r>
                      <a:endParaRPr lang="fr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74081"/>
              </p:ext>
            </p:extLst>
          </p:nvPr>
        </p:nvGraphicFramePr>
        <p:xfrm>
          <a:off x="1763688" y="4941168"/>
          <a:ext cx="34956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9120"/>
                <a:gridCol w="699120"/>
                <a:gridCol w="699120"/>
                <a:gridCol w="699120"/>
                <a:gridCol w="69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3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9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1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/>
                        <a:t>5</a:t>
                      </a:r>
                      <a:endParaRPr lang="fr-BE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41260" y="40770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fr-B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r-BE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82472" y="47251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BE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491880" y="5680706"/>
            <a:ext cx="0" cy="27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932040" y="5680706"/>
            <a:ext cx="0" cy="27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8061792">
            <a:off x="3190974" y="3781034"/>
            <a:ext cx="1971566" cy="2002158"/>
          </a:xfrm>
          <a:prstGeom prst="arc">
            <a:avLst/>
          </a:prstGeom>
          <a:ln w="444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001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004048" y="4404504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12193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contientExAequo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 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[i]==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004048" y="4404504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</a:t>
            </a:r>
            <a:r>
              <a:rPr lang="fr-BE" sz="3200" baseline="30000" dirty="0" smtClean="0"/>
              <a:t>2</a:t>
            </a:r>
            <a:r>
              <a:rPr lang="fr-BE" sz="3200" dirty="0" smtClean="0"/>
              <a:t>)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1195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supprimer(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i;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nombreDEntiers-1;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j++)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[j+1];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364088" y="4632236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5801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supprimer(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for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i;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nombreDEntiers-1;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j++)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[j+1];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364088" y="4632236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14453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32656"/>
            <a:ext cx="81369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/>
              <a:t>Les cas les plus fréquemment rencontrés sont les suivants </a:t>
            </a:r>
            <a:r>
              <a:rPr lang="fr-FR" sz="3200" dirty="0" smtClean="0"/>
              <a:t>:</a:t>
            </a:r>
          </a:p>
          <a:p>
            <a:pPr hangingPunct="0"/>
            <a:endParaRPr lang="fr-BE" sz="1600" dirty="0"/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O(1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durée indépendante de n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O(log 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n) : complexité logarithmique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linéaire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/>
              <a:t>O(n </a:t>
            </a:r>
            <a:r>
              <a:rPr lang="fr-FR" sz="3200" dirty="0"/>
              <a:t>* log n) 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: complexité quasi-linéaire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O(n²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quadratique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O(n³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cubique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</a:t>
            </a:r>
            <a:r>
              <a:rPr lang="fr-FR" sz="3200" dirty="0" err="1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baseline="30000" dirty="0" err="1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polynomiale 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O(2</a:t>
            </a:r>
            <a:r>
              <a:rPr lang="fr-FR" sz="3200" baseline="30000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exponentielle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O(n!)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factorielle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supprimer(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indice =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if(indice ==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-1)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supprimerALIndice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(indice);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292080" y="3717032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15510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90" y="692696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supprimer(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indice =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trouverIndice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if(indice ==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-1)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supprimerALIndice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(indice);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355976" y="1692001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  <p:sp>
        <p:nvSpPr>
          <p:cNvPr id="5" name="Ellipse 4"/>
          <p:cNvSpPr/>
          <p:nvPr/>
        </p:nvSpPr>
        <p:spPr>
          <a:xfrm>
            <a:off x="899592" y="2492896"/>
            <a:ext cx="2412268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3260844" y="3212976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5292080" y="3717032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  <p:sp>
        <p:nvSpPr>
          <p:cNvPr id="9" name="Ellipse 8"/>
          <p:cNvSpPr/>
          <p:nvPr/>
        </p:nvSpPr>
        <p:spPr>
          <a:xfrm>
            <a:off x="2771800" y="1196752"/>
            <a:ext cx="196439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58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ajouter(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agrandirTableSiPleine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64088" y="4632236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Coût?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15741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ajouter(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agrandirTableSiPleine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971600" y="1484784"/>
            <a:ext cx="352839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4508959" y="1444424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320234" y="3573016"/>
            <a:ext cx="72735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 si agrandissement de table : O(N)</a:t>
            </a:r>
          </a:p>
          <a:p>
            <a:endParaRPr lang="fr-BE" sz="3200" dirty="0" smtClean="0"/>
          </a:p>
          <a:p>
            <a:r>
              <a:rPr lang="fr-BE" sz="3200" dirty="0"/>
              <a:t>Coût si </a:t>
            </a:r>
            <a:r>
              <a:rPr lang="fr-BE" sz="3200" dirty="0" smtClean="0"/>
              <a:t>pas agrandissement </a:t>
            </a:r>
            <a:r>
              <a:rPr lang="fr-BE" sz="3200" dirty="0"/>
              <a:t>de table : </a:t>
            </a:r>
            <a:r>
              <a:rPr lang="fr-BE" sz="3200" dirty="0" smtClean="0"/>
              <a:t>O(1)</a:t>
            </a:r>
            <a:endParaRPr lang="fr-BE" sz="3200" dirty="0"/>
          </a:p>
          <a:p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8797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ajouter(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agrandirTableSiPleine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unEntier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nombreDEntiers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971600" y="1484784"/>
            <a:ext cx="352839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4508959" y="1444424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O(n)</a:t>
            </a:r>
            <a:endParaRPr lang="fr-BE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320234" y="3573016"/>
            <a:ext cx="87892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Coût amorti = 1!!!</a:t>
            </a:r>
          </a:p>
          <a:p>
            <a:endParaRPr lang="fr-BE" sz="3200" dirty="0"/>
          </a:p>
          <a:p>
            <a:r>
              <a:rPr lang="fr-BE" sz="3200" dirty="0" smtClean="0"/>
              <a:t>Moyenne de n ajout</a:t>
            </a:r>
          </a:p>
          <a:p>
            <a:endParaRPr lang="fr-BE" sz="3200" dirty="0"/>
          </a:p>
          <a:p>
            <a:r>
              <a:rPr lang="fr-BE" sz="3200" dirty="0" smtClean="0"/>
              <a:t>L’agrandissement de la table se fait tous les n ajouts</a:t>
            </a:r>
          </a:p>
          <a:p>
            <a:r>
              <a:rPr lang="fr-BE" sz="3200" dirty="0" smtClean="0"/>
              <a:t>si taille x 2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3202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32656"/>
            <a:ext cx="81369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/>
              <a:t>Les cas les plus fréquemment rencontrés sont les suivants </a:t>
            </a:r>
            <a:r>
              <a:rPr lang="fr-FR" sz="3200" dirty="0" smtClean="0"/>
              <a:t>:</a:t>
            </a:r>
          </a:p>
          <a:p>
            <a:pPr hangingPunct="0"/>
            <a:endParaRPr lang="fr-BE" sz="1600" dirty="0"/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O(1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durée indépendante de n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O(log 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n) : complexité logarithmique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linéaire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 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* log n) : complexité quasi-linéaire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/>
              <a:t>O(n²</a:t>
            </a:r>
            <a:r>
              <a:rPr lang="fr-FR" sz="3200" dirty="0"/>
              <a:t>) 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: complexité quadratique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O(n³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cubique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</a:t>
            </a:r>
            <a:r>
              <a:rPr lang="fr-FR" sz="3200" dirty="0" err="1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baseline="30000" dirty="0" err="1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polynomiale 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O(2</a:t>
            </a:r>
            <a:r>
              <a:rPr lang="fr-FR" sz="3200" baseline="30000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exponentielle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O(n!)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factorielle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32656"/>
            <a:ext cx="81369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/>
              <a:t>Les cas les plus fréquemment rencontrés sont les suivants </a:t>
            </a:r>
            <a:r>
              <a:rPr lang="fr-FR" sz="3200" dirty="0" smtClean="0"/>
              <a:t>:</a:t>
            </a:r>
          </a:p>
          <a:p>
            <a:pPr hangingPunct="0"/>
            <a:endParaRPr lang="fr-BE" sz="1600" dirty="0"/>
          </a:p>
          <a:p>
            <a:pPr hangingPunct="0"/>
            <a:r>
              <a:rPr lang="fr-FR" sz="3200" dirty="0" smtClean="0"/>
              <a:t>O(1</a:t>
            </a:r>
            <a:r>
              <a:rPr lang="fr-FR" sz="3200" dirty="0"/>
              <a:t>) : durée indépendante de n</a:t>
            </a:r>
            <a:endParaRPr lang="fr-BE" sz="3200" dirty="0"/>
          </a:p>
          <a:p>
            <a:pPr hangingPunct="0"/>
            <a:r>
              <a:rPr lang="fr-FR" sz="3200" dirty="0" smtClean="0"/>
              <a:t>O(log </a:t>
            </a:r>
            <a:r>
              <a:rPr lang="fr-FR" sz="3200" dirty="0"/>
              <a:t>n) : complexité logarithmique</a:t>
            </a:r>
            <a:endParaRPr lang="fr-BE" sz="3200" dirty="0"/>
          </a:p>
          <a:p>
            <a:pPr hangingPunct="0"/>
            <a:r>
              <a:rPr lang="fr-FR" sz="3200" dirty="0" smtClean="0"/>
              <a:t>O(n</a:t>
            </a:r>
            <a:r>
              <a:rPr lang="fr-FR" sz="3200" dirty="0"/>
              <a:t>) : complexité linéaire</a:t>
            </a:r>
            <a:endParaRPr lang="fr-BE" sz="3200" dirty="0"/>
          </a:p>
          <a:p>
            <a:pPr hangingPunct="0"/>
            <a:r>
              <a:rPr lang="fr-FR" sz="3200" dirty="0" smtClean="0"/>
              <a:t>O(n </a:t>
            </a:r>
            <a:r>
              <a:rPr lang="fr-FR" sz="3200" dirty="0"/>
              <a:t>* log n) : complexité quasi-linéaire</a:t>
            </a:r>
            <a:endParaRPr lang="fr-BE" sz="3200" dirty="0"/>
          </a:p>
          <a:p>
            <a:pPr hangingPunct="0"/>
            <a:r>
              <a:rPr lang="fr-FR" sz="3200" dirty="0" smtClean="0"/>
              <a:t>O(n²</a:t>
            </a:r>
            <a:r>
              <a:rPr lang="fr-FR" sz="3200" dirty="0"/>
              <a:t>) : complexité quadratique</a:t>
            </a:r>
            <a:endParaRPr lang="fr-BE" sz="3200" dirty="0"/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O(n³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cubique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</a:t>
            </a:r>
            <a:r>
              <a:rPr lang="fr-FR" sz="3200" dirty="0" err="1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baseline="30000" dirty="0" err="1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 : complexité polynomiale 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O(2</a:t>
            </a:r>
            <a:r>
              <a:rPr lang="fr-FR" sz="3200" baseline="30000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exponentielle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O(n!)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 : complexité factorielle</a:t>
            </a:r>
            <a:endParaRPr lang="fr-B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556792"/>
            <a:ext cx="7056784" cy="25202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7910117" y="2216767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5400" dirty="0" smtClean="0">
                <a:sym typeface="Wingdings"/>
              </a:rPr>
              <a:t>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303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32656"/>
            <a:ext cx="81369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sz="3200" dirty="0"/>
              <a:t>Les cas les plus fréquemment rencontrés sont les suivants </a:t>
            </a:r>
            <a:r>
              <a:rPr lang="fr-FR" sz="3200" dirty="0" smtClean="0"/>
              <a:t>:</a:t>
            </a:r>
          </a:p>
          <a:p>
            <a:pPr hangingPunct="0"/>
            <a:endParaRPr lang="fr-FR" sz="1600" dirty="0" smtClean="0"/>
          </a:p>
          <a:p>
            <a:pPr hangingPunct="0"/>
            <a:r>
              <a:rPr lang="fr-FR" sz="3200" dirty="0" smtClean="0"/>
              <a:t>O(1</a:t>
            </a:r>
            <a:r>
              <a:rPr lang="fr-FR" sz="3200" dirty="0"/>
              <a:t>) : durée indépendante de n</a:t>
            </a:r>
            <a:endParaRPr lang="fr-BE" sz="3200" dirty="0"/>
          </a:p>
          <a:p>
            <a:pPr hangingPunct="0"/>
            <a:r>
              <a:rPr lang="fr-FR" sz="3200" dirty="0" smtClean="0"/>
              <a:t>O(log </a:t>
            </a:r>
            <a:r>
              <a:rPr lang="fr-FR" sz="3200" dirty="0"/>
              <a:t>n) : complexité logarithmique</a:t>
            </a:r>
            <a:endParaRPr lang="fr-BE" sz="3200" dirty="0"/>
          </a:p>
          <a:p>
            <a:pPr hangingPunct="0"/>
            <a:r>
              <a:rPr lang="fr-FR" sz="3200" dirty="0" smtClean="0"/>
              <a:t>O(n</a:t>
            </a:r>
            <a:r>
              <a:rPr lang="fr-FR" sz="3200" dirty="0"/>
              <a:t>) : complexité linéaire</a:t>
            </a:r>
            <a:endParaRPr lang="fr-BE" sz="3200" dirty="0"/>
          </a:p>
          <a:p>
            <a:pPr hangingPunct="0"/>
            <a:r>
              <a:rPr lang="fr-FR" sz="3200" dirty="0" smtClean="0"/>
              <a:t>O(n </a:t>
            </a:r>
            <a:r>
              <a:rPr lang="fr-FR" sz="3200" dirty="0"/>
              <a:t>* log n) : complexité quasi-linéaire</a:t>
            </a:r>
            <a:endParaRPr lang="fr-BE" sz="3200" dirty="0"/>
          </a:p>
          <a:p>
            <a:pPr hangingPunct="0"/>
            <a:r>
              <a:rPr lang="fr-FR" sz="3200" dirty="0" smtClean="0"/>
              <a:t>O(n²</a:t>
            </a:r>
            <a:r>
              <a:rPr lang="fr-FR" sz="3200" dirty="0"/>
              <a:t>) : complexité quadratique</a:t>
            </a:r>
            <a:endParaRPr lang="fr-BE" sz="3200" dirty="0"/>
          </a:p>
          <a:p>
            <a:pPr hangingPunct="0"/>
            <a:r>
              <a:rPr lang="fr-FR" sz="3200" dirty="0" smtClean="0"/>
              <a:t>O(n³</a:t>
            </a:r>
            <a:r>
              <a:rPr lang="fr-FR" sz="3200" dirty="0"/>
              <a:t>) : complexité cubique</a:t>
            </a:r>
            <a:endParaRPr lang="fr-BE" sz="3200" dirty="0"/>
          </a:p>
          <a:p>
            <a:pPr hangingPunct="0"/>
            <a:r>
              <a:rPr lang="fr-FR" sz="3200" dirty="0" smtClean="0"/>
              <a:t>O(</a:t>
            </a:r>
            <a:r>
              <a:rPr lang="fr-FR" sz="3200" dirty="0" err="1" smtClean="0"/>
              <a:t>n</a:t>
            </a:r>
            <a:r>
              <a:rPr lang="fr-FR" sz="3200" baseline="30000" dirty="0" err="1" smtClean="0"/>
              <a:t>d</a:t>
            </a:r>
            <a:r>
              <a:rPr lang="fr-FR" sz="3200" dirty="0"/>
              <a:t>) : complexité polynomiale </a:t>
            </a:r>
            <a:endParaRPr lang="fr-BE" sz="3200" dirty="0"/>
          </a:p>
          <a:p>
            <a:pPr hangingPunct="0"/>
            <a:r>
              <a:rPr lang="fr-FR" sz="3200" dirty="0" smtClean="0"/>
              <a:t>O(2</a:t>
            </a:r>
            <a:r>
              <a:rPr lang="fr-FR" sz="3200" baseline="30000" dirty="0" smtClean="0"/>
              <a:t>n</a:t>
            </a:r>
            <a:r>
              <a:rPr lang="fr-FR" sz="3200" dirty="0" smtClean="0"/>
              <a:t>)</a:t>
            </a:r>
            <a:r>
              <a:rPr lang="fr-FR" sz="3200" dirty="0"/>
              <a:t> : complexité exponentielle</a:t>
            </a:r>
            <a:endParaRPr lang="fr-BE" sz="3200" dirty="0"/>
          </a:p>
          <a:p>
            <a:pPr hangingPunct="0"/>
            <a:r>
              <a:rPr lang="fr-FR" sz="3200" dirty="0" smtClean="0"/>
              <a:t>O(n!)</a:t>
            </a:r>
            <a:r>
              <a:rPr lang="fr-FR" sz="3200" dirty="0"/>
              <a:t> : complexité factorielle</a:t>
            </a:r>
            <a:endParaRPr lang="fr-BE" sz="3200" dirty="0"/>
          </a:p>
        </p:txBody>
      </p:sp>
      <p:sp>
        <p:nvSpPr>
          <p:cNvPr id="3" name="Rectangle 2"/>
          <p:cNvSpPr/>
          <p:nvPr/>
        </p:nvSpPr>
        <p:spPr>
          <a:xfrm>
            <a:off x="539552" y="4096009"/>
            <a:ext cx="7056784" cy="199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7907560" y="4491878"/>
            <a:ext cx="768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5400" dirty="0" smtClean="0">
                <a:sym typeface="Wingdings"/>
              </a:rPr>
              <a:t></a:t>
            </a:r>
            <a:endParaRPr lang="fr-BE" sz="5400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198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2211</Words>
  <Application>Microsoft Office PowerPoint</Application>
  <PresentationFormat>Affichage à l'écran (4:3)</PresentationFormat>
  <Paragraphs>1417</Paragraphs>
  <Slides>64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Courier New</vt:lpstr>
      <vt:lpstr>Symbol</vt:lpstr>
      <vt:lpstr>Times New Roman</vt:lpstr>
      <vt:lpstr>Wingdings</vt:lpstr>
      <vt:lpstr>Thème Office</vt:lpstr>
      <vt:lpstr>Complexité d’un algorithme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dupan</cp:lastModifiedBy>
  <cp:revision>78</cp:revision>
  <dcterms:created xsi:type="dcterms:W3CDTF">2013-11-15T12:19:02Z</dcterms:created>
  <dcterms:modified xsi:type="dcterms:W3CDTF">2019-02-02T10:36:03Z</dcterms:modified>
</cp:coreProperties>
</file>