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1" r:id="rId5"/>
    <p:sldId id="379" r:id="rId6"/>
    <p:sldId id="262" r:id="rId7"/>
    <p:sldId id="419" r:id="rId8"/>
    <p:sldId id="421" r:id="rId9"/>
    <p:sldId id="425" r:id="rId10"/>
    <p:sldId id="422" r:id="rId11"/>
    <p:sldId id="426" r:id="rId12"/>
    <p:sldId id="423" r:id="rId13"/>
    <p:sldId id="424" r:id="rId14"/>
    <p:sldId id="427" r:id="rId15"/>
    <p:sldId id="265" r:id="rId16"/>
    <p:sldId id="412" r:id="rId17"/>
    <p:sldId id="413" r:id="rId18"/>
    <p:sldId id="414" r:id="rId19"/>
    <p:sldId id="269" r:id="rId20"/>
    <p:sldId id="336" r:id="rId21"/>
    <p:sldId id="337" r:id="rId22"/>
    <p:sldId id="270" r:id="rId23"/>
    <p:sldId id="274" r:id="rId24"/>
    <p:sldId id="275" r:id="rId25"/>
    <p:sldId id="392" r:id="rId26"/>
    <p:sldId id="276" r:id="rId27"/>
    <p:sldId id="380" r:id="rId28"/>
    <p:sldId id="428" r:id="rId29"/>
    <p:sldId id="383" r:id="rId30"/>
    <p:sldId id="429" r:id="rId31"/>
    <p:sldId id="384" r:id="rId32"/>
    <p:sldId id="430" r:id="rId33"/>
    <p:sldId id="284" r:id="rId34"/>
    <p:sldId id="285" r:id="rId35"/>
    <p:sldId id="286" r:id="rId36"/>
    <p:sldId id="393" r:id="rId37"/>
    <p:sldId id="385" r:id="rId38"/>
    <p:sldId id="387" r:id="rId39"/>
    <p:sldId id="394" r:id="rId40"/>
    <p:sldId id="388" r:id="rId41"/>
    <p:sldId id="390" r:id="rId42"/>
    <p:sldId id="323" r:id="rId43"/>
    <p:sldId id="395" r:id="rId44"/>
    <p:sldId id="396" r:id="rId45"/>
    <p:sldId id="397" r:id="rId46"/>
    <p:sldId id="378" r:id="rId47"/>
    <p:sldId id="308" r:id="rId48"/>
    <p:sldId id="309" r:id="rId49"/>
    <p:sldId id="310" r:id="rId50"/>
    <p:sldId id="391" r:id="rId51"/>
    <p:sldId id="314" r:id="rId52"/>
    <p:sldId id="417" r:id="rId53"/>
    <p:sldId id="418" r:id="rId5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DB772-2AEE-4D57-91FE-51C2E6DA4656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8901-525C-4262-832E-F71B3DEC22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1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C’est la JVM (machine virtuelle Java) qui s’occupe de l’allocation de mémoire.</a:t>
            </a:r>
          </a:p>
          <a:p>
            <a:r>
              <a:rPr lang="fr-BE" dirty="0" smtClean="0"/>
              <a:t>Les tableaux en Java sont statiques,</a:t>
            </a:r>
            <a:r>
              <a:rPr lang="fr-BE" baseline="0" dirty="0" smtClean="0"/>
              <a:t> mais il y a moyen de contrer ce problème. </a:t>
            </a:r>
          </a:p>
          <a:p>
            <a:r>
              <a:rPr lang="fr-BE" baseline="0" dirty="0" smtClean="0"/>
              <a:t>Les pointeurs </a:t>
            </a:r>
            <a:r>
              <a:rPr lang="fr-BE" baseline="0" dirty="0" smtClean="0">
                <a:sym typeface="Wingdings" panose="05000000000000000000" pitchFamily="2" charset="2"/>
              </a:rPr>
              <a:t> allocation dynamique</a:t>
            </a:r>
          </a:p>
          <a:p>
            <a:r>
              <a:rPr lang="fr-BE" baseline="0" dirty="0" smtClean="0">
                <a:sym typeface="Wingdings" panose="05000000000000000000" pitchFamily="2" charset="2"/>
              </a:rPr>
              <a:t>« </a:t>
            </a:r>
            <a:r>
              <a:rPr lang="fr-BE" baseline="0" dirty="0" err="1" smtClean="0">
                <a:sym typeface="Wingdings" panose="05000000000000000000" pitchFamily="2" charset="2"/>
              </a:rPr>
              <a:t>garbage</a:t>
            </a:r>
            <a:r>
              <a:rPr lang="fr-BE" baseline="0" dirty="0" smtClean="0">
                <a:sym typeface="Wingdings" panose="05000000000000000000" pitchFamily="2" charset="2"/>
              </a:rPr>
              <a:t> collector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740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 petit « schéma » aide à la programmation!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419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965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Attention à l’ordre des instructions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354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Une simple permutation</a:t>
            </a:r>
            <a:r>
              <a:rPr lang="fr-BE" baseline="0" dirty="0" smtClean="0"/>
              <a:t> et plus rien ne fonctionne (perte du chaînage, boucles infinies,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01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909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Perte</a:t>
            </a:r>
            <a:r>
              <a:rPr lang="fr-BE" baseline="0" dirty="0" smtClean="0"/>
              <a:t> de la liste!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174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146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Bonjour les boucles infinies!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 programmeur ne doit s’occuper de rien. La</a:t>
            </a:r>
            <a:r>
              <a:rPr lang="fr-BE" baseline="0" dirty="0" smtClean="0"/>
              <a:t> gestion de la mémoire est invisible pour lui.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75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Ramasse-miette</a:t>
            </a:r>
            <a:r>
              <a:rPr lang="fr-BE" baseline="0" dirty="0" smtClean="0"/>
              <a:t> </a:t>
            </a:r>
            <a:r>
              <a:rPr lang="fr-BE" baseline="0" dirty="0" smtClean="0">
                <a:sym typeface="Wingdings" panose="05000000000000000000" pitchFamily="2" charset="2"/>
              </a:rPr>
              <a:t> le programmeur Java ne doit pas s’occuper de libérer la place devenue inutile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1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new</a:t>
            </a:r>
            <a:r>
              <a:rPr lang="fr-BE" baseline="0" dirty="0" smtClean="0"/>
              <a:t> </a:t>
            </a:r>
            <a:r>
              <a:rPr lang="fr-BE" baseline="0" dirty="0" smtClean="0">
                <a:sym typeface="Wingdings" panose="05000000000000000000" pitchFamily="2" charset="2"/>
              </a:rPr>
              <a:t> demande de la mémoire.  Cette demande peut se faire lors de l’exécution du programme. </a:t>
            </a:r>
          </a:p>
          <a:p>
            <a:r>
              <a:rPr lang="fr-BE" baseline="0" dirty="0" smtClean="0">
                <a:sym typeface="Wingdings" panose="05000000000000000000" pitchFamily="2" charset="2"/>
              </a:rPr>
              <a:t>Dans le cas d’une table, il s’agit d’une zone contigüe dont il faut fixer la capacité (taille physique).</a:t>
            </a:r>
          </a:p>
          <a:p>
            <a:r>
              <a:rPr lang="fr-BE" baseline="0" dirty="0" smtClean="0">
                <a:sym typeface="Wingdings" panose="05000000000000000000" pitchFamily="2" charset="2"/>
              </a:rPr>
              <a:t>Une fois la taille fixée, il est impossible de l’agrandir. On parle de table « statique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26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Par exemple</a:t>
            </a:r>
            <a:r>
              <a:rPr lang="fr-BE" baseline="0" dirty="0" smtClean="0"/>
              <a:t> t[14563] </a:t>
            </a:r>
            <a:r>
              <a:rPr lang="fr-BE" baseline="0" dirty="0" smtClean="0">
                <a:sym typeface="Wingdings" panose="05000000000000000000" pitchFamily="2" charset="2"/>
              </a:rPr>
              <a:t> </a:t>
            </a:r>
            <a:r>
              <a:rPr lang="fr-BE" dirty="0" smtClean="0"/>
              <a:t>Coût en O(1)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310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New </a:t>
            </a:r>
            <a:r>
              <a:rPr lang="fr-BE" dirty="0" smtClean="0">
                <a:sym typeface="Wingdings" panose="05000000000000000000" pitchFamily="2" charset="2"/>
              </a:rPr>
              <a:t> c</a:t>
            </a:r>
            <a:r>
              <a:rPr lang="fr-BE" dirty="0" smtClean="0"/>
              <a:t>haque fois qu’on ajoute un nouvel élément</a:t>
            </a:r>
          </a:p>
          <a:p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1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Référence</a:t>
            </a:r>
            <a:r>
              <a:rPr lang="fr-BE" baseline="0" dirty="0" smtClean="0"/>
              <a:t> = une adresse, pas énorme. Mais pour chaque donnée, il faut une référence!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754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Pour</a:t>
            </a:r>
            <a:r>
              <a:rPr lang="fr-BE" baseline="0" dirty="0" smtClean="0"/>
              <a:t> arriver à la 14563ème donnée, il a fallu passer par toutes les précédentes.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45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7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22-02-21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</p:spTree>
    <p:extLst>
      <p:ext uri="{BB962C8B-B14F-4D97-AF65-F5344CB8AC3E}">
        <p14:creationId xmlns:p14="http://schemas.microsoft.com/office/powerpoint/2010/main" val="4026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 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27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</a:t>
            </a:r>
            <a:r>
              <a:rPr lang="fr-BE" sz="3600" dirty="0" smtClean="0"/>
              <a:t> = new char[4];</a:t>
            </a:r>
          </a:p>
          <a:p>
            <a:r>
              <a:rPr lang="fr-BE" sz="3600" dirty="0"/>
              <a:t>table « statique » (pas moyen de l’agrandir</a:t>
            </a:r>
            <a:r>
              <a:rPr lang="fr-BE" sz="3600" dirty="0" smtClean="0"/>
              <a:t>)</a:t>
            </a:r>
          </a:p>
          <a:p>
            <a:r>
              <a:rPr lang="fr-BE" sz="3600" u="sng" dirty="0">
                <a:solidFill>
                  <a:schemeClr val="bg1"/>
                </a:solidFill>
              </a:rPr>
              <a:t>z</a:t>
            </a:r>
            <a:r>
              <a:rPr lang="fr-BE" sz="3600" u="sng" dirty="0" smtClean="0">
                <a:solidFill>
                  <a:schemeClr val="bg1"/>
                </a:solidFill>
              </a:rPr>
              <a:t>one « contigüe »</a:t>
            </a:r>
          </a:p>
          <a:p>
            <a:r>
              <a:rPr lang="fr-BE" sz="3600" dirty="0" smtClean="0">
                <a:solidFill>
                  <a:schemeClr val="bg1"/>
                </a:solidFill>
              </a:rPr>
              <a:t>manipulation aisée et directe (t[0], t[1], …)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 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27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</a:t>
            </a:r>
            <a:r>
              <a:rPr lang="fr-BE" sz="3600" dirty="0" smtClean="0"/>
              <a:t> = new char[4];</a:t>
            </a:r>
          </a:p>
          <a:p>
            <a:r>
              <a:rPr lang="fr-BE" sz="3600" dirty="0">
                <a:solidFill>
                  <a:schemeClr val="bg1"/>
                </a:solidFill>
              </a:rPr>
              <a:t>table « statique » (pas moyen de l’agrandir</a:t>
            </a:r>
            <a:r>
              <a:rPr lang="fr-BE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BE" sz="3600" u="sng" dirty="0"/>
              <a:t>z</a:t>
            </a:r>
            <a:r>
              <a:rPr lang="fr-BE" sz="3600" u="sng" dirty="0" smtClean="0"/>
              <a:t>one « contigüe »</a:t>
            </a:r>
          </a:p>
          <a:p>
            <a:r>
              <a:rPr lang="fr-BE" sz="3600" dirty="0" smtClean="0"/>
              <a:t>accès direct (t[0], t[1], …)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500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liste chaînée </a:t>
            </a:r>
          </a:p>
          <a:p>
            <a:r>
              <a:rPr lang="fr-BE" sz="3600" dirty="0"/>
              <a:t>a</a:t>
            </a:r>
            <a:r>
              <a:rPr lang="fr-BE" sz="3600" dirty="0" smtClean="0"/>
              <a:t>llocation « dynamique » </a:t>
            </a:r>
            <a:endParaRPr lang="fr-BE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4040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liste chaînée </a:t>
            </a:r>
          </a:p>
          <a:p>
            <a:r>
              <a:rPr lang="fr-BE" sz="3600" dirty="0">
                <a:solidFill>
                  <a:schemeClr val="bg1"/>
                </a:solidFill>
              </a:rPr>
              <a:t>a</a:t>
            </a:r>
            <a:r>
              <a:rPr lang="fr-BE" sz="3600" dirty="0" smtClean="0">
                <a:solidFill>
                  <a:schemeClr val="bg1"/>
                </a:solidFill>
              </a:rPr>
              <a:t>llocation « dynamique »</a:t>
            </a:r>
          </a:p>
          <a:p>
            <a:r>
              <a:rPr lang="fr-BE" sz="3600" dirty="0"/>
              <a:t>z</a:t>
            </a:r>
            <a:r>
              <a:rPr lang="fr-BE" sz="3600" dirty="0" smtClean="0"/>
              <a:t>one non contigüe </a:t>
            </a:r>
            <a:r>
              <a:rPr lang="fr-BE" sz="3600" dirty="0" smtClean="0">
                <a:sym typeface="Wingdings" panose="05000000000000000000" pitchFamily="2" charset="2"/>
              </a:rPr>
              <a:t> gestion d’un chaînage</a:t>
            </a:r>
          </a:p>
          <a:p>
            <a:r>
              <a:rPr lang="fr-BE" sz="3600" dirty="0" smtClean="0">
                <a:sym typeface="Wingdings" panose="05000000000000000000" pitchFamily="2" charset="2"/>
              </a:rPr>
              <a:t>« pointeur » (référence) vers le suivant </a:t>
            </a:r>
          </a:p>
          <a:p>
            <a:r>
              <a:rPr lang="fr-BE" sz="3600" dirty="0" smtClean="0">
                <a:sym typeface="Wingdings" panose="05000000000000000000" pitchFamily="2" charset="2"/>
              </a:rPr>
              <a:t>Attention cela prend de la place!</a:t>
            </a:r>
            <a:endParaRPr lang="fr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91" y="3375720"/>
            <a:ext cx="3176054" cy="1720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4915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liste chaînée </a:t>
            </a:r>
          </a:p>
          <a:p>
            <a:r>
              <a:rPr lang="fr-BE" sz="3600" dirty="0">
                <a:solidFill>
                  <a:schemeClr val="bg1"/>
                </a:solidFill>
              </a:rPr>
              <a:t>a</a:t>
            </a:r>
            <a:r>
              <a:rPr lang="fr-BE" sz="3600" dirty="0" smtClean="0">
                <a:solidFill>
                  <a:schemeClr val="bg1"/>
                </a:solidFill>
              </a:rPr>
              <a:t>llocation « dynamique »</a:t>
            </a:r>
          </a:p>
          <a:p>
            <a:r>
              <a:rPr lang="fr-BE" sz="3600" dirty="0" smtClean="0"/>
              <a:t>Pas d’accès direct </a:t>
            </a:r>
            <a:r>
              <a:rPr lang="fr-BE" sz="3600" dirty="0" smtClean="0">
                <a:sym typeface="Wingdings" panose="05000000000000000000" pitchFamily="2" charset="2"/>
              </a:rPr>
              <a:t>!</a:t>
            </a:r>
            <a:endParaRPr lang="fr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91" y="3375720"/>
            <a:ext cx="3176054" cy="1720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339752" y="1412776"/>
            <a:ext cx="230425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11960" y="1988840"/>
            <a:ext cx="792088" cy="316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347864" y="5157192"/>
            <a:ext cx="5616624" cy="11807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sz="4200" dirty="0" smtClean="0"/>
              <a:t>Chaque élément est placé dans un objet « conteneur »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709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55976" y="2708920"/>
            <a:ext cx="576064" cy="208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178005" y="4790658"/>
            <a:ext cx="519492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3600" dirty="0" smtClean="0"/>
              <a:t>L’élément</a:t>
            </a:r>
            <a:endParaRPr lang="fr-BE" sz="3600" dirty="0"/>
          </a:p>
        </p:txBody>
      </p:sp>
      <p:sp>
        <p:nvSpPr>
          <p:cNvPr id="9" name="Ellipse 8"/>
          <p:cNvSpPr/>
          <p:nvPr/>
        </p:nvSpPr>
        <p:spPr>
          <a:xfrm>
            <a:off x="2771800" y="2132856"/>
            <a:ext cx="216024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2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55976" y="3166232"/>
            <a:ext cx="648072" cy="1990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915816" y="2564904"/>
            <a:ext cx="216024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635896" y="5049404"/>
            <a:ext cx="519492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600" dirty="0" smtClean="0"/>
              <a:t>Un pointeur vers le nœud suivant</a:t>
            </a:r>
          </a:p>
        </p:txBody>
      </p:sp>
    </p:spTree>
    <p:extLst>
      <p:ext uri="{BB962C8B-B14F-4D97-AF65-F5344CB8AC3E}">
        <p14:creationId xmlns:p14="http://schemas.microsoft.com/office/powerpoint/2010/main" val="17130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fr-B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55776" y="1196752"/>
            <a:ext cx="30243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34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9"/>
            <a:ext cx="78762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L’ajout et le retrait se font « au sommet »</a:t>
            </a: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3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fr-B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899592" y="4883459"/>
            <a:ext cx="3816424" cy="661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355976" y="4293096"/>
            <a:ext cx="5194920" cy="1180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sz="3600" dirty="0" smtClean="0"/>
              <a:t>La classe </a:t>
            </a:r>
            <a:r>
              <a:rPr lang="fr-BE" sz="3600" dirty="0" err="1" smtClean="0"/>
              <a:t>Noeud</a:t>
            </a:r>
            <a:r>
              <a:rPr lang="fr-BE" sz="3600" dirty="0" smtClean="0"/>
              <a:t> est une</a:t>
            </a:r>
          </a:p>
          <a:p>
            <a:pPr marL="0" indent="0">
              <a:buNone/>
            </a:pPr>
            <a:r>
              <a:rPr lang="fr-BE" sz="3600" dirty="0" smtClean="0"/>
              <a:t>        classe interne</a:t>
            </a:r>
          </a:p>
        </p:txBody>
      </p:sp>
    </p:spTree>
    <p:extLst>
      <p:ext uri="{BB962C8B-B14F-4D97-AF65-F5344CB8AC3E}">
        <p14:creationId xmlns:p14="http://schemas.microsoft.com/office/powerpoint/2010/main" val="12688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java :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195736" y="1700808"/>
            <a:ext cx="244827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8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Zone de dessin 317"/>
          <p:cNvGrpSpPr/>
          <p:nvPr/>
        </p:nvGrpSpPr>
        <p:grpSpPr>
          <a:xfrm>
            <a:off x="618375" y="2041478"/>
            <a:ext cx="7278784" cy="2376264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   ’c’</a:t>
              </a:r>
              <a:r>
                <a:rPr lang="fr-BE" sz="2200" kern="1400" dirty="0" smtClean="0">
                  <a:effectLst/>
                  <a:ea typeface="Times New Roman"/>
                </a:rPr>
                <a:t> </a:t>
              </a:r>
              <a:endParaRPr lang="fr-BE" sz="1000" kern="1400" dirty="0">
                <a:effectLst/>
                <a:ea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’b’</a:t>
              </a: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200" kern="1400" dirty="0">
                  <a:ea typeface="Times New Roman"/>
                </a:rPr>
                <a:t>    </a:t>
              </a: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‘a’</a:t>
              </a:r>
            </a:p>
          </p:txBody>
        </p:sp>
        <p:sp>
          <p:nvSpPr>
            <p:cNvPr id="10" name="Zone de texte 316"/>
            <p:cNvSpPr txBox="1"/>
            <p:nvPr/>
          </p:nvSpPr>
          <p:spPr>
            <a:xfrm>
              <a:off x="684544" y="285750"/>
              <a:ext cx="1599857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3200" kern="1400" dirty="0" smtClean="0">
                  <a:effectLst/>
                  <a:latin typeface="Times New Roman"/>
                  <a:ea typeface="Times New Roman"/>
                </a:rPr>
                <a:t>sommet</a:t>
              </a:r>
              <a:endParaRPr lang="fr-BE" sz="32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91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</a:t>
            </a:r>
            <a:endParaRPr lang="fr-BE" dirty="0"/>
          </a:p>
        </p:txBody>
      </p:sp>
      <p:sp>
        <p:nvSpPr>
          <p:cNvPr id="20" name="Rectangle 19"/>
          <p:cNvSpPr/>
          <p:nvPr/>
        </p:nvSpPr>
        <p:spPr>
          <a:xfrm>
            <a:off x="1187624" y="1844824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pile vide : </a:t>
            </a:r>
          </a:p>
        </p:txBody>
      </p:sp>
      <p:grpSp>
        <p:nvGrpSpPr>
          <p:cNvPr id="21" name="Zone de dessin 77"/>
          <p:cNvGrpSpPr/>
          <p:nvPr/>
        </p:nvGrpSpPr>
        <p:grpSpPr>
          <a:xfrm>
            <a:off x="2051720" y="2996952"/>
            <a:ext cx="3117635" cy="1008112"/>
            <a:chOff x="0" y="0"/>
            <a:chExt cx="2578662" cy="771525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847850" cy="771525"/>
            </a:xfrm>
            <a:prstGeom prst="rect">
              <a:avLst/>
            </a:prstGeom>
          </p:spPr>
        </p:sp>
        <p:sp>
          <p:nvSpPr>
            <p:cNvPr id="23" name="Zone de texte 56"/>
            <p:cNvSpPr txBox="1"/>
            <p:nvPr/>
          </p:nvSpPr>
          <p:spPr>
            <a:xfrm>
              <a:off x="799495" y="180000"/>
              <a:ext cx="1779167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32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b="1" kern="1400" dirty="0">
                  <a:effectLst/>
                  <a:latin typeface="Times New Roman"/>
                  <a:ea typeface="Times New Roman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</a:t>
            </a:r>
            <a:endParaRPr lang="fr-BE" dirty="0"/>
          </a:p>
        </p:txBody>
      </p:sp>
      <p:grpSp>
        <p:nvGrpSpPr>
          <p:cNvPr id="8" name="Zone de dessin 49"/>
          <p:cNvGrpSpPr/>
          <p:nvPr/>
        </p:nvGrpSpPr>
        <p:grpSpPr>
          <a:xfrm>
            <a:off x="1195806" y="2143124"/>
            <a:ext cx="6760569" cy="3734147"/>
            <a:chOff x="0" y="0"/>
            <a:chExt cx="5486400" cy="31623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86400" cy="3162300"/>
            </a:xfrm>
            <a:prstGeom prst="rect">
              <a:avLst/>
            </a:prstGeom>
          </p:spPr>
        </p:sp>
        <p:sp>
          <p:nvSpPr>
            <p:cNvPr id="10" name="Rectangle 9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>
                  <a:effectLst/>
                  <a:latin typeface="Times New Roman"/>
                  <a:ea typeface="Times New Roman"/>
                </a:rPr>
                <a:t>  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>
                  <a:effectLst/>
                  <a:latin typeface="Times New Roman"/>
                  <a:ea typeface="Times New Roman"/>
                </a:rPr>
                <a:t>   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>
                  <a:effectLst/>
                  <a:latin typeface="Times New Roman"/>
                  <a:ea typeface="Times New Roman"/>
                </a:rPr>
                <a:t>      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Zone de texte 40"/>
            <p:cNvSpPr txBox="1"/>
            <p:nvPr/>
          </p:nvSpPr>
          <p:spPr>
            <a:xfrm>
              <a:off x="771525" y="178286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1049020" y="1294107"/>
              <a:ext cx="0" cy="94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962570" y="1292814"/>
              <a:ext cx="0" cy="944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4762795" y="1292814"/>
              <a:ext cx="0" cy="944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75275" y="2295525"/>
              <a:ext cx="1105874" cy="43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400" kern="1400" dirty="0" smtClean="0">
                  <a:ea typeface="Times New Roman"/>
                </a:rPr>
                <a:t>"</a:t>
              </a:r>
              <a:r>
                <a:rPr lang="fr-BE" sz="2400" kern="1400" dirty="0" err="1" smtClean="0">
                  <a:ea typeface="Times New Roman"/>
                </a:rPr>
                <a:t>c</a:t>
              </a:r>
              <a:r>
                <a:rPr lang="fr-BE" sz="2400" kern="1400" dirty="0" err="1" smtClean="0">
                  <a:effectLst/>
                  <a:ea typeface="Times New Roman"/>
                </a:rPr>
                <a:t>hloe</a:t>
              </a:r>
              <a:r>
                <a:rPr lang="fr-BE" sz="2400" kern="1400" dirty="0">
                  <a:ea typeface="Times New Roman"/>
                </a:rPr>
                <a:t> "</a:t>
              </a:r>
              <a:endParaRPr lang="fr-BE" sz="2400" kern="1400" dirty="0">
                <a:effectLst/>
                <a:ea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51975" y="2295524"/>
              <a:ext cx="876640" cy="4399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400" kern="1400" dirty="0" smtClean="0">
                  <a:ea typeface="Times New Roman"/>
                </a:rPr>
                <a:t>"</a:t>
              </a:r>
              <a:r>
                <a:rPr lang="fr-BE" sz="2400" kern="1400" dirty="0" err="1" smtClean="0">
                  <a:ea typeface="Times New Roman"/>
                </a:rPr>
                <a:t>alex</a:t>
              </a:r>
              <a:r>
                <a:rPr lang="fr-BE" sz="2400" kern="1400" dirty="0" smtClean="0">
                  <a:ea typeface="Times New Roman"/>
                </a:rPr>
                <a:t>"</a:t>
              </a:r>
              <a:endParaRPr lang="fr-BE" sz="2400" kern="1400" dirty="0">
                <a:ea typeface="Times New Roman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51750" y="2295525"/>
              <a:ext cx="923116" cy="43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400" kern="1400" dirty="0" smtClean="0">
                  <a:ea typeface="Times New Roman"/>
                </a:rPr>
                <a:t>"ben"</a:t>
              </a:r>
              <a:endParaRPr lang="fr-BE" sz="2400" kern="1400" dirty="0">
                <a:ea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81459" y="1166850"/>
            <a:ext cx="5833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600" dirty="0" smtClean="0"/>
              <a:t>Si l’élément est de type objet :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16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1031200" y="1270857"/>
            <a:ext cx="64524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fr-BE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10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70745" y="4245206"/>
            <a:ext cx="5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00B0F0"/>
                </a:solidFill>
              </a:rPr>
              <a:t>(1)</a:t>
            </a:r>
            <a:endParaRPr lang="fr-BE" dirty="0">
              <a:solidFill>
                <a:srgbClr val="00B0F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866688" y="3555558"/>
            <a:ext cx="1311870" cy="75523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031201" y="4618919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04922" y="4811964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198168" y="3541824"/>
            <a:ext cx="5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92D050"/>
                </a:solidFill>
              </a:rPr>
              <a:t>(2)</a:t>
            </a:r>
            <a:endParaRPr lang="fr-BE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1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  <a:endParaRPr lang="fr-BE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66688" y="3555558"/>
            <a:ext cx="1311870" cy="75523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04922" y="4811964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1031201" y="4618919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8"/>
            <a:ext cx="663675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push(E 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pop() throws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en-GB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sommet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()throws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25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66688" y="3555558"/>
            <a:ext cx="1311870" cy="75523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04922" y="4811964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1031201" y="4618919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66688" y="3555558"/>
            <a:ext cx="1311870" cy="75523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11176" y="1455469"/>
            <a:ext cx="5532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3200" kern="1400" dirty="0">
                  <a:ea typeface="Times New Roman"/>
                </a:rPr>
                <a:t> </a:t>
              </a:r>
              <a:r>
                <a:rPr lang="fr-BE" sz="3200" kern="1400" dirty="0" smtClean="0">
                  <a:ea typeface="Times New Roman"/>
                </a:rPr>
                <a:t>’a</a:t>
              </a:r>
              <a:r>
                <a:rPr lang="fr-BE" sz="3200" kern="1400" dirty="0">
                  <a:ea typeface="Times New Roman"/>
                </a:rPr>
                <a:t>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‘d’</a:t>
              </a: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2178558" y="3611843"/>
            <a:ext cx="1102835" cy="166756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866688" y="3555558"/>
            <a:ext cx="1311870" cy="75523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1880" y="4202962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 smtClean="0">
                <a:sym typeface="Wingdings"/>
              </a:rPr>
              <a:t>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14696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lèche angle droit à deux pointes 3"/>
          <p:cNvSpPr/>
          <p:nvPr/>
        </p:nvSpPr>
        <p:spPr>
          <a:xfrm rot="19046701">
            <a:off x="7934671" y="2774836"/>
            <a:ext cx="871404" cy="807825"/>
          </a:xfrm>
          <a:prstGeom prst="leftUpArrow">
            <a:avLst>
              <a:gd name="adj1" fmla="val 11579"/>
              <a:gd name="adj2" fmla="val 23264"/>
              <a:gd name="adj3" fmla="val 25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26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1880" y="4202962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 smtClean="0">
                <a:sym typeface="Wingdings"/>
              </a:rPr>
              <a:t>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3191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1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361950" y="18478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V="1">
            <a:off x="904922" y="3715140"/>
            <a:ext cx="1206254" cy="59565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1019088" y="4618919"/>
            <a:ext cx="246697" cy="345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866688" y="4811964"/>
            <a:ext cx="67396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V="1">
            <a:off x="904922" y="3715140"/>
            <a:ext cx="1206254" cy="59565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8"/>
            <a:ext cx="645240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push(E 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pop() throws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en-GB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sommet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()throws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259632" y="3427551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611560" y="4270720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89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V="1">
            <a:off x="904922" y="3715140"/>
            <a:ext cx="1206254" cy="59565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  <a:endParaRPr lang="fr-BE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Ajout d’un nouveau nœud :</a:t>
            </a:r>
            <a:endParaRPr lang="fr-BE" dirty="0"/>
          </a:p>
        </p:txBody>
      </p:sp>
      <p:grpSp>
        <p:nvGrpSpPr>
          <p:cNvPr id="3" name="Zone de dessin 125"/>
          <p:cNvGrpSpPr/>
          <p:nvPr/>
        </p:nvGrpSpPr>
        <p:grpSpPr>
          <a:xfrm>
            <a:off x="501604" y="1863753"/>
            <a:ext cx="8352928" cy="4293642"/>
            <a:chOff x="0" y="0"/>
            <a:chExt cx="7496175" cy="31146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496175" cy="31146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685800" y="24479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61250" y="24479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 smtClean="0">
                  <a:ea typeface="Times New Roman"/>
                </a:rPr>
                <a:t>‘</a:t>
              </a:r>
              <a:r>
                <a:rPr lang="fr-BE" sz="32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581150" y="26657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855" y="24295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693824" y="1657350"/>
              <a:ext cx="1624014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00" y="15516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5229225" y="25527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400175" y="24485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3305175" y="24485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140017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104425" y="24295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448050" y="26644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04950" y="1008674"/>
              <a:ext cx="1171576" cy="437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 smtClean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2475" y="2276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104900" y="427650"/>
              <a:ext cx="476250" cy="58102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447904" y="260645"/>
              <a:ext cx="2490048" cy="38100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295526" y="979125"/>
              <a:ext cx="1" cy="466725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2371725" y="1114425"/>
              <a:ext cx="12382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V="1">
            <a:off x="904922" y="3715140"/>
            <a:ext cx="1206254" cy="59565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emi-tour 26"/>
          <p:cNvSpPr/>
          <p:nvPr/>
        </p:nvSpPr>
        <p:spPr>
          <a:xfrm>
            <a:off x="3187949" y="2925026"/>
            <a:ext cx="127320" cy="538239"/>
          </a:xfrm>
          <a:prstGeom prst="uturnArrow">
            <a:avLst/>
          </a:prstGeom>
          <a:solidFill>
            <a:srgbClr val="00B0F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  <a:endParaRPr lang="fr-BE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 smtClean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ffectLst/>
                  <a:ea typeface="Times New Roman"/>
                </a:rPr>
                <a:t>‘c’</a:t>
              </a:r>
              <a:endParaRPr lang="fr-BE" sz="2800" kern="1400" dirty="0">
                <a:effectLst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a typeface="Times New Roman"/>
                </a:rPr>
                <a:t>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 smtClean="0"/>
              <a:t>Comment chaîner?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85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 smtClean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ffectLst/>
                  <a:ea typeface="Times New Roman"/>
                </a:rPr>
                <a:t>‘c’</a:t>
              </a:r>
              <a:endParaRPr lang="fr-BE" sz="2800" kern="1400" dirty="0">
                <a:effectLst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a typeface="Times New Roman"/>
                </a:rPr>
                <a:t>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grpSp>
        <p:nvGrpSpPr>
          <p:cNvPr id="25" name="Zone de dessin 29"/>
          <p:cNvGrpSpPr/>
          <p:nvPr/>
        </p:nvGrpSpPr>
        <p:grpSpPr>
          <a:xfrm>
            <a:off x="3485994" y="2087843"/>
            <a:ext cx="5486400" cy="2228850"/>
            <a:chOff x="0" y="0"/>
            <a:chExt cx="5486400" cy="222885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27" name="Rectangle 26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2200" kern="1400" dirty="0" smtClean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20856" y="467002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8" idx="1"/>
              <a:endCxn id="27" idx="3"/>
            </p:cNvCxnSpPr>
            <p:nvPr/>
          </p:nvCxnSpPr>
          <p:spPr>
            <a:xfrm flipH="1"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32" name="Connecteur droit avec flèche 31"/>
            <p:cNvCxnSpPr>
              <a:stCxn id="31" idx="1"/>
              <a:endCxn id="28" idx="3"/>
            </p:cNvCxnSpPr>
            <p:nvPr/>
          </p:nvCxnSpPr>
          <p:spPr>
            <a:xfrm flipH="1" flipV="1">
              <a:off x="3019425" y="1309687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 de texte 28"/>
            <p:cNvSpPr txBox="1"/>
            <p:nvPr/>
          </p:nvSpPr>
          <p:spPr>
            <a:xfrm>
              <a:off x="1191314" y="352701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 smtClean="0"/>
              <a:t>Comment chaîner?</a:t>
            </a:r>
            <a:endParaRPr lang="fr-BE" dirty="0"/>
          </a:p>
        </p:txBody>
      </p: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552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 smtClean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ffectLst/>
                  <a:ea typeface="Times New Roman"/>
                </a:rPr>
                <a:t>‘c’</a:t>
              </a:r>
              <a:endParaRPr lang="fr-BE" sz="2800" kern="1400" dirty="0">
                <a:effectLst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a typeface="Times New Roman"/>
                </a:rPr>
                <a:t>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grpSp>
        <p:nvGrpSpPr>
          <p:cNvPr id="16" name="Zone de dessin 29"/>
          <p:cNvGrpSpPr/>
          <p:nvPr/>
        </p:nvGrpSpPr>
        <p:grpSpPr>
          <a:xfrm>
            <a:off x="2546292" y="3558729"/>
            <a:ext cx="5486400" cy="2228850"/>
            <a:chOff x="0" y="0"/>
            <a:chExt cx="5486400" cy="222885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18" name="Rectangle 17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‘a’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0749" y="491264"/>
              <a:ext cx="547668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’c’</a:t>
              </a: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 de texte 28"/>
            <p:cNvSpPr txBox="1"/>
            <p:nvPr/>
          </p:nvSpPr>
          <p:spPr>
            <a:xfrm>
              <a:off x="647700" y="287675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 smtClean="0">
                  <a:solidFill>
                    <a:schemeClr val="bg1">
                      <a:lumMod val="50000"/>
                    </a:schemeClr>
                  </a:solidFill>
                  <a:latin typeface="Times New Roman"/>
                  <a:ea typeface="Times New Roman"/>
                </a:rPr>
                <a:t>base</a:t>
              </a:r>
              <a:endParaRPr lang="fr-BE" sz="2400" kern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5" name="Zone de dessin 29"/>
          <p:cNvGrpSpPr/>
          <p:nvPr/>
        </p:nvGrpSpPr>
        <p:grpSpPr>
          <a:xfrm>
            <a:off x="3485994" y="2087843"/>
            <a:ext cx="5486400" cy="2228850"/>
            <a:chOff x="0" y="0"/>
            <a:chExt cx="5486400" cy="222885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27" name="Rectangle 26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2200" kern="1400" dirty="0" smtClean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20856" y="467002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8" idx="1"/>
              <a:endCxn id="27" idx="3"/>
            </p:cNvCxnSpPr>
            <p:nvPr/>
          </p:nvCxnSpPr>
          <p:spPr>
            <a:xfrm flipH="1"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32" name="Connecteur droit avec flèche 31"/>
            <p:cNvCxnSpPr>
              <a:stCxn id="31" idx="1"/>
              <a:endCxn id="28" idx="3"/>
            </p:cNvCxnSpPr>
            <p:nvPr/>
          </p:nvCxnSpPr>
          <p:spPr>
            <a:xfrm flipH="1" flipV="1">
              <a:off x="3019425" y="1309687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 de texte 28"/>
            <p:cNvSpPr txBox="1"/>
            <p:nvPr/>
          </p:nvSpPr>
          <p:spPr>
            <a:xfrm>
              <a:off x="1191314" y="352701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 smtClean="0"/>
              <a:t>Comment chaîner?</a:t>
            </a:r>
            <a:endParaRPr lang="fr-BE" dirty="0"/>
          </a:p>
        </p:txBody>
      </p: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580810" y="415472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4879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 smtClean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 smtClean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ffectLst/>
                  <a:ea typeface="Times New Roman"/>
                </a:rPr>
                <a:t>‘c’</a:t>
              </a:r>
              <a:endParaRPr lang="fr-BE" sz="2800" kern="1400" dirty="0">
                <a:effectLst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 smtClean="0">
                  <a:ea typeface="Times New Roman"/>
                </a:rPr>
                <a:t>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grpSp>
        <p:nvGrpSpPr>
          <p:cNvPr id="16" name="Zone de dessin 29"/>
          <p:cNvGrpSpPr/>
          <p:nvPr/>
        </p:nvGrpSpPr>
        <p:grpSpPr>
          <a:xfrm>
            <a:off x="2546292" y="3558729"/>
            <a:ext cx="5486400" cy="2228850"/>
            <a:chOff x="0" y="0"/>
            <a:chExt cx="5486400" cy="222885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18" name="Rectangle 17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‘a’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0749" y="491264"/>
              <a:ext cx="547668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’c’</a:t>
              </a: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 de texte 28"/>
            <p:cNvSpPr txBox="1"/>
            <p:nvPr/>
          </p:nvSpPr>
          <p:spPr>
            <a:xfrm>
              <a:off x="705382" y="271779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 smtClean="0">
                  <a:solidFill>
                    <a:schemeClr val="bg1">
                      <a:lumMod val="50000"/>
                    </a:schemeClr>
                  </a:solidFill>
                  <a:latin typeface="Times New Roman"/>
                  <a:ea typeface="Times New Roman"/>
                </a:rPr>
                <a:t>base</a:t>
              </a:r>
              <a:endParaRPr lang="fr-BE" sz="2400" kern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5" name="Zone de dessin 29"/>
          <p:cNvGrpSpPr/>
          <p:nvPr/>
        </p:nvGrpSpPr>
        <p:grpSpPr>
          <a:xfrm>
            <a:off x="3485994" y="2087843"/>
            <a:ext cx="5486400" cy="2228850"/>
            <a:chOff x="0" y="0"/>
            <a:chExt cx="5486400" cy="222885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27" name="Rectangle 26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2200" kern="1400" dirty="0" smtClean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20856" y="467002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8" idx="1"/>
              <a:endCxn id="27" idx="3"/>
            </p:cNvCxnSpPr>
            <p:nvPr/>
          </p:nvCxnSpPr>
          <p:spPr>
            <a:xfrm flipH="1"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</a:t>
              </a:r>
              <a:r>
                <a:rPr lang="fr-BE" sz="2800" kern="1400" dirty="0" smtClean="0">
                  <a:ea typeface="Times New Roman"/>
                </a:rPr>
                <a:t>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32" name="Connecteur droit avec flèche 31"/>
            <p:cNvCxnSpPr>
              <a:stCxn id="31" idx="1"/>
              <a:endCxn id="28" idx="3"/>
            </p:cNvCxnSpPr>
            <p:nvPr/>
          </p:nvCxnSpPr>
          <p:spPr>
            <a:xfrm flipH="1" flipV="1">
              <a:off x="3019425" y="1309687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 de texte 28"/>
            <p:cNvSpPr txBox="1"/>
            <p:nvPr/>
          </p:nvSpPr>
          <p:spPr>
            <a:xfrm>
              <a:off x="1191314" y="352701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 smtClean="0"/>
              <a:t>Comment chaîner?</a:t>
            </a:r>
            <a:endParaRPr lang="fr-BE" dirty="0"/>
          </a:p>
        </p:txBody>
      </p:sp>
      <p:grpSp>
        <p:nvGrpSpPr>
          <p:cNvPr id="36" name="Zone de dessin 382"/>
          <p:cNvGrpSpPr/>
          <p:nvPr/>
        </p:nvGrpSpPr>
        <p:grpSpPr>
          <a:xfrm>
            <a:off x="1233349" y="5245288"/>
            <a:ext cx="5486400" cy="1476375"/>
            <a:chOff x="0" y="0"/>
            <a:chExt cx="5486400" cy="14763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86400" cy="1476375"/>
            </a:xfrm>
            <a:prstGeom prst="rect">
              <a:avLst/>
            </a:prstGeom>
          </p:spPr>
        </p:sp>
        <p:sp>
          <p:nvSpPr>
            <p:cNvPr id="38" name="Rectangle 37"/>
            <p:cNvSpPr/>
            <p:nvPr/>
          </p:nvSpPr>
          <p:spPr>
            <a:xfrm>
              <a:off x="142875" y="819150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800" kern="1400" dirty="0" smtClean="0">
                  <a:ea typeface="Times New Roman"/>
                </a:rPr>
                <a:t>   ‘</a:t>
              </a:r>
              <a:r>
                <a:rPr lang="fr-BE" sz="2800" kern="1400" dirty="0">
                  <a:ea typeface="Times New Roman"/>
                </a:rPr>
                <a:t>a’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18325" y="819151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 smtClean="0">
                  <a:ea typeface="Times New Roman"/>
                </a:rPr>
                <a:t>‘</a:t>
              </a:r>
              <a:r>
                <a:rPr lang="fr-BE" sz="2800" kern="1400" dirty="0">
                  <a:ea typeface="Times New Roman"/>
                </a:rPr>
                <a:t>b’</a:t>
              </a: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>
              <a:off x="494030" y="228601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endCxn id="38" idx="3"/>
            </p:cNvCxnSpPr>
            <p:nvPr/>
          </p:nvCxnSpPr>
          <p:spPr>
            <a:xfrm flipH="1" flipV="1">
              <a:off x="1152525" y="1052513"/>
              <a:ext cx="865800" cy="31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84930" y="819785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  </a:t>
              </a:r>
              <a:r>
                <a:rPr lang="fr-BE" sz="2800" kern="1400" dirty="0" smtClean="0">
                  <a:ea typeface="Times New Roman"/>
                </a:rPr>
                <a:t>’c</a:t>
              </a:r>
              <a:r>
                <a:rPr lang="fr-BE" sz="2800" kern="1400" dirty="0">
                  <a:ea typeface="Times New Roman"/>
                </a:rPr>
                <a:t>’</a:t>
              </a:r>
            </a:p>
          </p:txBody>
        </p:sp>
        <p:cxnSp>
          <p:nvCxnSpPr>
            <p:cNvPr id="43" name="Connecteur droit avec flèche 42"/>
            <p:cNvCxnSpPr>
              <a:stCxn id="42" idx="1"/>
              <a:endCxn id="39" idx="3"/>
            </p:cNvCxnSpPr>
            <p:nvPr/>
          </p:nvCxnSpPr>
          <p:spPr>
            <a:xfrm flipH="1" flipV="1">
              <a:off x="3019425" y="1052513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 de texte 381"/>
            <p:cNvSpPr txBox="1"/>
            <p:nvPr/>
          </p:nvSpPr>
          <p:spPr>
            <a:xfrm>
              <a:off x="1152525" y="0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base</a:t>
              </a: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580810" y="415472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86974" y="5337145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OU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2780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240150"/>
              </p:ext>
            </p:extLst>
          </p:nvPr>
        </p:nvGraphicFramePr>
        <p:xfrm>
          <a:off x="323528" y="1628800"/>
          <a:ext cx="7920880" cy="41044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200" kern="1400" dirty="0">
                          <a:effectLst/>
                        </a:rPr>
                        <a:t> </a:t>
                      </a:r>
                      <a:endParaRPr lang="fr-BE" sz="1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 smtClean="0">
                          <a:effectLst/>
                        </a:rPr>
                        <a:t>pop()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 smtClean="0">
                          <a:effectLst/>
                        </a:rPr>
                        <a:t>push()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400" dirty="0" smtClean="0">
                          <a:effectLst/>
                        </a:rPr>
                        <a:t>Du plus récent au plus ancien </a:t>
                      </a: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400" dirty="0" smtClean="0">
                          <a:effectLst/>
                        </a:rPr>
                        <a:t>+  le</a:t>
                      </a:r>
                      <a:r>
                        <a:rPr lang="fr-BE" sz="2000" kern="1400" baseline="0" dirty="0" smtClean="0">
                          <a:effectLst/>
                        </a:rPr>
                        <a:t> sommet</a:t>
                      </a:r>
                      <a:endParaRPr lang="fr-BE" sz="2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O(1)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O(1)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  <a:sym typeface="Wingdings"/>
                        </a:rPr>
                        <a:t>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ancien au plus récent </a:t>
                      </a:r>
                      <a:endParaRPr lang="fr-BE" sz="2000" kern="1400" dirty="0" smtClean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 smtClean="0">
                          <a:effectLst/>
                        </a:rPr>
                        <a:t>+  la</a:t>
                      </a:r>
                      <a:r>
                        <a:rPr lang="fr-BE" sz="2000" kern="1400" baseline="0" dirty="0" smtClean="0">
                          <a:effectLst/>
                        </a:rPr>
                        <a:t> base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O(N)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O(N)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smtClean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</a:t>
                      </a:r>
                      <a:r>
                        <a:rPr lang="fr-BE" sz="2000" kern="1400" dirty="0" smtClean="0">
                          <a:effectLst/>
                        </a:rPr>
                        <a:t>ancien </a:t>
                      </a:r>
                      <a:r>
                        <a:rPr lang="fr-BE" sz="2000" kern="1400" dirty="0">
                          <a:effectLst/>
                        </a:rPr>
                        <a:t>au plus </a:t>
                      </a:r>
                      <a:r>
                        <a:rPr lang="fr-BE" sz="2000" kern="1400" dirty="0" smtClean="0">
                          <a:effectLst/>
                        </a:rPr>
                        <a:t>récent </a:t>
                      </a: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 smtClean="0">
                          <a:effectLst/>
                        </a:rPr>
                        <a:t>+  le</a:t>
                      </a:r>
                      <a:r>
                        <a:rPr lang="fr-BE" sz="2000" kern="1400" baseline="0" dirty="0" smtClean="0">
                          <a:effectLst/>
                        </a:rPr>
                        <a:t> sommet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O(1)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 smtClean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récent au plus ancien </a:t>
                      </a:r>
                      <a:endParaRPr lang="fr-BE" sz="2000" kern="1400" dirty="0" smtClean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 smtClean="0">
                          <a:effectLst/>
                        </a:rPr>
                        <a:t>+  la</a:t>
                      </a:r>
                      <a:r>
                        <a:rPr lang="fr-BE" sz="2000" kern="1400" baseline="0" dirty="0" smtClean="0">
                          <a:effectLst/>
                        </a:rPr>
                        <a:t> base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</a:t>
                      </a:r>
                      <a:r>
                        <a:rPr lang="fr-BE" sz="2400" kern="1400" dirty="0" smtClean="0">
                          <a:effectLst/>
                        </a:rPr>
                        <a:t>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 smtClean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 smtClean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b="1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itre 33"/>
          <p:cNvSpPr txBox="1">
            <a:spLocks/>
          </p:cNvSpPr>
          <p:nvPr/>
        </p:nvSpPr>
        <p:spPr>
          <a:xfrm>
            <a:off x="420801" y="848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 smtClean="0"/>
              <a:t>Comment chaîner?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5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 smtClean="0"/>
              <a:t>FILE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98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 smtClean="0"/>
              <a:t>FILE</a:t>
            </a:r>
            <a:endParaRPr lang="fr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157961"/>
            <a:ext cx="4648004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3600" dirty="0" smtClean="0"/>
              <a:t>L’ajout </a:t>
            </a:r>
            <a:r>
              <a:rPr lang="fr-BE" sz="3600" dirty="0"/>
              <a:t>se fait en queue </a:t>
            </a:r>
          </a:p>
          <a:p>
            <a:pPr marL="0" indent="0" hangingPunct="0">
              <a:buNone/>
            </a:pPr>
            <a:r>
              <a:rPr lang="fr-BE" sz="3600" dirty="0"/>
              <a:t>Le retrait se fait en tête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 smtClean="0"/>
              <a:t>FILE</a:t>
            </a:r>
            <a:endParaRPr lang="fr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61092"/>
            <a:ext cx="663675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enfile(E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indent="0" hangingPunct="0">
              <a:buNone/>
            </a:pP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defile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premier()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6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pile 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81760"/>
              </p:ext>
            </p:extLst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619672" y="5157192"/>
            <a:ext cx="4723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</a:t>
            </a:r>
            <a:r>
              <a:rPr lang="fr-BE" sz="3600" dirty="0" smtClean="0"/>
              <a:t>able redimensionnable </a:t>
            </a:r>
          </a:p>
          <a:p>
            <a:r>
              <a:rPr lang="fr-BE" sz="3600" dirty="0"/>
              <a:t>t</a:t>
            </a:r>
            <a:r>
              <a:rPr lang="fr-BE" sz="3600" dirty="0" smtClean="0"/>
              <a:t>aille logique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982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 smtClean="0"/>
              <a:t>FILE</a:t>
            </a:r>
            <a:endParaRPr lang="fr-BE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61092"/>
            <a:ext cx="663675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enfile(E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indent="0" hangingPunct="0">
              <a:buNone/>
            </a:pP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defile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premier()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43608" y="3306262"/>
            <a:ext cx="158417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683568" y="4221088"/>
            <a:ext cx="158417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5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 smtClean="0"/>
              <a:t>Comment chaîner?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 smtClean="0"/>
              <a:t>Comment chaîner?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501008"/>
            <a:ext cx="5958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du plus </a:t>
            </a:r>
            <a:r>
              <a:rPr lang="fr-BE" sz="3600" dirty="0" smtClean="0"/>
              <a:t>ancien (tête) </a:t>
            </a:r>
            <a:r>
              <a:rPr lang="fr-BE" sz="3600" dirty="0"/>
              <a:t>au plus </a:t>
            </a:r>
            <a:r>
              <a:rPr lang="fr-BE" sz="3600" dirty="0" smtClean="0"/>
              <a:t>récent (queue) </a:t>
            </a:r>
          </a:p>
          <a:p>
            <a:endParaRPr lang="fr-BE" sz="1000" dirty="0"/>
          </a:p>
          <a:p>
            <a:r>
              <a:rPr lang="fr-BE" sz="3600" dirty="0" smtClean="0"/>
              <a:t>+ tête</a:t>
            </a:r>
          </a:p>
          <a:p>
            <a:r>
              <a:rPr lang="fr-BE" sz="3600" dirty="0" smtClean="0"/>
              <a:t>+ queue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86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 smtClean="0"/>
              <a:t>Comment chaîner?</a:t>
            </a:r>
            <a:endParaRPr lang="fr-BE" sz="3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501008"/>
            <a:ext cx="5958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du plus </a:t>
            </a:r>
            <a:r>
              <a:rPr lang="fr-BE" sz="3600" dirty="0" smtClean="0"/>
              <a:t>ancien (tête) </a:t>
            </a:r>
            <a:r>
              <a:rPr lang="fr-BE" sz="3600" dirty="0"/>
              <a:t>au plus </a:t>
            </a:r>
            <a:r>
              <a:rPr lang="fr-BE" sz="3600" dirty="0" smtClean="0"/>
              <a:t>récent (queue) </a:t>
            </a:r>
          </a:p>
          <a:p>
            <a:endParaRPr lang="fr-BE" sz="1000" dirty="0"/>
          </a:p>
          <a:p>
            <a:r>
              <a:rPr lang="fr-BE" sz="3600" dirty="0" smtClean="0"/>
              <a:t>+ tête</a:t>
            </a:r>
          </a:p>
          <a:p>
            <a:r>
              <a:rPr lang="fr-BE" sz="3600" dirty="0" smtClean="0"/>
              <a:t>+ queue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6959753" y="4485893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 smtClean="0">
                <a:sym typeface="Wingdings"/>
              </a:rPr>
              <a:t>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35279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pile via </a:t>
            </a:r>
            <a:br>
              <a:rPr lang="fr-BE" sz="3600" dirty="0" smtClean="0"/>
            </a:br>
            <a:r>
              <a:rPr lang="fr-BE" sz="3600" dirty="0" smtClean="0"/>
              <a:t>une </a:t>
            </a:r>
            <a:r>
              <a:rPr lang="fr-BE" sz="3600" u="sng" dirty="0"/>
              <a:t>structure </a:t>
            </a:r>
            <a:r>
              <a:rPr lang="fr-BE" sz="3600" u="sng" dirty="0" smtClean="0"/>
              <a:t>chaînée :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/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35288"/>
            <a:ext cx="5467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 :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(Java):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77623" y="3729384"/>
            <a:ext cx="6872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La JVM (machine virtuelle Java) </a:t>
            </a:r>
            <a:endParaRPr lang="fr-BE" sz="3600" dirty="0"/>
          </a:p>
          <a:p>
            <a:r>
              <a:rPr lang="fr-BE" sz="3600" dirty="0" smtClean="0"/>
              <a:t>s’occupe de l’allocation de mémoire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62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 mémoire (Java):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1177623" y="3729384"/>
            <a:ext cx="6872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La JVM (machine virtuelle Java) </a:t>
            </a:r>
            <a:endParaRPr lang="fr-BE" sz="3600" dirty="0"/>
          </a:p>
          <a:p>
            <a:r>
              <a:rPr lang="fr-BE" sz="3600" dirty="0" smtClean="0"/>
              <a:t>s’occupe de l’allocation de mémoire</a:t>
            </a:r>
          </a:p>
          <a:p>
            <a:r>
              <a:rPr lang="fr-BE" sz="3600" dirty="0" err="1" smtClean="0"/>
              <a:t>Garbage</a:t>
            </a:r>
            <a:r>
              <a:rPr lang="fr-BE" sz="3600" dirty="0" smtClean="0"/>
              <a:t> collector</a:t>
            </a:r>
            <a:endParaRPr lang="fr-BE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1282</Words>
  <Application>Microsoft Office PowerPoint</Application>
  <PresentationFormat>Affichage à l'écran (4:3)</PresentationFormat>
  <Paragraphs>520</Paragraphs>
  <Slides>53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Shruti</vt:lpstr>
      <vt:lpstr>Symbol</vt:lpstr>
      <vt:lpstr>Times New Roman</vt:lpstr>
      <vt:lpstr>Wingdings</vt:lpstr>
      <vt:lpstr>Thème Office</vt:lpstr>
      <vt:lpstr>PILE</vt:lpstr>
      <vt:lpstr>PILE</vt:lpstr>
      <vt:lpstr>PILE</vt:lpstr>
      <vt:lpstr>PILE</vt:lpstr>
      <vt:lpstr> Implémentation de la pile via une table :  </vt:lpstr>
      <vt:lpstr> Implémentation de la pile via  une structure chaînée : </vt:lpstr>
      <vt:lpstr>En mémoire (Java) :</vt:lpstr>
      <vt:lpstr>En mémoire (Java):</vt:lpstr>
      <vt:lpstr>En mémoire (Java):</vt:lpstr>
      <vt:lpstr>En mémoire (Java) :</vt:lpstr>
      <vt:lpstr>En mémoire (Java) :</vt:lpstr>
      <vt:lpstr>En mémoire (Java):</vt:lpstr>
      <vt:lpstr>En mémoire (Java):</vt:lpstr>
      <vt:lpstr>En mémoire (Java):</vt:lpstr>
      <vt:lpstr>En java :</vt:lpstr>
      <vt:lpstr>En java :</vt:lpstr>
      <vt:lpstr>En java :</vt:lpstr>
      <vt:lpstr>En java :</vt:lpstr>
      <vt:lpstr>En java :</vt:lpstr>
      <vt:lpstr>En java :</vt:lpstr>
      <vt:lpstr>En java :</vt:lpstr>
      <vt:lpstr>Schéma</vt:lpstr>
      <vt:lpstr>Schéma</vt:lpstr>
      <vt:lpstr>Schéma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Comment chaîner?</vt:lpstr>
      <vt:lpstr>Comment chaîner?</vt:lpstr>
      <vt:lpstr>Comment chaîner?</vt:lpstr>
      <vt:lpstr>Comment chaîner?</vt:lpstr>
      <vt:lpstr>Présentation PowerPoint</vt:lpstr>
      <vt:lpstr>FILE</vt:lpstr>
      <vt:lpstr>FILE</vt:lpstr>
      <vt:lpstr>FILE</vt:lpstr>
      <vt:lpstr>FILE</vt:lpstr>
      <vt:lpstr>Comment chaîner?</vt:lpstr>
      <vt:lpstr>Comment chaîner?</vt:lpstr>
      <vt:lpstr>Comment chaîner?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123</cp:revision>
  <dcterms:created xsi:type="dcterms:W3CDTF">2014-02-08T19:50:02Z</dcterms:created>
  <dcterms:modified xsi:type="dcterms:W3CDTF">2021-02-22T09:30:34Z</dcterms:modified>
</cp:coreProperties>
</file>