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0" r:id="rId2"/>
    <p:sldId id="341" r:id="rId3"/>
    <p:sldId id="342" r:id="rId4"/>
    <p:sldId id="399" r:id="rId5"/>
    <p:sldId id="343" r:id="rId6"/>
    <p:sldId id="344" r:id="rId7"/>
    <p:sldId id="345" r:id="rId8"/>
    <p:sldId id="346" r:id="rId9"/>
    <p:sldId id="423" r:id="rId10"/>
    <p:sldId id="347" r:id="rId11"/>
    <p:sldId id="378" r:id="rId12"/>
    <p:sldId id="421" r:id="rId13"/>
    <p:sldId id="391" r:id="rId14"/>
    <p:sldId id="392" r:id="rId15"/>
    <p:sldId id="393" r:id="rId16"/>
    <p:sldId id="382" r:id="rId17"/>
    <p:sldId id="383" r:id="rId18"/>
    <p:sldId id="384" r:id="rId19"/>
    <p:sldId id="385" r:id="rId20"/>
    <p:sldId id="420" r:id="rId21"/>
    <p:sldId id="358" r:id="rId22"/>
    <p:sldId id="359" r:id="rId23"/>
    <p:sldId id="360" r:id="rId24"/>
    <p:sldId id="370" r:id="rId25"/>
    <p:sldId id="371" r:id="rId26"/>
    <p:sldId id="372" r:id="rId27"/>
    <p:sldId id="373" r:id="rId28"/>
    <p:sldId id="369" r:id="rId29"/>
    <p:sldId id="397" r:id="rId30"/>
    <p:sldId id="375" r:id="rId31"/>
    <p:sldId id="376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80076-B03F-45FB-95EB-4AB3B61349BA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8DD-53E4-4746-9FC7-0658412E79E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70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Oblige d’implémenter la méthode abstraite </a:t>
            </a:r>
            <a:r>
              <a:rPr lang="fr-BE" dirty="0" err="1"/>
              <a:t>iterator</a:t>
            </a:r>
            <a:r>
              <a:rPr lang="fr-BE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449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</a:t>
            </a:r>
            <a:r>
              <a:rPr lang="fr-BE" baseline="0" dirty="0"/>
              <a:t> fin de parcours baladeur = </a:t>
            </a:r>
            <a:r>
              <a:rPr lang="fr-BE" baseline="0" dirty="0" err="1"/>
              <a:t>null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065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Schéma</a:t>
            </a:r>
            <a:r>
              <a:rPr lang="fr-BE" baseline="0" dirty="0"/>
              <a:t> classique! Ne pas oublier l’instruction  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baladeur=</a:t>
            </a:r>
            <a:r>
              <a:rPr lang="fr-B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729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La </a:t>
            </a:r>
            <a:r>
              <a:rPr lang="fr-BE" dirty="0" err="1" smtClean="0"/>
              <a:t>linkedList</a:t>
            </a:r>
            <a:r>
              <a:rPr lang="fr-BE" dirty="0" smtClean="0"/>
              <a:t> implémente comme l’</a:t>
            </a:r>
            <a:r>
              <a:rPr lang="fr-BE" dirty="0" err="1" smtClean="0"/>
              <a:t>ArrayList</a:t>
            </a:r>
            <a:r>
              <a:rPr lang="fr-BE" dirty="0" smtClean="0"/>
              <a:t> l’interface List </a:t>
            </a:r>
            <a:r>
              <a:rPr lang="fr-BE" dirty="0" smtClean="0">
                <a:sym typeface="Wingdings" panose="05000000000000000000" pitchFamily="2" charset="2"/>
              </a:rPr>
              <a:t> « </a:t>
            </a:r>
            <a:r>
              <a:rPr lang="fr-BE" dirty="0" err="1" smtClean="0">
                <a:sym typeface="Wingdings" panose="05000000000000000000" pitchFamily="2" charset="2"/>
              </a:rPr>
              <a:t>ordered</a:t>
            </a:r>
            <a:r>
              <a:rPr lang="fr-BE" dirty="0" smtClean="0">
                <a:sym typeface="Wingdings" panose="05000000000000000000" pitchFamily="2" charset="2"/>
              </a:rPr>
              <a:t> by index » Mais</a:t>
            </a:r>
            <a:r>
              <a:rPr lang="fr-BE" baseline="0" dirty="0" smtClean="0">
                <a:sym typeface="Wingdings" panose="05000000000000000000" pitchFamily="2" charset="2"/>
              </a:rPr>
              <a:t> attention PAS accès direct!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0F8DD-53E4-4746-9FC7-0658412E79EA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300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01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5654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9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6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36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1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041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3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2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45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3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F614C-5EEA-4919-94D1-1113F34DBD94}" type="datetimeFigureOut">
              <a:rPr lang="fr-BE" smtClean="0"/>
              <a:t>14-02-20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B279-9368-493A-A984-2295772C1D8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59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be/url?sa=i&amp;rct=j&amp;q=&amp;esrc=s&amp;source=images&amp;cd=&amp;cad=rja&amp;docid=dTlfxLe7nYEBxM&amp;tbnid=pNxgKGsEvY8TfM:&amp;ved=0CAUQjRw&amp;url=http://amelie.lehuen.com/index.php/category/Epoque-montreal&amp;ei=nSr-Uo7iBsSc0AWwuoHQAQ&amp;bvm=bv.61190604,d.bGQ&amp;psig=AFQjCNFOBgbhlLqRx5pB3Bz3Gr-TwKBkRw&amp;ust=139247500289043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fr-BE" dirty="0"/>
              <a:t>Les listes</a:t>
            </a:r>
          </a:p>
        </p:txBody>
      </p:sp>
    </p:spTree>
    <p:extLst>
      <p:ext uri="{BB962C8B-B14F-4D97-AF65-F5344CB8AC3E}">
        <p14:creationId xmlns:p14="http://schemas.microsoft.com/office/powerpoint/2010/main" val="16302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ListeSimple</a:t>
            </a:r>
            <a:r>
              <a:rPr lang="fr-BE" sz="3600" dirty="0"/>
              <a:t>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&lt;E&gt;</a:t>
            </a:r>
          </a:p>
          <a:p>
            <a:pPr hangingPunct="0"/>
            <a:r>
              <a:rPr lang="fr-BE" dirty="0"/>
              <a:t> 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 premier()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insererEnTete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insererApres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E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eAInserer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supprimer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6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Implémentation de la liste via </a:t>
            </a:r>
            <a:br>
              <a:rPr lang="fr-BE" dirty="0"/>
            </a:br>
            <a:r>
              <a:rPr lang="fr-BE" dirty="0"/>
              <a:t>une structure chaînée 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4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</a:t>
            </a:r>
            <a:r>
              <a:rPr lang="fr-BE" dirty="0"/>
              <a:t> 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2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</a:t>
            </a:r>
            <a:r>
              <a:rPr lang="fr-BE" dirty="0"/>
              <a:t> 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713797" y="290858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600156" y="3178747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3229601" y="2941604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11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753043" y="2994073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597019" y="3210623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5204342" y="2926272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82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Le parcours </a:t>
            </a:r>
            <a:r>
              <a:rPr lang="fr-BE" b="1" dirty="0"/>
              <a:t>itératif </a:t>
            </a:r>
            <a:r>
              <a:rPr lang="fr-BE" dirty="0"/>
              <a:t>d’une structure chaînée se fait via un « baladeur » :</a:t>
            </a:r>
            <a:br>
              <a:rPr lang="fr-BE" dirty="0"/>
            </a:br>
            <a:endParaRPr lang="fr-BE" dirty="0"/>
          </a:p>
        </p:txBody>
      </p:sp>
      <p:grpSp>
        <p:nvGrpSpPr>
          <p:cNvPr id="24" name="Zone de dessin 317"/>
          <p:cNvGrpSpPr/>
          <p:nvPr/>
        </p:nvGrpSpPr>
        <p:grpSpPr>
          <a:xfrm>
            <a:off x="1115616" y="2705100"/>
            <a:ext cx="6840760" cy="2236068"/>
            <a:chOff x="0" y="0"/>
            <a:chExt cx="5486400" cy="1905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486400" cy="1905000"/>
            </a:xfrm>
            <a:prstGeom prst="rect">
              <a:avLst/>
            </a:prstGeom>
          </p:spPr>
        </p:sp>
        <p:sp>
          <p:nvSpPr>
            <p:cNvPr id="26" name="Rectangle 25"/>
            <p:cNvSpPr/>
            <p:nvPr/>
          </p:nvSpPr>
          <p:spPr>
            <a:xfrm>
              <a:off x="685800" y="1076325"/>
              <a:ext cx="1009650" cy="466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‘c’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1250" y="1076325"/>
              <a:ext cx="1001100" cy="46672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/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  </a:t>
              </a:r>
              <a:r>
                <a:rPr lang="fr-BE" sz="2800" kern="1400" dirty="0">
                  <a:ea typeface="Times New Roman"/>
                </a:rPr>
                <a:t>‘b’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1581150" y="1294107"/>
              <a:ext cx="980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427855" y="1057908"/>
              <a:ext cx="1000760" cy="46609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1000" kern="1400" dirty="0">
                  <a:effectLst/>
                  <a:latin typeface="Times New Roman"/>
                  <a:ea typeface="Times New Roman"/>
                </a:rPr>
                <a:t>      </a:t>
              </a:r>
              <a:r>
                <a:rPr lang="fr-BE" sz="2800" kern="1400" dirty="0">
                  <a:ea typeface="Times New Roman"/>
                </a:rPr>
                <a:t>’a’</a:t>
              </a:r>
            </a:p>
          </p:txBody>
        </p:sp>
        <p:sp>
          <p:nvSpPr>
            <p:cNvPr id="30" name="Zone de texte 316"/>
            <p:cNvSpPr txBox="1"/>
            <p:nvPr/>
          </p:nvSpPr>
          <p:spPr>
            <a:xfrm>
              <a:off x="466724" y="295275"/>
              <a:ext cx="1257301" cy="381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fr-BE" sz="2200" kern="1400" dirty="0">
                  <a:effectLst/>
                  <a:latin typeface="Times New Roman"/>
                  <a:ea typeface="Times New Roman"/>
                </a:rPr>
                <a:t> </a:t>
              </a:r>
              <a:r>
                <a:rPr lang="fr-BE" sz="2200" kern="1400" dirty="0" err="1">
                  <a:effectLst/>
                  <a:latin typeface="Times New Roman"/>
                  <a:ea typeface="Times New Roman"/>
                </a:rPr>
                <a:t>tete</a:t>
              </a:r>
              <a:endParaRPr lang="fr-BE" sz="1000" kern="14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0000" y="180000"/>
              <a:ext cx="295275" cy="447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hangingPunct="0">
                <a:spcAft>
                  <a:spcPts val="0"/>
                </a:spcAft>
              </a:pPr>
              <a:r>
                <a:rPr lang="en-US" sz="1000" kern="1400">
                  <a:effectLst/>
                  <a:latin typeface="Times New Roman"/>
                  <a:ea typeface="Times New Roman"/>
                </a:rPr>
                <a:t> </a:t>
              </a:r>
              <a:endParaRPr lang="fr-BE" sz="1000" kern="14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H="1">
              <a:off x="5229225" y="1181100"/>
              <a:ext cx="104775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400175" y="1076958"/>
              <a:ext cx="0" cy="46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61950" y="476250"/>
              <a:ext cx="476250" cy="5816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305175" y="1076958"/>
              <a:ext cx="0" cy="466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40017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104425" y="1057908"/>
              <a:ext cx="0" cy="46609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3448050" y="1292814"/>
              <a:ext cx="979805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7215718" y="2875564"/>
            <a:ext cx="295275" cy="447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en-US" sz="1000" kern="1400">
                <a:effectLst/>
                <a:latin typeface="Times New Roman"/>
                <a:ea typeface="Times New Roman"/>
              </a:rPr>
              <a:t> </a:t>
            </a:r>
            <a:endParaRPr lang="fr-BE" sz="1200">
              <a:effectLst/>
              <a:latin typeface="Times New Roman"/>
              <a:ea typeface="Times New Roman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7129783" y="3081290"/>
            <a:ext cx="261279" cy="7897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 de texte 230"/>
          <p:cNvSpPr txBox="1"/>
          <p:nvPr/>
        </p:nvSpPr>
        <p:spPr>
          <a:xfrm>
            <a:off x="7701035" y="2890790"/>
            <a:ext cx="1381125" cy="38100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spcAft>
                <a:spcPts val="0"/>
              </a:spcAft>
            </a:pPr>
            <a:r>
              <a:rPr lang="fr-BE" sz="2200" kern="1400" dirty="0">
                <a:effectLst/>
                <a:latin typeface="Times New Roman"/>
                <a:ea typeface="Times New Roman"/>
              </a:rPr>
              <a:t> </a:t>
            </a:r>
            <a:r>
              <a:rPr lang="fr-BE" sz="2200" kern="1400" dirty="0">
                <a:solidFill>
                  <a:srgbClr val="4F81BD"/>
                </a:solidFill>
                <a:effectLst/>
                <a:latin typeface="Times New Roman"/>
                <a:ea typeface="Times New Roman"/>
              </a:rPr>
              <a:t>baladeur</a:t>
            </a:r>
            <a:endParaRPr lang="fr-BE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86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(baladeur!=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baladeur=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5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(baladeur!=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baladeur=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llipse 3"/>
          <p:cNvSpPr/>
          <p:nvPr/>
        </p:nvSpPr>
        <p:spPr>
          <a:xfrm>
            <a:off x="2195736" y="2924944"/>
            <a:ext cx="280831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4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(baladeur!=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baladeur=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llipse 3"/>
          <p:cNvSpPr/>
          <p:nvPr/>
        </p:nvSpPr>
        <p:spPr>
          <a:xfrm>
            <a:off x="908511" y="3226086"/>
            <a:ext cx="446449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7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(baladeur!=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baladeur=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llipse 3"/>
          <p:cNvSpPr/>
          <p:nvPr/>
        </p:nvSpPr>
        <p:spPr>
          <a:xfrm>
            <a:off x="1331640" y="4005064"/>
            <a:ext cx="6048672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13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fr-BE" dirty="0"/>
              <a:t>Les listes</a:t>
            </a:r>
          </a:p>
        </p:txBody>
      </p:sp>
      <p:pic>
        <p:nvPicPr>
          <p:cNvPr id="3" name="Image 2" descr="http://amelie.lehuen.com/images/0985-avr06/Liste%20courses%202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88840"/>
            <a:ext cx="3800475" cy="383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8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BE" dirty="0"/>
              <a:t/>
            </a:r>
            <a:br>
              <a:rPr lang="fr-BE" dirty="0"/>
            </a:br>
            <a:r>
              <a:rPr lang="fr-BE" dirty="0"/>
              <a:t>Exemple :</a:t>
            </a:r>
            <a:br>
              <a:rPr lang="fr-BE" dirty="0"/>
            </a:br>
            <a:endParaRPr lang="fr-BE" dirty="0"/>
          </a:p>
        </p:txBody>
      </p:sp>
      <p:sp>
        <p:nvSpPr>
          <p:cNvPr id="3" name="Rectangle 2"/>
          <p:cNvSpPr/>
          <p:nvPr/>
        </p:nvSpPr>
        <p:spPr>
          <a:xfrm>
            <a:off x="539552" y="2204864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="";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(baladeur!=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+=" " +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baladeur.element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baladeur=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baladeur.suivant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aRenvoyer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42435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02992"/>
              </p:ext>
            </p:extLst>
          </p:nvPr>
        </p:nvGraphicFramePr>
        <p:xfrm>
          <a:off x="395536" y="170080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8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22117"/>
              </p:ext>
            </p:extLst>
          </p:nvPr>
        </p:nvGraphicFramePr>
        <p:xfrm>
          <a:off x="395536" y="170080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99484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7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9108"/>
              </p:ext>
            </p:extLst>
          </p:nvPr>
        </p:nvGraphicFramePr>
        <p:xfrm>
          <a:off x="395536" y="170080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89050"/>
              </p:ext>
            </p:extLst>
          </p:nvPr>
        </p:nvGraphicFramePr>
        <p:xfrm>
          <a:off x="395536" y="1700808"/>
          <a:ext cx="8496944" cy="4012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&lt;E&gt;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iterateur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Iterator&lt;E&gt; iterator()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5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55953"/>
              </p:ext>
            </p:extLst>
          </p:nvPr>
        </p:nvGraphicFramePr>
        <p:xfrm>
          <a:off x="395536" y="1700808"/>
          <a:ext cx="8496944" cy="481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en-GB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fr-BE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&lt;E&gt; </a:t>
                      </a:r>
                      <a:r>
                        <a:rPr lang="fr-BE" sz="20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fr-BE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Iterator&lt;E&gt; iterator()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contient(E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contains(Object o) 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9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48808"/>
              </p:ext>
            </p:extLst>
          </p:nvPr>
        </p:nvGraphicFramePr>
        <p:xfrm>
          <a:off x="395536" y="170080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62334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fr-BE" dirty="0"/>
              <a:t>Les listes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960440" cy="454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0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3801"/>
              </p:ext>
            </p:extLst>
          </p:nvPr>
        </p:nvGraphicFramePr>
        <p:xfrm>
          <a:off x="395536" y="1700808"/>
          <a:ext cx="8496944" cy="320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en-GB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supprimer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remove(Object o) 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81254"/>
              </p:ext>
            </p:extLst>
          </p:nvPr>
        </p:nvGraphicFramePr>
        <p:xfrm>
          <a:off x="395536" y="1700808"/>
          <a:ext cx="8496944" cy="452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ListeSimpleImpl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LinkedList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premier()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insererEnTete</a:t>
                      </a:r>
                      <a:r>
                        <a:rPr lang="fr-BE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en-GB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addFirst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supprimer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e)</a:t>
                      </a:r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remove(Object o) </a:t>
                      </a:r>
                      <a:endParaRPr lang="fr-BE" sz="20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hangingPunct="0"/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insererApres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hangingPunct="0"/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e, E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eAInserer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 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 add(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index,E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e) </a:t>
                      </a:r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LISTE (LIST)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53025" y="1828800"/>
            <a:ext cx="3419475" cy="278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4533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7934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80360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Une liste est une suite d’objets de même type, possédant un ordre bien précis, et dont le nombre est variable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(Une liste peut être vide!)</a:t>
            </a:r>
          </a:p>
        </p:txBody>
      </p:sp>
    </p:spTree>
    <p:extLst>
      <p:ext uri="{BB962C8B-B14F-4D97-AF65-F5344CB8AC3E}">
        <p14:creationId xmlns:p14="http://schemas.microsoft.com/office/powerpoint/2010/main" val="1074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8072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Les opérations sur les piles et les files sont assez limitées !</a:t>
            </a:r>
          </a:p>
        </p:txBody>
      </p:sp>
    </p:spTree>
    <p:extLst>
      <p:ext uri="{BB962C8B-B14F-4D97-AF65-F5344CB8AC3E}">
        <p14:creationId xmlns:p14="http://schemas.microsoft.com/office/powerpoint/2010/main" val="28908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8072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Les opérations sur les piles et les files sont assez limitées !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3094397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Pile : retrait ou ajout au sommet</a:t>
            </a:r>
          </a:p>
          <a:p>
            <a:pPr hangingPunct="0"/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3905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980728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Les opérations sur les piles et les files sont assez limitées !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3094397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Pile : retrait ou ajout au sommet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sz="3600" dirty="0"/>
              <a:t>File : retrait en tête ou ajout en queue</a:t>
            </a:r>
          </a:p>
        </p:txBody>
      </p:sp>
    </p:spTree>
    <p:extLst>
      <p:ext uri="{BB962C8B-B14F-4D97-AF65-F5344CB8AC3E}">
        <p14:creationId xmlns:p14="http://schemas.microsoft.com/office/powerpoint/2010/main" val="42361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ListeSimple</a:t>
            </a:r>
            <a:r>
              <a:rPr lang="fr-BE" sz="3600" dirty="0"/>
              <a:t>&lt;&gt;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&lt;E&gt;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dirty="0"/>
              <a:t> </a:t>
            </a:r>
          </a:p>
          <a:p>
            <a:pPr hangingPunct="0"/>
            <a:endParaRPr lang="fr-BE" dirty="0"/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98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692696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ListeSimple</a:t>
            </a:r>
            <a:r>
              <a:rPr lang="fr-BE" sz="3600" dirty="0"/>
              <a:t>&lt;&gt;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Iterable</a:t>
            </a:r>
            <a:r>
              <a:rPr lang="fr-BE" sz="3600" dirty="0"/>
              <a:t>&lt;E&gt;</a:t>
            </a:r>
          </a:p>
          <a:p>
            <a:pPr hangingPunct="0"/>
            <a:endParaRPr lang="fr-BE" sz="3600" dirty="0"/>
          </a:p>
          <a:p>
            <a:pPr hangingPunct="0"/>
            <a:r>
              <a:rPr lang="fr-BE" dirty="0"/>
              <a:t> </a:t>
            </a:r>
          </a:p>
          <a:p>
            <a:pPr hangingPunct="0"/>
            <a:endParaRPr lang="fr-BE" dirty="0"/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3" name="Ellipse 2"/>
          <p:cNvSpPr/>
          <p:nvPr/>
        </p:nvSpPr>
        <p:spPr>
          <a:xfrm>
            <a:off x="4608004" y="692696"/>
            <a:ext cx="4032448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02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527</Words>
  <Application>Microsoft Office PowerPoint</Application>
  <PresentationFormat>Affichage à l'écran (4:3)</PresentationFormat>
  <Paragraphs>229</Paragraphs>
  <Slides>31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Wingdings</vt:lpstr>
      <vt:lpstr>Thème Office</vt:lpstr>
      <vt:lpstr>Les listes</vt:lpstr>
      <vt:lpstr>Les listes</vt:lpstr>
      <vt:lpstr>Les listes</vt:lpstr>
      <vt:lpstr>LISTE (LIST)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Implémentation de la liste via  une structure chaînée : </vt:lpstr>
      <vt:lpstr> Le parcours itératif d’une structure chaînée se fait via un « baladeur » : </vt:lpstr>
      <vt:lpstr> Le parcours itératif d’une structure chaînée se fait via un « baladeur » : </vt:lpstr>
      <vt:lpstr> Le parcours itératif d’une structure chaînée se fait via un « baladeur » : </vt:lpstr>
      <vt:lpstr> Le parcours itératif d’une structure chaînée se fait via un « baladeur » : </vt:lpstr>
      <vt:lpstr> Exemple : </vt:lpstr>
      <vt:lpstr> Exemple : </vt:lpstr>
      <vt:lpstr> Exemple : </vt:lpstr>
      <vt:lpstr> Exemple : </vt:lpstr>
      <vt:lpstr> Exemple : 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97</cp:revision>
  <dcterms:created xsi:type="dcterms:W3CDTF">2014-02-08T19:50:02Z</dcterms:created>
  <dcterms:modified xsi:type="dcterms:W3CDTF">2020-02-14T13:29:50Z</dcterms:modified>
</cp:coreProperties>
</file>