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40" r:id="rId2"/>
    <p:sldId id="378" r:id="rId3"/>
    <p:sldId id="423" r:id="rId4"/>
    <p:sldId id="424" r:id="rId5"/>
    <p:sldId id="425" r:id="rId6"/>
    <p:sldId id="426" r:id="rId7"/>
    <p:sldId id="427" r:id="rId8"/>
    <p:sldId id="420" r:id="rId9"/>
    <p:sldId id="405" r:id="rId10"/>
    <p:sldId id="428" r:id="rId11"/>
    <p:sldId id="430" r:id="rId12"/>
    <p:sldId id="429" r:id="rId13"/>
    <p:sldId id="431" r:id="rId14"/>
    <p:sldId id="432" r:id="rId15"/>
    <p:sldId id="433" r:id="rId16"/>
    <p:sldId id="438" r:id="rId17"/>
    <p:sldId id="440" r:id="rId18"/>
    <p:sldId id="441" r:id="rId19"/>
    <p:sldId id="442" r:id="rId20"/>
    <p:sldId id="443" r:id="rId21"/>
    <p:sldId id="412" r:id="rId22"/>
    <p:sldId id="436" r:id="rId23"/>
    <p:sldId id="444" r:id="rId24"/>
    <p:sldId id="446" r:id="rId25"/>
    <p:sldId id="447" r:id="rId26"/>
    <p:sldId id="434" r:id="rId27"/>
    <p:sldId id="435" r:id="rId28"/>
    <p:sldId id="445" r:id="rId29"/>
    <p:sldId id="448" r:id="rId30"/>
    <p:sldId id="449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80076-B03F-45FB-95EB-4AB3B61349BA}" type="datetimeFigureOut">
              <a:rPr lang="fr-BE" smtClean="0"/>
              <a:t>02-03-21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8DD-53E4-4746-9FC7-0658412E79E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707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smtClean="0"/>
              <a:t>Structure récursive – un nœud contient un nœud (qui peut être </a:t>
            </a:r>
            <a:r>
              <a:rPr lang="fr-BE" dirty="0" err="1" smtClean="0"/>
              <a:t>null</a:t>
            </a:r>
            <a:r>
              <a:rPr lang="fr-BE" dirty="0" smtClean="0"/>
              <a:t>)</a:t>
            </a:r>
          </a:p>
          <a:p>
            <a:r>
              <a:rPr lang="fr-BE" baseline="0" dirty="0" smtClean="0"/>
              <a:t>( En Math : suite est composée d’une tête et d’un corps qui est une sous-suite)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8576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Cas</a:t>
            </a:r>
            <a:r>
              <a:rPr lang="fr-BE" baseline="0" dirty="0" smtClean="0"/>
              <a:t> bête à toujours prévoir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8014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smtClean="0"/>
              <a:t>L’appel récursif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53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7992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smtClean="0"/>
              <a:t>Cas</a:t>
            </a:r>
            <a:r>
              <a:rPr lang="fr-BE" baseline="0" dirty="0" smtClean="0"/>
              <a:t> bête :  liste est vide (</a:t>
            </a:r>
            <a:r>
              <a:rPr lang="fr-BE" baseline="0" dirty="0" err="1" smtClean="0"/>
              <a:t>tete</a:t>
            </a:r>
            <a:r>
              <a:rPr lang="fr-BE" baseline="0" dirty="0" smtClean="0"/>
              <a:t> = </a:t>
            </a:r>
            <a:r>
              <a:rPr lang="fr-BE" baseline="0" dirty="0" err="1" smtClean="0"/>
              <a:t>null</a:t>
            </a:r>
            <a:r>
              <a:rPr lang="fr-BE" baseline="0" dirty="0" smtClean="0"/>
              <a:t>)  ou  appel récursif </a:t>
            </a:r>
            <a:r>
              <a:rPr lang="fr-BE" baseline="0" dirty="0" smtClean="0">
                <a:sym typeface="Wingdings" panose="05000000000000000000" pitchFamily="2" charset="2"/>
              </a:rPr>
              <a:t> à un moment on sera en fin de liste (plus de suivant)</a:t>
            </a:r>
            <a:endParaRPr lang="fr-BE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3799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smtClean="0"/>
              <a:t>Que renvoie</a:t>
            </a:r>
            <a:r>
              <a:rPr lang="fr-BE" baseline="0" dirty="0" smtClean="0"/>
              <a:t> la boîte noire ? Un </a:t>
            </a:r>
            <a:r>
              <a:rPr lang="fr-BE" baseline="0" dirty="0" err="1" smtClean="0"/>
              <a:t>int</a:t>
            </a:r>
            <a:r>
              <a:rPr lang="fr-BE" baseline="0" dirty="0" smtClean="0"/>
              <a:t> qui correspond à la somme de tous les nœuds qui suivent</a:t>
            </a:r>
            <a:endParaRPr lang="fr-BE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3621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91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9927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5782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smtClean="0"/>
              <a:t>Il y a 2 cas « bête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5526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252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Cfr</a:t>
            </a:r>
            <a:r>
              <a:rPr lang="fr-BE" dirty="0" smtClean="0"/>
              <a:t> semaine 4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1229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1739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060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6954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</a:t>
            </a:r>
            <a:r>
              <a:rPr lang="fr-BE" baseline="0" dirty="0"/>
              <a:t> méthode appelante peut faire plus qu’appeler la méthode récursive. (traitement d’exception, initialisation d’autres paramètres, …)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0691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4106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94194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330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En</a:t>
            </a:r>
            <a:r>
              <a:rPr lang="fr-BE" baseline="0" dirty="0"/>
              <a:t> fin de parcours baladeur = </a:t>
            </a:r>
            <a:r>
              <a:rPr lang="fr-BE" baseline="0" dirty="0" err="1"/>
              <a:t>null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2753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45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Dans la classe </a:t>
            </a:r>
            <a:r>
              <a:rPr lang="fr-BE" dirty="0" err="1" smtClean="0"/>
              <a:t>ListeDEntiers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989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smtClean="0"/>
              <a:t>Il y a 2 méthodes</a:t>
            </a:r>
            <a:r>
              <a:rPr lang="fr-BE" baseline="0" dirty="0" smtClean="0"/>
              <a:t> : celle qui est demandée et une méthode récursive</a:t>
            </a:r>
            <a:endParaRPr lang="fr-BE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3977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smtClean="0"/>
              <a:t>Ne</a:t>
            </a:r>
            <a:r>
              <a:rPr lang="fr-BE" baseline="0" dirty="0" smtClean="0"/>
              <a:t> pas oublier que la classe Nœud est une classe interne !</a:t>
            </a:r>
            <a:endParaRPr lang="fr-BE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6985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Dans la classe </a:t>
            </a:r>
            <a:r>
              <a:rPr lang="fr-BE" dirty="0" err="1" smtClean="0"/>
              <a:t>ListeDEntiers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2180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smtClean="0"/>
              <a:t>La méthode appelante appelle</a:t>
            </a:r>
            <a:r>
              <a:rPr lang="fr-BE" baseline="0" dirty="0" smtClean="0"/>
              <a:t> la méthode récursive</a:t>
            </a:r>
            <a:endParaRPr lang="fr-BE" dirty="0" smtClean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213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02-03-21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01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02-03-21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654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02-03-21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599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02-03-21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766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02-03-21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369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02-03-21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51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02-03-21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041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02-03-21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636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02-03-21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524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02-03-21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845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02-03-21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331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F614C-5EEA-4919-94D1-1113F34DBD94}" type="datetimeFigureOut">
              <a:rPr lang="fr-BE" smtClean="0"/>
              <a:t>02-03-21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4594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470025"/>
          </a:xfrm>
        </p:spPr>
        <p:txBody>
          <a:bodyPr/>
          <a:lstStyle/>
          <a:p>
            <a:r>
              <a:rPr lang="fr-BE" dirty="0"/>
              <a:t>Les listes</a:t>
            </a:r>
          </a:p>
        </p:txBody>
      </p:sp>
    </p:spTree>
    <p:extLst>
      <p:ext uri="{BB962C8B-B14F-4D97-AF65-F5344CB8AC3E}">
        <p14:creationId xmlns:p14="http://schemas.microsoft.com/office/powerpoint/2010/main" val="16302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Exemple </a:t>
            </a:r>
            <a:r>
              <a:rPr lang="fr-BE" dirty="0"/>
              <a:t>1 </a:t>
            </a:r>
            <a:r>
              <a:rPr lang="fr-BE" dirty="0" smtClean="0"/>
              <a:t>: somme() 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somme(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0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051720" y="2204864"/>
            <a:ext cx="2232248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2627784" y="3717032"/>
            <a:ext cx="4100293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28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Exemple </a:t>
            </a:r>
            <a:r>
              <a:rPr lang="fr-BE" dirty="0"/>
              <a:t>1 </a:t>
            </a:r>
            <a:r>
              <a:rPr lang="fr-BE" dirty="0" smtClean="0"/>
              <a:t>: somme() 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somme(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0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051720" y="2204864"/>
            <a:ext cx="2232248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2627784" y="3717032"/>
            <a:ext cx="4100293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/>
          <p:cNvSpPr/>
          <p:nvPr/>
        </p:nvSpPr>
        <p:spPr>
          <a:xfrm>
            <a:off x="464240" y="2241181"/>
            <a:ext cx="1443464" cy="437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539552" y="3717032"/>
            <a:ext cx="1443464" cy="437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54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Exemple </a:t>
            </a:r>
            <a:r>
              <a:rPr lang="fr-BE" dirty="0"/>
              <a:t>1 </a:t>
            </a:r>
            <a:r>
              <a:rPr lang="fr-BE" dirty="0" smtClean="0"/>
              <a:t>: somme() 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somme(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0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508104" y="162880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/>
              <a:t>méthode récursive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5508104" y="2132856"/>
            <a:ext cx="1296144" cy="148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539552" y="3717032"/>
            <a:ext cx="1443464" cy="437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5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Exemple </a:t>
            </a:r>
            <a:r>
              <a:rPr lang="fr-BE" dirty="0"/>
              <a:t>1 </a:t>
            </a:r>
            <a:r>
              <a:rPr lang="fr-BE" dirty="0" smtClean="0"/>
              <a:t>: somme() 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somme(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0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64240" y="2241181"/>
            <a:ext cx="1443464" cy="437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2555776" y="2564904"/>
            <a:ext cx="2736304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728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Exemple </a:t>
            </a:r>
            <a:r>
              <a:rPr lang="fr-BE" dirty="0"/>
              <a:t>1 </a:t>
            </a:r>
            <a:r>
              <a:rPr lang="fr-BE" dirty="0" smtClean="0"/>
              <a:t>: somme() 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somme(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0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340606" y="4025273"/>
            <a:ext cx="3519425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4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Exemple </a:t>
            </a:r>
            <a:r>
              <a:rPr lang="fr-BE" dirty="0"/>
              <a:t>1 </a:t>
            </a:r>
            <a:r>
              <a:rPr lang="fr-BE" dirty="0" smtClean="0"/>
              <a:t>: somme() 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somme(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0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491880" y="5085184"/>
            <a:ext cx="3744416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44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Exemple </a:t>
            </a:r>
            <a:r>
              <a:rPr lang="fr-BE" dirty="0"/>
              <a:t>1 </a:t>
            </a:r>
            <a:r>
              <a:rPr lang="fr-BE" dirty="0" smtClean="0"/>
              <a:t>: somme() 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533972"/>
            <a:ext cx="72866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Exemple </a:t>
            </a:r>
            <a:r>
              <a:rPr lang="fr-BE" dirty="0"/>
              <a:t>1 </a:t>
            </a:r>
            <a:r>
              <a:rPr lang="fr-BE" dirty="0" smtClean="0"/>
              <a:t>: somme() 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195" y="1412776"/>
            <a:ext cx="6095578" cy="46917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5467003"/>
            <a:ext cx="37814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Exemple </a:t>
            </a:r>
            <a:r>
              <a:rPr lang="fr-BE" dirty="0"/>
              <a:t>1 </a:t>
            </a:r>
            <a:r>
              <a:rPr lang="fr-BE" dirty="0" smtClean="0"/>
              <a:t>: somme() 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340767"/>
            <a:ext cx="6336704" cy="486112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6222974"/>
            <a:ext cx="7829550" cy="419100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5796136" y="5085184"/>
            <a:ext cx="316835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747460" y="5274205"/>
            <a:ext cx="156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 smtClean="0">
                <a:solidFill>
                  <a:srgbClr val="FF0000"/>
                </a:solidFill>
              </a:rPr>
              <a:t>sommeSuivant</a:t>
            </a:r>
            <a:endParaRPr lang="fr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Exemple </a:t>
            </a:r>
            <a:r>
              <a:rPr lang="fr-BE" dirty="0"/>
              <a:t>1 </a:t>
            </a:r>
            <a:r>
              <a:rPr lang="fr-BE" dirty="0" smtClean="0"/>
              <a:t>: somme() 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806" y="5832557"/>
            <a:ext cx="7829550" cy="4191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112" y="1471612"/>
            <a:ext cx="5819775" cy="3914775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>
            <a:off x="5778004" y="5301208"/>
            <a:ext cx="316835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019114" y="5301208"/>
            <a:ext cx="1105769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4019114" y="5589240"/>
            <a:ext cx="4927242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661" y="6214432"/>
            <a:ext cx="6630692" cy="30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/>
              <a:t/>
            </a:r>
            <a:br>
              <a:rPr lang="fr-BE" dirty="0"/>
            </a:br>
            <a:r>
              <a:rPr lang="fr-BE" dirty="0"/>
              <a:t>Implémentation de la liste via </a:t>
            </a:r>
            <a:br>
              <a:rPr lang="fr-BE" dirty="0"/>
            </a:br>
            <a:r>
              <a:rPr lang="fr-BE" dirty="0"/>
              <a:t>une structure chaînée :</a:t>
            </a:r>
            <a:br>
              <a:rPr lang="fr-BE" dirty="0"/>
            </a:br>
            <a:endParaRPr lang="fr-BE" dirty="0"/>
          </a:p>
        </p:txBody>
      </p:sp>
      <p:grpSp>
        <p:nvGrpSpPr>
          <p:cNvPr id="24" name="Zone de dessin 317"/>
          <p:cNvGrpSpPr/>
          <p:nvPr/>
        </p:nvGrpSpPr>
        <p:grpSpPr>
          <a:xfrm>
            <a:off x="1115616" y="2705100"/>
            <a:ext cx="6840760" cy="2236068"/>
            <a:chOff x="0" y="0"/>
            <a:chExt cx="5486400" cy="1905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26" name="Rectangle 2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sp>
          <p:nvSpPr>
            <p:cNvPr id="30" name="Zone de texte 316"/>
            <p:cNvSpPr txBox="1"/>
            <p:nvPr/>
          </p:nvSpPr>
          <p:spPr>
            <a:xfrm>
              <a:off x="466724" y="295275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200" kern="1400" dirty="0" err="1">
                  <a:effectLst/>
                  <a:latin typeface="Times New Roman"/>
                  <a:ea typeface="Times New Roman"/>
                </a:rPr>
                <a:t>tete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24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Exemple </a:t>
            </a:r>
            <a:r>
              <a:rPr lang="fr-BE" dirty="0"/>
              <a:t>1 </a:t>
            </a:r>
            <a:r>
              <a:rPr lang="fr-BE" dirty="0" smtClean="0"/>
              <a:t>: somme() 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471612"/>
            <a:ext cx="5819775" cy="3914775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>
            <a:off x="5778004" y="5301208"/>
            <a:ext cx="316835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019114" y="5301208"/>
            <a:ext cx="1105769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4019114" y="5589240"/>
            <a:ext cx="4927242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008" y="5860132"/>
            <a:ext cx="63150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6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1763688"/>
            <a:ext cx="83529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contient(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contient(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tete,entier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contient(Noeud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fr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entier)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false;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entier)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contient(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noeud.suivant,entier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Exemple </a:t>
            </a:r>
            <a:r>
              <a:rPr lang="fr-BE" dirty="0"/>
              <a:t>2</a:t>
            </a:r>
            <a:r>
              <a:rPr lang="fr-BE" dirty="0" smtClean="0"/>
              <a:t> </a:t>
            </a:r>
            <a:r>
              <a:rPr lang="fr-BE" dirty="0" smtClean="0"/>
              <a:t>: </a:t>
            </a:r>
            <a:r>
              <a:rPr lang="fr-BE" dirty="0" smtClean="0"/>
              <a:t>contient</a:t>
            </a:r>
            <a:r>
              <a:rPr lang="fr-BE" dirty="0" smtClean="0"/>
              <a:t>() 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326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1763688"/>
            <a:ext cx="83529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contient(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contient(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tete,entier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contient(Noeud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fr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entier)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false;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entier)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contient(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noeud.suivant,entier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125960" y="3989637"/>
            <a:ext cx="3456384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1068065" y="4725144"/>
            <a:ext cx="5030216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Exemple </a:t>
            </a:r>
            <a:r>
              <a:rPr lang="fr-BE" dirty="0"/>
              <a:t>2</a:t>
            </a:r>
            <a:r>
              <a:rPr lang="fr-BE" dirty="0" smtClean="0"/>
              <a:t> </a:t>
            </a:r>
            <a:r>
              <a:rPr lang="fr-BE" dirty="0" smtClean="0"/>
              <a:t>: </a:t>
            </a:r>
            <a:r>
              <a:rPr lang="fr-BE" dirty="0" smtClean="0"/>
              <a:t>contient</a:t>
            </a:r>
            <a:r>
              <a:rPr lang="fr-BE" dirty="0" smtClean="0"/>
              <a:t>() 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048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471612"/>
            <a:ext cx="5819775" cy="3914775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Exemple </a:t>
            </a:r>
            <a:r>
              <a:rPr lang="fr-BE" dirty="0"/>
              <a:t>2</a:t>
            </a:r>
            <a:r>
              <a:rPr lang="fr-BE" dirty="0" smtClean="0"/>
              <a:t> </a:t>
            </a:r>
            <a:r>
              <a:rPr lang="fr-BE" dirty="0" smtClean="0"/>
              <a:t>: </a:t>
            </a:r>
            <a:r>
              <a:rPr lang="fr-BE" dirty="0" smtClean="0"/>
              <a:t>contient</a:t>
            </a:r>
            <a:r>
              <a:rPr lang="fr-BE" dirty="0" smtClean="0"/>
              <a:t>() 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60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471612"/>
            <a:ext cx="5819775" cy="3914775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Exemple </a:t>
            </a:r>
            <a:r>
              <a:rPr lang="fr-BE" dirty="0"/>
              <a:t>2</a:t>
            </a:r>
            <a:r>
              <a:rPr lang="fr-BE" dirty="0" smtClean="0"/>
              <a:t> </a:t>
            </a:r>
            <a:r>
              <a:rPr lang="fr-BE" dirty="0" smtClean="0"/>
              <a:t>: </a:t>
            </a:r>
            <a:r>
              <a:rPr lang="fr-BE" dirty="0" smtClean="0"/>
              <a:t>contient</a:t>
            </a:r>
            <a:r>
              <a:rPr lang="fr-BE" dirty="0" smtClean="0"/>
              <a:t>() 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5386387"/>
            <a:ext cx="34385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471612"/>
            <a:ext cx="5819775" cy="3914775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Exemple </a:t>
            </a:r>
            <a:r>
              <a:rPr lang="fr-BE" dirty="0"/>
              <a:t>2</a:t>
            </a:r>
            <a:r>
              <a:rPr lang="fr-BE" dirty="0" smtClean="0"/>
              <a:t> </a:t>
            </a:r>
            <a:r>
              <a:rPr lang="fr-BE" dirty="0" smtClean="0"/>
              <a:t>: </a:t>
            </a:r>
            <a:r>
              <a:rPr lang="fr-BE" dirty="0" smtClean="0"/>
              <a:t>contient</a:t>
            </a:r>
            <a:r>
              <a:rPr lang="fr-BE" dirty="0" smtClean="0"/>
              <a:t>() 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5291285"/>
            <a:ext cx="7429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"["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"";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" " + 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Exemple </a:t>
            </a:r>
            <a:r>
              <a:rPr lang="fr-BE" dirty="0"/>
              <a:t>3</a:t>
            </a:r>
            <a:r>
              <a:rPr lang="fr-BE" dirty="0" smtClean="0"/>
              <a:t> </a:t>
            </a:r>
            <a:r>
              <a:rPr lang="fr-BE" dirty="0" smtClean="0"/>
              <a:t>: </a:t>
            </a:r>
            <a:r>
              <a:rPr lang="fr-BE" dirty="0" err="1" smtClean="0"/>
              <a:t>toString</a:t>
            </a:r>
            <a:r>
              <a:rPr lang="fr-BE" dirty="0" smtClean="0"/>
              <a:t>() 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78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"["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"";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" " +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923928" y="2564904"/>
            <a:ext cx="2520280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llipse 8"/>
          <p:cNvSpPr/>
          <p:nvPr/>
        </p:nvSpPr>
        <p:spPr>
          <a:xfrm>
            <a:off x="2627784" y="2564904"/>
            <a:ext cx="936104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Ellipse 9"/>
          <p:cNvSpPr/>
          <p:nvPr/>
        </p:nvSpPr>
        <p:spPr>
          <a:xfrm>
            <a:off x="6876255" y="2564904"/>
            <a:ext cx="786113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Exemple </a:t>
            </a:r>
            <a:r>
              <a:rPr lang="fr-BE" dirty="0"/>
              <a:t>3</a:t>
            </a:r>
            <a:r>
              <a:rPr lang="fr-BE" dirty="0" smtClean="0"/>
              <a:t> </a:t>
            </a:r>
            <a:r>
              <a:rPr lang="fr-BE" dirty="0" smtClean="0"/>
              <a:t>: </a:t>
            </a:r>
            <a:r>
              <a:rPr lang="fr-BE" dirty="0" err="1" smtClean="0"/>
              <a:t>toString</a:t>
            </a:r>
            <a:r>
              <a:rPr lang="fr-BE" dirty="0" smtClean="0"/>
              <a:t>() 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961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471612"/>
            <a:ext cx="5819775" cy="3914775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Exemple </a:t>
            </a:r>
            <a:r>
              <a:rPr lang="fr-BE" dirty="0"/>
              <a:t>3</a:t>
            </a:r>
            <a:r>
              <a:rPr lang="fr-BE" dirty="0" smtClean="0"/>
              <a:t> </a:t>
            </a:r>
            <a:r>
              <a:rPr lang="fr-BE" dirty="0" smtClean="0"/>
              <a:t>: </a:t>
            </a:r>
            <a:r>
              <a:rPr lang="fr-BE" dirty="0" err="1" smtClean="0"/>
              <a:t>toString</a:t>
            </a:r>
            <a:r>
              <a:rPr lang="fr-BE" dirty="0" smtClean="0"/>
              <a:t>() 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59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471612"/>
            <a:ext cx="5819775" cy="3914775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Exemple </a:t>
            </a:r>
            <a:r>
              <a:rPr lang="fr-BE" dirty="0"/>
              <a:t>3</a:t>
            </a:r>
            <a:r>
              <a:rPr lang="fr-BE" dirty="0" smtClean="0"/>
              <a:t> </a:t>
            </a:r>
            <a:r>
              <a:rPr lang="fr-BE" dirty="0" smtClean="0"/>
              <a:t>: </a:t>
            </a:r>
            <a:r>
              <a:rPr lang="fr-BE" dirty="0" err="1" smtClean="0"/>
              <a:t>toString</a:t>
            </a:r>
            <a:r>
              <a:rPr lang="fr-BE" dirty="0" smtClean="0"/>
              <a:t>() 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5517232"/>
            <a:ext cx="40576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/>
              <a:t/>
            </a:r>
            <a:br>
              <a:rPr lang="fr-BE" dirty="0"/>
            </a:br>
            <a:r>
              <a:rPr lang="fr-BE" dirty="0"/>
              <a:t>Implémentation de la liste via </a:t>
            </a:r>
            <a:br>
              <a:rPr lang="fr-BE" dirty="0"/>
            </a:br>
            <a:r>
              <a:rPr lang="fr-BE" dirty="0"/>
              <a:t>une structure chaînée :</a:t>
            </a:r>
            <a:br>
              <a:rPr lang="fr-BE" dirty="0"/>
            </a:br>
            <a:endParaRPr lang="fr-BE" dirty="0"/>
          </a:p>
        </p:txBody>
      </p:sp>
      <p:sp>
        <p:nvSpPr>
          <p:cNvPr id="18" name="Rectangle 17"/>
          <p:cNvSpPr/>
          <p:nvPr/>
        </p:nvSpPr>
        <p:spPr>
          <a:xfrm>
            <a:off x="539552" y="2204864"/>
            <a:ext cx="7776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classe interne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suivant;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471612"/>
            <a:ext cx="5819775" cy="3914775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Exemple </a:t>
            </a:r>
            <a:r>
              <a:rPr lang="fr-BE" dirty="0"/>
              <a:t>3</a:t>
            </a:r>
            <a:r>
              <a:rPr lang="fr-BE" dirty="0" smtClean="0"/>
              <a:t> </a:t>
            </a:r>
            <a:r>
              <a:rPr lang="fr-BE" dirty="0" smtClean="0"/>
              <a:t>: </a:t>
            </a:r>
            <a:r>
              <a:rPr lang="fr-BE" dirty="0" err="1" smtClean="0"/>
              <a:t>toString</a:t>
            </a:r>
            <a:r>
              <a:rPr lang="fr-BE" dirty="0" smtClean="0"/>
              <a:t>() 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711" y="5672132"/>
            <a:ext cx="68865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/>
              <a:t/>
            </a:r>
            <a:br>
              <a:rPr lang="fr-BE" dirty="0"/>
            </a:br>
            <a:r>
              <a:rPr lang="fr-BE" dirty="0"/>
              <a:t>Implémentation de la liste via </a:t>
            </a:r>
            <a:br>
              <a:rPr lang="fr-BE" dirty="0"/>
            </a:br>
            <a:r>
              <a:rPr lang="fr-BE" dirty="0"/>
              <a:t>une structure chaînée :</a:t>
            </a:r>
            <a:br>
              <a:rPr lang="fr-BE" dirty="0"/>
            </a:br>
            <a:endParaRPr lang="fr-BE" dirty="0"/>
          </a:p>
        </p:txBody>
      </p:sp>
      <p:sp>
        <p:nvSpPr>
          <p:cNvPr id="18" name="Rectangle 17"/>
          <p:cNvSpPr/>
          <p:nvPr/>
        </p:nvSpPr>
        <p:spPr>
          <a:xfrm>
            <a:off x="539552" y="2204864"/>
            <a:ext cx="7776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classe interne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suivant;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644008" y="4797152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/>
              <a:t>structure récursive</a:t>
            </a:r>
          </a:p>
        </p:txBody>
      </p:sp>
      <p:sp>
        <p:nvSpPr>
          <p:cNvPr id="5" name="Ellipse 4"/>
          <p:cNvSpPr/>
          <p:nvPr/>
        </p:nvSpPr>
        <p:spPr>
          <a:xfrm>
            <a:off x="3059832" y="2924944"/>
            <a:ext cx="1224136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/>
          <p:cNvSpPr/>
          <p:nvPr/>
        </p:nvSpPr>
        <p:spPr>
          <a:xfrm>
            <a:off x="2843808" y="3707332"/>
            <a:ext cx="1224136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94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/>
              <a:t/>
            </a:r>
            <a:br>
              <a:rPr lang="fr-BE" dirty="0"/>
            </a:br>
            <a:r>
              <a:rPr lang="fr-BE" dirty="0"/>
              <a:t>Le parcours </a:t>
            </a:r>
            <a:r>
              <a:rPr lang="fr-BE" b="1" dirty="0"/>
              <a:t>itératif</a:t>
            </a:r>
            <a:r>
              <a:rPr lang="fr-BE" dirty="0"/>
              <a:t> d’une structure chaînée se fait via un « baladeur » :</a:t>
            </a:r>
            <a:br>
              <a:rPr lang="fr-BE" dirty="0"/>
            </a:br>
            <a:endParaRPr lang="fr-BE" dirty="0"/>
          </a:p>
        </p:txBody>
      </p:sp>
      <p:grpSp>
        <p:nvGrpSpPr>
          <p:cNvPr id="24" name="Zone de dessin 317"/>
          <p:cNvGrpSpPr/>
          <p:nvPr/>
        </p:nvGrpSpPr>
        <p:grpSpPr>
          <a:xfrm>
            <a:off x="1115616" y="2705100"/>
            <a:ext cx="6840760" cy="2236068"/>
            <a:chOff x="0" y="0"/>
            <a:chExt cx="5486400" cy="1905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26" name="Rectangle 2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sp>
          <p:nvSpPr>
            <p:cNvPr id="30" name="Zone de texte 316"/>
            <p:cNvSpPr txBox="1"/>
            <p:nvPr/>
          </p:nvSpPr>
          <p:spPr>
            <a:xfrm>
              <a:off x="466724" y="295275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200" kern="1400" dirty="0" err="1">
                  <a:effectLst/>
                  <a:latin typeface="Times New Roman"/>
                  <a:ea typeface="Times New Roman"/>
                </a:rPr>
                <a:t>tete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713797" y="2908584"/>
            <a:ext cx="295275" cy="447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en-US" sz="1000" kern="1400">
                <a:effectLst/>
                <a:latin typeface="Times New Roman"/>
                <a:ea typeface="Times New Roman"/>
              </a:rPr>
              <a:t> </a:t>
            </a:r>
            <a:endParaRPr lang="fr-BE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2600156" y="3178747"/>
            <a:ext cx="261279" cy="7897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 de texte 230"/>
          <p:cNvSpPr txBox="1"/>
          <p:nvPr/>
        </p:nvSpPr>
        <p:spPr>
          <a:xfrm>
            <a:off x="3229601" y="2941604"/>
            <a:ext cx="1381125" cy="3810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200" kern="1400" dirty="0">
                <a:effectLst/>
                <a:latin typeface="Times New Roman"/>
                <a:ea typeface="Times New Roman"/>
              </a:rPr>
              <a:t> </a:t>
            </a:r>
            <a:r>
              <a:rPr lang="fr-BE" sz="2200" kern="1400" dirty="0">
                <a:solidFill>
                  <a:srgbClr val="4F81BD"/>
                </a:solidFill>
                <a:effectLst/>
                <a:latin typeface="Times New Roman"/>
                <a:ea typeface="Times New Roman"/>
              </a:rPr>
              <a:t>baladeur</a:t>
            </a:r>
            <a:endParaRPr lang="fr-BE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12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/>
              <a:t/>
            </a:r>
            <a:br>
              <a:rPr lang="fr-BE" dirty="0"/>
            </a:br>
            <a:r>
              <a:rPr lang="fr-BE" dirty="0"/>
              <a:t>Le parcours </a:t>
            </a:r>
            <a:r>
              <a:rPr lang="fr-BE" b="1" dirty="0"/>
              <a:t>itératif </a:t>
            </a:r>
            <a:r>
              <a:rPr lang="fr-BE" dirty="0"/>
              <a:t>d’une structure chaînée se fait via un « baladeur » :</a:t>
            </a:r>
            <a:br>
              <a:rPr lang="fr-BE" dirty="0"/>
            </a:br>
            <a:endParaRPr lang="fr-BE" dirty="0"/>
          </a:p>
        </p:txBody>
      </p:sp>
      <p:grpSp>
        <p:nvGrpSpPr>
          <p:cNvPr id="24" name="Zone de dessin 317"/>
          <p:cNvGrpSpPr/>
          <p:nvPr/>
        </p:nvGrpSpPr>
        <p:grpSpPr>
          <a:xfrm>
            <a:off x="1115616" y="2705100"/>
            <a:ext cx="6840760" cy="2236068"/>
            <a:chOff x="0" y="0"/>
            <a:chExt cx="5486400" cy="1905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26" name="Rectangle 2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sp>
          <p:nvSpPr>
            <p:cNvPr id="30" name="Zone de texte 316"/>
            <p:cNvSpPr txBox="1"/>
            <p:nvPr/>
          </p:nvSpPr>
          <p:spPr>
            <a:xfrm>
              <a:off x="466724" y="295275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200" kern="1400" dirty="0" err="1">
                  <a:effectLst/>
                  <a:latin typeface="Times New Roman"/>
                  <a:ea typeface="Times New Roman"/>
                </a:rPr>
                <a:t>tete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4753043" y="2994073"/>
            <a:ext cx="295275" cy="447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en-US" sz="1000" kern="1400">
                <a:effectLst/>
                <a:latin typeface="Times New Roman"/>
                <a:ea typeface="Times New Roman"/>
              </a:rPr>
              <a:t> </a:t>
            </a:r>
            <a:endParaRPr lang="fr-BE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4597019" y="3210623"/>
            <a:ext cx="261279" cy="7897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 de texte 230"/>
          <p:cNvSpPr txBox="1"/>
          <p:nvPr/>
        </p:nvSpPr>
        <p:spPr>
          <a:xfrm>
            <a:off x="5204342" y="2926272"/>
            <a:ext cx="1381125" cy="3810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200" kern="1400" dirty="0">
                <a:effectLst/>
                <a:latin typeface="Times New Roman"/>
                <a:ea typeface="Times New Roman"/>
              </a:rPr>
              <a:t> </a:t>
            </a:r>
            <a:r>
              <a:rPr lang="fr-BE" sz="2200" kern="1400" dirty="0">
                <a:solidFill>
                  <a:srgbClr val="4F81BD"/>
                </a:solidFill>
                <a:effectLst/>
                <a:latin typeface="Times New Roman"/>
                <a:ea typeface="Times New Roman"/>
              </a:rPr>
              <a:t>baladeur</a:t>
            </a:r>
            <a:endParaRPr lang="fr-BE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365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/>
              <a:t/>
            </a:r>
            <a:br>
              <a:rPr lang="fr-BE" dirty="0"/>
            </a:br>
            <a:r>
              <a:rPr lang="fr-BE" dirty="0"/>
              <a:t>Le parcours </a:t>
            </a:r>
            <a:r>
              <a:rPr lang="fr-BE" b="1" dirty="0"/>
              <a:t>itératif </a:t>
            </a:r>
            <a:r>
              <a:rPr lang="fr-BE" dirty="0"/>
              <a:t>d’une structure chaînée se fait via un « baladeur » :</a:t>
            </a:r>
            <a:br>
              <a:rPr lang="fr-BE" dirty="0"/>
            </a:br>
            <a:endParaRPr lang="fr-BE" dirty="0"/>
          </a:p>
        </p:txBody>
      </p:sp>
      <p:grpSp>
        <p:nvGrpSpPr>
          <p:cNvPr id="24" name="Zone de dessin 317"/>
          <p:cNvGrpSpPr/>
          <p:nvPr/>
        </p:nvGrpSpPr>
        <p:grpSpPr>
          <a:xfrm>
            <a:off x="1115616" y="2705100"/>
            <a:ext cx="6840760" cy="2236068"/>
            <a:chOff x="0" y="0"/>
            <a:chExt cx="5486400" cy="1905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26" name="Rectangle 2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sp>
          <p:nvSpPr>
            <p:cNvPr id="30" name="Zone de texte 316"/>
            <p:cNvSpPr txBox="1"/>
            <p:nvPr/>
          </p:nvSpPr>
          <p:spPr>
            <a:xfrm>
              <a:off x="466724" y="295275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200" kern="1400" dirty="0" err="1">
                  <a:effectLst/>
                  <a:latin typeface="Times New Roman"/>
                  <a:ea typeface="Times New Roman"/>
                </a:rPr>
                <a:t>tete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7215718" y="2875564"/>
            <a:ext cx="295275" cy="447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en-US" sz="1000" kern="1400">
                <a:effectLst/>
                <a:latin typeface="Times New Roman"/>
                <a:ea typeface="Times New Roman"/>
              </a:rPr>
              <a:t> </a:t>
            </a:r>
            <a:endParaRPr lang="fr-BE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7129783" y="3081290"/>
            <a:ext cx="261279" cy="7897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 de texte 230"/>
          <p:cNvSpPr txBox="1"/>
          <p:nvPr/>
        </p:nvSpPr>
        <p:spPr>
          <a:xfrm>
            <a:off x="7701035" y="2890790"/>
            <a:ext cx="1381125" cy="3810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200" kern="1400" dirty="0">
                <a:effectLst/>
                <a:latin typeface="Times New Roman"/>
                <a:ea typeface="Times New Roman"/>
              </a:rPr>
              <a:t> </a:t>
            </a:r>
            <a:r>
              <a:rPr lang="fr-BE" sz="2200" kern="1400" dirty="0">
                <a:solidFill>
                  <a:srgbClr val="4F81BD"/>
                </a:solidFill>
                <a:effectLst/>
                <a:latin typeface="Times New Roman"/>
                <a:ea typeface="Times New Roman"/>
              </a:rPr>
              <a:t>baladeur</a:t>
            </a:r>
            <a:endParaRPr lang="fr-BE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28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/>
              <a:t/>
            </a:r>
            <a:br>
              <a:rPr lang="fr-BE" dirty="0"/>
            </a:br>
            <a:r>
              <a:rPr lang="fr-BE" dirty="0"/>
              <a:t>Le parcours </a:t>
            </a:r>
            <a:r>
              <a:rPr lang="fr-BE" b="1" dirty="0"/>
              <a:t>récursif </a:t>
            </a:r>
            <a:r>
              <a:rPr lang="fr-BE" dirty="0"/>
              <a:t>d’une structure chaînée  :</a:t>
            </a:r>
            <a:br>
              <a:rPr lang="fr-BE" dirty="0"/>
            </a:br>
            <a:endParaRPr lang="fr-BE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48129"/>
            <a:ext cx="72866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Exemple </a:t>
            </a:r>
            <a:r>
              <a:rPr lang="fr-BE" dirty="0"/>
              <a:t>1 </a:t>
            </a:r>
            <a:r>
              <a:rPr lang="fr-BE" dirty="0" smtClean="0"/>
              <a:t>: somme() 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somme(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0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3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331</Words>
  <Application>Microsoft Office PowerPoint</Application>
  <PresentationFormat>Affichage à l'écran (4:3)</PresentationFormat>
  <Paragraphs>226</Paragraphs>
  <Slides>30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Wingdings</vt:lpstr>
      <vt:lpstr>Thème Office</vt:lpstr>
      <vt:lpstr>Les listes</vt:lpstr>
      <vt:lpstr> Implémentation de la liste via  une structure chaînée : </vt:lpstr>
      <vt:lpstr> Implémentation de la liste via  une structure chaînée : </vt:lpstr>
      <vt:lpstr> Implémentation de la liste via  une structure chaînée : </vt:lpstr>
      <vt:lpstr> Le parcours itératif d’une structure chaînée se fait via un « baladeur » : </vt:lpstr>
      <vt:lpstr> Le parcours itératif d’une structure chaînée se fait via un « baladeur » : </vt:lpstr>
      <vt:lpstr> Le parcours itératif d’une structure chaînée se fait via un « baladeur » : </vt:lpstr>
      <vt:lpstr> Le parcours récursif d’une structure chaînée  :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2 : contient()  </vt:lpstr>
      <vt:lpstr> Exemple 2 : contient()  </vt:lpstr>
      <vt:lpstr> Exemple 2 : contient()  </vt:lpstr>
      <vt:lpstr> Exemple 2 : contient()  </vt:lpstr>
      <vt:lpstr> Exemple 2 : contient()  </vt:lpstr>
      <vt:lpstr> Exemple 3 : toString()  </vt:lpstr>
      <vt:lpstr> Exemple 3 : toString()  </vt:lpstr>
      <vt:lpstr> Exemple 3 : toString()  </vt:lpstr>
      <vt:lpstr> Exemple 3 : toString()  </vt:lpstr>
      <vt:lpstr> Exemple 3 : toString()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Annick Dupont</cp:lastModifiedBy>
  <cp:revision>120</cp:revision>
  <dcterms:created xsi:type="dcterms:W3CDTF">2014-02-08T19:50:02Z</dcterms:created>
  <dcterms:modified xsi:type="dcterms:W3CDTF">2021-03-02T13:26:34Z</dcterms:modified>
</cp:coreProperties>
</file>