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03" r:id="rId2"/>
    <p:sldId id="304" r:id="rId3"/>
    <p:sldId id="309" r:id="rId4"/>
    <p:sldId id="311" r:id="rId5"/>
    <p:sldId id="312" r:id="rId6"/>
    <p:sldId id="315" r:id="rId7"/>
    <p:sldId id="316" r:id="rId8"/>
    <p:sldId id="472" r:id="rId9"/>
    <p:sldId id="495" r:id="rId10"/>
    <p:sldId id="319" r:id="rId11"/>
    <p:sldId id="475" r:id="rId12"/>
    <p:sldId id="371" r:id="rId13"/>
    <p:sldId id="323" r:id="rId14"/>
    <p:sldId id="325" r:id="rId15"/>
    <p:sldId id="320" r:id="rId16"/>
    <p:sldId id="321" r:id="rId17"/>
    <p:sldId id="324" r:id="rId18"/>
    <p:sldId id="326" r:id="rId19"/>
    <p:sldId id="322" r:id="rId20"/>
    <p:sldId id="327" r:id="rId21"/>
    <p:sldId id="328" r:id="rId22"/>
    <p:sldId id="329" r:id="rId23"/>
    <p:sldId id="330" r:id="rId24"/>
    <p:sldId id="331" r:id="rId25"/>
    <p:sldId id="332" r:id="rId26"/>
    <p:sldId id="334" r:id="rId27"/>
    <p:sldId id="474" r:id="rId28"/>
    <p:sldId id="335" r:id="rId29"/>
    <p:sldId id="336" r:id="rId30"/>
    <p:sldId id="337" r:id="rId31"/>
    <p:sldId id="338" r:id="rId32"/>
    <p:sldId id="339" r:id="rId33"/>
    <p:sldId id="340" r:id="rId34"/>
    <p:sldId id="385" r:id="rId35"/>
    <p:sldId id="478" r:id="rId36"/>
    <p:sldId id="485" r:id="rId37"/>
    <p:sldId id="388" r:id="rId38"/>
    <p:sldId id="486" r:id="rId39"/>
    <p:sldId id="491" r:id="rId40"/>
    <p:sldId id="492" r:id="rId41"/>
    <p:sldId id="493" r:id="rId42"/>
    <p:sldId id="275" r:id="rId43"/>
    <p:sldId id="426" r:id="rId44"/>
    <p:sldId id="497" r:id="rId45"/>
    <p:sldId id="276" r:id="rId46"/>
    <p:sldId id="419" r:id="rId47"/>
    <p:sldId id="420" r:id="rId48"/>
    <p:sldId id="421" r:id="rId49"/>
    <p:sldId id="422" r:id="rId50"/>
    <p:sldId id="423" r:id="rId51"/>
    <p:sldId id="418" r:id="rId52"/>
    <p:sldId id="278" r:id="rId53"/>
    <p:sldId id="283" r:id="rId54"/>
    <p:sldId id="494" r:id="rId5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24" autoAdjust="0"/>
  </p:normalViewPr>
  <p:slideViewPr>
    <p:cSldViewPr>
      <p:cViewPr varScale="1">
        <p:scale>
          <a:sx n="56" d="100"/>
          <a:sy n="56" d="100"/>
        </p:scale>
        <p:origin x="15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46ADB-F1A6-4A7E-A2BD-4A14DE645B31}" type="datetimeFigureOut">
              <a:rPr lang="fr-BE" smtClean="0"/>
              <a:t>23-04-22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F832A-F876-4981-8C6C-246D49274E7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981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Interface </a:t>
            </a:r>
            <a:r>
              <a:rPr lang="fr-BE" i="1" dirty="0"/>
              <a:t>Comparable </a:t>
            </a:r>
            <a:r>
              <a:rPr lang="fr-BE" dirty="0"/>
              <a:t>possède</a:t>
            </a:r>
            <a:r>
              <a:rPr lang="fr-BE" baseline="0" dirty="0"/>
              <a:t> la</a:t>
            </a:r>
            <a:r>
              <a:rPr lang="fr-BE" dirty="0"/>
              <a:t> méthode </a:t>
            </a:r>
            <a:r>
              <a:rPr lang="fr-BE" b="1" dirty="0" err="1"/>
              <a:t>compareTo</a:t>
            </a:r>
            <a:r>
              <a:rPr lang="fr-BE" dirty="0"/>
              <a:t>().</a:t>
            </a:r>
          </a:p>
          <a:p>
            <a:r>
              <a:rPr lang="fr-BE" dirty="0"/>
              <a:t>En semaine 10 </a:t>
            </a:r>
            <a:r>
              <a:rPr lang="fr-BE" dirty="0">
                <a:sym typeface="Wingdings" panose="05000000000000000000" pitchFamily="2" charset="2"/>
              </a:rPr>
              <a:t> arbre d’entiers. Les entiers sont ordonnés : 8 &lt; 12 et 8 &gt;4  etc…</a:t>
            </a:r>
          </a:p>
          <a:p>
            <a:r>
              <a:rPr lang="fr-BE" dirty="0">
                <a:sym typeface="Wingdings" panose="05000000000000000000" pitchFamily="2" charset="2"/>
              </a:rPr>
              <a:t>En semaine 11, on s’intéressera au </a:t>
            </a:r>
            <a:r>
              <a:rPr lang="fr-BE" i="1" dirty="0">
                <a:sym typeface="Wingdings" panose="05000000000000000000" pitchFamily="2" charset="2"/>
              </a:rPr>
              <a:t>Comparable</a:t>
            </a:r>
            <a:r>
              <a:rPr lang="fr-BE" dirty="0">
                <a:sym typeface="Wingdings" panose="05000000000000000000" pitchFamily="2" charset="2"/>
              </a:rPr>
              <a:t>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5651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6194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c'est égal, on a trouvé. Sinon, si « plus moyen d’aller plus loin 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l’entier n’y est pas !</a:t>
            </a:r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2653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dirty="0"/>
              <a:t>Pour insérer un élément, on parcourt l'arbre comme pour une recherche.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5197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recherche s'achève quand on ne sait plus aller dans la direction voulue : c'est l'endroit où il faut insérer.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776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 la place est libre, on insère un nouveau Nœud avec l’élément à cet endroit.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510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Comparable </a:t>
            </a:r>
            <a:r>
              <a:rPr lang="fr-BE" dirty="0">
                <a:sym typeface="Wingdings" panose="05000000000000000000" pitchFamily="2" charset="2"/>
              </a:rPr>
              <a:t> </a:t>
            </a:r>
            <a:r>
              <a:rPr lang="fr-BE" dirty="0" err="1">
                <a:sym typeface="Wingdings" panose="05000000000000000000" pitchFamily="2" charset="2"/>
              </a:rPr>
              <a:t>compareTo</a:t>
            </a:r>
            <a:r>
              <a:rPr lang="fr-BE" dirty="0">
                <a:sym typeface="Wingdings" panose="05000000000000000000" pitchFamily="2" charset="2"/>
              </a:rPr>
              <a:t>() == 0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7720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9553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0627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Stratégie utilisée pour les exercices</a:t>
            </a:r>
            <a:endParaRPr lang="fr-B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(On aurait pu choisir à gauche aussi)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Il est primordial de toujours insérer du même côté!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38050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Ces 3 arbres contiennent les mêmes entiers!</a:t>
            </a:r>
          </a:p>
          <a:p>
            <a:r>
              <a:rPr lang="fr-BE" dirty="0"/>
              <a:t>Dans l’arbre de droite, on</a:t>
            </a:r>
            <a:r>
              <a:rPr lang="fr-BE" baseline="0" dirty="0"/>
              <a:t> a inséré les entiers par ordre croissant. L’arbre est une liste!</a:t>
            </a:r>
            <a:endParaRPr lang="fr-BE" dirty="0"/>
          </a:p>
          <a:p>
            <a:endParaRPr lang="fr-BE" dirty="0"/>
          </a:p>
          <a:p>
            <a:r>
              <a:rPr lang="fr-BE" dirty="0"/>
              <a:t>Par exemple : contient(9) = Pire des cas</a:t>
            </a:r>
            <a:r>
              <a:rPr lang="fr-BE" baseline="0" dirty="0"/>
              <a:t> </a:t>
            </a:r>
            <a:r>
              <a:rPr lang="fr-BE" baseline="0" dirty="0">
                <a:sym typeface="Wingdings" panose="05000000000000000000" pitchFamily="2" charset="2"/>
              </a:rPr>
              <a:t> O(N)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38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3099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« Tout » ce qui est à gauche de 8 est plus</a:t>
            </a:r>
            <a:r>
              <a:rPr lang="fr-BE" baseline="0" dirty="0"/>
              <a:t> petit</a:t>
            </a:r>
          </a:p>
          <a:p>
            <a:r>
              <a:rPr lang="fr-BE" baseline="0" dirty="0"/>
              <a:t>« Tout » ce qui est à gauche de 4 est plus petit</a:t>
            </a:r>
          </a:p>
          <a:p>
            <a:r>
              <a:rPr lang="fr-BE" baseline="0" dirty="0"/>
              <a:t>« Tout » ce qui est à gauche de 6 est plus petit</a:t>
            </a:r>
          </a:p>
          <a:p>
            <a:r>
              <a:rPr lang="fr-BE" baseline="0" dirty="0"/>
              <a:t>« Tout » ce qui est à gauche de 12 est plus petit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4093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le pire des cas, l’arbre est une liste! </a:t>
            </a:r>
          </a:p>
          <a:p>
            <a:r>
              <a:rPr lang="fr-BE" dirty="0"/>
              <a:t>Pour se rendre compte qu’un</a:t>
            </a:r>
            <a:r>
              <a:rPr lang="fr-BE" baseline="0" dirty="0"/>
              <a:t> élément n’appartient pas à la liste, il faudra parcourir tous les éléments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7013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Pensez à une manipulation d’un dictionnaire.</a:t>
            </a:r>
          </a:p>
          <a:p>
            <a:r>
              <a:rPr lang="fr-BE" dirty="0"/>
              <a:t>On</a:t>
            </a:r>
            <a:r>
              <a:rPr lang="fr-BE" baseline="0" dirty="0"/>
              <a:t> commence au milieu, si &lt; on recherche dans la 1</a:t>
            </a:r>
            <a:r>
              <a:rPr lang="fr-BE" baseline="30000" dirty="0"/>
              <a:t>ère</a:t>
            </a:r>
            <a:r>
              <a:rPr lang="fr-BE" baseline="0" dirty="0"/>
              <a:t> moitié du dictionnaire, sinon dans l’autre,…</a:t>
            </a:r>
          </a:p>
          <a:p>
            <a:r>
              <a:rPr lang="fr-BE" baseline="0" dirty="0"/>
              <a:t>Dans un ABR, si &lt; on recherche à droite, sinon on recherche à gauche. Si ABR équilibré, le </a:t>
            </a:r>
            <a:r>
              <a:rPr lang="fr-BE" baseline="0" dirty="0" err="1"/>
              <a:t>sous-arbre</a:t>
            </a:r>
            <a:r>
              <a:rPr lang="fr-BE" baseline="0" dirty="0"/>
              <a:t> de gauche contient la moitié des éléments,</a:t>
            </a:r>
          </a:p>
          <a:p>
            <a:r>
              <a:rPr lang="fr-BE" baseline="0" dirty="0"/>
              <a:t>Le </a:t>
            </a:r>
            <a:r>
              <a:rPr lang="fr-BE" baseline="0" dirty="0" err="1"/>
              <a:t>sous-arbre</a:t>
            </a:r>
            <a:r>
              <a:rPr lang="fr-BE" baseline="0" dirty="0"/>
              <a:t> de droite, l’autre moitié et ainsi de suite!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4076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Attention, il y a beaucoup de définitions différentes dans la littérature. Il faut également décider du cas de l’arbre vide. </a:t>
            </a:r>
          </a:p>
          <a:p>
            <a:r>
              <a:rPr lang="fr-BE" dirty="0"/>
              <a:t>Un arbre vide a une hauteur de 0 ? Un arbre vide n’a pas d’hauteur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8820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Choisissons cette définition.</a:t>
            </a:r>
          </a:p>
          <a:p>
            <a:r>
              <a:rPr lang="fr-BE" dirty="0"/>
              <a:t>Il existe des caractéristiques qui tournent autour de ce concept : niveau, nombre de niveaux, profondeur,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9315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6064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47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2854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48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6625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3 = max (2,0)+1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3447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4 = max(0,3)+1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1071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423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aseline="0" dirty="0"/>
              <a:t>« Tout » ce qui est à droite de 8 est plus grand</a:t>
            </a:r>
            <a:endParaRPr lang="fr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aseline="0" dirty="0"/>
              <a:t>« Tout » ce qui est à droite de 4 est plus grand</a:t>
            </a:r>
            <a:endParaRPr lang="fr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aseline="0" dirty="0"/>
              <a:t>« Tout » ce qui est à droite de 6 est plus grand</a:t>
            </a:r>
            <a:endParaRPr lang="fr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aseline="0" dirty="0"/>
              <a:t>« Tout » ce qui est à droite de 9 est plus grand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99515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 chaque niveau, le nombre de nœuds (et donc d’éléments) est multiplié par 2.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53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3248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 reparlera de ces arbres lorsqu’il s’agira de choisir une implémentation pour un dictionnaire trié (semaine 11)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54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3380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Cela</a:t>
            </a:r>
            <a:r>
              <a:rPr lang="fr-BE" baseline="0" dirty="0"/>
              <a:t> a un sens pour un ABR de faire des ajouts, des suppressions, …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040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le cadre des exercices</a:t>
            </a:r>
            <a:r>
              <a:rPr lang="fr-BE" baseline="0" dirty="0"/>
              <a:t> :</a:t>
            </a:r>
            <a:r>
              <a:rPr lang="fr-BE" dirty="0"/>
              <a:t> </a:t>
            </a:r>
          </a:p>
          <a:p>
            <a:r>
              <a:rPr lang="fr-BE" dirty="0"/>
              <a:t>Semaine</a:t>
            </a:r>
            <a:r>
              <a:rPr lang="fr-BE" baseline="0" dirty="0"/>
              <a:t> 10 : contient() et </a:t>
            </a:r>
            <a:r>
              <a:rPr lang="fr-BE" baseline="0" dirty="0" err="1"/>
              <a:t>insere</a:t>
            </a:r>
            <a:r>
              <a:rPr lang="fr-BE" baseline="0" dirty="0"/>
              <a:t>() – supprime() est mis en défi</a:t>
            </a:r>
          </a:p>
          <a:p>
            <a:r>
              <a:rPr lang="fr-BE" baseline="0" dirty="0"/>
              <a:t>Semaine 11 : </a:t>
            </a:r>
            <a:r>
              <a:rPr lang="fr-BE" baseline="0" dirty="0" err="1"/>
              <a:t>iterator</a:t>
            </a:r>
            <a:r>
              <a:rPr lang="fr-BE" baseline="0" dirty="0"/>
              <a:t>()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8259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3812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dirty="0"/>
              <a:t>Pour chercher un élément, on part de la racine et on compare l'élément avec l’élément de la racine. 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7085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fr-BE" sz="1200" dirty="0"/>
              <a:t>Si l'élément est plus petit, on va à gauche.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3427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l'élément est plus grand, on va à droite.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727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23-04-22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972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23-04-22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276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23-04-22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340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23-04-22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923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23-04-22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138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23-04-22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928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23-04-22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125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23-04-22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27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23-04-22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664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23-04-22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613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23-04-22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040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69CC6-E9FE-48F0-8FF7-E280EF8620A3}" type="datetimeFigureOut">
              <a:rPr lang="fr-BE" smtClean="0"/>
              <a:t>23-04-22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879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 de recherche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7B14F6CF-9D55-49F9-8D6B-7CAA1E247285}"/>
              </a:ext>
            </a:extLst>
          </p:cNvPr>
          <p:cNvSpPr txBox="1">
            <a:spLocks/>
          </p:cNvSpPr>
          <p:nvPr/>
        </p:nvSpPr>
        <p:spPr>
          <a:xfrm>
            <a:off x="457200" y="11247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800" dirty="0"/>
              <a:t>(</a:t>
            </a:r>
            <a:r>
              <a:rPr lang="fr-BE" sz="3800" i="1" dirty="0" err="1"/>
              <a:t>Binary</a:t>
            </a:r>
            <a:r>
              <a:rPr lang="fr-BE" sz="3800" i="1" dirty="0"/>
              <a:t> </a:t>
            </a:r>
            <a:r>
              <a:rPr lang="fr-BE" sz="3800" i="1" dirty="0" err="1"/>
              <a:t>search</a:t>
            </a:r>
            <a:r>
              <a:rPr lang="fr-BE" sz="3800" i="1" dirty="0"/>
              <a:t> </a:t>
            </a:r>
            <a:r>
              <a:rPr lang="fr-BE" sz="3800" i="1" dirty="0" err="1"/>
              <a:t>tree</a:t>
            </a:r>
            <a:r>
              <a:rPr lang="fr-BE" sz="3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718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contient()</a:t>
            </a:r>
          </a:p>
        </p:txBody>
      </p:sp>
    </p:spTree>
    <p:extLst>
      <p:ext uri="{BB962C8B-B14F-4D97-AF65-F5344CB8AC3E}">
        <p14:creationId xmlns:p14="http://schemas.microsoft.com/office/powerpoint/2010/main" val="148446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635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4884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691680" y="1894028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5 &lt; 8</a:t>
            </a:r>
          </a:p>
        </p:txBody>
      </p:sp>
    </p:spTree>
    <p:extLst>
      <p:ext uri="{BB962C8B-B14F-4D97-AF65-F5344CB8AC3E}">
        <p14:creationId xmlns:p14="http://schemas.microsoft.com/office/powerpoint/2010/main" val="3586907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691680" y="1894028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5 &lt; 8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1791486" y="2508385"/>
            <a:ext cx="520468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02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cxnSp>
        <p:nvCxnSpPr>
          <p:cNvPr id="6" name="Connecteur droit avec flèche 5"/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991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467D156-D3E0-4D0D-8814-D10BEA693AEA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138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691680" y="1894028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5 &gt; 4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BC9E09C-3764-4FF5-AD1B-005AA50A4D70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4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691680" y="1894028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5 &gt; 4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2051720" y="2508385"/>
            <a:ext cx="504056" cy="4885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1DC5003-0C6B-421D-82A8-CD66397A3024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27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 rot="60000">
            <a:off x="3323584" y="3602071"/>
            <a:ext cx="648906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2AF96A0-BD60-493D-B057-0762C7B2DC9C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02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ABR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9C7273EC-DD00-481F-A890-59DF8FDD9200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/>
              <a:t>(</a:t>
            </a:r>
            <a:r>
              <a:rPr lang="fr-BE" sz="3600" i="1" dirty="0"/>
              <a:t>BST</a:t>
            </a:r>
            <a:r>
              <a:rPr lang="fr-BE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154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10" name="Ellipse 9"/>
          <p:cNvSpPr/>
          <p:nvPr/>
        </p:nvSpPr>
        <p:spPr>
          <a:xfrm>
            <a:off x="3881052" y="4337573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6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9795727-2FB9-4BDB-8B5B-327F6977552D}"/>
              </a:ext>
            </a:extLst>
          </p:cNvPr>
          <p:cNvCxnSpPr>
            <a:cxnSpLocks/>
          </p:cNvCxnSpPr>
          <p:nvPr/>
        </p:nvCxnSpPr>
        <p:spPr>
          <a:xfrm rot="60000">
            <a:off x="3323584" y="3602071"/>
            <a:ext cx="648906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B7FE64A-81C9-48D1-B190-14592A012FFC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91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10" name="Ellipse 9"/>
          <p:cNvSpPr/>
          <p:nvPr/>
        </p:nvSpPr>
        <p:spPr>
          <a:xfrm>
            <a:off x="3881052" y="4337573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6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91680" y="1894028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5 &lt; 6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19EA6B7-A59C-4603-BC9D-C3A65F5EF876}"/>
              </a:ext>
            </a:extLst>
          </p:cNvPr>
          <p:cNvCxnSpPr>
            <a:cxnSpLocks/>
          </p:cNvCxnSpPr>
          <p:nvPr/>
        </p:nvCxnSpPr>
        <p:spPr>
          <a:xfrm rot="60000">
            <a:off x="3323584" y="3602071"/>
            <a:ext cx="648906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E7C548-A4BE-4036-AC3A-9A1A889BFF2C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83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10" name="Ellipse 9"/>
          <p:cNvSpPr/>
          <p:nvPr/>
        </p:nvSpPr>
        <p:spPr>
          <a:xfrm>
            <a:off x="3881052" y="4337573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6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91680" y="1894028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5 &lt; 6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1791486" y="2508385"/>
            <a:ext cx="520468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1949DAA-5F5C-4E97-B953-6D728CA0A697}"/>
              </a:ext>
            </a:extLst>
          </p:cNvPr>
          <p:cNvCxnSpPr>
            <a:cxnSpLocks/>
          </p:cNvCxnSpPr>
          <p:nvPr/>
        </p:nvCxnSpPr>
        <p:spPr>
          <a:xfrm rot="60000">
            <a:off x="3323584" y="3602071"/>
            <a:ext cx="648906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4EC35A2-7B9A-450E-9437-3F682BD1321B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60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10" name="Ellipse 9"/>
          <p:cNvSpPr/>
          <p:nvPr/>
        </p:nvSpPr>
        <p:spPr>
          <a:xfrm>
            <a:off x="3881052" y="4337573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6</a:t>
            </a:r>
          </a:p>
        </p:txBody>
      </p:sp>
      <p:cxnSp>
        <p:nvCxnSpPr>
          <p:cNvPr id="12" name="Connecteur droit avec flèche 11"/>
          <p:cNvCxnSpPr>
            <a:cxnSpLocks/>
          </p:cNvCxnSpPr>
          <p:nvPr/>
        </p:nvCxnSpPr>
        <p:spPr>
          <a:xfrm flipH="1">
            <a:off x="3647619" y="4744366"/>
            <a:ext cx="318973" cy="4613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A7A2E18-EFBA-4402-A427-3144C2D45793}"/>
              </a:ext>
            </a:extLst>
          </p:cNvPr>
          <p:cNvCxnSpPr>
            <a:cxnSpLocks/>
          </p:cNvCxnSpPr>
          <p:nvPr/>
        </p:nvCxnSpPr>
        <p:spPr>
          <a:xfrm rot="60000">
            <a:off x="3323584" y="3602071"/>
            <a:ext cx="648906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339B8DE-9F1D-4B53-ADE8-C1205EA97160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29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10" name="Ellipse 9"/>
          <p:cNvSpPr/>
          <p:nvPr/>
        </p:nvSpPr>
        <p:spPr>
          <a:xfrm>
            <a:off x="3881052" y="4337573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6</a:t>
            </a:r>
          </a:p>
        </p:txBody>
      </p:sp>
      <p:sp>
        <p:nvSpPr>
          <p:cNvPr id="11" name="Ellipse 10"/>
          <p:cNvSpPr/>
          <p:nvPr/>
        </p:nvSpPr>
        <p:spPr>
          <a:xfrm>
            <a:off x="3274136" y="5194031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5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26CA922-1937-4676-8DCD-3E1A44487092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9C863F4-EB9D-4A81-99D9-C5EDD6916BFA}"/>
              </a:ext>
            </a:extLst>
          </p:cNvPr>
          <p:cNvCxnSpPr>
            <a:cxnSpLocks/>
          </p:cNvCxnSpPr>
          <p:nvPr/>
        </p:nvCxnSpPr>
        <p:spPr>
          <a:xfrm rot="60000">
            <a:off x="3323584" y="3602071"/>
            <a:ext cx="648906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A0FBF39-5CCA-4B57-BF19-6FCF8EC25693}"/>
              </a:ext>
            </a:extLst>
          </p:cNvPr>
          <p:cNvCxnSpPr>
            <a:cxnSpLocks/>
          </p:cNvCxnSpPr>
          <p:nvPr/>
        </p:nvCxnSpPr>
        <p:spPr>
          <a:xfrm flipH="1">
            <a:off x="3647619" y="4744366"/>
            <a:ext cx="318973" cy="4613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99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contient(5)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10" name="Ellipse 9"/>
          <p:cNvSpPr/>
          <p:nvPr/>
        </p:nvSpPr>
        <p:spPr>
          <a:xfrm>
            <a:off x="3881052" y="4337573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6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691680" y="1894028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5 = 5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BEA7B49-3808-4C18-AB24-535B27D83987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C810490-E1F4-47A7-9261-37808E3F5561}"/>
              </a:ext>
            </a:extLst>
          </p:cNvPr>
          <p:cNvCxnSpPr>
            <a:cxnSpLocks/>
          </p:cNvCxnSpPr>
          <p:nvPr/>
        </p:nvCxnSpPr>
        <p:spPr>
          <a:xfrm rot="60000">
            <a:off x="3323584" y="3602071"/>
            <a:ext cx="648906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5FEB594-6E8A-4921-B137-0EA1C7FECB3B}"/>
              </a:ext>
            </a:extLst>
          </p:cNvPr>
          <p:cNvCxnSpPr>
            <a:cxnSpLocks/>
          </p:cNvCxnSpPr>
          <p:nvPr/>
        </p:nvCxnSpPr>
        <p:spPr>
          <a:xfrm flipH="1">
            <a:off x="3647619" y="4744366"/>
            <a:ext cx="318973" cy="4613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EC7D6CD-0812-4891-99AE-34C3904D8F7A}"/>
              </a:ext>
            </a:extLst>
          </p:cNvPr>
          <p:cNvSpPr/>
          <p:nvPr/>
        </p:nvSpPr>
        <p:spPr>
          <a:xfrm>
            <a:off x="3274136" y="5194031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5014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64022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5793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07361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C784ABF-DEB5-47CC-A79C-CD8667038825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74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ABR : Exemple</a:t>
            </a:r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00200"/>
            <a:ext cx="5904656" cy="4277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682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624B177-58E4-4E3A-833C-5BF11A32D473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26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339752" y="3645380"/>
            <a:ext cx="675960" cy="7197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6535B85-93D6-4601-A812-1E54A8716D49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7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9" name="Ellipse 8"/>
          <p:cNvSpPr/>
          <p:nvPr/>
        </p:nvSpPr>
        <p:spPr>
          <a:xfrm>
            <a:off x="1967989" y="4293096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2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339752" y="3645380"/>
            <a:ext cx="675960" cy="7197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CE04039-D3E2-44DF-B08E-6DF246C86D94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528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387220" y="189402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8</a:t>
            </a:r>
          </a:p>
        </p:txBody>
      </p:sp>
      <p:sp>
        <p:nvSpPr>
          <p:cNvPr id="7" name="Ellipse 6"/>
          <p:cNvSpPr/>
          <p:nvPr/>
        </p:nvSpPr>
        <p:spPr>
          <a:xfrm>
            <a:off x="2987824" y="320057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4</a:t>
            </a:r>
          </a:p>
        </p:txBody>
      </p:sp>
      <p:sp>
        <p:nvSpPr>
          <p:cNvPr id="9" name="Ellipse 8"/>
          <p:cNvSpPr/>
          <p:nvPr/>
        </p:nvSpPr>
        <p:spPr>
          <a:xfrm>
            <a:off x="1967989" y="4293096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2</a:t>
            </a:r>
          </a:p>
        </p:txBody>
      </p:sp>
      <p:cxnSp>
        <p:nvCxnSpPr>
          <p:cNvPr id="10" name="Connecteur droit avec flèche 9"/>
          <p:cNvCxnSpPr>
            <a:cxnSpLocks/>
          </p:cNvCxnSpPr>
          <p:nvPr/>
        </p:nvCxnSpPr>
        <p:spPr>
          <a:xfrm rot="-180000">
            <a:off x="2363198" y="4750260"/>
            <a:ext cx="368160" cy="5035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2657541" y="5179996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3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2339752" y="3645380"/>
            <a:ext cx="675960" cy="7197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8E28D15-4CD3-4CA5-A38E-1AA64587C42F}"/>
              </a:ext>
            </a:extLst>
          </p:cNvPr>
          <p:cNvCxnSpPr>
            <a:cxnSpLocks/>
          </p:cNvCxnSpPr>
          <p:nvPr/>
        </p:nvCxnSpPr>
        <p:spPr>
          <a:xfrm rot="240000" flipH="1">
            <a:off x="3418618" y="2253404"/>
            <a:ext cx="967348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53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Gestion des doublons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/>
              <a:t>Plusieurs stratégies sont envisageables.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63806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Gestion des doublons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dirty="0"/>
              <a:t>Plusieurs stratégies sont envisageables.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Par exemples :</a:t>
            </a:r>
          </a:p>
          <a:p>
            <a:pPr marL="0" indent="0">
              <a:buNone/>
            </a:pPr>
            <a:endParaRPr lang="fr-BE" sz="1400" dirty="0"/>
          </a:p>
          <a:p>
            <a:pPr marL="0" indent="0">
              <a:buNone/>
            </a:pPr>
            <a:r>
              <a:rPr lang="fr-BE" dirty="0"/>
              <a:t>1) Refuser les doublons</a:t>
            </a:r>
          </a:p>
          <a:p>
            <a:pPr marL="0" indent="0">
              <a:buNone/>
            </a:pPr>
            <a:endParaRPr lang="fr-B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BE" dirty="0">
                <a:solidFill>
                  <a:schemeClr val="bg1"/>
                </a:solidFill>
              </a:rPr>
              <a:t>- Mettre tous les éléments les mêmes dans un même nœud ( compteur ou liste)</a:t>
            </a:r>
          </a:p>
        </p:txBody>
      </p:sp>
    </p:spTree>
    <p:extLst>
      <p:ext uri="{BB962C8B-B14F-4D97-AF65-F5344CB8AC3E}">
        <p14:creationId xmlns:p14="http://schemas.microsoft.com/office/powerpoint/2010/main" val="1010380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Gestion des doublons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dirty="0"/>
              <a:t>Plusieurs stratégies sont envisageables.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Par exemples :</a:t>
            </a:r>
          </a:p>
          <a:p>
            <a:pPr marL="0" indent="0">
              <a:buNone/>
            </a:pPr>
            <a:endParaRPr lang="fr-BE" sz="1400" dirty="0"/>
          </a:p>
          <a:p>
            <a:pPr marL="0" indent="0">
              <a:buNone/>
            </a:pPr>
            <a:r>
              <a:rPr lang="fr-BE" dirty="0"/>
              <a:t>1) Refuser les doublons</a:t>
            </a:r>
          </a:p>
          <a:p>
            <a:pPr marL="0" indent="0">
              <a:buNone/>
            </a:pPr>
            <a:endParaRPr lang="fr-BE" dirty="0"/>
          </a:p>
          <a:p>
            <a:pPr marL="446088" indent="-446088">
              <a:buNone/>
            </a:pPr>
            <a:r>
              <a:rPr lang="fr-BE" dirty="0"/>
              <a:t>2) Mettre tous les éléments identiques dans un même nœud (compteur ou liste)</a:t>
            </a:r>
          </a:p>
        </p:txBody>
      </p:sp>
    </p:spTree>
    <p:extLst>
      <p:ext uri="{BB962C8B-B14F-4D97-AF65-F5344CB8AC3E}">
        <p14:creationId xmlns:p14="http://schemas.microsoft.com/office/powerpoint/2010/main" val="3479637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Gestion des doublons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8186" y="1720726"/>
            <a:ext cx="8474294" cy="4785395"/>
          </a:xfrm>
        </p:spPr>
        <p:txBody>
          <a:bodyPr>
            <a:normAutofit/>
          </a:bodyPr>
          <a:lstStyle/>
          <a:p>
            <a:pPr marL="446088" indent="-446088">
              <a:buNone/>
            </a:pPr>
            <a:r>
              <a:rPr lang="fr-BE" dirty="0"/>
              <a:t>3) Admettre l'insertion et insérer le nœud dupliqué toujours à </a:t>
            </a:r>
            <a:r>
              <a:rPr lang="fr-BE" dirty="0">
                <a:solidFill>
                  <a:srgbClr val="0070C0"/>
                </a:solidFill>
              </a:rPr>
              <a:t>droite</a:t>
            </a:r>
            <a:r>
              <a:rPr lang="fr-BE" dirty="0"/>
              <a:t> du nœud de même clé de  comparaison</a:t>
            </a:r>
            <a:endParaRPr lang="fr-BE" dirty="0">
              <a:solidFill>
                <a:schemeClr val="bg1"/>
              </a:solidFill>
            </a:endParaRPr>
          </a:p>
          <a:p>
            <a:pPr marL="539750" indent="-539750">
              <a:buNone/>
            </a:pPr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7EBA78-FC08-44BF-AFA1-77D451B7D649}"/>
              </a:ext>
            </a:extLst>
          </p:cNvPr>
          <p:cNvSpPr txBox="1"/>
          <p:nvPr/>
        </p:nvSpPr>
        <p:spPr>
          <a:xfrm>
            <a:off x="3707904" y="4522930"/>
            <a:ext cx="4604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5" name="Ellipse 4"/>
          <p:cNvSpPr/>
          <p:nvPr/>
        </p:nvSpPr>
        <p:spPr>
          <a:xfrm>
            <a:off x="4211960" y="4113424"/>
            <a:ext cx="642052" cy="64205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/>
          <p:cNvSpPr/>
          <p:nvPr/>
        </p:nvSpPr>
        <p:spPr>
          <a:xfrm>
            <a:off x="4925390" y="5235220"/>
            <a:ext cx="642052" cy="64205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3525711" y="5235220"/>
            <a:ext cx="642052" cy="64205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8" name="Connecteur droit avec flèche 7"/>
          <p:cNvCxnSpPr>
            <a:stCxn id="5" idx="3"/>
            <a:endCxn id="7" idx="0"/>
          </p:cNvCxnSpPr>
          <p:nvPr/>
        </p:nvCxnSpPr>
        <p:spPr>
          <a:xfrm flipH="1">
            <a:off x="3846737" y="4661450"/>
            <a:ext cx="459249" cy="57377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5"/>
            <a:endCxn id="6" idx="0"/>
          </p:cNvCxnSpPr>
          <p:nvPr/>
        </p:nvCxnSpPr>
        <p:spPr>
          <a:xfrm>
            <a:off x="4759986" y="4661450"/>
            <a:ext cx="486430" cy="57377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847EBA78-FC08-44BF-AFA1-77D451B7D649}"/>
              </a:ext>
            </a:extLst>
          </p:cNvPr>
          <p:cNvSpPr txBox="1"/>
          <p:nvPr/>
        </p:nvSpPr>
        <p:spPr>
          <a:xfrm>
            <a:off x="4951375" y="4497062"/>
            <a:ext cx="4604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≤</a:t>
            </a:r>
          </a:p>
        </p:txBody>
      </p:sp>
    </p:spTree>
    <p:extLst>
      <p:ext uri="{BB962C8B-B14F-4D97-AF65-F5344CB8AC3E}">
        <p14:creationId xmlns:p14="http://schemas.microsoft.com/office/powerpoint/2010/main" val="1922428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21" y="1340768"/>
            <a:ext cx="3456384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2952328" cy="302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849" y="1409488"/>
            <a:ext cx="3564497" cy="403573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BE" dirty="0"/>
              <a:t>ABR : coût de l’implémentation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5146699" y="5760184"/>
            <a:ext cx="25891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contient(9)?</a:t>
            </a:r>
          </a:p>
        </p:txBody>
      </p:sp>
    </p:spTree>
    <p:extLst>
      <p:ext uri="{BB962C8B-B14F-4D97-AF65-F5344CB8AC3E}">
        <p14:creationId xmlns:p14="http://schemas.microsoft.com/office/powerpoint/2010/main" val="3321267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ABR : coût de l’implémentation :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A626A2F-41A0-4DFE-8C3D-DC8EC154E395}"/>
              </a:ext>
            </a:extLst>
          </p:cNvPr>
          <p:cNvSpPr txBox="1">
            <a:spLocks/>
          </p:cNvSpPr>
          <p:nvPr/>
        </p:nvSpPr>
        <p:spPr>
          <a:xfrm>
            <a:off x="467544" y="1844824"/>
            <a:ext cx="8352928" cy="473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supprime(Comparable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endParaRPr lang="fr-BE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8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ABR</a:t>
            </a:r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00200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02561" y="1277034"/>
            <a:ext cx="41974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C’est un arbre binaire</a:t>
            </a:r>
          </a:p>
        </p:txBody>
      </p:sp>
    </p:spTree>
    <p:extLst>
      <p:ext uri="{BB962C8B-B14F-4D97-AF65-F5344CB8AC3E}">
        <p14:creationId xmlns:p14="http://schemas.microsoft.com/office/powerpoint/2010/main" val="3833549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ABR : coût de l’implémentation :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2ABDE18-5BE8-4D40-8EB2-ADE3F1370468}"/>
              </a:ext>
            </a:extLst>
          </p:cNvPr>
          <p:cNvSpPr txBox="1">
            <a:spLocks/>
          </p:cNvSpPr>
          <p:nvPr/>
        </p:nvSpPr>
        <p:spPr>
          <a:xfrm>
            <a:off x="467544" y="1844824"/>
            <a:ext cx="8352928" cy="473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supprime(Comparable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endParaRPr lang="fr-BE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30257E-D996-49DA-9F53-EAA4DD117070}"/>
              </a:ext>
            </a:extLst>
          </p:cNvPr>
          <p:cNvSpPr txBox="1"/>
          <p:nvPr/>
        </p:nvSpPr>
        <p:spPr>
          <a:xfrm>
            <a:off x="7740352" y="3230924"/>
            <a:ext cx="1691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O(N)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DA9F7C-D35E-405E-8478-CCDC1F18EBAA}"/>
              </a:ext>
            </a:extLst>
          </p:cNvPr>
          <p:cNvSpPr txBox="1"/>
          <p:nvPr/>
        </p:nvSpPr>
        <p:spPr>
          <a:xfrm>
            <a:off x="7002789" y="3923795"/>
            <a:ext cx="1763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O(N)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E4FD5C-22DE-45E1-B9DC-E8A67F277C36}"/>
              </a:ext>
            </a:extLst>
          </p:cNvPr>
          <p:cNvSpPr txBox="1"/>
          <p:nvPr/>
        </p:nvSpPr>
        <p:spPr>
          <a:xfrm>
            <a:off x="7762407" y="4573986"/>
            <a:ext cx="1728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323997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ABR : coût de l’implémentation :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67544" y="1844824"/>
            <a:ext cx="8352928" cy="473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supprime(Comparable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hangingPunc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endParaRPr lang="fr-BE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C2F362-D02D-4FE2-A764-C842220A90F7}"/>
              </a:ext>
            </a:extLst>
          </p:cNvPr>
          <p:cNvSpPr txBox="1"/>
          <p:nvPr/>
        </p:nvSpPr>
        <p:spPr>
          <a:xfrm>
            <a:off x="7740352" y="3230924"/>
            <a:ext cx="1691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O(</a:t>
            </a:r>
            <a:r>
              <a:rPr lang="fr-BE" sz="3000" b="1" dirty="0" err="1">
                <a:solidFill>
                  <a:srgbClr val="0070C0"/>
                </a:solidFill>
              </a:rPr>
              <a:t>logN</a:t>
            </a:r>
            <a:r>
              <a:rPr lang="fr-BE" sz="3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6C2F362-D02D-4FE2-A764-C842220A90F7}"/>
              </a:ext>
            </a:extLst>
          </p:cNvPr>
          <p:cNvSpPr txBox="1"/>
          <p:nvPr/>
        </p:nvSpPr>
        <p:spPr>
          <a:xfrm>
            <a:off x="7002789" y="3923795"/>
            <a:ext cx="1763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O(</a:t>
            </a:r>
            <a:r>
              <a:rPr lang="fr-BE" sz="3000" b="1" dirty="0" err="1">
                <a:solidFill>
                  <a:srgbClr val="0070C0"/>
                </a:solidFill>
              </a:rPr>
              <a:t>logN</a:t>
            </a:r>
            <a:r>
              <a:rPr lang="fr-BE" sz="3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C2F362-D02D-4FE2-A764-C842220A90F7}"/>
              </a:ext>
            </a:extLst>
          </p:cNvPr>
          <p:cNvSpPr txBox="1"/>
          <p:nvPr/>
        </p:nvSpPr>
        <p:spPr>
          <a:xfrm>
            <a:off x="7762407" y="4573986"/>
            <a:ext cx="1728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70C0"/>
                </a:solidFill>
              </a:rPr>
              <a:t>O(</a:t>
            </a:r>
            <a:r>
              <a:rPr lang="fr-BE" sz="3000" b="1" dirty="0" err="1">
                <a:solidFill>
                  <a:srgbClr val="0070C0"/>
                </a:solidFill>
              </a:rPr>
              <a:t>logN</a:t>
            </a:r>
            <a:r>
              <a:rPr lang="fr-BE" sz="3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4427984" y="1164957"/>
            <a:ext cx="445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rgbClr val="FF0000"/>
                </a:solidFill>
              </a:rPr>
              <a:t>Si l’arbre est équilibré :</a:t>
            </a:r>
          </a:p>
        </p:txBody>
      </p:sp>
    </p:spTree>
    <p:extLst>
      <p:ext uri="{BB962C8B-B14F-4D97-AF65-F5344CB8AC3E}">
        <p14:creationId xmlns:p14="http://schemas.microsoft.com/office/powerpoint/2010/main" val="1839529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équilibré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La </a:t>
            </a:r>
            <a:r>
              <a:rPr lang="fr-BE" sz="3600" b="1" dirty="0"/>
              <a:t>hauteur</a:t>
            </a:r>
            <a:r>
              <a:rPr lang="fr-BE" sz="3600" dirty="0"/>
              <a:t> d’un arbre est la </a:t>
            </a:r>
            <a:r>
              <a:rPr lang="fr-FR" sz="3600" dirty="0"/>
              <a:t>hauteur de sa racine</a:t>
            </a:r>
          </a:p>
        </p:txBody>
      </p:sp>
    </p:spTree>
    <p:extLst>
      <p:ext uri="{BB962C8B-B14F-4D97-AF65-F5344CB8AC3E}">
        <p14:creationId xmlns:p14="http://schemas.microsoft.com/office/powerpoint/2010/main" val="1495404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équilibré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La </a:t>
            </a:r>
            <a:r>
              <a:rPr lang="fr-BE" sz="3600" b="1" dirty="0"/>
              <a:t>hauteur</a:t>
            </a:r>
            <a:r>
              <a:rPr lang="fr-BE" sz="3600" dirty="0"/>
              <a:t> d’un arbre est la </a:t>
            </a:r>
            <a:r>
              <a:rPr lang="fr-FR" sz="3600" dirty="0"/>
              <a:t>hauteur de sa racine</a:t>
            </a:r>
          </a:p>
          <a:p>
            <a:pPr marL="0" indent="0" hangingPunct="0">
              <a:buNone/>
            </a:pPr>
            <a:endParaRPr lang="fr-FR" sz="3600" dirty="0"/>
          </a:p>
          <a:p>
            <a:pPr marL="0" indent="0" hangingPunct="0">
              <a:buNone/>
            </a:pPr>
            <a:r>
              <a:rPr lang="en-US" sz="3600" dirty="0"/>
              <a:t>La </a:t>
            </a:r>
            <a:r>
              <a:rPr lang="en-US" sz="3600" b="1" dirty="0"/>
              <a:t>hauteur d'un </a:t>
            </a:r>
            <a:r>
              <a:rPr lang="en-US" sz="3600" b="1" dirty="0" err="1"/>
              <a:t>nœud</a:t>
            </a:r>
            <a:r>
              <a:rPr lang="en-US" sz="3600" dirty="0"/>
              <a:t> </a:t>
            </a:r>
            <a:r>
              <a:rPr lang="en-US" sz="3600" dirty="0" err="1"/>
              <a:t>vaut</a:t>
            </a:r>
            <a:endParaRPr lang="fr-BE" sz="3600" dirty="0"/>
          </a:p>
          <a:p>
            <a:pPr lvl="0"/>
            <a:r>
              <a:rPr lang="en-US" sz="3600" dirty="0"/>
              <a:t>0 pour </a:t>
            </a:r>
            <a:r>
              <a:rPr lang="en-US" sz="3600" dirty="0" err="1"/>
              <a:t>une</a:t>
            </a:r>
            <a:r>
              <a:rPr lang="en-US" sz="3600" dirty="0"/>
              <a:t> </a:t>
            </a:r>
            <a:r>
              <a:rPr lang="en-US" sz="3600" dirty="0" err="1"/>
              <a:t>feuille</a:t>
            </a:r>
            <a:endParaRPr lang="fr-BE" sz="3600" dirty="0"/>
          </a:p>
          <a:p>
            <a:pPr lvl="0"/>
            <a:r>
              <a:rPr lang="fr-FR" sz="3600" dirty="0"/>
              <a:t>un de plus que le maximum des hauteurs de son fils gauche et de son fils droit</a:t>
            </a:r>
            <a:endParaRPr lang="fr-BE" sz="3600" dirty="0"/>
          </a:p>
          <a:p>
            <a:pPr marL="0" indent="0" hangingPunc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976796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équilibré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La </a:t>
            </a:r>
            <a:r>
              <a:rPr lang="fr-BE" sz="3600" b="1" dirty="0"/>
              <a:t>hauteur</a:t>
            </a:r>
            <a:r>
              <a:rPr lang="fr-BE" sz="3600" dirty="0"/>
              <a:t> d’un arbre est la </a:t>
            </a:r>
            <a:r>
              <a:rPr lang="fr-FR" sz="3600" dirty="0"/>
              <a:t>hauteur de sa racine</a:t>
            </a:r>
          </a:p>
          <a:p>
            <a:pPr marL="0" indent="0" hangingPunct="0">
              <a:buNone/>
            </a:pPr>
            <a:endParaRPr lang="fr-FR" sz="3600" dirty="0"/>
          </a:p>
          <a:p>
            <a:pPr marL="0" indent="0" hangingPunct="0">
              <a:buNone/>
            </a:pPr>
            <a:r>
              <a:rPr lang="en-US" sz="3600" dirty="0"/>
              <a:t>La </a:t>
            </a:r>
            <a:r>
              <a:rPr lang="en-US" sz="3600" b="1" dirty="0"/>
              <a:t>hauteur d'un </a:t>
            </a:r>
            <a:r>
              <a:rPr lang="en-US" sz="3600" b="1" dirty="0" err="1"/>
              <a:t>nœud</a:t>
            </a:r>
            <a:r>
              <a:rPr lang="en-US" sz="3600" dirty="0"/>
              <a:t> </a:t>
            </a:r>
            <a:r>
              <a:rPr lang="en-US" sz="3600" dirty="0" err="1"/>
              <a:t>vaut</a:t>
            </a:r>
            <a:endParaRPr lang="fr-BE" sz="3600" dirty="0"/>
          </a:p>
          <a:p>
            <a:pPr lvl="0"/>
            <a:r>
              <a:rPr lang="en-US" sz="3600" dirty="0"/>
              <a:t>1 pour </a:t>
            </a:r>
            <a:r>
              <a:rPr lang="en-US" sz="3600" dirty="0" err="1"/>
              <a:t>une</a:t>
            </a:r>
            <a:r>
              <a:rPr lang="en-US" sz="3600" dirty="0"/>
              <a:t> </a:t>
            </a:r>
            <a:r>
              <a:rPr lang="en-US" sz="3600" dirty="0" err="1"/>
              <a:t>feuille</a:t>
            </a:r>
            <a:endParaRPr lang="fr-BE" sz="3600" dirty="0"/>
          </a:p>
          <a:p>
            <a:pPr lvl="0"/>
            <a:r>
              <a:rPr lang="fr-FR" sz="3600" dirty="0"/>
              <a:t>un de plus que le maximum des hauteurs de son fils gauche et de son fils droit</a:t>
            </a:r>
            <a:endParaRPr lang="fr-BE" sz="3600" dirty="0"/>
          </a:p>
          <a:p>
            <a:pPr marL="0" indent="0" hangingPunc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966111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équilibré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La </a:t>
            </a:r>
            <a:r>
              <a:rPr lang="fr-BE" sz="3600" b="1" dirty="0"/>
              <a:t>hauteur</a:t>
            </a:r>
            <a:r>
              <a:rPr lang="fr-BE" sz="3600" dirty="0"/>
              <a:t> d’un arbre est la </a:t>
            </a:r>
            <a:r>
              <a:rPr lang="fr-FR" sz="3600" dirty="0"/>
              <a:t>hauteur de sa racine</a:t>
            </a:r>
          </a:p>
          <a:p>
            <a:pPr marL="0" indent="0" hangingPunct="0">
              <a:buNone/>
            </a:pPr>
            <a:endParaRPr lang="fr-FR" sz="3600" dirty="0"/>
          </a:p>
          <a:p>
            <a:pPr marL="0" indent="0" hangingPunct="0">
              <a:buNone/>
            </a:pPr>
            <a:r>
              <a:rPr lang="en-US" sz="3600" dirty="0"/>
              <a:t>La </a:t>
            </a:r>
            <a:r>
              <a:rPr lang="en-US" sz="3600" b="1" dirty="0"/>
              <a:t>hauteur d'un </a:t>
            </a:r>
            <a:r>
              <a:rPr lang="en-US" sz="3600" b="1" dirty="0" err="1"/>
              <a:t>nœud</a:t>
            </a:r>
            <a:r>
              <a:rPr lang="en-US" sz="3600" dirty="0"/>
              <a:t> </a:t>
            </a:r>
            <a:r>
              <a:rPr lang="en-US" sz="3600" dirty="0" err="1"/>
              <a:t>vaut</a:t>
            </a:r>
            <a:endParaRPr lang="fr-BE" sz="3600" dirty="0"/>
          </a:p>
          <a:p>
            <a:pPr lvl="0"/>
            <a:r>
              <a:rPr lang="en-US" sz="3600" b="1" dirty="0">
                <a:solidFill>
                  <a:srgbClr val="00B050"/>
                </a:solidFill>
              </a:rPr>
              <a:t>0</a:t>
            </a:r>
            <a:r>
              <a:rPr lang="en-US" sz="3600" dirty="0"/>
              <a:t> pour </a:t>
            </a:r>
            <a:r>
              <a:rPr lang="en-US" sz="3600" dirty="0" err="1"/>
              <a:t>une</a:t>
            </a:r>
            <a:r>
              <a:rPr lang="en-US" sz="3600" dirty="0"/>
              <a:t> </a:t>
            </a:r>
            <a:r>
              <a:rPr lang="en-US" sz="3600" dirty="0" err="1"/>
              <a:t>feuille</a:t>
            </a:r>
            <a:endParaRPr lang="fr-BE" sz="3600" dirty="0"/>
          </a:p>
          <a:p>
            <a:pPr lvl="0"/>
            <a:r>
              <a:rPr lang="fr-FR" sz="3600" dirty="0"/>
              <a:t>un de plus que le maximum des hauteurs de son fils gauche et de son fils droit</a:t>
            </a:r>
            <a:endParaRPr lang="fr-BE" sz="3600" dirty="0"/>
          </a:p>
          <a:p>
            <a:pPr marL="0" indent="0" hangingPunct="0">
              <a:buNone/>
            </a:pPr>
            <a:endParaRPr lang="fr-BE" sz="3600" dirty="0"/>
          </a:p>
        </p:txBody>
      </p:sp>
      <p:cxnSp>
        <p:nvCxnSpPr>
          <p:cNvPr id="5" name="Connecteur droit avec flèche 4"/>
          <p:cNvCxnSpPr>
            <a:cxnSpLocks/>
          </p:cNvCxnSpPr>
          <p:nvPr/>
        </p:nvCxnSpPr>
        <p:spPr>
          <a:xfrm flipH="1">
            <a:off x="7590510" y="3642122"/>
            <a:ext cx="221850" cy="11651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7020272" y="2564904"/>
            <a:ext cx="18898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>
                <a:solidFill>
                  <a:srgbClr val="0070C0"/>
                </a:solidFill>
              </a:rPr>
              <a:t>définition </a:t>
            </a:r>
          </a:p>
          <a:p>
            <a:r>
              <a:rPr lang="fr-BE" sz="3200" dirty="0">
                <a:solidFill>
                  <a:srgbClr val="0070C0"/>
                </a:solidFill>
              </a:rPr>
              <a:t>récursive</a:t>
            </a:r>
          </a:p>
        </p:txBody>
      </p:sp>
    </p:spTree>
    <p:extLst>
      <p:ext uri="{BB962C8B-B14F-4D97-AF65-F5344CB8AC3E}">
        <p14:creationId xmlns:p14="http://schemas.microsoft.com/office/powerpoint/2010/main" val="822158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92" y="837992"/>
            <a:ext cx="4388140" cy="49672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2363198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28184" y="2649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43609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7286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92" y="837992"/>
            <a:ext cx="4388140" cy="49672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2363198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28184" y="2649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43609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491535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1645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92" y="837992"/>
            <a:ext cx="4388140" cy="49672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2363198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28184" y="2649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43609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491535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88024" y="3245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32980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92" y="837992"/>
            <a:ext cx="4388140" cy="49672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2363198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28184" y="2649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43609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491535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88024" y="3245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065826" y="2301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514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ABR</a:t>
            </a:r>
          </a:p>
        </p:txBody>
      </p:sp>
      <p:pic>
        <p:nvPicPr>
          <p:cNvPr id="3" name="Imag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52" y="1566098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5536" y="1600200"/>
            <a:ext cx="28107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Il contient des</a:t>
            </a:r>
          </a:p>
          <a:p>
            <a:r>
              <a:rPr lang="fr-BE" sz="3600" i="1" dirty="0"/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17655118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92" y="837992"/>
            <a:ext cx="4388140" cy="49672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2363198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28184" y="2649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43609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491535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88024" y="3245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065826" y="2301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177806" y="11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79570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3456384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2952328" cy="302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849" y="1409488"/>
            <a:ext cx="3564497" cy="403573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029680" y="1476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878905" y="643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80591" y="3298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25372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équilibré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La </a:t>
            </a:r>
            <a:r>
              <a:rPr lang="fr-BE" sz="3600" b="1" dirty="0"/>
              <a:t>hauteur</a:t>
            </a:r>
            <a:r>
              <a:rPr lang="fr-BE" sz="3600" dirty="0"/>
              <a:t> est minimale dans un arbre équilibré</a:t>
            </a:r>
          </a:p>
          <a:p>
            <a:pPr marL="0" indent="0" hangingPunct="0">
              <a:buNone/>
            </a:pPr>
            <a:endParaRPr lang="fr-FR" sz="3600" dirty="0"/>
          </a:p>
          <a:p>
            <a:pPr marL="0" indent="0" hangingPunct="0">
              <a:buNone/>
            </a:pPr>
            <a:endParaRPr lang="fr-FR" sz="3600" dirty="0"/>
          </a:p>
          <a:p>
            <a:pPr marL="0" indent="0" hangingPunc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9818985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équilibré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La </a:t>
            </a:r>
            <a:r>
              <a:rPr lang="fr-BE" sz="3600" b="1" dirty="0"/>
              <a:t>hauteur</a:t>
            </a:r>
            <a:r>
              <a:rPr lang="fr-BE" sz="3600" dirty="0"/>
              <a:t> est minimale dans un arbre équilibré</a:t>
            </a:r>
          </a:p>
          <a:p>
            <a:pPr marL="0" indent="0" hangingPunct="0">
              <a:buNone/>
            </a:pPr>
            <a:r>
              <a:rPr lang="fr-BE" sz="3600" dirty="0">
                <a:sym typeface="Wingdings" panose="05000000000000000000" pitchFamily="2" charset="2"/>
              </a:rPr>
              <a:t>  log N</a:t>
            </a:r>
            <a:endParaRPr lang="fr-BE" sz="3600" dirty="0"/>
          </a:p>
          <a:p>
            <a:pPr marL="0" indent="0" hangingPunct="0">
              <a:buNone/>
            </a:pPr>
            <a:endParaRPr lang="fr-FR" sz="3600" dirty="0"/>
          </a:p>
          <a:p>
            <a:pPr marL="0" indent="0" hangingPunct="0">
              <a:buNone/>
            </a:pPr>
            <a:endParaRPr lang="fr-FR" sz="3600" dirty="0"/>
          </a:p>
          <a:p>
            <a:pPr marL="0" indent="0" hangingPunc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493068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Conclusion: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628800"/>
            <a:ext cx="8568952" cy="4525963"/>
          </a:xfrm>
        </p:spPr>
        <p:txBody>
          <a:bodyPr>
            <a:normAutofit/>
          </a:bodyPr>
          <a:lstStyle/>
          <a:p>
            <a:pPr marL="0" indent="0" hangingPunct="0">
              <a:spcAft>
                <a:spcPts val="600"/>
              </a:spcAft>
              <a:buNone/>
            </a:pPr>
            <a:r>
              <a:rPr lang="fr-BE" sz="3600" dirty="0"/>
              <a:t>Comme l’</a:t>
            </a:r>
            <a:r>
              <a:rPr lang="fr-BE" sz="3600" i="1" dirty="0"/>
              <a:t>arbre binaire de recherche</a:t>
            </a:r>
            <a:r>
              <a:rPr lang="fr-BE" sz="3600" dirty="0"/>
              <a:t> (ABR) n’est pas nécessairement équilibré, on va plutôt utiliser une variante de celui-ci :</a:t>
            </a:r>
            <a:r>
              <a:rPr lang="fr-BE" dirty="0"/>
              <a:t> 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B-arbre </a:t>
            </a:r>
            <a:r>
              <a:rPr lang="fr-BE" sz="3600" b="1" dirty="0"/>
              <a:t> </a:t>
            </a:r>
            <a:r>
              <a:rPr lang="fr-BE" sz="3100" dirty="0"/>
              <a:t>(</a:t>
            </a:r>
            <a:r>
              <a:rPr lang="fr-BE" sz="3100" dirty="0">
                <a:sym typeface="Symbol" panose="05050102010706020507" pitchFamily="18" charset="2"/>
              </a:rPr>
              <a:t></a:t>
            </a:r>
            <a:r>
              <a:rPr lang="fr-BE" sz="3100" dirty="0"/>
              <a:t> arbre de recherche équilibré)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Arbre bicolore </a:t>
            </a:r>
            <a:r>
              <a:rPr lang="fr-BE" sz="3100" dirty="0"/>
              <a:t>(</a:t>
            </a:r>
            <a:r>
              <a:rPr lang="fr-BE" sz="3100" dirty="0">
                <a:sym typeface="Symbol" panose="05050102010706020507" pitchFamily="18" charset="2"/>
              </a:rPr>
              <a:t></a:t>
            </a:r>
            <a:r>
              <a:rPr lang="fr-BE" sz="3100" dirty="0"/>
              <a:t> B-arbre binaire symétrique)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AVL  </a:t>
            </a:r>
            <a:r>
              <a:rPr lang="fr-BE" sz="3100" dirty="0"/>
              <a:t>(</a:t>
            </a:r>
            <a:r>
              <a:rPr lang="fr-BE" sz="3100" dirty="0">
                <a:sym typeface="Symbol" panose="05050102010706020507" pitchFamily="18" charset="2"/>
              </a:rPr>
              <a:t></a:t>
            </a:r>
            <a:r>
              <a:rPr lang="fr-BE" sz="3100" dirty="0"/>
              <a:t> ABR automatiquement équilibré)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…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915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ABR</a:t>
            </a:r>
          </a:p>
        </p:txBody>
      </p:sp>
      <p:pic>
        <p:nvPicPr>
          <p:cNvPr id="3" name="Imag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34" y="1600200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5536" y="1546914"/>
            <a:ext cx="4724498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La descendance </a:t>
            </a:r>
            <a:r>
              <a:rPr lang="fr-BE" sz="3600" b="1" dirty="0"/>
              <a:t>gauche</a:t>
            </a:r>
            <a:r>
              <a:rPr lang="fr-BE" sz="3600" dirty="0"/>
              <a:t> </a:t>
            </a:r>
            <a:br>
              <a:rPr lang="fr-BE" sz="3600" dirty="0"/>
            </a:br>
            <a:r>
              <a:rPr lang="fr-BE" sz="3600" dirty="0"/>
              <a:t>d’un nœud ne </a:t>
            </a:r>
          </a:p>
          <a:p>
            <a:r>
              <a:rPr lang="fr-BE" sz="3600" dirty="0"/>
              <a:t>contient que des </a:t>
            </a:r>
          </a:p>
          <a:p>
            <a:r>
              <a:rPr lang="fr-BE" sz="3600" dirty="0"/>
              <a:t>éléments </a:t>
            </a:r>
          </a:p>
          <a:p>
            <a:r>
              <a:rPr lang="fr-BE" sz="3600" b="1" dirty="0"/>
              <a:t>inférieurs</a:t>
            </a:r>
            <a:r>
              <a:rPr lang="fr-BE" sz="3600" dirty="0"/>
              <a:t> </a:t>
            </a:r>
            <a:br>
              <a:rPr lang="fr-BE" sz="3600" dirty="0"/>
            </a:br>
            <a:r>
              <a:rPr lang="fr-BE" sz="3600" dirty="0"/>
              <a:t>à l’élément </a:t>
            </a:r>
          </a:p>
          <a:p>
            <a:r>
              <a:rPr lang="fr-BE" sz="3600" dirty="0"/>
              <a:t>de ce nœud</a:t>
            </a:r>
            <a:endParaRPr lang="fr-BE" sz="36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B6003D-7C50-4BBC-BDE5-81D6A08B5E6A}"/>
              </a:ext>
            </a:extLst>
          </p:cNvPr>
          <p:cNvSpPr txBox="1"/>
          <p:nvPr/>
        </p:nvSpPr>
        <p:spPr>
          <a:xfrm>
            <a:off x="5292080" y="23488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7EBA78-FC08-44BF-AFA1-77D451B7D649}"/>
              </a:ext>
            </a:extLst>
          </p:cNvPr>
          <p:cNvSpPr txBox="1"/>
          <p:nvPr/>
        </p:nvSpPr>
        <p:spPr>
          <a:xfrm>
            <a:off x="4139952" y="353207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60BF42-20BA-45F3-A052-DA7ED068281B}"/>
              </a:ext>
            </a:extLst>
          </p:cNvPr>
          <p:cNvSpPr txBox="1"/>
          <p:nvPr/>
        </p:nvSpPr>
        <p:spPr>
          <a:xfrm>
            <a:off x="5156922" y="45811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3195F5-D5AC-4345-8334-49AD83049CCB}"/>
              </a:ext>
            </a:extLst>
          </p:cNvPr>
          <p:cNvSpPr txBox="1"/>
          <p:nvPr/>
        </p:nvSpPr>
        <p:spPr>
          <a:xfrm>
            <a:off x="7236296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427476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ABR</a:t>
            </a:r>
          </a:p>
        </p:txBody>
      </p:sp>
      <p:pic>
        <p:nvPicPr>
          <p:cNvPr id="3" name="Imag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34" y="1600200"/>
            <a:ext cx="5904656" cy="42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5536" y="1546914"/>
            <a:ext cx="4517519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La descendance </a:t>
            </a:r>
            <a:r>
              <a:rPr lang="fr-BE" sz="3600" b="1" dirty="0"/>
              <a:t>droite</a:t>
            </a:r>
            <a:r>
              <a:rPr lang="fr-BE" sz="3600" dirty="0"/>
              <a:t> </a:t>
            </a:r>
          </a:p>
          <a:p>
            <a:r>
              <a:rPr lang="fr-BE" sz="3600" dirty="0"/>
              <a:t>d’un nœud ne </a:t>
            </a:r>
          </a:p>
          <a:p>
            <a:r>
              <a:rPr lang="fr-BE" sz="3600" dirty="0"/>
              <a:t>contient que des </a:t>
            </a:r>
          </a:p>
          <a:p>
            <a:r>
              <a:rPr lang="fr-BE" sz="3600" dirty="0"/>
              <a:t>éléments </a:t>
            </a:r>
          </a:p>
          <a:p>
            <a:r>
              <a:rPr lang="fr-BE" sz="3600" b="1" dirty="0"/>
              <a:t>supérieurs</a:t>
            </a:r>
            <a:r>
              <a:rPr lang="fr-BE" sz="3600" dirty="0"/>
              <a:t> </a:t>
            </a:r>
            <a:br>
              <a:rPr lang="fr-BE" sz="3600" dirty="0"/>
            </a:br>
            <a:r>
              <a:rPr lang="fr-BE" sz="3600" dirty="0"/>
              <a:t>à l’élément </a:t>
            </a:r>
          </a:p>
          <a:p>
            <a:r>
              <a:rPr lang="fr-BE" sz="3600" dirty="0"/>
              <a:t>de ce nœud</a:t>
            </a:r>
            <a:endParaRPr lang="fr-BE" sz="36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BBCAC-ABF3-48F2-9337-E2C0E3DE5373}"/>
              </a:ext>
            </a:extLst>
          </p:cNvPr>
          <p:cNvSpPr txBox="1"/>
          <p:nvPr/>
        </p:nvSpPr>
        <p:spPr>
          <a:xfrm>
            <a:off x="7020272" y="23488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DFB2F6-23D9-4A55-88A5-9C0418951E0E}"/>
              </a:ext>
            </a:extLst>
          </p:cNvPr>
          <p:cNvSpPr txBox="1"/>
          <p:nvPr/>
        </p:nvSpPr>
        <p:spPr>
          <a:xfrm>
            <a:off x="6105654" y="46531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1B7840-00E1-4D67-8F67-F596F290D2D8}"/>
              </a:ext>
            </a:extLst>
          </p:cNvPr>
          <p:cNvSpPr txBox="1"/>
          <p:nvPr/>
        </p:nvSpPr>
        <p:spPr>
          <a:xfrm>
            <a:off x="7734801" y="46036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DFB2F6-23D9-4A55-88A5-9C0418951E0E}"/>
              </a:ext>
            </a:extLst>
          </p:cNvPr>
          <p:cNvSpPr txBox="1"/>
          <p:nvPr/>
        </p:nvSpPr>
        <p:spPr>
          <a:xfrm>
            <a:off x="5308923" y="36522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solidFill>
                  <a:srgbClr val="0070C0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20099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Fonctionnalités des ABR 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844824"/>
            <a:ext cx="8352928" cy="4320480"/>
          </a:xfrm>
        </p:spPr>
        <p:txBody>
          <a:bodyPr>
            <a:normAutofit/>
          </a:bodyPr>
          <a:lstStyle/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contient(Comparable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(Comparable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supprime(Comparable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28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8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4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Fonctionnalités des ABR 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844824"/>
            <a:ext cx="8352928" cy="4320480"/>
          </a:xfrm>
        </p:spPr>
        <p:txBody>
          <a:bodyPr>
            <a:normAutofit/>
          </a:bodyPr>
          <a:lstStyle/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8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contient(Comparable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(Comparable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supprime(Comparable </a:t>
            </a: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8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hangingPunct="0">
              <a:spcAft>
                <a:spcPts val="600"/>
              </a:spcAft>
              <a:buNone/>
            </a:pP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28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8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323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1381</Words>
  <Application>Microsoft Office PowerPoint</Application>
  <PresentationFormat>Affichage à l'écran (4:3)</PresentationFormat>
  <Paragraphs>318</Paragraphs>
  <Slides>54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Courier New</vt:lpstr>
      <vt:lpstr>Thème Office</vt:lpstr>
      <vt:lpstr>Arbre binaire de recherche</vt:lpstr>
      <vt:lpstr>ABR</vt:lpstr>
      <vt:lpstr>ABR : Exemple</vt:lpstr>
      <vt:lpstr>ABR</vt:lpstr>
      <vt:lpstr>ABR</vt:lpstr>
      <vt:lpstr>ABR</vt:lpstr>
      <vt:lpstr>ABR</vt:lpstr>
      <vt:lpstr>Fonctionnalités des ABR   </vt:lpstr>
      <vt:lpstr>Fonctionnalités des ABR   </vt:lpstr>
      <vt:lpstr>contient()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contient(5)</vt:lpstr>
      <vt:lpstr>insere()</vt:lpstr>
      <vt:lpstr>insere(3)</vt:lpstr>
      <vt:lpstr>insere(3)</vt:lpstr>
      <vt:lpstr>insere(3)</vt:lpstr>
      <vt:lpstr>insere(3)</vt:lpstr>
      <vt:lpstr>insere(3)</vt:lpstr>
      <vt:lpstr>insere(3)</vt:lpstr>
      <vt:lpstr>insere(3)</vt:lpstr>
      <vt:lpstr>Gestion des doublons</vt:lpstr>
      <vt:lpstr>Gestion des doublons</vt:lpstr>
      <vt:lpstr>Gestion des doublons</vt:lpstr>
      <vt:lpstr>Gestion des doublons</vt:lpstr>
      <vt:lpstr>ABR : coût de l’implémentation :</vt:lpstr>
      <vt:lpstr>ABR : coût de l’implémentation :</vt:lpstr>
      <vt:lpstr>ABR : coût de l’implémentation :</vt:lpstr>
      <vt:lpstr>ABR : coût de l’implémentation :</vt:lpstr>
      <vt:lpstr>Arbre équilibré</vt:lpstr>
      <vt:lpstr>Arbre équilibré</vt:lpstr>
      <vt:lpstr>Arbre équilibré</vt:lpstr>
      <vt:lpstr>Arbre équilibré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Arbre équilibré</vt:lpstr>
      <vt:lpstr>Arbre équilibré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Arbres</dc:title>
  <dc:creator>annick</dc:creator>
  <cp:lastModifiedBy>Annick Dupont</cp:lastModifiedBy>
  <cp:revision>162</cp:revision>
  <dcterms:created xsi:type="dcterms:W3CDTF">2014-04-20T20:12:34Z</dcterms:created>
  <dcterms:modified xsi:type="dcterms:W3CDTF">2022-04-23T10:47:02Z</dcterms:modified>
</cp:coreProperties>
</file>