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57" r:id="rId7"/>
    <p:sldId id="264" r:id="rId8"/>
    <p:sldId id="265" r:id="rId9"/>
    <p:sldId id="284" r:id="rId10"/>
    <p:sldId id="285" r:id="rId11"/>
    <p:sldId id="286" r:id="rId12"/>
    <p:sldId id="287" r:id="rId13"/>
    <p:sldId id="28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80" r:id="rId22"/>
    <p:sldId id="283" r:id="rId23"/>
    <p:sldId id="339" r:id="rId24"/>
    <p:sldId id="347" r:id="rId25"/>
    <p:sldId id="341" r:id="rId26"/>
    <p:sldId id="338" r:id="rId27"/>
    <p:sldId id="317" r:id="rId28"/>
    <p:sldId id="342" r:id="rId29"/>
    <p:sldId id="306" r:id="rId30"/>
    <p:sldId id="318" r:id="rId31"/>
    <p:sldId id="299" r:id="rId32"/>
    <p:sldId id="355" r:id="rId33"/>
    <p:sldId id="356" r:id="rId34"/>
    <p:sldId id="358" r:id="rId35"/>
    <p:sldId id="343" r:id="rId36"/>
    <p:sldId id="344" r:id="rId37"/>
    <p:sldId id="345" r:id="rId38"/>
    <p:sldId id="346" r:id="rId39"/>
    <p:sldId id="301" r:id="rId40"/>
    <p:sldId id="323" r:id="rId41"/>
    <p:sldId id="324" r:id="rId42"/>
    <p:sldId id="325" r:id="rId43"/>
    <p:sldId id="326" r:id="rId44"/>
    <p:sldId id="327" r:id="rId45"/>
    <p:sldId id="309" r:id="rId46"/>
    <p:sldId id="332" r:id="rId47"/>
    <p:sldId id="333" r:id="rId48"/>
    <p:sldId id="334" r:id="rId49"/>
    <p:sldId id="335" r:id="rId50"/>
    <p:sldId id="336" r:id="rId5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73" d="100"/>
          <a:sy n="73" d="100"/>
        </p:scale>
        <p:origin x="10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46ADB-F1A6-4A7E-A2BD-4A14DE645B31}" type="datetimeFigureOut">
              <a:rPr lang="fr-BE" smtClean="0"/>
              <a:t>25-04-22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F832A-F876-4981-8C6C-246D49274E7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981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530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41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41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Les appels sur les arbres vides ne sont pas représentés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Pour la Liste : un seul nœud : le nœud suivant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730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ce n’est pas l’arbre qui est </a:t>
            </a:r>
            <a:r>
              <a:rPr lang="fr-BE" dirty="0" err="1"/>
              <a:t>null</a:t>
            </a:r>
            <a:r>
              <a:rPr lang="fr-BE" dirty="0"/>
              <a:t>, mais sa racine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251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Pas de méthode d’ajout! Pour construire un arbre binaire, il faut passer par les constructeurs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810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L’arbre contient des entiers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89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On</a:t>
            </a:r>
            <a:r>
              <a:rPr lang="fr-BE" baseline="0" dirty="0" smtClean="0"/>
              <a:t> procède comme pour les listes.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0993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665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58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F832A-F876-4981-8C6C-246D49274E7C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065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25-04-22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972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25-04-22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276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25-04-22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340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25-04-22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92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25-04-22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13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25-04-22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2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25-04-22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12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25-04-22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27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25-04-22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664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25-04-22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613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9CC6-E9FE-48F0-8FF7-E280EF8620A3}" type="datetimeFigureOut">
              <a:rPr lang="fr-BE" smtClean="0"/>
              <a:t>25-04-22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04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69CC6-E9FE-48F0-8FF7-E280EF8620A3}" type="datetimeFigureOut">
              <a:rPr lang="fr-BE" smtClean="0"/>
              <a:t>25-04-22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1E18-EEF8-4411-A481-B7CA1BA825C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87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4" name="Image 3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8920"/>
            <a:ext cx="2724150" cy="351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4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Un arbre contient </a:t>
            </a:r>
            <a:r>
              <a:rPr lang="fr-BE" sz="3600" b="1" dirty="0"/>
              <a:t>une</a:t>
            </a:r>
            <a:r>
              <a:rPr lang="fr-BE" sz="3600" dirty="0"/>
              <a:t> racine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lipse 6"/>
          <p:cNvSpPr/>
          <p:nvPr/>
        </p:nvSpPr>
        <p:spPr>
          <a:xfrm>
            <a:off x="4275369" y="29872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450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Un arbre contient </a:t>
            </a:r>
            <a:r>
              <a:rPr lang="fr-BE" sz="3600" b="1" dirty="0"/>
              <a:t>un ou plusieurs </a:t>
            </a:r>
            <a:r>
              <a:rPr lang="fr-BE" sz="3600" dirty="0"/>
              <a:t>nœuds 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9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Cet arbre contient </a:t>
            </a:r>
            <a:r>
              <a:rPr lang="fr-BE" sz="3600" b="1" dirty="0"/>
              <a:t>9 </a:t>
            </a:r>
            <a:r>
              <a:rPr lang="fr-BE" sz="3600" dirty="0"/>
              <a:t>nœuds :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lipse 6"/>
          <p:cNvSpPr/>
          <p:nvPr/>
        </p:nvSpPr>
        <p:spPr>
          <a:xfrm>
            <a:off x="4258994" y="301517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10</a:t>
            </a:r>
          </a:p>
        </p:txBody>
      </p:sp>
      <p:sp>
        <p:nvSpPr>
          <p:cNvPr id="6" name="Ellipse 5"/>
          <p:cNvSpPr/>
          <p:nvPr/>
        </p:nvSpPr>
        <p:spPr>
          <a:xfrm>
            <a:off x="3059832" y="41130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7</a:t>
            </a:r>
          </a:p>
        </p:txBody>
      </p:sp>
      <p:sp>
        <p:nvSpPr>
          <p:cNvPr id="8" name="Ellipse 7"/>
          <p:cNvSpPr/>
          <p:nvPr/>
        </p:nvSpPr>
        <p:spPr>
          <a:xfrm>
            <a:off x="5580112" y="41130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6</a:t>
            </a:r>
          </a:p>
        </p:txBody>
      </p:sp>
      <p:sp>
        <p:nvSpPr>
          <p:cNvPr id="9" name="Ellipse 8"/>
          <p:cNvSpPr/>
          <p:nvPr/>
        </p:nvSpPr>
        <p:spPr>
          <a:xfrm>
            <a:off x="2195736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220072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8</a:t>
            </a:r>
          </a:p>
        </p:txBody>
      </p:sp>
      <p:sp>
        <p:nvSpPr>
          <p:cNvPr id="11" name="Ellipse 10"/>
          <p:cNvSpPr/>
          <p:nvPr/>
        </p:nvSpPr>
        <p:spPr>
          <a:xfrm>
            <a:off x="3855190" y="50131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15</a:t>
            </a:r>
          </a:p>
        </p:txBody>
      </p:sp>
      <p:sp>
        <p:nvSpPr>
          <p:cNvPr id="12" name="Ellipse 11"/>
          <p:cNvSpPr/>
          <p:nvPr/>
        </p:nvSpPr>
        <p:spPr>
          <a:xfrm>
            <a:off x="3326695" y="57332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12</a:t>
            </a:r>
          </a:p>
        </p:txBody>
      </p:sp>
      <p:sp>
        <p:nvSpPr>
          <p:cNvPr id="13" name="Ellipse 12"/>
          <p:cNvSpPr/>
          <p:nvPr/>
        </p:nvSpPr>
        <p:spPr>
          <a:xfrm>
            <a:off x="4211960" y="577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17</a:t>
            </a:r>
          </a:p>
        </p:txBody>
      </p:sp>
      <p:sp>
        <p:nvSpPr>
          <p:cNvPr id="14" name="Ellipse 13"/>
          <p:cNvSpPr/>
          <p:nvPr/>
        </p:nvSpPr>
        <p:spPr>
          <a:xfrm>
            <a:off x="5724128" y="577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170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La racine est un nœud 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llipse 6"/>
          <p:cNvSpPr/>
          <p:nvPr/>
        </p:nvSpPr>
        <p:spPr>
          <a:xfrm>
            <a:off x="4231285" y="299695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10</a:t>
            </a:r>
          </a:p>
        </p:txBody>
      </p:sp>
      <p:sp>
        <p:nvSpPr>
          <p:cNvPr id="6" name="Ellipse 5"/>
          <p:cNvSpPr/>
          <p:nvPr/>
        </p:nvSpPr>
        <p:spPr>
          <a:xfrm>
            <a:off x="3059832" y="41130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7</a:t>
            </a:r>
          </a:p>
        </p:txBody>
      </p:sp>
      <p:sp>
        <p:nvSpPr>
          <p:cNvPr id="8" name="Ellipse 7"/>
          <p:cNvSpPr/>
          <p:nvPr/>
        </p:nvSpPr>
        <p:spPr>
          <a:xfrm>
            <a:off x="5580112" y="41130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6</a:t>
            </a:r>
          </a:p>
        </p:txBody>
      </p:sp>
      <p:sp>
        <p:nvSpPr>
          <p:cNvPr id="9" name="Ellipse 8"/>
          <p:cNvSpPr/>
          <p:nvPr/>
        </p:nvSpPr>
        <p:spPr>
          <a:xfrm>
            <a:off x="2195736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220072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8</a:t>
            </a:r>
          </a:p>
        </p:txBody>
      </p:sp>
      <p:sp>
        <p:nvSpPr>
          <p:cNvPr id="11" name="Ellipse 10"/>
          <p:cNvSpPr/>
          <p:nvPr/>
        </p:nvSpPr>
        <p:spPr>
          <a:xfrm>
            <a:off x="3855190" y="50131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15</a:t>
            </a:r>
          </a:p>
        </p:txBody>
      </p:sp>
      <p:sp>
        <p:nvSpPr>
          <p:cNvPr id="12" name="Ellipse 11"/>
          <p:cNvSpPr/>
          <p:nvPr/>
        </p:nvSpPr>
        <p:spPr>
          <a:xfrm>
            <a:off x="3326695" y="57332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12</a:t>
            </a:r>
          </a:p>
        </p:txBody>
      </p:sp>
      <p:sp>
        <p:nvSpPr>
          <p:cNvPr id="13" name="Ellipse 12"/>
          <p:cNvSpPr/>
          <p:nvPr/>
        </p:nvSpPr>
        <p:spPr>
          <a:xfrm>
            <a:off x="4211960" y="577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17</a:t>
            </a:r>
          </a:p>
        </p:txBody>
      </p:sp>
      <p:sp>
        <p:nvSpPr>
          <p:cNvPr id="14" name="Ellipse 13"/>
          <p:cNvSpPr/>
          <p:nvPr/>
        </p:nvSpPr>
        <p:spPr>
          <a:xfrm>
            <a:off x="5724128" y="57730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106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Chaque nœud a maximum 2 enfants 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0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Chaque nœud a maximum 2 enfants :</a:t>
            </a:r>
          </a:p>
          <a:p>
            <a:pPr marL="0" indent="0">
              <a:buNone/>
            </a:pPr>
            <a:r>
              <a:rPr lang="fr-BE" sz="3600" b="1" dirty="0"/>
              <a:t>            fils gauche</a:t>
            </a:r>
            <a:r>
              <a:rPr lang="fr-BE" sz="3600" dirty="0"/>
              <a:t>  et  </a:t>
            </a:r>
            <a:r>
              <a:rPr lang="fr-BE" sz="3600" b="1" dirty="0"/>
              <a:t>fils droit</a:t>
            </a:r>
            <a:r>
              <a:rPr lang="fr-BE" sz="3600" dirty="0"/>
              <a:t> 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14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b="1" dirty="0" err="1">
                <a:sym typeface="Wingdings" panose="05000000000000000000" pitchFamily="2" charset="2"/>
              </a:rPr>
              <a:t>sous-arbres</a:t>
            </a:r>
            <a:endParaRPr lang="fr-BE" sz="3600" b="1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6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dirty="0" err="1">
                <a:sym typeface="Wingdings" panose="05000000000000000000" pitchFamily="2" charset="2"/>
              </a:rPr>
              <a:t>sous-arbres</a:t>
            </a:r>
            <a:endParaRPr lang="fr-BE" sz="3600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2267744" y="3789040"/>
            <a:ext cx="2600325" cy="29527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31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dirty="0" err="1">
                <a:sym typeface="Wingdings" panose="05000000000000000000" pitchFamily="2" charset="2"/>
              </a:rPr>
              <a:t>sous-arbres</a:t>
            </a:r>
            <a:endParaRPr lang="fr-BE" sz="3600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4716016" y="3856581"/>
            <a:ext cx="2600325" cy="29527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86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dirty="0" err="1">
                <a:sym typeface="Wingdings" panose="05000000000000000000" pitchFamily="2" charset="2"/>
              </a:rPr>
              <a:t>sous-arbres</a:t>
            </a:r>
            <a:endParaRPr lang="fr-BE" sz="3600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3060010" y="4617132"/>
            <a:ext cx="1876227" cy="218804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83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5" name="Image 4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4008" y="2743914"/>
            <a:ext cx="2724150" cy="351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6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Ces fils gauche et fils droit sont des arbres</a:t>
            </a:r>
          </a:p>
          <a:p>
            <a:pPr marL="0" indent="0">
              <a:buNone/>
            </a:pPr>
            <a:r>
              <a:rPr lang="fr-BE" sz="3600" dirty="0">
                <a:sym typeface="Wingdings" panose="05000000000000000000" pitchFamily="2" charset="2"/>
              </a:rPr>
              <a:t>  </a:t>
            </a:r>
            <a:r>
              <a:rPr lang="fr-BE" sz="3600" dirty="0" err="1">
                <a:sym typeface="Wingdings" panose="05000000000000000000" pitchFamily="2" charset="2"/>
              </a:rPr>
              <a:t>sous-arbres</a:t>
            </a:r>
            <a:endParaRPr lang="fr-BE" sz="3600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3095733" y="5517232"/>
            <a:ext cx="938113" cy="86409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30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Les feuilles sont des nœuds qui n’ont pas de fils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8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Cet arbre contient 4 feuilles :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/>
          <p:cNvSpPr/>
          <p:nvPr/>
        </p:nvSpPr>
        <p:spPr>
          <a:xfrm>
            <a:off x="2238280" y="503146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8</a:t>
            </a:r>
          </a:p>
        </p:txBody>
      </p:sp>
      <p:sp>
        <p:nvSpPr>
          <p:cNvPr id="12" name="Ellipse 11"/>
          <p:cNvSpPr/>
          <p:nvPr/>
        </p:nvSpPr>
        <p:spPr>
          <a:xfrm>
            <a:off x="3347864" y="57893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12</a:t>
            </a:r>
          </a:p>
        </p:txBody>
      </p:sp>
      <p:sp>
        <p:nvSpPr>
          <p:cNvPr id="13" name="Ellipse 12"/>
          <p:cNvSpPr/>
          <p:nvPr/>
        </p:nvSpPr>
        <p:spPr>
          <a:xfrm>
            <a:off x="4240560" y="57893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17</a:t>
            </a:r>
          </a:p>
        </p:txBody>
      </p:sp>
      <p:sp>
        <p:nvSpPr>
          <p:cNvPr id="14" name="Ellipse 13"/>
          <p:cNvSpPr/>
          <p:nvPr/>
        </p:nvSpPr>
        <p:spPr>
          <a:xfrm>
            <a:off x="5727844" y="57893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289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15140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65104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400" dirty="0"/>
              <a:t>Un </a:t>
            </a:r>
            <a:r>
              <a:rPr lang="fr-BE" sz="3400" b="1" dirty="0"/>
              <a:t>nœud</a:t>
            </a:r>
            <a:r>
              <a:rPr lang="fr-BE" sz="3400" dirty="0"/>
              <a:t> contient : </a:t>
            </a:r>
          </a:p>
          <a:p>
            <a:pPr hangingPunct="0"/>
            <a:r>
              <a:rPr lang="fr-BE" sz="3400" dirty="0"/>
              <a:t>un élément </a:t>
            </a:r>
          </a:p>
          <a:p>
            <a:pPr hangingPunct="0">
              <a:spcBef>
                <a:spcPts val="0"/>
              </a:spcBef>
            </a:pPr>
            <a:r>
              <a:rPr lang="fr-BE" sz="3400" dirty="0"/>
              <a:t>un nœud qui correspond au sous-arbre de gauche</a:t>
            </a:r>
          </a:p>
          <a:p>
            <a:pPr hangingPunct="0"/>
            <a:r>
              <a:rPr lang="fr-BE" sz="3400" dirty="0"/>
              <a:t>un nœud qui correspond au sous-arbre de droite</a:t>
            </a:r>
          </a:p>
          <a:p>
            <a:pPr marL="0" indent="0">
              <a:buNone/>
            </a:pPr>
            <a:endParaRPr lang="fr-BE" sz="3400" dirty="0"/>
          </a:p>
        </p:txBody>
      </p:sp>
    </p:spTree>
    <p:extLst>
      <p:ext uri="{BB962C8B-B14F-4D97-AF65-F5344CB8AC3E}">
        <p14:creationId xmlns:p14="http://schemas.microsoft.com/office/powerpoint/2010/main" val="20827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65104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400" dirty="0"/>
              <a:t>Un </a:t>
            </a:r>
            <a:r>
              <a:rPr lang="fr-BE" sz="3400" b="1" dirty="0"/>
              <a:t>nœud</a:t>
            </a:r>
            <a:r>
              <a:rPr lang="fr-BE" sz="3400" dirty="0"/>
              <a:t> contient : </a:t>
            </a:r>
          </a:p>
          <a:p>
            <a:pPr hangingPunct="0"/>
            <a:r>
              <a:rPr lang="fr-BE" sz="3400" dirty="0"/>
              <a:t>un élément </a:t>
            </a:r>
          </a:p>
          <a:p>
            <a:pPr hangingPunct="0">
              <a:spcBef>
                <a:spcPts val="0"/>
              </a:spcBef>
            </a:pPr>
            <a:r>
              <a:rPr lang="fr-BE" sz="3400" dirty="0"/>
              <a:t>un </a:t>
            </a:r>
            <a:r>
              <a:rPr lang="fr-BE" sz="3400" b="1" dirty="0"/>
              <a:t>nœud</a:t>
            </a:r>
            <a:r>
              <a:rPr lang="fr-BE" sz="3400" dirty="0"/>
              <a:t> qui correspond au sous-arbre de gauche</a:t>
            </a:r>
          </a:p>
          <a:p>
            <a:pPr hangingPunct="0"/>
            <a:r>
              <a:rPr lang="fr-BE" sz="3400" dirty="0"/>
              <a:t>un </a:t>
            </a:r>
            <a:r>
              <a:rPr lang="fr-BE" sz="3400" b="1" dirty="0"/>
              <a:t>nœud</a:t>
            </a:r>
            <a:r>
              <a:rPr lang="fr-BE" sz="3400" dirty="0"/>
              <a:t> qui correspond au sous-arbre de droite</a:t>
            </a:r>
          </a:p>
          <a:p>
            <a:pPr marL="0" indent="0">
              <a:buNone/>
            </a:pPr>
            <a:endParaRPr lang="fr-BE" sz="34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63668E2-CAD4-4095-B286-8E5F91A99188}"/>
              </a:ext>
            </a:extLst>
          </p:cNvPr>
          <p:cNvSpPr/>
          <p:nvPr/>
        </p:nvSpPr>
        <p:spPr>
          <a:xfrm>
            <a:off x="971600" y="1591961"/>
            <a:ext cx="137849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DCC29BC-BA69-49F2-9EC8-CBC67C433997}"/>
              </a:ext>
            </a:extLst>
          </p:cNvPr>
          <p:cNvSpPr/>
          <p:nvPr/>
        </p:nvSpPr>
        <p:spPr>
          <a:xfrm>
            <a:off x="1283078" y="2724127"/>
            <a:ext cx="137849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6D383CC-0113-4A65-814F-96079281FF70}"/>
              </a:ext>
            </a:extLst>
          </p:cNvPr>
          <p:cNvSpPr/>
          <p:nvPr/>
        </p:nvSpPr>
        <p:spPr>
          <a:xfrm>
            <a:off x="1303439" y="3868016"/>
            <a:ext cx="137849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B371B70-6D31-48B2-9F86-46F502C5F9BC}"/>
              </a:ext>
            </a:extLst>
          </p:cNvPr>
          <p:cNvSpPr/>
          <p:nvPr/>
        </p:nvSpPr>
        <p:spPr>
          <a:xfrm>
            <a:off x="3347864" y="4869160"/>
            <a:ext cx="936104" cy="418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6A21F5-806C-4F7A-8D4B-283CF48B5AB8}"/>
              </a:ext>
            </a:extLst>
          </p:cNvPr>
          <p:cNvSpPr txBox="1"/>
          <p:nvPr/>
        </p:nvSpPr>
        <p:spPr>
          <a:xfrm>
            <a:off x="4499992" y="4726885"/>
            <a:ext cx="3689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</a:rPr>
              <a:t>structure récursive</a:t>
            </a:r>
          </a:p>
        </p:txBody>
      </p:sp>
    </p:spTree>
    <p:extLst>
      <p:ext uri="{BB962C8B-B14F-4D97-AF65-F5344CB8AC3E}">
        <p14:creationId xmlns:p14="http://schemas.microsoft.com/office/powerpoint/2010/main" val="33015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Classe </a:t>
            </a:r>
            <a:r>
              <a:rPr lang="fr-BE" dirty="0" err="1"/>
              <a:t>Noeud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72816"/>
            <a:ext cx="8748464" cy="5184576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gauche;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droit;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(E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g, E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d);</a:t>
            </a:r>
          </a:p>
          <a:p>
            <a:pPr marL="0" indent="0" hangingPunc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2396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Un arbre binaire est constitué d’un </a:t>
            </a:r>
            <a:br>
              <a:rPr lang="fr-BE" sz="3600" dirty="0"/>
            </a:br>
            <a:r>
              <a:rPr lang="fr-BE" sz="3600" dirty="0"/>
              <a:t>nœud </a:t>
            </a:r>
            <a:r>
              <a:rPr lang="fr-BE" sz="3600" b="1" dirty="0"/>
              <a:t>racine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6055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1200"/>
              </a:spcAft>
              <a:buNone/>
            </a:pPr>
            <a:r>
              <a:rPr lang="fr-BE" sz="3600" dirty="0"/>
              <a:t>Un arbre binaire est constitué d’un </a:t>
            </a:r>
            <a:br>
              <a:rPr lang="fr-BE" sz="3600" dirty="0"/>
            </a:br>
            <a:r>
              <a:rPr lang="fr-BE" sz="3600" dirty="0"/>
              <a:t>nœud </a:t>
            </a:r>
            <a:r>
              <a:rPr lang="fr-BE" sz="3600" b="1" dirty="0"/>
              <a:t>racine</a:t>
            </a:r>
            <a:endParaRPr lang="fr-BE" sz="3600" dirty="0"/>
          </a:p>
          <a:p>
            <a:pPr marL="0" indent="0">
              <a:buNone/>
            </a:pPr>
            <a:r>
              <a:rPr lang="fr-BE" sz="3600" dirty="0"/>
              <a:t>L’arbre vide a sa racine à </a:t>
            </a:r>
            <a:r>
              <a:rPr lang="fr-BE" sz="3600" dirty="0" err="1"/>
              <a:t>null</a:t>
            </a:r>
            <a:r>
              <a:rPr lang="fr-BE" sz="3600" dirty="0"/>
              <a:t> :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960805" y="4128705"/>
            <a:ext cx="1222387" cy="1028487"/>
            <a:chOff x="4059436" y="2988706"/>
            <a:chExt cx="769848" cy="6477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391361-9D97-46BD-9789-C5E04115B267}"/>
                </a:ext>
              </a:extLst>
            </p:cNvPr>
            <p:cNvSpPr/>
            <p:nvPr/>
          </p:nvSpPr>
          <p:spPr>
            <a:xfrm>
              <a:off x="4211960" y="3356992"/>
              <a:ext cx="470396" cy="279446"/>
            </a:xfrm>
            <a:prstGeom prst="rect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4DBD88C-CC45-4CDF-B29C-51B35AEAFE45}"/>
                </a:ext>
              </a:extLst>
            </p:cNvPr>
            <p:cNvSpPr txBox="1"/>
            <p:nvPr/>
          </p:nvSpPr>
          <p:spPr>
            <a:xfrm>
              <a:off x="4059436" y="2988706"/>
              <a:ext cx="769848" cy="36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b="1" dirty="0">
                  <a:solidFill>
                    <a:schemeClr val="accent5">
                      <a:lumMod val="50000"/>
                    </a:schemeClr>
                  </a:solidFill>
                </a:rPr>
                <a:t>racine</a:t>
              </a: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EAE40BF9-17EA-4E80-9DB8-79C39541F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309" y="3364045"/>
              <a:ext cx="462047" cy="257153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73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Implémentation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4" y="836712"/>
            <a:ext cx="7740352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5" name="Image 4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4008" y="2743914"/>
            <a:ext cx="2724150" cy="3515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eur droit avec flèche 3"/>
          <p:cNvCxnSpPr/>
          <p:nvPr/>
        </p:nvCxnSpPr>
        <p:spPr>
          <a:xfrm flipV="1">
            <a:off x="3886200" y="3376612"/>
            <a:ext cx="1189856" cy="10477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2627784" y="3176587"/>
            <a:ext cx="144016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effectLst/>
                <a:ea typeface="Times New Roman"/>
              </a:rPr>
              <a:t>racine</a:t>
            </a:r>
          </a:p>
        </p:txBody>
      </p:sp>
    </p:spTree>
    <p:extLst>
      <p:ext uri="{BB962C8B-B14F-4D97-AF65-F5344CB8AC3E}">
        <p14:creationId xmlns:p14="http://schemas.microsoft.com/office/powerpoint/2010/main" val="14171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5936" y="1556792"/>
            <a:ext cx="9011344" cy="4997152"/>
          </a:xfrm>
        </p:spPr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fr-BE" sz="4000" dirty="0"/>
              <a:t>L’implémentation propose 3 constructeurs :</a:t>
            </a:r>
          </a:p>
          <a:p>
            <a:pPr marL="0" indent="0" hangingPunct="0">
              <a:buNone/>
            </a:pPr>
            <a:r>
              <a:rPr lang="fr-BE" sz="3600" dirty="0"/>
              <a:t> </a:t>
            </a:r>
          </a:p>
          <a:p>
            <a:pPr marL="531813" indent="0" hangingPunct="0">
              <a:buNone/>
            </a:pP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531813" indent="0" hangingPunct="0">
              <a:buNone/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531813" indent="0" hangingPunct="0">
              <a:buNone/>
            </a:pP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1813" indent="0" hangingPunct="0">
              <a:buNone/>
            </a:pP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531813" indent="0" hangingPunct="0">
              <a:buNone/>
            </a:pP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filsGauche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ArbreBinaire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filsDroit</a:t>
            </a:r>
            <a:r>
              <a:rPr lang="fr-B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 hangingPunct="0">
              <a:buNone/>
            </a:pPr>
            <a:r>
              <a:rPr lang="fr-BE" sz="2900" dirty="0"/>
              <a:t> </a:t>
            </a:r>
          </a:p>
          <a:p>
            <a:pPr marL="0" indent="0">
              <a:buNone/>
            </a:pPr>
            <a:endParaRPr lang="fr-BE" sz="2900" dirty="0"/>
          </a:p>
        </p:txBody>
      </p:sp>
    </p:spTree>
    <p:extLst>
      <p:ext uri="{BB962C8B-B14F-4D97-AF65-F5344CB8AC3E}">
        <p14:creationId xmlns:p14="http://schemas.microsoft.com/office/powerpoint/2010/main" val="25368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533893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3400" dirty="0"/>
              <a:t>arbre  =  SD récursive </a:t>
            </a:r>
            <a:br>
              <a:rPr lang="fr-BE" sz="3400" dirty="0"/>
            </a:br>
            <a:endParaRPr lang="fr-BE" sz="3400" dirty="0"/>
          </a:p>
        </p:txBody>
      </p:sp>
      <p:sp>
        <p:nvSpPr>
          <p:cNvPr id="4" name="Rectangle 3"/>
          <p:cNvSpPr/>
          <p:nvPr/>
        </p:nvSpPr>
        <p:spPr>
          <a:xfrm>
            <a:off x="1907704" y="2486622"/>
            <a:ext cx="59584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400" dirty="0"/>
              <a:t>la plupart des méthodes sont elles-mêmes  </a:t>
            </a:r>
            <a:r>
              <a:rPr lang="fr-BE" sz="3400" b="1" dirty="0"/>
              <a:t>récursives</a:t>
            </a:r>
            <a:endParaRPr lang="fr-BE" sz="3400" dirty="0"/>
          </a:p>
        </p:txBody>
      </p:sp>
      <p:sp>
        <p:nvSpPr>
          <p:cNvPr id="5" name="ZoneTexte 4"/>
          <p:cNvSpPr txBox="1"/>
          <p:nvPr/>
        </p:nvSpPr>
        <p:spPr>
          <a:xfrm>
            <a:off x="779803" y="2276872"/>
            <a:ext cx="1051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400" b="1" dirty="0">
                <a:sym typeface="Symbol"/>
              </a:rPr>
              <a:t></a:t>
            </a:r>
            <a:endParaRPr lang="fr-BE" sz="5400" b="1" dirty="0"/>
          </a:p>
        </p:txBody>
      </p:sp>
    </p:spTree>
    <p:extLst>
      <p:ext uri="{BB962C8B-B14F-4D97-AF65-F5344CB8AC3E}">
        <p14:creationId xmlns:p14="http://schemas.microsoft.com/office/powerpoint/2010/main" val="487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cs typeface="Courier New" panose="02070309020205020404" pitchFamily="49" charset="0"/>
              </a:rPr>
              <a:t>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39691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cs typeface="Courier New" panose="02070309020205020404" pitchFamily="49" charset="0"/>
              </a:rPr>
              <a:t>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  <p:sp>
        <p:nvSpPr>
          <p:cNvPr id="4" name="Ellipse 3"/>
          <p:cNvSpPr/>
          <p:nvPr/>
        </p:nvSpPr>
        <p:spPr>
          <a:xfrm>
            <a:off x="2483768" y="1971816"/>
            <a:ext cx="2232248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2651230" y="3789040"/>
            <a:ext cx="3216914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77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cs typeface="Courier New" panose="02070309020205020404" pitchFamily="49" charset="0"/>
              </a:rPr>
              <a:t>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  <p:sp>
        <p:nvSpPr>
          <p:cNvPr id="4" name="Ellipse 3"/>
          <p:cNvSpPr/>
          <p:nvPr/>
        </p:nvSpPr>
        <p:spPr>
          <a:xfrm>
            <a:off x="2483768" y="1971816"/>
            <a:ext cx="2232248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2651230" y="3789040"/>
            <a:ext cx="3216914" cy="441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BE"/>
          </a:p>
        </p:txBody>
      </p:sp>
      <p:sp>
        <p:nvSpPr>
          <p:cNvPr id="6" name="ZoneTexte 3"/>
          <p:cNvSpPr txBox="1"/>
          <p:nvPr/>
        </p:nvSpPr>
        <p:spPr>
          <a:xfrm>
            <a:off x="5756248" y="2974315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3200" dirty="0">
                <a:solidFill>
                  <a:srgbClr val="0070C0"/>
                </a:solidFill>
              </a:rPr>
              <a:t>méthode récursive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4932040" y="3429000"/>
            <a:ext cx="824208" cy="3600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/>
          <p:cNvSpPr txBox="1"/>
          <p:nvPr/>
        </p:nvSpPr>
        <p:spPr>
          <a:xfrm>
            <a:off x="2502526" y="27174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699" y="898595"/>
            <a:ext cx="6323541" cy="2188232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800" dirty="0"/>
          </a:p>
        </p:txBody>
      </p:sp>
      <p:grpSp>
        <p:nvGrpSpPr>
          <p:cNvPr id="25" name="Groupe 24"/>
          <p:cNvGrpSpPr/>
          <p:nvPr/>
        </p:nvGrpSpPr>
        <p:grpSpPr>
          <a:xfrm>
            <a:off x="408699" y="1772816"/>
            <a:ext cx="4184814" cy="4731325"/>
            <a:chOff x="408699" y="1762266"/>
            <a:chExt cx="4184814" cy="4731325"/>
          </a:xfrm>
        </p:grpSpPr>
        <p:grpSp>
          <p:nvGrpSpPr>
            <p:cNvPr id="22" name="Groupe 21"/>
            <p:cNvGrpSpPr/>
            <p:nvPr/>
          </p:nvGrpSpPr>
          <p:grpSpPr>
            <a:xfrm>
              <a:off x="408699" y="2625545"/>
              <a:ext cx="4184814" cy="3868046"/>
              <a:chOff x="1261302" y="2225250"/>
              <a:chExt cx="4184814" cy="386804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573908" y="3645024"/>
                <a:ext cx="1872208" cy="24482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e 20"/>
              <p:cNvGrpSpPr/>
              <p:nvPr/>
            </p:nvGrpSpPr>
            <p:grpSpPr>
              <a:xfrm>
                <a:off x="1261302" y="2225250"/>
                <a:ext cx="3645511" cy="3868046"/>
                <a:chOff x="1261302" y="2225250"/>
                <a:chExt cx="3645511" cy="386804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261302" y="3645024"/>
                  <a:ext cx="1920825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ZoneTexte 10"/>
                <p:cNvSpPr txBox="1"/>
                <p:nvPr/>
              </p:nvSpPr>
              <p:spPr>
                <a:xfrm>
                  <a:off x="149144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 ?</a:t>
                  </a:r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382669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?</a:t>
                  </a:r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2987824" y="2602666"/>
                  <a:ext cx="792088" cy="696412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dirty="0"/>
                    <a:t>100</a:t>
                  </a:r>
                </a:p>
              </p:txBody>
            </p:sp>
            <p:cxnSp>
              <p:nvCxnSpPr>
                <p:cNvPr id="16" name="Connecteur droit 15"/>
                <p:cNvCxnSpPr/>
                <p:nvPr/>
              </p:nvCxnSpPr>
              <p:spPr>
                <a:xfrm flipH="1">
                  <a:off x="2607892" y="3174385"/>
                  <a:ext cx="466467" cy="50732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>
                  <a:cxnSpLocks/>
                  <a:stCxn id="14" idx="5"/>
                </p:cNvCxnSpPr>
                <p:nvPr/>
              </p:nvCxnSpPr>
              <p:spPr>
                <a:xfrm>
                  <a:off x="3663913" y="3197091"/>
                  <a:ext cx="466467" cy="43739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3383868" y="2225250"/>
                  <a:ext cx="5531" cy="379074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tangle 22"/>
            <p:cNvSpPr/>
            <p:nvPr/>
          </p:nvSpPr>
          <p:spPr>
            <a:xfrm>
              <a:off x="1571032" y="1762266"/>
              <a:ext cx="1916513" cy="9967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795461" y="2050199"/>
              <a:ext cx="15269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200" dirty="0">
                  <a:solidFill>
                    <a:schemeClr val="bg1"/>
                  </a:solidFill>
                </a:rPr>
                <a:t>    (traité)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699" y="898594"/>
            <a:ext cx="889248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800" dirty="0"/>
          </a:p>
        </p:txBody>
      </p:sp>
      <p:sp>
        <p:nvSpPr>
          <p:cNvPr id="30" name="Rectangle 29"/>
          <p:cNvSpPr/>
          <p:nvPr/>
        </p:nvSpPr>
        <p:spPr>
          <a:xfrm>
            <a:off x="4330692" y="2116095"/>
            <a:ext cx="3074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800" dirty="0"/>
              <a:t>100  +   </a:t>
            </a:r>
            <a:r>
              <a:rPr lang="fr-BE" sz="2800" i="1" dirty="0"/>
              <a:t>[20 + 5    </a:t>
            </a:r>
            <a:r>
              <a:rPr lang="fr-BE" sz="2800" dirty="0"/>
              <a:t>+ 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46937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3778694" y="2809075"/>
            <a:ext cx="576064" cy="370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4160759" y="1340768"/>
            <a:ext cx="4842083" cy="20812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sp>
        <p:nvSpPr>
          <p:cNvPr id="36" name="Rectangle 35"/>
          <p:cNvSpPr/>
          <p:nvPr/>
        </p:nvSpPr>
        <p:spPr>
          <a:xfrm>
            <a:off x="7241245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7" name="Forme libre 36"/>
          <p:cNvSpPr/>
          <p:nvPr/>
        </p:nvSpPr>
        <p:spPr>
          <a:xfrm rot="20807791">
            <a:off x="374566" y="2621098"/>
            <a:ext cx="5016717" cy="2897079"/>
          </a:xfrm>
          <a:custGeom>
            <a:avLst/>
            <a:gdLst>
              <a:gd name="connsiteX0" fmla="*/ 0 w 5569528"/>
              <a:gd name="connsiteY0" fmla="*/ 31231 h 2483485"/>
              <a:gd name="connsiteX1" fmla="*/ 2064328 w 5569528"/>
              <a:gd name="connsiteY1" fmla="*/ 72794 h 2483485"/>
              <a:gd name="connsiteX2" fmla="*/ 3962400 w 5569528"/>
              <a:gd name="connsiteY2" fmla="*/ 668540 h 2483485"/>
              <a:gd name="connsiteX3" fmla="*/ 4973782 w 5569528"/>
              <a:gd name="connsiteY3" fmla="*/ 1458249 h 2483485"/>
              <a:gd name="connsiteX4" fmla="*/ 5569528 w 5569528"/>
              <a:gd name="connsiteY4" fmla="*/ 2483485 h 24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9528" h="2483485">
                <a:moveTo>
                  <a:pt x="0" y="31231"/>
                </a:moveTo>
                <a:cubicBezTo>
                  <a:pt x="701964" y="-1097"/>
                  <a:pt x="1403928" y="-33424"/>
                  <a:pt x="2064328" y="72794"/>
                </a:cubicBezTo>
                <a:cubicBezTo>
                  <a:pt x="2724728" y="179012"/>
                  <a:pt x="3477491" y="437631"/>
                  <a:pt x="3962400" y="668540"/>
                </a:cubicBezTo>
                <a:cubicBezTo>
                  <a:pt x="4447309" y="899449"/>
                  <a:pt x="4705927" y="1155758"/>
                  <a:pt x="4973782" y="1458249"/>
                </a:cubicBezTo>
                <a:cubicBezTo>
                  <a:pt x="5241637" y="1760740"/>
                  <a:pt x="5472546" y="2294140"/>
                  <a:pt x="5569528" y="248348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6" name="Groupe 25"/>
          <p:cNvGrpSpPr/>
          <p:nvPr/>
        </p:nvGrpSpPr>
        <p:grpSpPr>
          <a:xfrm>
            <a:off x="408699" y="1772816"/>
            <a:ext cx="4184814" cy="4731325"/>
            <a:chOff x="408699" y="1762266"/>
            <a:chExt cx="4184814" cy="4731325"/>
          </a:xfrm>
        </p:grpSpPr>
        <p:grpSp>
          <p:nvGrpSpPr>
            <p:cNvPr id="48" name="Groupe 47"/>
            <p:cNvGrpSpPr/>
            <p:nvPr/>
          </p:nvGrpSpPr>
          <p:grpSpPr>
            <a:xfrm>
              <a:off x="408699" y="2625545"/>
              <a:ext cx="4184814" cy="3868046"/>
              <a:chOff x="1261302" y="2225250"/>
              <a:chExt cx="4184814" cy="386804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573908" y="3645024"/>
                <a:ext cx="1872208" cy="24482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Groupe 51"/>
              <p:cNvGrpSpPr/>
              <p:nvPr/>
            </p:nvGrpSpPr>
            <p:grpSpPr>
              <a:xfrm>
                <a:off x="1261302" y="2225250"/>
                <a:ext cx="3645511" cy="3868046"/>
                <a:chOff x="1261302" y="2225250"/>
                <a:chExt cx="3645511" cy="3868046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1261302" y="3645024"/>
                  <a:ext cx="1920825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ZoneTexte 53"/>
                <p:cNvSpPr txBox="1"/>
                <p:nvPr/>
              </p:nvSpPr>
              <p:spPr>
                <a:xfrm>
                  <a:off x="149144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 ?</a:t>
                  </a:r>
                </a:p>
              </p:txBody>
            </p:sp>
            <p:sp>
              <p:nvSpPr>
                <p:cNvPr id="55" name="ZoneTexte 54"/>
                <p:cNvSpPr txBox="1"/>
                <p:nvPr/>
              </p:nvSpPr>
              <p:spPr>
                <a:xfrm>
                  <a:off x="382669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?</a:t>
                  </a:r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2987824" y="2602666"/>
                  <a:ext cx="792088" cy="696412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dirty="0"/>
                    <a:t>100</a:t>
                  </a:r>
                </a:p>
              </p:txBody>
            </p:sp>
            <p:cxnSp>
              <p:nvCxnSpPr>
                <p:cNvPr id="57" name="Connecteur droit 56"/>
                <p:cNvCxnSpPr/>
                <p:nvPr/>
              </p:nvCxnSpPr>
              <p:spPr>
                <a:xfrm flipH="1">
                  <a:off x="2607892" y="3174385"/>
                  <a:ext cx="466467" cy="50732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>
                  <a:cxnSpLocks/>
                  <a:stCxn id="56" idx="5"/>
                </p:cNvCxnSpPr>
                <p:nvPr/>
              </p:nvCxnSpPr>
              <p:spPr>
                <a:xfrm>
                  <a:off x="3663913" y="3197091"/>
                  <a:ext cx="466467" cy="43739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>
                  <a:off x="3383868" y="2225250"/>
                  <a:ext cx="5531" cy="379074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Rectangle 48"/>
            <p:cNvSpPr/>
            <p:nvPr/>
          </p:nvSpPr>
          <p:spPr>
            <a:xfrm>
              <a:off x="1571032" y="1762266"/>
              <a:ext cx="1916513" cy="9967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795461" y="2050199"/>
              <a:ext cx="15269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200" dirty="0">
                  <a:solidFill>
                    <a:schemeClr val="bg1"/>
                  </a:solidFill>
                </a:rPr>
                <a:t>    (traité)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2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699" y="898594"/>
            <a:ext cx="889248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800" dirty="0"/>
          </a:p>
        </p:txBody>
      </p:sp>
      <p:sp>
        <p:nvSpPr>
          <p:cNvPr id="30" name="Rectangle 29"/>
          <p:cNvSpPr/>
          <p:nvPr/>
        </p:nvSpPr>
        <p:spPr>
          <a:xfrm>
            <a:off x="4330692" y="2116095"/>
            <a:ext cx="3074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800" dirty="0"/>
              <a:t>100  +   </a:t>
            </a:r>
            <a:r>
              <a:rPr lang="fr-BE" sz="2800" i="1" dirty="0"/>
              <a:t>[20 + 5    </a:t>
            </a:r>
            <a:r>
              <a:rPr lang="fr-BE" sz="2800" dirty="0"/>
              <a:t>+ 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46937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3778694" y="2809075"/>
            <a:ext cx="576064" cy="370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4160759" y="1340768"/>
            <a:ext cx="4842083" cy="20812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sp>
        <p:nvSpPr>
          <p:cNvPr id="36" name="Rectangle 35"/>
          <p:cNvSpPr/>
          <p:nvPr/>
        </p:nvSpPr>
        <p:spPr>
          <a:xfrm>
            <a:off x="7241245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7" name="Forme libre 36"/>
          <p:cNvSpPr/>
          <p:nvPr/>
        </p:nvSpPr>
        <p:spPr>
          <a:xfrm rot="20807791">
            <a:off x="374566" y="2621098"/>
            <a:ext cx="5016717" cy="2897079"/>
          </a:xfrm>
          <a:custGeom>
            <a:avLst/>
            <a:gdLst>
              <a:gd name="connsiteX0" fmla="*/ 0 w 5569528"/>
              <a:gd name="connsiteY0" fmla="*/ 31231 h 2483485"/>
              <a:gd name="connsiteX1" fmla="*/ 2064328 w 5569528"/>
              <a:gd name="connsiteY1" fmla="*/ 72794 h 2483485"/>
              <a:gd name="connsiteX2" fmla="*/ 3962400 w 5569528"/>
              <a:gd name="connsiteY2" fmla="*/ 668540 h 2483485"/>
              <a:gd name="connsiteX3" fmla="*/ 4973782 w 5569528"/>
              <a:gd name="connsiteY3" fmla="*/ 1458249 h 2483485"/>
              <a:gd name="connsiteX4" fmla="*/ 5569528 w 5569528"/>
              <a:gd name="connsiteY4" fmla="*/ 2483485 h 24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9528" h="2483485">
                <a:moveTo>
                  <a:pt x="0" y="31231"/>
                </a:moveTo>
                <a:cubicBezTo>
                  <a:pt x="701964" y="-1097"/>
                  <a:pt x="1403928" y="-33424"/>
                  <a:pt x="2064328" y="72794"/>
                </a:cubicBezTo>
                <a:cubicBezTo>
                  <a:pt x="2724728" y="179012"/>
                  <a:pt x="3477491" y="437631"/>
                  <a:pt x="3962400" y="668540"/>
                </a:cubicBezTo>
                <a:cubicBezTo>
                  <a:pt x="4447309" y="899449"/>
                  <a:pt x="4705927" y="1155758"/>
                  <a:pt x="4973782" y="1458249"/>
                </a:cubicBezTo>
                <a:cubicBezTo>
                  <a:pt x="5241637" y="1760740"/>
                  <a:pt x="5472546" y="2294140"/>
                  <a:pt x="5569528" y="248348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Rectangle 26"/>
          <p:cNvSpPr/>
          <p:nvPr/>
        </p:nvSpPr>
        <p:spPr>
          <a:xfrm>
            <a:off x="4843191" y="4869160"/>
            <a:ext cx="4409329" cy="12157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B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endParaRPr lang="fr-BE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fr-B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 </a:t>
            </a:r>
            <a:r>
              <a:rPr lang="fr-B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spcAft>
                <a:spcPts val="600"/>
              </a:spcAft>
            </a:pPr>
            <a:r>
              <a:rPr lang="fr-B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 </a:t>
            </a:r>
            <a:r>
              <a:rPr lang="fr-BE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fr-BE" sz="2100" b="1" dirty="0"/>
          </a:p>
        </p:txBody>
      </p:sp>
      <p:grpSp>
        <p:nvGrpSpPr>
          <p:cNvPr id="49" name="Groupe 48"/>
          <p:cNvGrpSpPr/>
          <p:nvPr/>
        </p:nvGrpSpPr>
        <p:grpSpPr>
          <a:xfrm>
            <a:off x="408699" y="1772816"/>
            <a:ext cx="4184814" cy="4731325"/>
            <a:chOff x="408699" y="1762266"/>
            <a:chExt cx="4184814" cy="4731325"/>
          </a:xfrm>
        </p:grpSpPr>
        <p:grpSp>
          <p:nvGrpSpPr>
            <p:cNvPr id="50" name="Groupe 49"/>
            <p:cNvGrpSpPr/>
            <p:nvPr/>
          </p:nvGrpSpPr>
          <p:grpSpPr>
            <a:xfrm>
              <a:off x="408699" y="2625545"/>
              <a:ext cx="4184814" cy="3868046"/>
              <a:chOff x="1261302" y="2225250"/>
              <a:chExt cx="4184814" cy="386804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573908" y="3645024"/>
                <a:ext cx="1872208" cy="24482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e 53"/>
              <p:cNvGrpSpPr/>
              <p:nvPr/>
            </p:nvGrpSpPr>
            <p:grpSpPr>
              <a:xfrm>
                <a:off x="1261302" y="2225250"/>
                <a:ext cx="3645511" cy="3868046"/>
                <a:chOff x="1261302" y="2225250"/>
                <a:chExt cx="3645511" cy="3868046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261302" y="3645024"/>
                  <a:ext cx="1920825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ZoneTexte 55"/>
                <p:cNvSpPr txBox="1"/>
                <p:nvPr/>
              </p:nvSpPr>
              <p:spPr>
                <a:xfrm>
                  <a:off x="149144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 ?</a:t>
                  </a:r>
                </a:p>
              </p:txBody>
            </p:sp>
            <p:sp>
              <p:nvSpPr>
                <p:cNvPr id="57" name="ZoneTexte 56"/>
                <p:cNvSpPr txBox="1"/>
                <p:nvPr/>
              </p:nvSpPr>
              <p:spPr>
                <a:xfrm>
                  <a:off x="382669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?</a:t>
                  </a:r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2987824" y="2602666"/>
                  <a:ext cx="792088" cy="696412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dirty="0"/>
                    <a:t>100</a:t>
                  </a:r>
                </a:p>
              </p:txBody>
            </p:sp>
            <p:cxnSp>
              <p:nvCxnSpPr>
                <p:cNvPr id="59" name="Connecteur droit 58"/>
                <p:cNvCxnSpPr/>
                <p:nvPr/>
              </p:nvCxnSpPr>
              <p:spPr>
                <a:xfrm flipH="1">
                  <a:off x="2607892" y="3174385"/>
                  <a:ext cx="466467" cy="50732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>
                  <a:cxnSpLocks/>
                  <a:stCxn id="58" idx="5"/>
                </p:cNvCxnSpPr>
                <p:nvPr/>
              </p:nvCxnSpPr>
              <p:spPr>
                <a:xfrm>
                  <a:off x="3663913" y="3197091"/>
                  <a:ext cx="466467" cy="43739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>
                  <a:off x="3383868" y="2225250"/>
                  <a:ext cx="5531" cy="379074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/>
            <p:cNvSpPr/>
            <p:nvPr/>
          </p:nvSpPr>
          <p:spPr>
            <a:xfrm>
              <a:off x="1571032" y="1762266"/>
              <a:ext cx="1916513" cy="9967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795461" y="2050199"/>
              <a:ext cx="15269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200" dirty="0">
                  <a:solidFill>
                    <a:schemeClr val="bg1"/>
                  </a:solidFill>
                </a:rPr>
                <a:t>    (traité)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2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699" y="898594"/>
            <a:ext cx="889248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800" dirty="0"/>
          </a:p>
        </p:txBody>
      </p:sp>
      <p:sp>
        <p:nvSpPr>
          <p:cNvPr id="30" name="Rectangle 29"/>
          <p:cNvSpPr/>
          <p:nvPr/>
        </p:nvSpPr>
        <p:spPr>
          <a:xfrm>
            <a:off x="4330692" y="2116095"/>
            <a:ext cx="3074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2800" dirty="0"/>
              <a:t>100  +   </a:t>
            </a:r>
            <a:r>
              <a:rPr lang="fr-BE" sz="2800" i="1" dirty="0"/>
              <a:t>[20 + 5    </a:t>
            </a:r>
            <a:r>
              <a:rPr lang="fr-BE" sz="2800" dirty="0"/>
              <a:t>+ 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46937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3778694" y="2809075"/>
            <a:ext cx="576064" cy="370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4160759" y="1340768"/>
            <a:ext cx="4842083" cy="208122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sp>
        <p:nvSpPr>
          <p:cNvPr id="36" name="Rectangle 35"/>
          <p:cNvSpPr/>
          <p:nvPr/>
        </p:nvSpPr>
        <p:spPr>
          <a:xfrm>
            <a:off x="7241245" y="1912956"/>
            <a:ext cx="1120156" cy="956568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37" name="Forme libre 36"/>
          <p:cNvSpPr/>
          <p:nvPr/>
        </p:nvSpPr>
        <p:spPr>
          <a:xfrm rot="20807791">
            <a:off x="374566" y="2621098"/>
            <a:ext cx="5016717" cy="2897079"/>
          </a:xfrm>
          <a:custGeom>
            <a:avLst/>
            <a:gdLst>
              <a:gd name="connsiteX0" fmla="*/ 0 w 5569528"/>
              <a:gd name="connsiteY0" fmla="*/ 31231 h 2483485"/>
              <a:gd name="connsiteX1" fmla="*/ 2064328 w 5569528"/>
              <a:gd name="connsiteY1" fmla="*/ 72794 h 2483485"/>
              <a:gd name="connsiteX2" fmla="*/ 3962400 w 5569528"/>
              <a:gd name="connsiteY2" fmla="*/ 668540 h 2483485"/>
              <a:gd name="connsiteX3" fmla="*/ 4973782 w 5569528"/>
              <a:gd name="connsiteY3" fmla="*/ 1458249 h 2483485"/>
              <a:gd name="connsiteX4" fmla="*/ 5569528 w 5569528"/>
              <a:gd name="connsiteY4" fmla="*/ 2483485 h 24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9528" h="2483485">
                <a:moveTo>
                  <a:pt x="0" y="31231"/>
                </a:moveTo>
                <a:cubicBezTo>
                  <a:pt x="701964" y="-1097"/>
                  <a:pt x="1403928" y="-33424"/>
                  <a:pt x="2064328" y="72794"/>
                </a:cubicBezTo>
                <a:cubicBezTo>
                  <a:pt x="2724728" y="179012"/>
                  <a:pt x="3477491" y="437631"/>
                  <a:pt x="3962400" y="668540"/>
                </a:cubicBezTo>
                <a:cubicBezTo>
                  <a:pt x="4447309" y="899449"/>
                  <a:pt x="4705927" y="1155758"/>
                  <a:pt x="4973782" y="1458249"/>
                </a:cubicBezTo>
                <a:cubicBezTo>
                  <a:pt x="5241637" y="1760740"/>
                  <a:pt x="5472546" y="2294140"/>
                  <a:pt x="5569528" y="248348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 25"/>
          <p:cNvSpPr/>
          <p:nvPr/>
        </p:nvSpPr>
        <p:spPr>
          <a:xfrm>
            <a:off x="4565246" y="4876777"/>
            <a:ext cx="4707666" cy="12157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noeud.entier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 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noeud.gauche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 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noeud.droit</a:t>
            </a:r>
            <a:r>
              <a:rPr lang="fr-B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0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2502526" y="271749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grpSp>
        <p:nvGrpSpPr>
          <p:cNvPr id="49" name="Groupe 48"/>
          <p:cNvGrpSpPr/>
          <p:nvPr/>
        </p:nvGrpSpPr>
        <p:grpSpPr>
          <a:xfrm>
            <a:off x="408699" y="1772816"/>
            <a:ext cx="4184814" cy="4731325"/>
            <a:chOff x="408699" y="1762266"/>
            <a:chExt cx="4184814" cy="4731325"/>
          </a:xfrm>
        </p:grpSpPr>
        <p:grpSp>
          <p:nvGrpSpPr>
            <p:cNvPr id="50" name="Groupe 49"/>
            <p:cNvGrpSpPr/>
            <p:nvPr/>
          </p:nvGrpSpPr>
          <p:grpSpPr>
            <a:xfrm>
              <a:off x="408699" y="2625545"/>
              <a:ext cx="4184814" cy="3868046"/>
              <a:chOff x="1261302" y="2225250"/>
              <a:chExt cx="4184814" cy="386804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573908" y="3645024"/>
                <a:ext cx="1872208" cy="24482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e 53"/>
              <p:cNvGrpSpPr/>
              <p:nvPr/>
            </p:nvGrpSpPr>
            <p:grpSpPr>
              <a:xfrm>
                <a:off x="1261302" y="2225250"/>
                <a:ext cx="3645511" cy="3868046"/>
                <a:chOff x="1261302" y="2225250"/>
                <a:chExt cx="3645511" cy="3868046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261302" y="3645024"/>
                  <a:ext cx="1920825" cy="2448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ZoneTexte 55"/>
                <p:cNvSpPr txBox="1"/>
                <p:nvPr/>
              </p:nvSpPr>
              <p:spPr>
                <a:xfrm>
                  <a:off x="149144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 ?</a:t>
                  </a:r>
                </a:p>
              </p:txBody>
            </p:sp>
            <p:sp>
              <p:nvSpPr>
                <p:cNvPr id="57" name="ZoneTexte 56"/>
                <p:cNvSpPr txBox="1"/>
                <p:nvPr/>
              </p:nvSpPr>
              <p:spPr>
                <a:xfrm>
                  <a:off x="3826693" y="4509120"/>
                  <a:ext cx="10801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4000" dirty="0">
                      <a:solidFill>
                        <a:schemeClr val="bg1"/>
                      </a:solidFill>
                    </a:rPr>
                    <a:t>    ?</a:t>
                  </a:r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2987824" y="2602666"/>
                  <a:ext cx="792088" cy="696412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dirty="0"/>
                    <a:t>100</a:t>
                  </a:r>
                </a:p>
              </p:txBody>
            </p:sp>
            <p:cxnSp>
              <p:nvCxnSpPr>
                <p:cNvPr id="59" name="Connecteur droit 58"/>
                <p:cNvCxnSpPr/>
                <p:nvPr/>
              </p:nvCxnSpPr>
              <p:spPr>
                <a:xfrm flipH="1">
                  <a:off x="2607892" y="3174385"/>
                  <a:ext cx="466467" cy="50732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>
                  <a:cxnSpLocks/>
                  <a:stCxn id="58" idx="5"/>
                </p:cNvCxnSpPr>
                <p:nvPr/>
              </p:nvCxnSpPr>
              <p:spPr>
                <a:xfrm>
                  <a:off x="3663913" y="3197091"/>
                  <a:ext cx="466467" cy="437392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>
                  <a:off x="3383868" y="2225250"/>
                  <a:ext cx="5531" cy="379074"/>
                </a:xfrm>
                <a:prstGeom prst="line">
                  <a:avLst/>
                </a:prstGeom>
                <a:ln w="2222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/>
            <p:cNvSpPr/>
            <p:nvPr/>
          </p:nvSpPr>
          <p:spPr>
            <a:xfrm>
              <a:off x="1571032" y="1762266"/>
              <a:ext cx="1916513" cy="9967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solidFill>
                  <a:schemeClr val="tx1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795461" y="2050199"/>
              <a:ext cx="15269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200" dirty="0">
                  <a:solidFill>
                    <a:schemeClr val="bg1"/>
                  </a:solidFill>
                </a:rPr>
                <a:t>    (traité)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0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31397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5" name="Image 4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4008" y="2743914"/>
            <a:ext cx="2724150" cy="3515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eur droit avec flèche 3"/>
          <p:cNvCxnSpPr/>
          <p:nvPr/>
        </p:nvCxnSpPr>
        <p:spPr>
          <a:xfrm>
            <a:off x="4514129" y="3786187"/>
            <a:ext cx="1189856" cy="43490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2843808" y="3411788"/>
            <a:ext cx="167032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effectLst/>
                <a:ea typeface="Times New Roman"/>
              </a:rPr>
              <a:t>nœuds 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514129" y="4003637"/>
            <a:ext cx="1491953" cy="93317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 de texte 2">
            <a:extLst>
              <a:ext uri="{FF2B5EF4-FFF2-40B4-BE49-F238E27FC236}">
                <a16:creationId xmlns:a16="http://schemas.microsoft.com/office/drawing/2014/main" id="{BE6C5B4D-0FA5-4591-A100-5C1687310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2852935"/>
            <a:ext cx="5688632" cy="130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c</a:t>
            </a:r>
            <a:r>
              <a:rPr lang="fr-BE" sz="3200" kern="50" dirty="0">
                <a:solidFill>
                  <a:srgbClr val="0070C0"/>
                </a:solidFill>
                <a:effectLst/>
                <a:ea typeface="Times New Roman"/>
              </a:rPr>
              <a:t>as « bête »  </a:t>
            </a:r>
            <a:r>
              <a:rPr lang="fr-BE" sz="3200" kern="50" dirty="0">
                <a:solidFill>
                  <a:srgbClr val="0070C0"/>
                </a:solidFill>
                <a:effectLst/>
                <a:ea typeface="Times New Roman"/>
                <a:sym typeface="Symbol"/>
              </a:rPr>
              <a:t>  fin de récursivité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025FF37-071F-4708-ADDF-7DB731CE598C}"/>
              </a:ext>
            </a:extLst>
          </p:cNvPr>
          <p:cNvSpPr/>
          <p:nvPr/>
        </p:nvSpPr>
        <p:spPr>
          <a:xfrm>
            <a:off x="1920262" y="4158079"/>
            <a:ext cx="2448272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ED732D6-E5B8-4C00-9DE7-0D104D8F6E93}"/>
              </a:ext>
            </a:extLst>
          </p:cNvPr>
          <p:cNvCxnSpPr>
            <a:cxnSpLocks/>
          </p:cNvCxnSpPr>
          <p:nvPr/>
        </p:nvCxnSpPr>
        <p:spPr>
          <a:xfrm flipV="1">
            <a:off x="3707904" y="3472542"/>
            <a:ext cx="353779" cy="7181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40903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025FF37-071F-4708-ADDF-7DB731CE598C}"/>
              </a:ext>
            </a:extLst>
          </p:cNvPr>
          <p:cNvSpPr/>
          <p:nvPr/>
        </p:nvSpPr>
        <p:spPr>
          <a:xfrm>
            <a:off x="2483768" y="4660522"/>
            <a:ext cx="2448272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ED732D6-E5B8-4C00-9DE7-0D104D8F6E93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573499" y="3470642"/>
            <a:ext cx="1324988" cy="12742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2">
            <a:extLst>
              <a:ext uri="{FF2B5EF4-FFF2-40B4-BE49-F238E27FC236}">
                <a16:creationId xmlns:a16="http://schemas.microsoft.com/office/drawing/2014/main" id="{BE6C5B4D-0FA5-4591-A100-5C1687310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487" y="2420888"/>
            <a:ext cx="3088976" cy="12961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traitement </a:t>
            </a:r>
            <a:br>
              <a:rPr lang="fr-BE" sz="3200" kern="50" dirty="0">
                <a:solidFill>
                  <a:srgbClr val="0070C0"/>
                </a:solidFill>
                <a:ea typeface="Times New Roman"/>
              </a:rPr>
            </a:b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nœud courant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24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2843808" y="5120616"/>
            <a:ext cx="3528392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6220839" y="3573016"/>
            <a:ext cx="439393" cy="15476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 de texte 2">
            <a:extLst>
              <a:ext uri="{FF2B5EF4-FFF2-40B4-BE49-F238E27FC236}">
                <a16:creationId xmlns:a16="http://schemas.microsoft.com/office/drawing/2014/main" id="{4FB21A63-D549-4820-AB03-F1A021EC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6244" y="2869312"/>
            <a:ext cx="3547756" cy="4876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2 appels récursifs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E306485-BE57-491C-A858-3A80506B358D}"/>
              </a:ext>
            </a:extLst>
          </p:cNvPr>
          <p:cNvSpPr/>
          <p:nvPr/>
        </p:nvSpPr>
        <p:spPr>
          <a:xfrm>
            <a:off x="2823936" y="5621718"/>
            <a:ext cx="3548264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CF8CF03-414C-4BE0-8C19-B6153DE62A4B}"/>
              </a:ext>
            </a:extLst>
          </p:cNvPr>
          <p:cNvCxnSpPr>
            <a:cxnSpLocks/>
          </p:cNvCxnSpPr>
          <p:nvPr/>
        </p:nvCxnSpPr>
        <p:spPr>
          <a:xfrm flipV="1">
            <a:off x="6410928" y="3573016"/>
            <a:ext cx="609344" cy="2258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16546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2843808" y="5120616"/>
            <a:ext cx="3377031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6012160" y="3465576"/>
            <a:ext cx="1087465" cy="1691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 de texte 2">
            <a:extLst>
              <a:ext uri="{FF2B5EF4-FFF2-40B4-BE49-F238E27FC236}">
                <a16:creationId xmlns:a16="http://schemas.microsoft.com/office/drawing/2014/main" id="{4FB21A63-D549-4820-AB03-F1A021EC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380" y="2753113"/>
            <a:ext cx="2304256" cy="4876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fils gauche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23974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B75EC9B-32B0-4465-A762-85639541C4A7}"/>
              </a:ext>
            </a:extLst>
          </p:cNvPr>
          <p:cNvSpPr/>
          <p:nvPr/>
        </p:nvSpPr>
        <p:spPr>
          <a:xfrm>
            <a:off x="2771800" y="5601301"/>
            <a:ext cx="3650595" cy="576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BE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1D82940-F4AA-493F-9CFD-89D299FAE7B0}"/>
              </a:ext>
            </a:extLst>
          </p:cNvPr>
          <p:cNvCxnSpPr>
            <a:cxnSpLocks/>
          </p:cNvCxnSpPr>
          <p:nvPr/>
        </p:nvCxnSpPr>
        <p:spPr>
          <a:xfrm flipV="1">
            <a:off x="6148831" y="3583325"/>
            <a:ext cx="943449" cy="2017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 de texte 2">
            <a:extLst>
              <a:ext uri="{FF2B5EF4-FFF2-40B4-BE49-F238E27FC236}">
                <a16:creationId xmlns:a16="http://schemas.microsoft.com/office/drawing/2014/main" id="{4FB21A63-D549-4820-AB03-F1A021EC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2395" y="2947934"/>
            <a:ext cx="2304256" cy="4876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200" kern="50" dirty="0">
                <a:solidFill>
                  <a:srgbClr val="0070C0"/>
                </a:solidFill>
                <a:ea typeface="Times New Roman"/>
              </a:rPr>
              <a:t>fils droit</a:t>
            </a:r>
            <a:endParaRPr lang="fr-BE" sz="3200" kern="50" dirty="0">
              <a:solidFill>
                <a:srgbClr val="0070C0"/>
              </a:solidFill>
              <a:effectLst/>
              <a:ea typeface="Times New Roman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37238" y="836712"/>
            <a:ext cx="8892480" cy="541734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250000"/>
              </a:lnSpc>
              <a:buNone/>
            </a:pPr>
            <a:r>
              <a:rPr lang="en-US" sz="2600" dirty="0" err="1">
                <a:cs typeface="Courier New" panose="02070309020205020404" pitchFamily="49" charset="0"/>
              </a:rPr>
              <a:t>Exemple</a:t>
            </a:r>
            <a:r>
              <a:rPr lang="en-US" sz="2600" dirty="0">
                <a:cs typeface="Courier New" panose="02070309020205020404" pitchFamily="49" charset="0"/>
              </a:rPr>
              <a:t> 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(Noeud n)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fr-BE" sz="2600" dirty="0"/>
          </a:p>
        </p:txBody>
      </p:sp>
    </p:spTree>
    <p:extLst>
      <p:ext uri="{BB962C8B-B14F-4D97-AF65-F5344CB8AC3E}">
        <p14:creationId xmlns:p14="http://schemas.microsoft.com/office/powerpoint/2010/main" val="13971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</p:spTree>
    <p:extLst>
      <p:ext uri="{BB962C8B-B14F-4D97-AF65-F5344CB8AC3E}">
        <p14:creationId xmlns:p14="http://schemas.microsoft.com/office/powerpoint/2010/main" val="27576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5800491" y="-1111859"/>
            <a:ext cx="135305" cy="576064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5643452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8D61D-037B-486B-90A1-E02D38C59E0C}"/>
              </a:ext>
            </a:extLst>
          </p:cNvPr>
          <p:cNvSpPr/>
          <p:nvPr/>
        </p:nvSpPr>
        <p:spPr>
          <a:xfrm>
            <a:off x="454151" y="2412178"/>
            <a:ext cx="5558009" cy="3897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85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5652118" y="548684"/>
            <a:ext cx="144019" cy="2448272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5508104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[2]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394263-1EED-4F3B-A379-9D547D1932A7}"/>
              </a:ext>
            </a:extLst>
          </p:cNvPr>
          <p:cNvSpPr/>
          <p:nvPr/>
        </p:nvSpPr>
        <p:spPr>
          <a:xfrm>
            <a:off x="755576" y="3645024"/>
            <a:ext cx="3024336" cy="243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94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5506204" y="1587724"/>
            <a:ext cx="144023" cy="37020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5364088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[3]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B4A40-2C2D-4360-8A8E-7A9861CCEF93}"/>
              </a:ext>
            </a:extLst>
          </p:cNvPr>
          <p:cNvSpPr/>
          <p:nvPr/>
        </p:nvSpPr>
        <p:spPr>
          <a:xfrm>
            <a:off x="971600" y="4797152"/>
            <a:ext cx="1152128" cy="853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4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6454368" y="1546638"/>
            <a:ext cx="144015" cy="452368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6300192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[4]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7D1CC-060C-4733-8B35-2B525D3A6400}"/>
              </a:ext>
            </a:extLst>
          </p:cNvPr>
          <p:cNvSpPr/>
          <p:nvPr/>
        </p:nvSpPr>
        <p:spPr>
          <a:xfrm>
            <a:off x="2388314" y="4795292"/>
            <a:ext cx="1224136" cy="853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5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772400" cy="1470025"/>
          </a:xfrm>
        </p:spPr>
        <p:txBody>
          <a:bodyPr/>
          <a:lstStyle/>
          <a:p>
            <a:r>
              <a:rPr lang="fr-BE" dirty="0"/>
              <a:t>Les Arbres</a:t>
            </a:r>
          </a:p>
        </p:txBody>
      </p:sp>
      <p:pic>
        <p:nvPicPr>
          <p:cNvPr id="5" name="Image 4" descr="http://www.ec-la-barthelasse.ac-aix-marseille.fr/webphp/img/illustrations/Arbre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4008" y="2743914"/>
            <a:ext cx="2724150" cy="3515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eur droit avec flèche 3"/>
          <p:cNvCxnSpPr/>
          <p:nvPr/>
        </p:nvCxnSpPr>
        <p:spPr>
          <a:xfrm>
            <a:off x="4355976" y="4021388"/>
            <a:ext cx="2160240" cy="10637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2843808" y="3411788"/>
            <a:ext cx="167032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ea typeface="Times New Roman"/>
              </a:rPr>
              <a:t>feuille</a:t>
            </a:r>
            <a:r>
              <a:rPr lang="fr-BE" sz="3600" kern="50" dirty="0">
                <a:effectLst/>
                <a:ea typeface="Times New Roman"/>
              </a:rPr>
              <a:t>s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995936" y="4221088"/>
            <a:ext cx="1113121" cy="115378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RecursionBinai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5857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43808" y="1124744"/>
            <a:ext cx="6051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fr-BE" sz="3200" dirty="0"/>
              <a:t>[100   +   [20 + [5] + [30]]</a:t>
            </a:r>
            <a:r>
              <a:rPr lang="fr-BE" sz="3200" i="1" dirty="0"/>
              <a:t>   </a:t>
            </a:r>
            <a:r>
              <a:rPr lang="fr-BE" sz="3200" dirty="0"/>
              <a:t>+   [200]]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23528" y="1124744"/>
            <a:ext cx="8892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en-US" sz="2800" dirty="0" err="1">
                <a:cs typeface="Courier New" panose="02070309020205020404" pitchFamily="49" charset="0"/>
              </a:rPr>
              <a:t>Exemple</a:t>
            </a:r>
            <a:r>
              <a:rPr lang="en-US" sz="2800" dirty="0">
                <a:cs typeface="Courier New" panose="02070309020205020404" pitchFamily="49" charset="0"/>
              </a:rPr>
              <a:t> :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8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78713" y="5419"/>
            <a:ext cx="8229600" cy="1143000"/>
          </a:xfrm>
        </p:spPr>
        <p:txBody>
          <a:bodyPr/>
          <a:lstStyle/>
          <a:p>
            <a:r>
              <a:rPr lang="fr-BE" dirty="0"/>
              <a:t>Programmation</a:t>
            </a:r>
          </a:p>
        </p:txBody>
      </p:sp>
      <p:sp>
        <p:nvSpPr>
          <p:cNvPr id="2" name="Accolade fermante 1"/>
          <p:cNvSpPr/>
          <p:nvPr/>
        </p:nvSpPr>
        <p:spPr>
          <a:xfrm rot="5400000">
            <a:off x="8129422" y="1412781"/>
            <a:ext cx="144011" cy="720079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7993550" y="184482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0070C0"/>
                </a:solidFill>
              </a:rPr>
              <a:t>[5]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56FA99-BE4B-4A49-8D05-FC91177BDD3F}"/>
              </a:ext>
            </a:extLst>
          </p:cNvPr>
          <p:cNvSpPr/>
          <p:nvPr/>
        </p:nvSpPr>
        <p:spPr>
          <a:xfrm>
            <a:off x="4044498" y="3645024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2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Structure de données qui peut se représenter de la façon suivante : 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avec flèche 5"/>
          <p:cNvCxnSpPr>
            <a:stCxn id="7" idx="1"/>
          </p:cNvCxnSpPr>
          <p:nvPr/>
        </p:nvCxnSpPr>
        <p:spPr>
          <a:xfrm flipH="1">
            <a:off x="4788024" y="2836168"/>
            <a:ext cx="1158521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5946545" y="2531368"/>
            <a:ext cx="144016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solidFill>
                  <a:srgbClr val="0070C0"/>
                </a:solidFill>
                <a:effectLst/>
                <a:ea typeface="Times New Roman"/>
              </a:rPr>
              <a:t>racine</a:t>
            </a:r>
          </a:p>
        </p:txBody>
      </p:sp>
    </p:spTree>
    <p:extLst>
      <p:ext uri="{BB962C8B-B14F-4D97-AF65-F5344CB8AC3E}">
        <p14:creationId xmlns:p14="http://schemas.microsoft.com/office/powerpoint/2010/main" val="38461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1475656" y="2802188"/>
            <a:ext cx="167032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solidFill>
                  <a:srgbClr val="0070C0"/>
                </a:solidFill>
                <a:effectLst/>
                <a:ea typeface="Times New Roman"/>
              </a:rPr>
              <a:t>nœuds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483768" y="3411788"/>
            <a:ext cx="792088" cy="7372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016424" y="3347942"/>
            <a:ext cx="2491680" cy="95353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Arbre binaire</a:t>
            </a:r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1475656" y="2802188"/>
            <a:ext cx="1670321" cy="609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3600" kern="50" dirty="0">
                <a:solidFill>
                  <a:srgbClr val="0070C0"/>
                </a:solidFill>
                <a:effectLst/>
                <a:ea typeface="Times New Roman"/>
              </a:rPr>
              <a:t>feuilles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483768" y="3411788"/>
            <a:ext cx="0" cy="14573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915816" y="3411788"/>
            <a:ext cx="2592288" cy="246548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1120</Words>
  <Application>Microsoft Office PowerPoint</Application>
  <PresentationFormat>Affichage à l'écran (4:3)</PresentationFormat>
  <Paragraphs>298</Paragraphs>
  <Slides>50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Courier New</vt:lpstr>
      <vt:lpstr>Symbol</vt:lpstr>
      <vt:lpstr>Times New Roman</vt:lpstr>
      <vt:lpstr>Wingdings</vt:lpstr>
      <vt:lpstr>Thème Office</vt:lpstr>
      <vt:lpstr>Les Arbres</vt:lpstr>
      <vt:lpstr>Les Arbres</vt:lpstr>
      <vt:lpstr>Les Arbres</vt:lpstr>
      <vt:lpstr>Les Arbres</vt:lpstr>
      <vt:lpstr>Les Arbres</vt:lpstr>
      <vt:lpstr>Arbre binaire</vt:lpstr>
      <vt:lpstr>Arbre binaire</vt:lpstr>
      <vt:lpstr>Arbre binaire</vt:lpstr>
      <vt:lpstr>Arbre binaire</vt:lpstr>
      <vt:lpstr>Arbres binaires</vt:lpstr>
      <vt:lpstr>Arbres binaires</vt:lpstr>
      <vt:lpstr>Arbres binaires</vt:lpstr>
      <vt:lpstr>Arbre binaire</vt:lpstr>
      <vt:lpstr>Arbres binaires</vt:lpstr>
      <vt:lpstr>Arbres binaires</vt:lpstr>
      <vt:lpstr>Arbres binaires</vt:lpstr>
      <vt:lpstr>Arbre binaire</vt:lpstr>
      <vt:lpstr>Arbre binaire</vt:lpstr>
      <vt:lpstr>Arbre binaire</vt:lpstr>
      <vt:lpstr>Arbre binaire</vt:lpstr>
      <vt:lpstr>Arbre binaire</vt:lpstr>
      <vt:lpstr>Arbre binaire</vt:lpstr>
      <vt:lpstr>Implémentation</vt:lpstr>
      <vt:lpstr>Implémentation</vt:lpstr>
      <vt:lpstr>Implémentation</vt:lpstr>
      <vt:lpstr>Classe Noeud</vt:lpstr>
      <vt:lpstr>Implémentation</vt:lpstr>
      <vt:lpstr>Implémentation</vt:lpstr>
      <vt:lpstr>Implémentation</vt:lpstr>
      <vt:lpstr>Implémentation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  <vt:lpstr>Programmation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Arbres</dc:title>
  <dc:creator>annick</dc:creator>
  <cp:lastModifiedBy>Annick Dupont</cp:lastModifiedBy>
  <cp:revision>152</cp:revision>
  <dcterms:created xsi:type="dcterms:W3CDTF">2014-04-20T20:12:34Z</dcterms:created>
  <dcterms:modified xsi:type="dcterms:W3CDTF">2022-04-25T12:26:15Z</dcterms:modified>
</cp:coreProperties>
</file>