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25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395" r:id="rId11"/>
    <p:sldId id="396" r:id="rId12"/>
    <p:sldId id="438" r:id="rId13"/>
    <p:sldId id="436" r:id="rId14"/>
    <p:sldId id="437" r:id="rId15"/>
    <p:sldId id="257" r:id="rId16"/>
    <p:sldId id="328" r:id="rId17"/>
    <p:sldId id="367" r:id="rId18"/>
    <p:sldId id="285" r:id="rId19"/>
    <p:sldId id="484" r:id="rId20"/>
    <p:sldId id="439" r:id="rId21"/>
    <p:sldId id="440" r:id="rId22"/>
    <p:sldId id="441" r:id="rId23"/>
    <p:sldId id="443" r:id="rId24"/>
    <p:sldId id="444" r:id="rId25"/>
    <p:sldId id="446" r:id="rId26"/>
    <p:sldId id="447" r:id="rId27"/>
    <p:sldId id="448" r:id="rId28"/>
    <p:sldId id="451" r:id="rId29"/>
    <p:sldId id="452" r:id="rId30"/>
    <p:sldId id="454" r:id="rId31"/>
    <p:sldId id="450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434" autoAdjust="0"/>
  </p:normalViewPr>
  <p:slideViewPr>
    <p:cSldViewPr>
      <p:cViewPr varScale="1">
        <p:scale>
          <a:sx n="62" d="100"/>
          <a:sy n="62" d="100"/>
        </p:scale>
        <p:origin x="133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98DC-1FFE-43BC-888D-4ACEC88C58C3}" type="datetimeFigureOut">
              <a:rPr lang="fr-BE" smtClean="0"/>
              <a:t>28-04-22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E193-356F-4C3D-8C04-FA1A243F7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84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Lorsqu’on parle</a:t>
            </a:r>
            <a:r>
              <a:rPr lang="fr-BE" baseline="0" dirty="0"/>
              <a:t> d’un dico, on imagine un dictionnaire où les mots apparaissent par ordre alphabétique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5114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537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Add</a:t>
            </a:r>
            <a:r>
              <a:rPr lang="fr-BE" dirty="0"/>
              <a:t>(), </a:t>
            </a:r>
            <a:r>
              <a:rPr lang="fr-BE" dirty="0" err="1"/>
              <a:t>contains</a:t>
            </a:r>
            <a:r>
              <a:rPr lang="fr-BE" dirty="0"/>
              <a:t>(),</a:t>
            </a:r>
            <a:r>
              <a:rPr lang="fr-BE" baseline="0" dirty="0"/>
              <a:t> </a:t>
            </a:r>
            <a:r>
              <a:rPr lang="fr-BE" baseline="0" dirty="0" err="1"/>
              <a:t>remove</a:t>
            </a:r>
            <a:r>
              <a:rPr lang="fr-BE" baseline="0" dirty="0"/>
              <a:t>() </a:t>
            </a:r>
            <a:r>
              <a:rPr lang="fr-BE" baseline="0" dirty="0">
                <a:sym typeface="Wingdings" panose="05000000000000000000" pitchFamily="2" charset="2"/>
              </a:rPr>
              <a:t> idem, c’est l’</a:t>
            </a:r>
            <a:r>
              <a:rPr lang="fr-BE" baseline="0" dirty="0" err="1">
                <a:sym typeface="Wingdings" panose="05000000000000000000" pitchFamily="2" charset="2"/>
              </a:rPr>
              <a:t>itérateur</a:t>
            </a:r>
            <a:r>
              <a:rPr lang="fr-BE" baseline="0" dirty="0">
                <a:sym typeface="Wingdings" panose="05000000000000000000" pitchFamily="2" charset="2"/>
              </a:rPr>
              <a:t> qui n’a pas le même comportement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94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 les </a:t>
            </a:r>
            <a:r>
              <a:rPr lang="fr-BE" dirty="0" err="1"/>
              <a:t>map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5926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Tout a presque été vu ! Il reste juste la</a:t>
            </a:r>
            <a:r>
              <a:rPr lang="fr-BE" baseline="0" dirty="0"/>
              <a:t> classe </a:t>
            </a:r>
            <a:r>
              <a:rPr lang="fr-BE" baseline="0" dirty="0" err="1"/>
              <a:t>PriorityQueue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4118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TreeMap</a:t>
            </a:r>
            <a:r>
              <a:rPr lang="fr-BE" baseline="0" dirty="0"/>
              <a:t> </a:t>
            </a:r>
            <a:r>
              <a:rPr lang="fr-BE" baseline="0" dirty="0">
                <a:sym typeface="Wingdings" panose="05000000000000000000" pitchFamily="2" charset="2"/>
              </a:rPr>
              <a:t> implémenté avec un arbre bicolore ! Pour rappel : </a:t>
            </a:r>
            <a:r>
              <a:rPr lang="fr-BE" baseline="0" dirty="0" err="1">
                <a:sym typeface="Wingdings" panose="05000000000000000000" pitchFamily="2" charset="2"/>
              </a:rPr>
              <a:t>TreeSet</a:t>
            </a:r>
            <a:r>
              <a:rPr lang="fr-BE" baseline="0" dirty="0">
                <a:sym typeface="Wingdings" panose="05000000000000000000" pitchFamily="2" charset="2"/>
              </a:rPr>
              <a:t> est implémenté via un </a:t>
            </a:r>
            <a:r>
              <a:rPr lang="fr-BE" baseline="0" dirty="0" err="1">
                <a:sym typeface="Wingdings" panose="05000000000000000000" pitchFamily="2" charset="2"/>
              </a:rPr>
              <a:t>TreeMap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167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SD abstraite : File, </a:t>
            </a:r>
            <a:r>
              <a:rPr lang="fr-BE" dirty="0" err="1"/>
              <a:t>Map</a:t>
            </a:r>
            <a:r>
              <a:rPr lang="fr-BE" dirty="0"/>
              <a:t>, …       SD concrète : choix implémentation : tableau, </a:t>
            </a:r>
            <a:r>
              <a:rPr lang="fr-BE"/>
              <a:t>liste chaînée, </a:t>
            </a:r>
            <a:r>
              <a:rPr lang="fr-BE" dirty="0"/>
              <a:t>ABR,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2652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</a:t>
            </a:r>
            <a:r>
              <a:rPr lang="fr-BE" baseline="0" dirty="0"/>
              <a:t> ! Inutile de choisir un </a:t>
            </a:r>
            <a:r>
              <a:rPr lang="fr-BE" baseline="0" dirty="0" err="1"/>
              <a:t>TreeSet</a:t>
            </a:r>
            <a:r>
              <a:rPr lang="fr-BE" baseline="0" dirty="0"/>
              <a:t> si un </a:t>
            </a:r>
            <a:r>
              <a:rPr lang="fr-BE" baseline="0" dirty="0" err="1"/>
              <a:t>HashSet</a:t>
            </a:r>
            <a:r>
              <a:rPr lang="fr-BE" baseline="0" dirty="0"/>
              <a:t> peut suffire !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1277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y a beaucoup de méthodes</a:t>
            </a:r>
            <a:r>
              <a:rPr lang="fr-BE" baseline="0" dirty="0"/>
              <a:t> qui a un sens car les éléments sont triés : </a:t>
            </a:r>
            <a:r>
              <a:rPr lang="fr-BE" dirty="0" err="1"/>
              <a:t>pollFirst</a:t>
            </a:r>
            <a:r>
              <a:rPr lang="fr-BE" dirty="0"/>
              <a:t>()</a:t>
            </a:r>
            <a:r>
              <a:rPr lang="fr-BE" baseline="0" dirty="0"/>
              <a:t> : </a:t>
            </a:r>
            <a:r>
              <a:rPr lang="fr-BE" baseline="0" dirty="0" err="1"/>
              <a:t>supprimeMin</a:t>
            </a:r>
            <a:r>
              <a:rPr lang="fr-BE" baseline="0" dirty="0"/>
              <a:t>()  </a:t>
            </a:r>
            <a:r>
              <a:rPr lang="fr-BE" baseline="0" dirty="0" err="1"/>
              <a:t>floor</a:t>
            </a:r>
            <a:r>
              <a:rPr lang="fr-BE" baseline="0" dirty="0"/>
              <a:t>() </a:t>
            </a:r>
            <a:r>
              <a:rPr lang="fr-BE" baseline="0" dirty="0">
                <a:sym typeface="Wingdings" panose="05000000000000000000" pitchFamily="2" charset="2"/>
              </a:rPr>
              <a:t> l’</a:t>
            </a:r>
            <a:r>
              <a:rPr lang="fr-BE" baseline="0" dirty="0" err="1">
                <a:sym typeface="Wingdings" panose="05000000000000000000" pitchFamily="2" charset="2"/>
              </a:rPr>
              <a:t>élement</a:t>
            </a:r>
            <a:r>
              <a:rPr lang="fr-BE" baseline="0" dirty="0">
                <a:sym typeface="Wingdings" panose="05000000000000000000" pitchFamily="2" charset="2"/>
              </a:rPr>
              <a:t> juste après last(), </a:t>
            </a:r>
            <a:r>
              <a:rPr lang="fr-BE" baseline="0" dirty="0" err="1">
                <a:sym typeface="Wingdings" panose="05000000000000000000" pitchFamily="2" charset="2"/>
              </a:rPr>
              <a:t>pollLast</a:t>
            </a:r>
            <a:r>
              <a:rPr lang="fr-BE" baseline="0">
                <a:sym typeface="Wingdings" panose="05000000000000000000" pitchFamily="2" charset="2"/>
              </a:rPr>
              <a:t>(), …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8979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Tri</a:t>
            </a:r>
            <a:r>
              <a:rPr lang="fr-BE" baseline="0" dirty="0"/>
              <a:t> ! Comment ?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404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844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Cela fait bizarre de parler d’un </a:t>
            </a:r>
            <a:r>
              <a:rPr lang="fr-BE" dirty="0" err="1"/>
              <a:t>map</a:t>
            </a:r>
            <a:r>
              <a:rPr lang="fr-BE" baseline="0" dirty="0"/>
              <a:t> non trié ou d’un ensemble trié, mais les 4 structures de données existent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2103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pourra ajouter deux éléments égaux si la méthode </a:t>
            </a:r>
            <a:r>
              <a:rPr lang="fr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compareTo</a:t>
            </a:r>
            <a:r>
              <a:rPr lang="fr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renvoie un nombre différent de 0 pour ces deux éléments égaux et on ne pourra pas ajouter deux éléments qui ne sont pas égaux si la méthode </a:t>
            </a:r>
            <a:r>
              <a:rPr lang="fr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compareTo</a:t>
            </a:r>
            <a:r>
              <a:rPr lang="fr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renvoie 0 pour ces deux éléments.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7278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6271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va créer une classe qui implémente </a:t>
            </a:r>
            <a:r>
              <a:rPr lang="fr-BE" dirty="0" err="1"/>
              <a:t>Comparator</a:t>
            </a:r>
            <a:r>
              <a:rPr lang="fr-BE" dirty="0"/>
              <a:t> – la méthode </a:t>
            </a:r>
            <a:r>
              <a:rPr lang="fr-BE" dirty="0" err="1"/>
              <a:t>equals</a:t>
            </a:r>
            <a:r>
              <a:rPr lang="fr-BE" dirty="0"/>
              <a:t> ne</a:t>
            </a:r>
            <a:r>
              <a:rPr lang="fr-BE" baseline="0" dirty="0"/>
              <a:t> doit pas nécessairement être réécrite.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359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Selon</a:t>
            </a:r>
            <a:r>
              <a:rPr lang="fr-BE" baseline="0" dirty="0"/>
              <a:t> le constructeur appelé, on peut choisir la relation d’ordre qui sera utilisée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6094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</a:t>
            </a:r>
            <a:r>
              <a:rPr lang="fr-BE" baseline="0" dirty="0"/>
              <a:t> classe String implémente l’interface Comparable. new </a:t>
            </a:r>
            <a:r>
              <a:rPr lang="fr-BE" baseline="0" dirty="0" err="1"/>
              <a:t>TreeSet</a:t>
            </a:r>
            <a:r>
              <a:rPr lang="fr-BE" baseline="0" dirty="0"/>
              <a:t>() </a:t>
            </a:r>
            <a:r>
              <a:rPr lang="fr-BE" baseline="0" dirty="0">
                <a:sym typeface="Wingdings" panose="05000000000000000000" pitchFamily="2" charset="2"/>
              </a:rPr>
              <a:t> utilisation de la méthode </a:t>
            </a:r>
            <a:r>
              <a:rPr lang="fr-BE" baseline="0" dirty="0" err="1">
                <a:sym typeface="Wingdings" panose="05000000000000000000" pitchFamily="2" charset="2"/>
              </a:rPr>
              <a:t>compareTo</a:t>
            </a:r>
            <a:r>
              <a:rPr lang="fr-BE" baseline="0" dirty="0">
                <a:sym typeface="Wingdings" panose="05000000000000000000" pitchFamily="2" charset="2"/>
              </a:rPr>
              <a:t>() de la classe String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3117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Lors</a:t>
            </a:r>
            <a:r>
              <a:rPr lang="fr-BE" baseline="0" dirty="0"/>
              <a:t> du parcours (</a:t>
            </a:r>
            <a:r>
              <a:rPr lang="fr-BE" baseline="0" dirty="0" err="1"/>
              <a:t>foreach</a:t>
            </a:r>
            <a:r>
              <a:rPr lang="fr-BE" baseline="0" dirty="0"/>
              <a:t>), les noms apparaissent bien selon l’ordre alphabétique . Set </a:t>
            </a:r>
            <a:r>
              <a:rPr lang="fr-BE" baseline="0" dirty="0">
                <a:sym typeface="Wingdings" panose="05000000000000000000" pitchFamily="2" charset="2"/>
              </a:rPr>
              <a:t> Marie n’y est qu’une fois.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8723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new </a:t>
            </a:r>
            <a:r>
              <a:rPr lang="fr-BE" baseline="0" dirty="0" err="1"/>
              <a:t>TreeSet</a:t>
            </a:r>
            <a:r>
              <a:rPr lang="fr-BE" baseline="0" dirty="0"/>
              <a:t>(comparateur) </a:t>
            </a:r>
            <a:r>
              <a:rPr lang="fr-BE" baseline="0" dirty="0">
                <a:sym typeface="Wingdings" panose="05000000000000000000" pitchFamily="2" charset="2"/>
              </a:rPr>
              <a:t> utilisation de la méthode compare() de la classe </a:t>
            </a:r>
            <a:r>
              <a:rPr lang="fr-BE" baseline="0" dirty="0" err="1">
                <a:sym typeface="Wingdings" panose="05000000000000000000" pitchFamily="2" charset="2"/>
              </a:rPr>
              <a:t>AutreComparateur</a:t>
            </a:r>
            <a:r>
              <a:rPr lang="fr-BE" baseline="0">
                <a:sym typeface="Wingdings" panose="05000000000000000000" pitchFamily="2" charset="2"/>
              </a:rPr>
              <a:t>.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0910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Les</a:t>
            </a:r>
            <a:r>
              <a:rPr lang="fr-BE" baseline="0" dirty="0"/>
              <a:t> noms apparaissent selon leur longueur. Les noms qui ont la même longueur apparaissent par ordre alphabétique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625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L’ordre dans lequel les ajouts ont été faits n’est pas</a:t>
            </a:r>
            <a:r>
              <a:rPr lang="fr-BE" baseline="0" dirty="0"/>
              <a:t> retenu. Ce n’est pas le cas des listes, des piles, des files, des vecteurs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4792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</a:t>
            </a:r>
            <a:r>
              <a:rPr lang="fr-BE" dirty="0" err="1"/>
              <a:t>map</a:t>
            </a:r>
            <a:r>
              <a:rPr lang="fr-BE" dirty="0"/>
              <a:t> est un « système » clé-valeur</a:t>
            </a:r>
            <a:r>
              <a:rPr lang="fr-BE" baseline="0" dirty="0"/>
              <a:t>. On associe à une clé (unique), une valeur.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511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En Java, le Set est implémenté via un </a:t>
            </a:r>
            <a:r>
              <a:rPr lang="fr-BE" dirty="0" err="1"/>
              <a:t>map</a:t>
            </a:r>
            <a:r>
              <a:rPr lang="fr-BE" dirty="0"/>
              <a:t> (principe</a:t>
            </a:r>
            <a:r>
              <a:rPr lang="fr-BE" baseline="0" dirty="0"/>
              <a:t> de délégation)</a:t>
            </a:r>
            <a:r>
              <a:rPr lang="fr-BE" dirty="0"/>
              <a:t>. On n’associe rien à une clé. On parle plutôt d’éléments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429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grande spécificité</a:t>
            </a:r>
            <a:r>
              <a:rPr lang="fr-BE" baseline="0" dirty="0"/>
              <a:t> d’un ensemble : un élément n’y se retrouve qu’une fois. La grande spécificité d’un </a:t>
            </a:r>
            <a:r>
              <a:rPr lang="fr-BE" baseline="0" dirty="0" err="1"/>
              <a:t>map</a:t>
            </a:r>
            <a:r>
              <a:rPr lang="fr-BE" baseline="0" dirty="0"/>
              <a:t> : la clé ne se retrouve qu’une fois, si on veut lui associer plusieurs valeurs, c’est possible en associant lui associant une liste de valeurs, V = </a:t>
            </a:r>
            <a:r>
              <a:rPr lang="fr-BE" baseline="0" dirty="0" err="1"/>
              <a:t>LinkedList</a:t>
            </a:r>
            <a:r>
              <a:rPr lang="fr-BE" baseline="0" dirty="0"/>
              <a:t> par exemple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255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raisonnement qui</a:t>
            </a:r>
            <a:r>
              <a:rPr lang="fr-BE" baseline="0" dirty="0"/>
              <a:t> suit aurait pu se faire via le </a:t>
            </a:r>
            <a:r>
              <a:rPr lang="fr-BE" baseline="0" dirty="0" err="1"/>
              <a:t>map</a:t>
            </a:r>
            <a:r>
              <a:rPr lang="fr-BE" baseline="0" dirty="0"/>
              <a:t>. Voici l’interface Ensemble vu en semaine 6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648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Pourquoi parler de tri ? On</a:t>
            </a:r>
            <a:r>
              <a:rPr lang="fr-BE" baseline="0" dirty="0"/>
              <a:t> fait des ajouts, des suppressions. On peut vérifier l’existence d’un élément.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0960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C’est uniquement si</a:t>
            </a:r>
            <a:r>
              <a:rPr lang="fr-BE" baseline="0" dirty="0"/>
              <a:t> l’on veut parcourir l’ensemble que le tri va intervenir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5159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28-04-22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011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28-04-22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828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28-04-22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19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28-04-22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75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28-04-22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636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28-04-22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23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28-04-22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191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28-04-22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3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28-04-22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635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28-04-22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60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28-04-22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877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5A18-EECE-4018-A438-67C9C7C591E3}" type="datetimeFigureOut">
              <a:rPr lang="fr-BE" smtClean="0"/>
              <a:t>28-04-22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657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fortissimots.com/actualite/items/les-nouveaux-mots-dans-le-dictionnaire-cuvee-2014.html&amp;ei=LRr8VLf0MKm07ga3yYH4Dg&amp;bvm=bv.87611401,d.ZGU&amp;psig=AFQjCNF29yvW1XOn4hXX8EtBs69ZJlQMjg&amp;ust=142589429617015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DICO »</a:t>
            </a:r>
          </a:p>
        </p:txBody>
      </p:sp>
      <p:pic>
        <p:nvPicPr>
          <p:cNvPr id="1026" name="Picture 2" descr="https://encrypted-tbn1.gstatic.com/images?q=tbn:ANd9GcRhJbsCjK7mCZV99PcF91IEzq1o041npMI9KRRHpjzuLqzBwrh1tQ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6912"/>
            <a:ext cx="33337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032" name="Picture 8" descr="http://www.cndp.fr/crdp-dijon/IMG/gif_dictionnair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8063"/>
            <a:ext cx="201989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88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</p:spTree>
    <p:extLst>
      <p:ext uri="{BB962C8B-B14F-4D97-AF65-F5344CB8AC3E}">
        <p14:creationId xmlns:p14="http://schemas.microsoft.com/office/powerpoint/2010/main" val="349916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67228"/>
              </p:ext>
            </p:extLst>
          </p:nvPr>
        </p:nvGraphicFramePr>
        <p:xfrm>
          <a:off x="395536" y="134076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EnsembleTrie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TreeSet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88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03278"/>
              </p:ext>
            </p:extLst>
          </p:nvPr>
        </p:nvGraphicFramePr>
        <p:xfrm>
          <a:off x="395536" y="134076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EnsembleTrie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TreeSet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02524"/>
            <a:ext cx="7571833" cy="41185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25" y="5588766"/>
            <a:ext cx="6950843" cy="3480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469" y="3033060"/>
            <a:ext cx="845339" cy="33813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525" y="4703067"/>
            <a:ext cx="6069246" cy="3600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5175414"/>
            <a:ext cx="864096" cy="34563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3033060"/>
            <a:ext cx="961868" cy="27129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4316951"/>
            <a:ext cx="961868" cy="2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6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95536" y="134076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800" dirty="0"/>
                        <a:t>Dico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TreeMap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87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196752"/>
            <a:ext cx="4610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5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Implémentation:</a:t>
            </a:r>
          </a:p>
        </p:txBody>
      </p:sp>
    </p:spTree>
    <p:extLst>
      <p:ext uri="{BB962C8B-B14F-4D97-AF65-F5344CB8AC3E}">
        <p14:creationId xmlns:p14="http://schemas.microsoft.com/office/powerpoint/2010/main" val="148507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ABR ?</a:t>
            </a:r>
          </a:p>
          <a:p>
            <a:pPr marL="0" inden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7426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ABR : coût de l’implémentation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2771800" y="5352557"/>
            <a:ext cx="445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</a:rPr>
              <a:t>Si l’arbre est équilibré :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C5C8D6F-9B41-423C-9436-09D487FF0F9A}"/>
              </a:ext>
            </a:extLst>
          </p:cNvPr>
          <p:cNvSpPr txBox="1">
            <a:spLocks/>
          </p:cNvSpPr>
          <p:nvPr/>
        </p:nvSpPr>
        <p:spPr>
          <a:xfrm>
            <a:off x="323528" y="1628800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supprime(Comparable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fr-FR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fr-FR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CA66D9-1EB3-4A19-AD4C-7830CB17AB41}"/>
              </a:ext>
            </a:extLst>
          </p:cNvPr>
          <p:cNvSpPr txBox="1"/>
          <p:nvPr/>
        </p:nvSpPr>
        <p:spPr>
          <a:xfrm>
            <a:off x="6789440" y="2806864"/>
            <a:ext cx="1763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400" dirty="0">
                <a:solidFill>
                  <a:srgbClr val="0070C0"/>
                </a:solidFill>
              </a:rPr>
              <a:t>O(</a:t>
            </a:r>
            <a:r>
              <a:rPr lang="fr-BE" sz="3400" dirty="0" err="1">
                <a:solidFill>
                  <a:srgbClr val="0070C0"/>
                </a:solidFill>
              </a:rPr>
              <a:t>logN</a:t>
            </a:r>
            <a:r>
              <a:rPr lang="fr-BE" sz="3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5E4410-F4EE-4106-B71A-52036803746A}"/>
              </a:ext>
            </a:extLst>
          </p:cNvPr>
          <p:cNvSpPr txBox="1"/>
          <p:nvPr/>
        </p:nvSpPr>
        <p:spPr>
          <a:xfrm>
            <a:off x="7615012" y="3450980"/>
            <a:ext cx="1763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400" dirty="0">
                <a:solidFill>
                  <a:srgbClr val="0070C0"/>
                </a:solidFill>
              </a:rPr>
              <a:t>O(</a:t>
            </a:r>
            <a:r>
              <a:rPr lang="fr-BE" sz="3400" dirty="0" err="1">
                <a:solidFill>
                  <a:srgbClr val="0070C0"/>
                </a:solidFill>
              </a:rPr>
              <a:t>logN</a:t>
            </a:r>
            <a:r>
              <a:rPr lang="fr-BE" sz="3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9AE861-1015-4D2B-BDEC-23CF2D3F7314}"/>
              </a:ext>
            </a:extLst>
          </p:cNvPr>
          <p:cNvSpPr txBox="1"/>
          <p:nvPr/>
        </p:nvSpPr>
        <p:spPr>
          <a:xfrm>
            <a:off x="7086454" y="4066533"/>
            <a:ext cx="1763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400" dirty="0">
                <a:solidFill>
                  <a:srgbClr val="0070C0"/>
                </a:solidFill>
              </a:rPr>
              <a:t>O(</a:t>
            </a:r>
            <a:r>
              <a:rPr lang="fr-BE" sz="3400" dirty="0" err="1">
                <a:solidFill>
                  <a:srgbClr val="0070C0"/>
                </a:solidFill>
              </a:rPr>
              <a:t>logN</a:t>
            </a:r>
            <a:r>
              <a:rPr lang="fr-BE" sz="3400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631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Implémentation: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628800"/>
            <a:ext cx="8568952" cy="4525963"/>
          </a:xfrm>
        </p:spPr>
        <p:txBody>
          <a:bodyPr>
            <a:normAutofit/>
          </a:bodyPr>
          <a:lstStyle/>
          <a:p>
            <a:pPr marL="0" indent="0" hangingPunct="0">
              <a:spcAft>
                <a:spcPts val="600"/>
              </a:spcAft>
              <a:buNone/>
            </a:pPr>
            <a:r>
              <a:rPr lang="fr-BE" sz="3600" dirty="0"/>
              <a:t>Comme l’arbre binaire de recherche (ABR) n’est pas nécessairement équilibré, on va plutôt utiliser une variante de celui-ci :</a:t>
            </a:r>
            <a:r>
              <a:rPr lang="fr-BE" dirty="0"/>
              <a:t> 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Arbre bicolore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B-arbre binaire symétrique)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AVL 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ABR automatiquement équilibré)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B-arbre </a:t>
            </a:r>
            <a:r>
              <a:rPr lang="fr-BE" sz="3600" b="1" dirty="0"/>
              <a:t>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arbre de recherche équilibré)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…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24038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>
            <a:normAutofit/>
          </a:bodyPr>
          <a:lstStyle/>
          <a:p>
            <a:r>
              <a:rPr lang="fr-BE" dirty="0"/>
              <a:t>Et JAVA?</a:t>
            </a:r>
            <a:endParaRPr lang="fr-BE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5048" y="1556792"/>
            <a:ext cx="8317432" cy="4968552"/>
          </a:xfrm>
        </p:spPr>
        <p:txBody>
          <a:bodyPr>
            <a:noAutofit/>
          </a:bodyPr>
          <a:lstStyle/>
          <a:p>
            <a:pPr marL="536575" indent="-536575" hangingPunct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BE" sz="3600" dirty="0"/>
              <a:t>aucune interface de type arbre</a:t>
            </a:r>
          </a:p>
          <a:p>
            <a:pPr marL="536575" indent="-536575" hangingPunct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BE" sz="3600" dirty="0"/>
              <a:t>aucune classe arbre</a:t>
            </a:r>
          </a:p>
          <a:p>
            <a:pPr marL="536575" indent="-536575" hangingPunct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BE" sz="3600" dirty="0"/>
              <a:t>mais classes </a:t>
            </a:r>
            <a:r>
              <a:rPr lang="fr-BE" sz="3600" i="1" dirty="0" err="1"/>
              <a:t>TreeMap</a:t>
            </a:r>
            <a:r>
              <a:rPr lang="fr-BE" sz="3600" dirty="0"/>
              <a:t> et </a:t>
            </a:r>
            <a:r>
              <a:rPr lang="fr-BE" sz="3600" i="1" dirty="0" err="1"/>
              <a:t>TreeSet</a:t>
            </a:r>
            <a:r>
              <a:rPr lang="fr-BE" sz="3600" dirty="0"/>
              <a:t> = implémentations des interfaces </a:t>
            </a:r>
            <a:r>
              <a:rPr lang="fr-BE" sz="3600" i="1" dirty="0" err="1"/>
              <a:t>Map</a:t>
            </a:r>
            <a:r>
              <a:rPr lang="fr-BE" sz="3600" dirty="0"/>
              <a:t> </a:t>
            </a:r>
            <a:br>
              <a:rPr lang="fr-BE" sz="3600" dirty="0"/>
            </a:br>
            <a:r>
              <a:rPr lang="fr-BE" sz="3600" dirty="0"/>
              <a:t>et </a:t>
            </a:r>
            <a:r>
              <a:rPr lang="fr-BE" sz="3600" i="1" dirty="0"/>
              <a:t>Set</a:t>
            </a:r>
            <a:r>
              <a:rPr lang="fr-BE" sz="3600" dirty="0"/>
              <a:t> sous forme d’arbre</a:t>
            </a:r>
          </a:p>
          <a:p>
            <a:pPr marL="536575" indent="-536575" hangingPunct="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6231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Map</a:t>
            </a:r>
            <a:r>
              <a:rPr lang="fr-BE" dirty="0"/>
              <a:t> non trié»</a:t>
            </a:r>
          </a:p>
        </p:txBody>
      </p:sp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4751" y="12116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« </a:t>
            </a:r>
            <a:r>
              <a:rPr lang="fr-BE" dirty="0" err="1"/>
              <a:t>Map</a:t>
            </a:r>
            <a:r>
              <a:rPr lang="fr-BE" dirty="0"/>
              <a:t> trié»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39552" y="24430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« Ensemble non trié»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7152" y="321014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« Ensemble trié»</a:t>
            </a:r>
          </a:p>
        </p:txBody>
      </p:sp>
    </p:spTree>
    <p:extLst>
      <p:ext uri="{BB962C8B-B14F-4D97-AF65-F5344CB8AC3E}">
        <p14:creationId xmlns:p14="http://schemas.microsoft.com/office/powerpoint/2010/main" val="287780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29669"/>
              </p:ext>
            </p:extLst>
          </p:nvPr>
        </p:nvGraphicFramePr>
        <p:xfrm>
          <a:off x="395536" y="1340768"/>
          <a:ext cx="8291265" cy="495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TreeSet</a:t>
                      </a:r>
                      <a:endParaRPr lang="fr-BE" sz="2800" dirty="0"/>
                    </a:p>
                    <a:p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420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83867"/>
              </p:ext>
            </p:extLst>
          </p:nvPr>
        </p:nvGraphicFramePr>
        <p:xfrm>
          <a:off x="395536" y="1340768"/>
          <a:ext cx="8291265" cy="415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TreeSet</a:t>
                      </a:r>
                      <a:endParaRPr lang="fr-BE" sz="2800" dirty="0"/>
                    </a:p>
                    <a:p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first()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pollFirst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/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floor</a:t>
                      </a:r>
                      <a:r>
                        <a:rPr lang="fr-BE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94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relations d’ordre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err="1"/>
              <a:t>TreeSet</a:t>
            </a:r>
            <a:r>
              <a:rPr lang="fr-BE" dirty="0"/>
              <a:t>, </a:t>
            </a:r>
            <a:r>
              <a:rPr lang="fr-BE" dirty="0" err="1"/>
              <a:t>TreeMap</a:t>
            </a:r>
            <a:r>
              <a:rPr lang="fr-BE" dirty="0"/>
              <a:t> et beaucoup d’autres structures de données supposent que leurs éléments peuvent être comparés par une relation d’ordre.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La classe des éléments </a:t>
            </a:r>
            <a:r>
              <a:rPr lang="fr-BE" u="sng" dirty="0">
                <a:solidFill>
                  <a:srgbClr val="FF0000"/>
                </a:solidFill>
              </a:rPr>
              <a:t>doit</a:t>
            </a:r>
            <a:r>
              <a:rPr lang="fr-BE" dirty="0"/>
              <a:t> implémenter l’interface Comparable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2617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 Comparable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Comparable&lt;E&gt; {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Cette méthode retourne un entier &lt;0, nul ou &gt;0 selon que l‘élément auquel elle est appliquée précède, est égal ou suit l’élément passé en paramètre.</a:t>
            </a:r>
          </a:p>
        </p:txBody>
      </p:sp>
    </p:spTree>
    <p:extLst>
      <p:ext uri="{BB962C8B-B14F-4D97-AF65-F5344CB8AC3E}">
        <p14:creationId xmlns:p14="http://schemas.microsoft.com/office/powerpoint/2010/main" val="415766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 Comparable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Comparable&lt;E&gt; {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(E e);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Attention contraintes sur cette méthode comme pour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BE" dirty="0"/>
              <a:t>et  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25080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 Comparable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Comparable&lt;E&gt; {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(E e);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dirty="0"/>
              <a:t>Si on veut un  autre  critère  de  comparaison  sachant  que 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BE" dirty="0"/>
              <a:t>doit être cohérent avec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,  comme on ne peut l'implémenter  une  deuxième  fois </a:t>
            </a:r>
            <a:r>
              <a:rPr lang="fr-BE" dirty="0">
                <a:sym typeface="Wingdings" panose="05000000000000000000" pitchFamily="2" charset="2"/>
              </a:rPr>
              <a:t> Interface </a:t>
            </a:r>
            <a:r>
              <a:rPr lang="fr-BE" dirty="0" err="1">
                <a:sym typeface="Wingdings" panose="05000000000000000000" pitchFamily="2" charset="2"/>
              </a:rPr>
              <a:t>Comparator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041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 </a:t>
            </a:r>
            <a:r>
              <a:rPr lang="fr-BE" dirty="0" err="1"/>
              <a:t>Comparator</a:t>
            </a:r>
            <a:r>
              <a:rPr lang="fr-BE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Comparator&lt;E&gt;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compare(E e1,E e2);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equals(E e);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13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13877"/>
              </p:ext>
            </p:extLst>
          </p:nvPr>
        </p:nvGraphicFramePr>
        <p:xfrm>
          <a:off x="539552" y="1916832"/>
          <a:ext cx="7560840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7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TreeSet</a:t>
                      </a:r>
                      <a:endParaRPr lang="fr-BE" sz="2800" dirty="0"/>
                    </a:p>
                    <a:p>
                      <a:endParaRPr lang="fr-BE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492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TreeSet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4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TreeSet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Comparator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&lt;? Super E&gt;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comparator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46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 </a:t>
            </a:r>
            <a:r>
              <a:rPr lang="fr-BE" dirty="0" err="1"/>
              <a:t>TestComparable</a:t>
            </a:r>
            <a:r>
              <a:rPr lang="fr-BE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42629"/>
            <a:ext cx="5728036" cy="299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7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 </a:t>
            </a:r>
            <a:r>
              <a:rPr lang="fr-BE" dirty="0" err="1"/>
              <a:t>TestComparable</a:t>
            </a:r>
            <a:r>
              <a:rPr lang="fr-BE" dirty="0"/>
              <a:t>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04" y="4221088"/>
            <a:ext cx="1728192" cy="191171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442629"/>
            <a:ext cx="5728036" cy="299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4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304" y="836712"/>
            <a:ext cx="828315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Structures non linéaires </a:t>
            </a:r>
            <a:br>
              <a:rPr lang="fr-BE" dirty="0"/>
            </a:br>
            <a:r>
              <a:rPr lang="fr-BE" dirty="0"/>
              <a:t>L’ordre des ajouts n’a pas d’importance</a:t>
            </a:r>
          </a:p>
        </p:txBody>
      </p:sp>
    </p:spTree>
    <p:extLst>
      <p:ext uri="{BB962C8B-B14F-4D97-AF65-F5344CB8AC3E}">
        <p14:creationId xmlns:p14="http://schemas.microsoft.com/office/powerpoint/2010/main" val="1187461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 </a:t>
            </a:r>
            <a:r>
              <a:rPr lang="fr-BE" dirty="0" err="1"/>
              <a:t>TestComparator</a:t>
            </a:r>
            <a:r>
              <a:rPr lang="fr-BE" dirty="0"/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56792"/>
            <a:ext cx="6408712" cy="29676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663583"/>
            <a:ext cx="6649146" cy="18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7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 </a:t>
            </a:r>
            <a:r>
              <a:rPr lang="fr-BE" dirty="0" err="1"/>
              <a:t>TestComparator</a:t>
            </a:r>
            <a:r>
              <a:rPr lang="fr-BE" dirty="0"/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56792"/>
            <a:ext cx="6408712" cy="29676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663583"/>
            <a:ext cx="6649146" cy="18617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288" y="2348880"/>
            <a:ext cx="159880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304" y="836712"/>
            <a:ext cx="828315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Structures non linéaires </a:t>
            </a:r>
            <a:br>
              <a:rPr lang="fr-BE" dirty="0"/>
            </a:br>
            <a:r>
              <a:rPr lang="fr-BE" dirty="0"/>
              <a:t>L’ordre des ajouts n’a pas d’importance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28120" y="230673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 err="1"/>
              <a:t>Map</a:t>
            </a:r>
            <a:r>
              <a:rPr lang="fr-BE" sz="4000" dirty="0"/>
              <a:t> : clé - valeur</a:t>
            </a:r>
          </a:p>
        </p:txBody>
      </p:sp>
    </p:spTree>
    <p:extLst>
      <p:ext uri="{BB962C8B-B14F-4D97-AF65-F5344CB8AC3E}">
        <p14:creationId xmlns:p14="http://schemas.microsoft.com/office/powerpoint/2010/main" val="270355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304" y="836712"/>
            <a:ext cx="828315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Structures non linéaires </a:t>
            </a:r>
            <a:br>
              <a:rPr lang="fr-BE" dirty="0"/>
            </a:br>
            <a:r>
              <a:rPr lang="fr-BE" dirty="0"/>
              <a:t>L’ordre des ajouts n’a pas d’importance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28120" y="230673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 err="1"/>
              <a:t>Map</a:t>
            </a:r>
            <a:r>
              <a:rPr lang="fr-BE" sz="4000" dirty="0"/>
              <a:t> : clé - valeur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39552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/>
              <a:t>Ensemble : élément : clé - </a:t>
            </a:r>
            <a:r>
              <a:rPr lang="fr-BE" sz="4000" dirty="0" err="1"/>
              <a:t>null</a:t>
            </a:r>
            <a:endParaRPr lang="fr-BE" sz="4000" dirty="0"/>
          </a:p>
        </p:txBody>
      </p:sp>
    </p:spTree>
    <p:extLst>
      <p:ext uri="{BB962C8B-B14F-4D97-AF65-F5344CB8AC3E}">
        <p14:creationId xmlns:p14="http://schemas.microsoft.com/office/powerpoint/2010/main" val="335783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304" y="836712"/>
            <a:ext cx="828315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Structures non linéaires </a:t>
            </a:r>
            <a:br>
              <a:rPr lang="fr-BE" dirty="0"/>
            </a:br>
            <a:r>
              <a:rPr lang="fr-BE" dirty="0"/>
              <a:t>L’ordre des ajouts n’a pas d’importance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28120" y="230673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 err="1"/>
              <a:t>Map</a:t>
            </a:r>
            <a:r>
              <a:rPr lang="fr-BE" sz="4000" dirty="0"/>
              <a:t> : clé - valeur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39552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/>
              <a:t>Ensemble : élément : clé - </a:t>
            </a:r>
            <a:r>
              <a:rPr lang="fr-BE" sz="4000" dirty="0" err="1"/>
              <a:t>null</a:t>
            </a:r>
            <a:endParaRPr lang="fr-BE" sz="4000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539552" y="47175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/>
              <a:t>Unicité des clés (éléments)</a:t>
            </a:r>
          </a:p>
        </p:txBody>
      </p:sp>
    </p:spTree>
    <p:extLst>
      <p:ext uri="{BB962C8B-B14F-4D97-AF65-F5344CB8AC3E}">
        <p14:creationId xmlns:p14="http://schemas.microsoft.com/office/powerpoint/2010/main" val="185362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548680"/>
            <a:ext cx="828092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pPr hangingPunct="0"/>
            <a:r>
              <a:rPr lang="fr-BE" sz="3600" dirty="0"/>
              <a:t>interface Ensemble&lt;E&gt; :</a:t>
            </a:r>
          </a:p>
          <a:p>
            <a:pPr hangingPunct="0"/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ajouter(E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enlever(E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6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548680"/>
            <a:ext cx="828092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pPr hangingPunct="0"/>
            <a:r>
              <a:rPr lang="fr-BE" sz="3600" dirty="0"/>
              <a:t>interface </a:t>
            </a:r>
            <a:r>
              <a:rPr lang="fr-BE" sz="3600" dirty="0" err="1"/>
              <a:t>EnsembleTrie</a:t>
            </a:r>
            <a:r>
              <a:rPr lang="fr-BE" sz="3600" dirty="0"/>
              <a:t>&lt;E&gt; :</a:t>
            </a:r>
          </a:p>
          <a:p>
            <a:pPr hangingPunct="0"/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ajouter(E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enlever(E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548680"/>
            <a:ext cx="828092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pPr hangingPunct="0"/>
            <a:r>
              <a:rPr lang="fr-BE" sz="3600" dirty="0"/>
              <a:t>interface </a:t>
            </a:r>
            <a:r>
              <a:rPr lang="fr-BE" sz="3600" dirty="0" err="1"/>
              <a:t>EnsembleTrie</a:t>
            </a:r>
            <a:r>
              <a:rPr lang="fr-BE" sz="3600" dirty="0"/>
              <a:t>&lt;E&gt; </a:t>
            </a:r>
            <a:r>
              <a:rPr lang="fr-BE" sz="3600" dirty="0" err="1"/>
              <a:t>extends</a:t>
            </a:r>
            <a:r>
              <a:rPr lang="fr-BE" sz="3600" dirty="0"/>
              <a:t> </a:t>
            </a:r>
            <a:r>
              <a:rPr lang="fr-BE" sz="3600" dirty="0" err="1"/>
              <a:t>Iterator</a:t>
            </a:r>
            <a:r>
              <a:rPr lang="fr-BE" sz="3600" dirty="0"/>
              <a:t>&lt;E&gt;:</a:t>
            </a:r>
          </a:p>
          <a:p>
            <a:pPr hangingPunct="0"/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ajouter(E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enlever(E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750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1177</Words>
  <Application>Microsoft Office PowerPoint</Application>
  <PresentationFormat>Affichage à l'écran (4:3)</PresentationFormat>
  <Paragraphs>207</Paragraphs>
  <Slides>31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Wingdings</vt:lpstr>
      <vt:lpstr>Thème Office</vt:lpstr>
      <vt:lpstr>« DICO »</vt:lpstr>
      <vt:lpstr>« Map non trié»</vt:lpstr>
      <vt:lpstr>Structures non linéaires  L’ordre des ajouts n’a pas d’importance</vt:lpstr>
      <vt:lpstr>Structures non linéaires  L’ordre des ajouts n’a pas d’importance</vt:lpstr>
      <vt:lpstr>Structures non linéaires  L’ordre des ajouts n’a pas d’importance</vt:lpstr>
      <vt:lpstr>Structures non linéaires  L’ordre des ajouts n’a pas d’importance</vt:lpstr>
      <vt:lpstr>Présentation PowerPoint</vt:lpstr>
      <vt:lpstr>Présentation PowerPoint</vt:lpstr>
      <vt:lpstr>Présentation PowerPoint</vt:lpstr>
      <vt:lpstr>ET JAVA?</vt:lpstr>
      <vt:lpstr>ET JAVA?</vt:lpstr>
      <vt:lpstr>ET JAVA?</vt:lpstr>
      <vt:lpstr>ET JAVA?</vt:lpstr>
      <vt:lpstr>ET JAVA?</vt:lpstr>
      <vt:lpstr>Implémentation:</vt:lpstr>
      <vt:lpstr>Implémentation:</vt:lpstr>
      <vt:lpstr>ABR : coût de l’implémentation :</vt:lpstr>
      <vt:lpstr>Implémentation:</vt:lpstr>
      <vt:lpstr>Et JAVA?</vt:lpstr>
      <vt:lpstr>ET JAVA?</vt:lpstr>
      <vt:lpstr>ET JAVA?</vt:lpstr>
      <vt:lpstr>Les relations d’ordre </vt:lpstr>
      <vt:lpstr>Interface Comparable </vt:lpstr>
      <vt:lpstr>Interface Comparable </vt:lpstr>
      <vt:lpstr>Interface Comparable </vt:lpstr>
      <vt:lpstr>Interface Comparator </vt:lpstr>
      <vt:lpstr>Présentation PowerPoint</vt:lpstr>
      <vt:lpstr>Exemple TestComparable </vt:lpstr>
      <vt:lpstr>Exemple TestComparable </vt:lpstr>
      <vt:lpstr>Exemple TestComparator </vt:lpstr>
      <vt:lpstr>Exemple TestComparator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176</cp:revision>
  <dcterms:created xsi:type="dcterms:W3CDTF">2014-04-24T16:15:07Z</dcterms:created>
  <dcterms:modified xsi:type="dcterms:W3CDTF">2022-04-28T10:12:08Z</dcterms:modified>
</cp:coreProperties>
</file>