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e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7"/>
  </p:notesMasterIdLst>
  <p:sldIdLst>
    <p:sldId id="256" r:id="rId5"/>
    <p:sldId id="262" r:id="rId6"/>
    <p:sldId id="263" r:id="rId7"/>
    <p:sldId id="264" r:id="rId8"/>
    <p:sldId id="265" r:id="rId9"/>
    <p:sldId id="266" r:id="rId10"/>
    <p:sldId id="267" r:id="rId11"/>
    <p:sldId id="274" r:id="rId12"/>
    <p:sldId id="268" r:id="rId13"/>
    <p:sldId id="269" r:id="rId14"/>
    <p:sldId id="270" r:id="rId15"/>
    <p:sldId id="275"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86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15" d="100"/>
          <a:sy n="115" d="100"/>
        </p:scale>
        <p:origin x="12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4F6A2-E851-4865-AB30-110F204B32B1}" type="datetimeFigureOut">
              <a:rPr lang="fr-BE" smtClean="0"/>
              <a:t>01-02-21</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01BF0-DFC7-4CA6-ACEA-CB5AD8ABD379}" type="slidenum">
              <a:rPr lang="fr-BE" smtClean="0"/>
              <a:t>‹N°›</a:t>
            </a:fld>
            <a:endParaRPr lang="fr-BE"/>
          </a:p>
        </p:txBody>
      </p:sp>
    </p:spTree>
    <p:extLst>
      <p:ext uri="{BB962C8B-B14F-4D97-AF65-F5344CB8AC3E}">
        <p14:creationId xmlns:p14="http://schemas.microsoft.com/office/powerpoint/2010/main" val="291922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31F18FB-9F28-407D-BEB1-C4678FA75FCC}"/>
              </a:ext>
            </a:extLst>
          </p:cNvPr>
          <p:cNvSpPr>
            <a:spLocks noGrp="1" noRot="1" noChangeAspect="1" noResize="1"/>
          </p:cNvSpPr>
          <p:nvPr>
            <p:ph type="sldImg"/>
          </p:nvPr>
        </p:nvSpPr>
        <p:spPr>
          <a:xfrm>
            <a:off x="346075" y="952500"/>
            <a:ext cx="6102350" cy="3433763"/>
          </a:xfrm>
          <a:solidFill>
            <a:srgbClr val="CFE7F5"/>
          </a:solidFill>
          <a:ln w="25400">
            <a:solidFill>
              <a:srgbClr val="808080"/>
            </a:solidFill>
            <a:prstDash val="solid"/>
          </a:ln>
        </p:spPr>
      </p:sp>
      <p:sp>
        <p:nvSpPr>
          <p:cNvPr id="3" name="Espace réservé des notes 2">
            <a:extLst>
              <a:ext uri="{FF2B5EF4-FFF2-40B4-BE49-F238E27FC236}">
                <a16:creationId xmlns:a16="http://schemas.microsoft.com/office/drawing/2014/main" id="{B17CA5ED-23BF-49CA-9C3C-44A555746AF5}"/>
              </a:ext>
            </a:extLst>
          </p:cNvPr>
          <p:cNvSpPr txBox="1">
            <a:spLocks noGrp="1"/>
          </p:cNvSpPr>
          <p:nvPr>
            <p:ph type="body" sz="quarter" idx="1"/>
          </p:nvPr>
        </p:nvSpPr>
        <p:spPr>
          <a:xfrm>
            <a:off x="1050480" y="4722840"/>
            <a:ext cx="4699080" cy="3812040"/>
          </a:xfrm>
        </p:spPr>
        <p:txBody>
          <a:bodyPr wrap="square" anchor="t" anchorCtr="0">
            <a:spAutoFit/>
          </a:bodyPr>
          <a:lstStyle/>
          <a:p>
            <a:pPr lvl="0" hangingPunct="1">
              <a:spcBef>
                <a:spcPts val="374"/>
              </a:spcBef>
            </a:pPr>
            <a:r>
              <a:rPr lang="fr-BE" sz="1000">
                <a:ea typeface="SimSun" pitchFamily="2"/>
              </a:rPr>
              <a:t>On pourrait se demander quel est l’utilité d’un cours de système d’exploitation théorique dans le cadre d’une formation comme la vôtre.</a:t>
            </a:r>
          </a:p>
          <a:p>
            <a:pPr lvl="0" hangingPunct="1">
              <a:spcBef>
                <a:spcPts val="374"/>
              </a:spcBef>
            </a:pPr>
            <a:r>
              <a:rPr lang="fr-BE" sz="1000">
                <a:ea typeface="SimSun" pitchFamily="2"/>
              </a:rPr>
              <a:t>Il faut savoir que les OS sont désormais partout. Q</a:t>
            </a:r>
          </a:p>
          <a:p>
            <a:pPr lvl="0" hangingPunct="1">
              <a:spcBef>
                <a:spcPts val="374"/>
              </a:spcBef>
            </a:pPr>
            <a:r>
              <a:rPr lang="fr-BE" sz="1000">
                <a:ea typeface="SimSun" pitchFamily="2"/>
              </a:rPr>
              <a:t>Quel que soit le rôle que l’on a au sein d’une entreprise, le fait de connaître le fonctionnement interne d’un système d’exploitation confère des avantages.</a:t>
            </a:r>
          </a:p>
          <a:p>
            <a:pPr lvl="0" hangingPunct="1">
              <a:spcBef>
                <a:spcPts val="374"/>
              </a:spcBef>
            </a:pPr>
            <a:r>
              <a:rPr lang="fr-BE" sz="1000">
                <a:ea typeface="SimSun" pitchFamily="2"/>
              </a:rPr>
              <a:t>En tant que simple utilisateur la connaissance de l’OS permet de mieux comprendre pourquoi la machine devient lente et comment mieux utiliser ses ressources.</a:t>
            </a:r>
          </a:p>
          <a:p>
            <a:pPr lvl="0" hangingPunct="1">
              <a:spcBef>
                <a:spcPts val="374"/>
              </a:spcBef>
            </a:pPr>
            <a:r>
              <a:rPr lang="fr-BE" sz="1000">
                <a:ea typeface="SimSun" pitchFamily="2"/>
              </a:rPr>
              <a:t>Un programme fait toujours accès à un moment ou l’autre au système d’exploitation. En tant que développeur une bonne compréhension de l’OS permettra de savoir ce qui sera possible, efficace ou pas.</a:t>
            </a:r>
          </a:p>
          <a:p>
            <a:pPr lvl="0" hangingPunct="1">
              <a:spcBef>
                <a:spcPts val="374"/>
              </a:spcBef>
            </a:pPr>
            <a:r>
              <a:rPr lang="fr-BE" sz="1000">
                <a:ea typeface="SimSun" pitchFamily="2"/>
              </a:rPr>
              <a:t>Enfin une grosse portion des informaticiens travaillent en tant que gestionnaire d’infrastructure. Dans ce cadre il doivent assurer la stabilité et la performance d’un parc de centaines de machine et de gros serveurs. Encore une fois le fait de connaître les entrailles de la machine permet de mieux accomplir ce boulot.</a:t>
            </a:r>
          </a:p>
          <a:p>
            <a:pPr lvl="0" hangingPunct="1">
              <a:spcBef>
                <a:spcPts val="374"/>
              </a:spcBef>
            </a:pPr>
            <a:endParaRPr lang="fr-BE" sz="1000">
              <a:ea typeface="SimSun" pitchFamily="2"/>
            </a:endParaRPr>
          </a:p>
          <a:p>
            <a:pPr lvl="0" hangingPunct="1">
              <a:spcBef>
                <a:spcPts val="374"/>
              </a:spcBef>
            </a:pPr>
            <a:r>
              <a:rPr lang="fr-BE" sz="1000">
                <a:ea typeface="SimSun" pitchFamily="2"/>
              </a:rPr>
              <a:t>De plus les connaissance acquises lors de ce cours sont beaucoup moins périssable qu’un cours sur la dernière version de Windows. Beaucoup de concepts que nous allons voir sont en application depuis plus de trente ans.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31716884-3A18-45E1-BD68-A9459DD420BC}"/>
              </a:ext>
            </a:extLst>
          </p:cNvPr>
          <p:cNvSpPr/>
          <p:nvPr/>
        </p:nvSpPr>
        <p:spPr>
          <a:xfrm>
            <a:off x="1149480" y="853919"/>
            <a:ext cx="4554360" cy="3418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7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2400" b="0" i="0" u="none" strike="noStrike" baseline="0">
              <a:ln>
                <a:noFill/>
              </a:ln>
              <a:solidFill>
                <a:srgbClr val="FFFFFF"/>
              </a:solidFill>
              <a:latin typeface="Times New Roman"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F7D8D920-8536-40E5-A6B3-C54ED4E511B0}"/>
              </a:ext>
            </a:extLst>
          </p:cNvPr>
          <p:cNvSpPr txBox="1">
            <a:spLocks noGrp="1"/>
          </p:cNvSpPr>
          <p:nvPr>
            <p:ph type="body" sz="quarter" idx="1"/>
          </p:nvPr>
        </p:nvSpPr>
        <p:spPr>
          <a:xfrm>
            <a:off x="1060560" y="4649400"/>
            <a:ext cx="4741920" cy="3754440"/>
          </a:xfrm>
        </p:spPr>
        <p:txBody>
          <a:bodyPr wrap="square" anchor="ctr" anchorCtr="0">
            <a:noAutofit/>
          </a:bodyPr>
          <a:lstStyle/>
          <a:p>
            <a:pPr lvl="0"/>
            <a:r>
              <a:rPr lang="fr-FR" kern="1200"/>
              <a:t>Le CPU ne va pas contrôler directement le périphérique.</a:t>
            </a:r>
          </a:p>
          <a:p>
            <a:pPr lvl="0"/>
            <a:r>
              <a:rPr lang="fr-FR" kern="1200"/>
              <a:t>Il dialogue avec un circuit spécial appelé contrôleur de périphérique.</a:t>
            </a:r>
          </a:p>
          <a:p>
            <a:pPr lvl="0"/>
            <a:r>
              <a:rPr lang="fr-FR" kern="1200"/>
              <a:t>Ce contrôleur va se charger de traduire les ordre du CPU en signaux électrique digitaux ou analogiques adaptés au périphérique.</a:t>
            </a:r>
          </a:p>
          <a:p>
            <a:pPr lvl="0"/>
            <a:endParaRPr lang="fr-FR" kern="1200"/>
          </a:p>
          <a:p>
            <a:pPr lvl="0"/>
            <a:endParaRPr lang="fr-FR" kern="1200"/>
          </a:p>
        </p:txBody>
      </p:sp>
    </p:spTree>
    <p:extLst>
      <p:ext uri="{BB962C8B-B14F-4D97-AF65-F5344CB8AC3E}">
        <p14:creationId xmlns:p14="http://schemas.microsoft.com/office/powerpoint/2010/main" val="1536373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E2046B6E-C70C-416E-8398-4B86186ED32F}"/>
              </a:ext>
            </a:extLst>
          </p:cNvPr>
          <p:cNvSpPr/>
          <p:nvPr/>
        </p:nvSpPr>
        <p:spPr>
          <a:xfrm>
            <a:off x="1149480" y="853919"/>
            <a:ext cx="4556160" cy="3418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7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2400" b="0" i="0" u="none" strike="noStrike" baseline="0">
              <a:ln>
                <a:noFill/>
              </a:ln>
              <a:solidFill>
                <a:srgbClr val="FFFFFF"/>
              </a:solidFill>
              <a:latin typeface="Times New Roman"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222A0A21-7FB6-413E-99A5-5F7FBF61A05F}"/>
              </a:ext>
            </a:extLst>
          </p:cNvPr>
          <p:cNvSpPr txBox="1">
            <a:spLocks noGrp="1"/>
          </p:cNvSpPr>
          <p:nvPr>
            <p:ph type="body" sz="quarter" idx="1"/>
          </p:nvPr>
        </p:nvSpPr>
        <p:spPr>
          <a:xfrm>
            <a:off x="914039" y="4657320"/>
            <a:ext cx="5025960" cy="4421160"/>
          </a:xfrm>
        </p:spPr>
        <p:txBody>
          <a:bodyPr wrap="square" anchor="t" anchorCtr="0">
            <a:noAutofit/>
          </a:bodyPr>
          <a:lstStyle/>
          <a:p>
            <a:pPr lvl="0">
              <a:lnSpc>
                <a:spcPct val="95000"/>
              </a:lnSpc>
            </a:pPr>
            <a:r>
              <a:rPr lang="en-GB" sz="2400" kern="1200">
                <a:cs typeface="Lucida Sans Unicode" pitchFamily="2"/>
              </a:rPr>
              <a:t>Le lien entre la mémoire centrale et le stockage magnétique est géré par l'OS.</a:t>
            </a:r>
          </a:p>
          <a:p>
            <a:pPr lvl="0">
              <a:lnSpc>
                <a:spcPct val="95000"/>
              </a:lnSpc>
            </a:pPr>
            <a:r>
              <a:rPr lang="en-GB" sz="2400" kern="1200">
                <a:cs typeface="Lucida Sans Unicode" pitchFamily="2"/>
              </a:rPr>
              <a:t>Certaine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EE9C2AD6-D7C6-4BCF-9988-C1CE703409D8}"/>
              </a:ext>
            </a:extLst>
          </p:cNvPr>
          <p:cNvSpPr/>
          <p:nvPr/>
        </p:nvSpPr>
        <p:spPr>
          <a:xfrm>
            <a:off x="1149480" y="853919"/>
            <a:ext cx="4556160" cy="3418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7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2400" b="0" i="0" u="none" strike="noStrike" baseline="0">
              <a:ln>
                <a:noFill/>
              </a:ln>
              <a:solidFill>
                <a:srgbClr val="FFFFFF"/>
              </a:solidFill>
              <a:latin typeface="Times New Roman"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E27583BB-2FDE-4EA6-87D8-EE92BDB5F207}"/>
              </a:ext>
            </a:extLst>
          </p:cNvPr>
          <p:cNvSpPr txBox="1">
            <a:spLocks noGrp="1"/>
          </p:cNvSpPr>
          <p:nvPr>
            <p:ph type="body" sz="quarter" idx="1"/>
          </p:nvPr>
        </p:nvSpPr>
        <p:spPr>
          <a:xfrm>
            <a:off x="914039" y="4657320"/>
            <a:ext cx="5025960" cy="4421160"/>
          </a:xfrm>
        </p:spPr>
        <p:txBody>
          <a:bodyPr wrap="square" anchor="t" anchorCtr="0">
            <a:noAutofit/>
          </a:bodyPr>
          <a:lstStyle/>
          <a:p>
            <a:pPr lvl="0">
              <a:lnSpc>
                <a:spcPct val="95000"/>
              </a:lnSpc>
            </a:pPr>
            <a:r>
              <a:rPr lang="en-GB" sz="2400" kern="1200">
                <a:cs typeface="Lucida Sans Unicode" pitchFamily="2"/>
              </a:rPr>
              <a:t>Le lien entre la mémoire centrale et le stockage magnétique est g&amp;ré par l'OS.</a:t>
            </a:r>
          </a:p>
          <a:p>
            <a:pPr lvl="0">
              <a:lnSpc>
                <a:spcPct val="95000"/>
              </a:lnSpc>
            </a:pPr>
            <a:r>
              <a:rPr lang="en-GB" sz="2400" kern="1200">
                <a:cs typeface="Lucida Sans Unicode" pitchFamily="2"/>
              </a:rPr>
              <a:t>Certaine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EF140785-FD94-400A-8004-5DA69EBB869A}"/>
              </a:ext>
            </a:extLst>
          </p:cNvPr>
          <p:cNvSpPr/>
          <p:nvPr/>
        </p:nvSpPr>
        <p:spPr>
          <a:xfrm>
            <a:off x="1149480" y="853919"/>
            <a:ext cx="4556160" cy="3418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7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2400" b="0" i="0" u="none" strike="noStrike" baseline="0">
              <a:ln>
                <a:noFill/>
              </a:ln>
              <a:solidFill>
                <a:srgbClr val="FFFFFF"/>
              </a:solidFill>
              <a:latin typeface="Times New Roman"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FFB79B5F-63AC-4597-91BE-ACB7A50040B6}"/>
              </a:ext>
            </a:extLst>
          </p:cNvPr>
          <p:cNvSpPr txBox="1">
            <a:spLocks noGrp="1"/>
          </p:cNvSpPr>
          <p:nvPr>
            <p:ph type="body" sz="quarter" idx="1"/>
          </p:nvPr>
        </p:nvSpPr>
        <p:spPr>
          <a:xfrm>
            <a:off x="914039" y="4657320"/>
            <a:ext cx="5025960" cy="4421160"/>
          </a:xfrm>
        </p:spPr>
        <p:txBody>
          <a:bodyPr wrap="square" anchor="t" anchorCtr="0">
            <a:noAutofit/>
          </a:bodyPr>
          <a:lstStyle/>
          <a:p>
            <a:pPr lvl="0">
              <a:lnSpc>
                <a:spcPct val="95000"/>
              </a:lnSpc>
            </a:pPr>
            <a:r>
              <a:rPr lang="en-GB" sz="2400" kern="1200">
                <a:cs typeface="Lucida Sans Unicode" pitchFamily="2"/>
              </a:rPr>
              <a:t>Le lien entre la mémoire centrale et le stockage magnétique est géré par l'OS.</a:t>
            </a:r>
          </a:p>
          <a:p>
            <a:pPr lvl="0">
              <a:lnSpc>
                <a:spcPct val="95000"/>
              </a:lnSpc>
            </a:pPr>
            <a:r>
              <a:rPr lang="en-GB" sz="2400" kern="1200">
                <a:cs typeface="Lucida Sans Unicode" pitchFamily="2"/>
              </a:rPr>
              <a:t>Certaine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1A29AFFB-E8B5-433D-992F-9D29C7CCEB46}"/>
              </a:ext>
            </a:extLst>
          </p:cNvPr>
          <p:cNvSpPr/>
          <p:nvPr/>
        </p:nvSpPr>
        <p:spPr>
          <a:xfrm>
            <a:off x="1149480" y="853919"/>
            <a:ext cx="4554360" cy="3418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7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2400" b="0" i="0" u="none" strike="noStrike" baseline="0">
              <a:ln>
                <a:noFill/>
              </a:ln>
              <a:solidFill>
                <a:srgbClr val="FFFFFF"/>
              </a:solidFill>
              <a:latin typeface="Times New Roman"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32CA3D16-2A12-4067-A639-A4D0B56C6F28}"/>
              </a:ext>
            </a:extLst>
          </p:cNvPr>
          <p:cNvSpPr txBox="1">
            <a:spLocks noGrp="1"/>
          </p:cNvSpPr>
          <p:nvPr>
            <p:ph type="body" sz="quarter" idx="1"/>
          </p:nvPr>
        </p:nvSpPr>
        <p:spPr>
          <a:xfrm>
            <a:off x="1060200" y="4649760"/>
            <a:ext cx="4738680" cy="3751200"/>
          </a:xfrm>
        </p:spPr>
        <p:txBody>
          <a:bodyPr anchor="ctr" anchorCtr="0"/>
          <a:lstStyle/>
          <a:p>
            <a:endParaRPr lang="fr-BE" kern="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1A29AFFB-E8B5-433D-992F-9D29C7CCEB46}"/>
              </a:ext>
            </a:extLst>
          </p:cNvPr>
          <p:cNvSpPr/>
          <p:nvPr/>
        </p:nvSpPr>
        <p:spPr>
          <a:xfrm>
            <a:off x="1149480" y="853919"/>
            <a:ext cx="4554360" cy="3418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7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2400" b="0" i="0" u="none" strike="noStrike" baseline="0">
              <a:ln>
                <a:noFill/>
              </a:ln>
              <a:solidFill>
                <a:srgbClr val="FFFFFF"/>
              </a:solidFill>
              <a:latin typeface="Times New Roman"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32CA3D16-2A12-4067-A639-A4D0B56C6F28}"/>
              </a:ext>
            </a:extLst>
          </p:cNvPr>
          <p:cNvSpPr txBox="1">
            <a:spLocks noGrp="1"/>
          </p:cNvSpPr>
          <p:nvPr>
            <p:ph type="body" sz="quarter" idx="1"/>
          </p:nvPr>
        </p:nvSpPr>
        <p:spPr>
          <a:xfrm>
            <a:off x="1060200" y="4649760"/>
            <a:ext cx="4738680" cy="3751200"/>
          </a:xfrm>
        </p:spPr>
        <p:txBody>
          <a:bodyPr anchor="ctr" anchorCtr="0"/>
          <a:lstStyle/>
          <a:p>
            <a:endParaRPr lang="fr-BE" kern="1200"/>
          </a:p>
        </p:txBody>
      </p:sp>
    </p:spTree>
    <p:extLst>
      <p:ext uri="{BB962C8B-B14F-4D97-AF65-F5344CB8AC3E}">
        <p14:creationId xmlns:p14="http://schemas.microsoft.com/office/powerpoint/2010/main" val="3883993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F5B0469A-FD87-435A-8C53-B6EED786BC38}"/>
              </a:ext>
            </a:extLst>
          </p:cNvPr>
          <p:cNvSpPr/>
          <p:nvPr/>
        </p:nvSpPr>
        <p:spPr>
          <a:xfrm>
            <a:off x="1149480" y="853919"/>
            <a:ext cx="4556160" cy="3418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7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2400" b="0" i="0" u="none" strike="noStrike" baseline="0">
              <a:ln>
                <a:noFill/>
              </a:ln>
              <a:solidFill>
                <a:srgbClr val="FFFFFF"/>
              </a:solidFill>
              <a:latin typeface="Times New Roman"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327E0756-FD9E-4B04-87C1-6B76A96B5B05}"/>
              </a:ext>
            </a:extLst>
          </p:cNvPr>
          <p:cNvSpPr txBox="1">
            <a:spLocks noGrp="1"/>
          </p:cNvSpPr>
          <p:nvPr>
            <p:ph type="body" sz="quarter" idx="1"/>
          </p:nvPr>
        </p:nvSpPr>
        <p:spPr>
          <a:xfrm>
            <a:off x="914039" y="4657320"/>
            <a:ext cx="5024520" cy="4421160"/>
          </a:xfrm>
        </p:spPr>
        <p:txBody>
          <a:bodyPr wrap="square" anchor="t" anchorCtr="0">
            <a:noAutofit/>
          </a:bodyPr>
          <a:lstStyle/>
          <a:p>
            <a:pPr lvl="0">
              <a:lnSpc>
                <a:spcPct val="95000"/>
              </a:lnSpc>
            </a:pPr>
            <a:r>
              <a:rPr lang="en-GB" sz="2400" kern="1200">
                <a:cs typeface="Lucida Sans Unicode" pitchFamily="2"/>
              </a:rPr>
              <a:t>L'accès aux périphériques est beaucoup moins évident que l'accès à la mémoire.</a:t>
            </a:r>
          </a:p>
          <a:p>
            <a:pPr lvl="0">
              <a:lnSpc>
                <a:spcPct val="95000"/>
              </a:lnSpc>
            </a:pPr>
            <a:r>
              <a:rPr lang="en-GB" sz="2400" kern="1200">
                <a:cs typeface="Lucida Sans Unicode" pitchFamily="2"/>
              </a:rPr>
              <a:t>Il nécessite de passer par un bus de donnée spécial ( par ex. PCI).</a:t>
            </a:r>
          </a:p>
          <a:p>
            <a:pPr lvl="0">
              <a:lnSpc>
                <a:spcPct val="95000"/>
              </a:lnSpc>
            </a:pPr>
            <a:r>
              <a:rPr lang="en-GB" sz="2400" kern="1200">
                <a:cs typeface="Lucida Sans Unicode" pitchFamily="2"/>
              </a:rPr>
              <a:t>La gestion de détaillée sera vu dans un cours ultérieur.</a:t>
            </a:r>
          </a:p>
          <a:p>
            <a:pPr lvl="0">
              <a:lnSpc>
                <a:spcPct val="95000"/>
              </a:lnSpc>
            </a:pPr>
            <a:r>
              <a:rPr lang="en-GB" sz="2400" kern="1200">
                <a:cs typeface="Lucida Sans Unicode" pitchFamily="2"/>
              </a:rPr>
              <a:t>En résumé,</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D51C7C7E-60F6-4458-9D3B-94AD5B25CBAC}"/>
              </a:ext>
            </a:extLst>
          </p:cNvPr>
          <p:cNvSpPr/>
          <p:nvPr/>
        </p:nvSpPr>
        <p:spPr>
          <a:xfrm>
            <a:off x="1149480" y="853919"/>
            <a:ext cx="4556160" cy="3418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7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2400" b="0" i="0" u="none" strike="noStrike" baseline="0">
              <a:ln>
                <a:noFill/>
              </a:ln>
              <a:solidFill>
                <a:srgbClr val="FFFFFF"/>
              </a:solidFill>
              <a:latin typeface="Times New Roman"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E73C8223-CEC6-49FC-BD90-435EF0C2EB1D}"/>
              </a:ext>
            </a:extLst>
          </p:cNvPr>
          <p:cNvSpPr txBox="1">
            <a:spLocks noGrp="1"/>
          </p:cNvSpPr>
          <p:nvPr>
            <p:ph type="body" sz="quarter" idx="1"/>
          </p:nvPr>
        </p:nvSpPr>
        <p:spPr>
          <a:xfrm>
            <a:off x="914039" y="4657320"/>
            <a:ext cx="5024520" cy="4421160"/>
          </a:xfrm>
        </p:spPr>
        <p:txBody>
          <a:bodyPr wrap="square" anchor="t" anchorCtr="0">
            <a:noAutofit/>
          </a:bodyPr>
          <a:lstStyle/>
          <a:p>
            <a:pPr lvl="0">
              <a:lnSpc>
                <a:spcPct val="95000"/>
              </a:lnSpc>
            </a:pPr>
            <a:r>
              <a:rPr lang="en-GB" sz="2400" kern="1200">
                <a:cs typeface="Lucida Sans Unicode" pitchFamily="2"/>
              </a:rPr>
              <a:t>L'accès aux périphériques est beaucoup moins évident que l'accès à la mémoire.</a:t>
            </a:r>
          </a:p>
          <a:p>
            <a:pPr lvl="0">
              <a:lnSpc>
                <a:spcPct val="95000"/>
              </a:lnSpc>
            </a:pPr>
            <a:r>
              <a:rPr lang="en-GB" sz="2400" kern="1200">
                <a:cs typeface="Lucida Sans Unicode" pitchFamily="2"/>
              </a:rPr>
              <a:t>Il nécessite de passer par un bus de donnée spécial ( par ex. PCI).</a:t>
            </a:r>
          </a:p>
          <a:p>
            <a:pPr lvl="0">
              <a:lnSpc>
                <a:spcPct val="95000"/>
              </a:lnSpc>
            </a:pPr>
            <a:r>
              <a:rPr lang="en-GB" sz="2400" kern="1200">
                <a:cs typeface="Lucida Sans Unicode" pitchFamily="2"/>
              </a:rPr>
              <a:t>La gestion de détaillée sera vu dans un cours ultérieur.</a:t>
            </a:r>
          </a:p>
          <a:p>
            <a:pPr lvl="0">
              <a:lnSpc>
                <a:spcPct val="95000"/>
              </a:lnSpc>
            </a:pPr>
            <a:endParaRPr lang="en-GB" sz="2400" kern="1200">
              <a:cs typeface="Lucida Sans Unicode" pitchFamily="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31716884-3A18-45E1-BD68-A9459DD420BC}"/>
              </a:ext>
            </a:extLst>
          </p:cNvPr>
          <p:cNvSpPr/>
          <p:nvPr/>
        </p:nvSpPr>
        <p:spPr>
          <a:xfrm>
            <a:off x="1149480" y="853919"/>
            <a:ext cx="4554360" cy="3418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cap="sq">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7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2400" b="0" i="0" u="none" strike="noStrike" baseline="0">
              <a:ln>
                <a:noFill/>
              </a:ln>
              <a:solidFill>
                <a:srgbClr val="FFFFFF"/>
              </a:solidFill>
              <a:latin typeface="Times New Roman" pitchFamily="18"/>
              <a:ea typeface="Lucida Sans Unicode" pitchFamily="2"/>
              <a:cs typeface="Lucida Sans Unicode" pitchFamily="2"/>
            </a:endParaRPr>
          </a:p>
        </p:txBody>
      </p:sp>
      <p:sp>
        <p:nvSpPr>
          <p:cNvPr id="3" name="Espace réservé des notes 2">
            <a:extLst>
              <a:ext uri="{FF2B5EF4-FFF2-40B4-BE49-F238E27FC236}">
                <a16:creationId xmlns:a16="http://schemas.microsoft.com/office/drawing/2014/main" id="{F7D8D920-8536-40E5-A6B3-C54ED4E511B0}"/>
              </a:ext>
            </a:extLst>
          </p:cNvPr>
          <p:cNvSpPr txBox="1">
            <a:spLocks noGrp="1"/>
          </p:cNvSpPr>
          <p:nvPr>
            <p:ph type="body" sz="quarter" idx="1"/>
          </p:nvPr>
        </p:nvSpPr>
        <p:spPr>
          <a:xfrm>
            <a:off x="1060560" y="4649400"/>
            <a:ext cx="4741920" cy="3754440"/>
          </a:xfrm>
        </p:spPr>
        <p:txBody>
          <a:bodyPr wrap="square" anchor="ctr" anchorCtr="0">
            <a:noAutofit/>
          </a:bodyPr>
          <a:lstStyle/>
          <a:p>
            <a:pPr lvl="0"/>
            <a:r>
              <a:rPr lang="fr-FR" kern="1200"/>
              <a:t>Le CPU ne va pas contrôler directement le périphérique.</a:t>
            </a:r>
          </a:p>
          <a:p>
            <a:pPr lvl="0"/>
            <a:r>
              <a:rPr lang="fr-FR" kern="1200"/>
              <a:t>Il dialogue avec un circuit spécial appelé contrôleur de périphérique.</a:t>
            </a:r>
          </a:p>
          <a:p>
            <a:pPr lvl="0"/>
            <a:r>
              <a:rPr lang="fr-FR" kern="1200"/>
              <a:t>Ce contrôleur va se charger de traduire les ordre du CPU en signaux électrique digitaux ou analogiques adaptés au périphérique.</a:t>
            </a:r>
          </a:p>
          <a:p>
            <a:pPr lvl="0"/>
            <a:endParaRPr lang="fr-FR" kern="1200"/>
          </a:p>
          <a:p>
            <a:pPr lvl="0"/>
            <a:endParaRPr lang="fr-FR" kern="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rgbClr val="0586B2"/>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465909" y="1605688"/>
            <a:ext cx="7429523" cy="2387600"/>
          </a:xfrm>
        </p:spPr>
        <p:txBody>
          <a:bodyPr anchor="b"/>
          <a:lstStyle>
            <a:lvl1pPr algn="l">
              <a:defRPr sz="6000" b="1" spc="300" baseline="0">
                <a:solidFill>
                  <a:schemeClr val="bg1"/>
                </a:solidFill>
              </a:defRPr>
            </a:lvl1pPr>
          </a:lstStyle>
          <a:p>
            <a:r>
              <a:rPr lang="fr-FR" dirty="0"/>
              <a:t>CLIQUEZ POUR AJOUTER UN TITRE</a:t>
            </a:r>
            <a:endParaRPr lang="fr-BE" dirty="0"/>
          </a:p>
        </p:txBody>
      </p:sp>
      <p:sp>
        <p:nvSpPr>
          <p:cNvPr id="3" name="Sous-titre 2"/>
          <p:cNvSpPr>
            <a:spLocks noGrp="1"/>
          </p:cNvSpPr>
          <p:nvPr>
            <p:ph type="subTitle" idx="1"/>
          </p:nvPr>
        </p:nvSpPr>
        <p:spPr>
          <a:xfrm>
            <a:off x="465908" y="4346938"/>
            <a:ext cx="9144000" cy="1655762"/>
          </a:xfrm>
        </p:spPr>
        <p:txBody>
          <a:bodyPr>
            <a:normAutofit/>
          </a:bodyPr>
          <a:lstStyle>
            <a:lvl1pPr marL="0" indent="0" algn="l">
              <a:buNone/>
              <a:defRPr sz="2800" b="1">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a:t>Modifier le style des sous-titres du masque</a:t>
            </a:r>
            <a:endParaRPr lang="fr-BE" dirty="0"/>
          </a:p>
        </p:txBody>
      </p:sp>
      <p:sp>
        <p:nvSpPr>
          <p:cNvPr id="12" name="Ellipse 11"/>
          <p:cNvSpPr/>
          <p:nvPr/>
        </p:nvSpPr>
        <p:spPr>
          <a:xfrm>
            <a:off x="8560532" y="1837502"/>
            <a:ext cx="2736000" cy="2736000"/>
          </a:xfrm>
          <a:prstGeom prst="ellipse">
            <a:avLst/>
          </a:prstGeom>
          <a:solidFill>
            <a:schemeClr val="bg1"/>
          </a:solidFill>
          <a:ln>
            <a:solidFill>
              <a:srgbClr val="0586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sp>
        <p:nvSpPr>
          <p:cNvPr id="14" name="Arc 13"/>
          <p:cNvSpPr/>
          <p:nvPr/>
        </p:nvSpPr>
        <p:spPr>
          <a:xfrm rot="3660370">
            <a:off x="8770005" y="1910147"/>
            <a:ext cx="2700000" cy="2700000"/>
          </a:xfrm>
          <a:prstGeom prst="arc">
            <a:avLst>
              <a:gd name="adj1" fmla="val 16259988"/>
              <a:gd name="adj2" fmla="val 0"/>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sp>
        <p:nvSpPr>
          <p:cNvPr id="15" name="Arc 14"/>
          <p:cNvSpPr/>
          <p:nvPr/>
        </p:nvSpPr>
        <p:spPr>
          <a:xfrm rot="13247665">
            <a:off x="8266172" y="1568147"/>
            <a:ext cx="3384000" cy="3384000"/>
          </a:xfrm>
          <a:prstGeom prst="arc">
            <a:avLst>
              <a:gd name="adj1" fmla="val 16259988"/>
              <a:gd name="adj2" fmla="val 10133107"/>
            </a:avLst>
          </a:prstGeom>
          <a:noFill/>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sp>
        <p:nvSpPr>
          <p:cNvPr id="16" name="Arc 15"/>
          <p:cNvSpPr/>
          <p:nvPr/>
        </p:nvSpPr>
        <p:spPr>
          <a:xfrm rot="9705744">
            <a:off x="8050171" y="1352147"/>
            <a:ext cx="3816000" cy="3816000"/>
          </a:xfrm>
          <a:prstGeom prst="arc">
            <a:avLst>
              <a:gd name="adj1" fmla="val 16259988"/>
              <a:gd name="adj2" fmla="val 1467748"/>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1651" y="2656772"/>
            <a:ext cx="2773767" cy="1097467"/>
          </a:xfrm>
          <a:prstGeom prst="rect">
            <a:avLst/>
          </a:prstGeom>
        </p:spPr>
      </p:pic>
      <p:sp>
        <p:nvSpPr>
          <p:cNvPr id="9" name="Ellipse 8"/>
          <p:cNvSpPr/>
          <p:nvPr userDrawn="1"/>
        </p:nvSpPr>
        <p:spPr>
          <a:xfrm>
            <a:off x="8560532" y="1837502"/>
            <a:ext cx="2736000" cy="2736000"/>
          </a:xfrm>
          <a:prstGeom prst="ellipse">
            <a:avLst/>
          </a:prstGeom>
          <a:solidFill>
            <a:schemeClr val="bg1"/>
          </a:solidFill>
          <a:ln>
            <a:solidFill>
              <a:srgbClr val="0586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sp>
        <p:nvSpPr>
          <p:cNvPr id="10" name="Arc 9"/>
          <p:cNvSpPr/>
          <p:nvPr userDrawn="1"/>
        </p:nvSpPr>
        <p:spPr>
          <a:xfrm rot="3660370">
            <a:off x="8770005" y="1910147"/>
            <a:ext cx="2700000" cy="2700000"/>
          </a:xfrm>
          <a:prstGeom prst="arc">
            <a:avLst>
              <a:gd name="adj1" fmla="val 16259988"/>
              <a:gd name="adj2" fmla="val 0"/>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sp>
        <p:nvSpPr>
          <p:cNvPr id="11" name="Arc 10"/>
          <p:cNvSpPr/>
          <p:nvPr userDrawn="1"/>
        </p:nvSpPr>
        <p:spPr>
          <a:xfrm rot="13247665">
            <a:off x="8266172" y="1568147"/>
            <a:ext cx="3384000" cy="3384000"/>
          </a:xfrm>
          <a:prstGeom prst="arc">
            <a:avLst>
              <a:gd name="adj1" fmla="val 16259988"/>
              <a:gd name="adj2" fmla="val 10133107"/>
            </a:avLst>
          </a:prstGeom>
          <a:noFill/>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sp>
        <p:nvSpPr>
          <p:cNvPr id="13" name="Arc 12"/>
          <p:cNvSpPr/>
          <p:nvPr userDrawn="1"/>
        </p:nvSpPr>
        <p:spPr>
          <a:xfrm rot="9705744">
            <a:off x="8050171" y="1352147"/>
            <a:ext cx="3816000" cy="3816000"/>
          </a:xfrm>
          <a:prstGeom prst="arc">
            <a:avLst>
              <a:gd name="adj1" fmla="val 16259988"/>
              <a:gd name="adj2" fmla="val 1467748"/>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pic>
        <p:nvPicPr>
          <p:cNvPr id="17" name="Imag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41651" y="2656772"/>
            <a:ext cx="2773767" cy="1097467"/>
          </a:xfrm>
          <a:prstGeom prst="rect">
            <a:avLst/>
          </a:prstGeom>
        </p:spPr>
      </p:pic>
    </p:spTree>
    <p:extLst>
      <p:ext uri="{BB962C8B-B14F-4D97-AF65-F5344CB8AC3E}">
        <p14:creationId xmlns:p14="http://schemas.microsoft.com/office/powerpoint/2010/main" val="158441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2304213" y="365129"/>
            <a:ext cx="9049587" cy="1325563"/>
          </a:xfrm>
        </p:spPr>
        <p:txBody>
          <a:bodyPr/>
          <a:lstStyle>
            <a:lvl1pPr>
              <a:defRPr b="1">
                <a:solidFill>
                  <a:schemeClr val="tx1"/>
                </a:solidFill>
              </a:defRPr>
            </a:lvl1pPr>
          </a:lstStyle>
          <a:p>
            <a:r>
              <a:rPr lang="fr-FR"/>
              <a:t>Modifiez le style du titre</a:t>
            </a:r>
            <a:endParaRPr lang="fr-BE" dirty="0"/>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01-02-21</a:t>
            </a:fld>
            <a:endParaRPr lang="fr-BE" dirty="0"/>
          </a:p>
        </p:txBody>
      </p:sp>
      <p:sp>
        <p:nvSpPr>
          <p:cNvPr id="5" name="Espace réservé du pied de page 4"/>
          <p:cNvSpPr>
            <a:spLocks noGrp="1"/>
          </p:cNvSpPr>
          <p:nvPr>
            <p:ph type="ftr" sz="quarter" idx="11"/>
          </p:nvPr>
        </p:nvSpPr>
        <p:spPr/>
        <p:txBody>
          <a:bodyPr/>
          <a:lstStyle>
            <a:lvl1pPr>
              <a:defRPr>
                <a:solidFill>
                  <a:srgbClr val="0586B2"/>
                </a:solidFill>
              </a:defRPr>
            </a:lvl1pPr>
          </a:lstStyle>
          <a:p>
            <a:endParaRPr lang="fr-BE" dirty="0"/>
          </a:p>
        </p:txBody>
      </p:sp>
      <p:sp>
        <p:nvSpPr>
          <p:cNvPr id="6" name="Espace réservé du numéro de diapositive 5"/>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9" name="Rectangle 8"/>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0" name="Rectangle 9"/>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14510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2" y="365125"/>
            <a:ext cx="2628900" cy="5811838"/>
          </a:xfrm>
        </p:spPr>
        <p:txBody>
          <a:bodyPr vert="eaVert"/>
          <a:lstStyle>
            <a:lvl1pPr>
              <a:defRPr b="1">
                <a:solidFill>
                  <a:schemeClr val="tx1"/>
                </a:solidFill>
              </a:defRPr>
            </a:lvl1pPr>
          </a:lstStyle>
          <a:p>
            <a:r>
              <a:rPr lang="fr-FR"/>
              <a:t>Modifiez le style du titre</a:t>
            </a:r>
            <a:endParaRPr lang="fr-BE" dirty="0"/>
          </a:p>
        </p:txBody>
      </p:sp>
      <p:sp>
        <p:nvSpPr>
          <p:cNvPr id="3" name="Espace réservé du texte vertical 2"/>
          <p:cNvSpPr>
            <a:spLocks noGrp="1"/>
          </p:cNvSpPr>
          <p:nvPr>
            <p:ph type="body" orient="vert" idx="1"/>
          </p:nvPr>
        </p:nvSpPr>
        <p:spPr>
          <a:xfrm>
            <a:off x="838202"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01-02-21</a:t>
            </a:fld>
            <a:endParaRPr lang="fr-BE" dirty="0"/>
          </a:p>
        </p:txBody>
      </p:sp>
      <p:sp>
        <p:nvSpPr>
          <p:cNvPr id="5" name="Espace réservé du pied de page 4"/>
          <p:cNvSpPr>
            <a:spLocks noGrp="1"/>
          </p:cNvSpPr>
          <p:nvPr>
            <p:ph type="ftr" sz="quarter" idx="11"/>
          </p:nvPr>
        </p:nvSpPr>
        <p:spPr/>
        <p:txBody>
          <a:bodyPr/>
          <a:lstStyle>
            <a:lvl1pPr>
              <a:defRPr>
                <a:solidFill>
                  <a:srgbClr val="0586B2"/>
                </a:solidFill>
              </a:defRPr>
            </a:lvl1pPr>
          </a:lstStyle>
          <a:p>
            <a:endParaRPr lang="fr-BE" dirty="0"/>
          </a:p>
        </p:txBody>
      </p:sp>
      <p:sp>
        <p:nvSpPr>
          <p:cNvPr id="6" name="Espace réservé du numéro de diapositive 5"/>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9" name="Rectangle 8"/>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0" name="Rectangle 9"/>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426040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304213" y="365129"/>
            <a:ext cx="9049587" cy="1325563"/>
          </a:xfrm>
        </p:spPr>
        <p:txBody>
          <a:bodyPr/>
          <a:lstStyle>
            <a:lvl1pPr>
              <a:defRPr b="1">
                <a:solidFill>
                  <a:schemeClr val="tx1"/>
                </a:solidFill>
              </a:defRPr>
            </a:lvl1pPr>
          </a:lstStyle>
          <a:p>
            <a:r>
              <a:rPr lang="fr-FR"/>
              <a:t>Modifiez le style du titre</a:t>
            </a:r>
            <a:endParaRPr lang="fr-BE" dirty="0"/>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01-02-21</a:t>
            </a:fld>
            <a:endParaRPr lang="fr-BE" dirty="0"/>
          </a:p>
        </p:txBody>
      </p:sp>
      <p:sp>
        <p:nvSpPr>
          <p:cNvPr id="5" name="Espace réservé du pied de page 4"/>
          <p:cNvSpPr>
            <a:spLocks noGrp="1"/>
          </p:cNvSpPr>
          <p:nvPr>
            <p:ph type="ftr" sz="quarter" idx="11"/>
          </p:nvPr>
        </p:nvSpPr>
        <p:spPr/>
        <p:txBody>
          <a:bodyPr/>
          <a:lstStyle>
            <a:lvl1pPr>
              <a:defRPr>
                <a:solidFill>
                  <a:srgbClr val="0586B2"/>
                </a:solidFill>
              </a:defRPr>
            </a:lvl1pPr>
          </a:lstStyle>
          <a:p>
            <a:endParaRPr lang="fr-BE" dirty="0"/>
          </a:p>
        </p:txBody>
      </p:sp>
      <p:sp>
        <p:nvSpPr>
          <p:cNvPr id="6" name="Espace réservé du numéro de diapositive 5"/>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9" name="Rectangle 8"/>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0" name="Rectangle 9"/>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2468176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1" y="1709742"/>
            <a:ext cx="10515600" cy="2852737"/>
          </a:xfrm>
        </p:spPr>
        <p:txBody>
          <a:bodyPr anchor="b"/>
          <a:lstStyle>
            <a:lvl1pPr>
              <a:defRPr sz="6000" b="1">
                <a:solidFill>
                  <a:schemeClr val="tx1"/>
                </a:solidFill>
              </a:defRPr>
            </a:lvl1pPr>
          </a:lstStyle>
          <a:p>
            <a:r>
              <a:rPr lang="fr-FR"/>
              <a:t>Modifiez le style du titre</a:t>
            </a:r>
            <a:endParaRPr lang="fr-BE" dirty="0"/>
          </a:p>
        </p:txBody>
      </p:sp>
      <p:sp>
        <p:nvSpPr>
          <p:cNvPr id="3" name="Espace réservé du texte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01-02-21</a:t>
            </a:fld>
            <a:endParaRPr lang="fr-BE" dirty="0"/>
          </a:p>
        </p:txBody>
      </p:sp>
      <p:sp>
        <p:nvSpPr>
          <p:cNvPr id="5" name="Espace réservé du pied de page 4"/>
          <p:cNvSpPr>
            <a:spLocks noGrp="1"/>
          </p:cNvSpPr>
          <p:nvPr>
            <p:ph type="ftr" sz="quarter" idx="11"/>
          </p:nvPr>
        </p:nvSpPr>
        <p:spPr/>
        <p:txBody>
          <a:bodyPr/>
          <a:lstStyle>
            <a:lvl1pPr>
              <a:defRPr>
                <a:solidFill>
                  <a:srgbClr val="0586B2"/>
                </a:solidFill>
              </a:defRPr>
            </a:lvl1pPr>
          </a:lstStyle>
          <a:p>
            <a:endParaRPr lang="fr-BE" dirty="0"/>
          </a:p>
        </p:txBody>
      </p:sp>
      <p:sp>
        <p:nvSpPr>
          <p:cNvPr id="6" name="Espace réservé du numéro de diapositive 5"/>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9" name="Rectangle 8"/>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0" name="Rectangle 9"/>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1051374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2304217" y="365129"/>
            <a:ext cx="9049585" cy="1325563"/>
          </a:xfrm>
        </p:spPr>
        <p:txBody>
          <a:bodyPr/>
          <a:lstStyle>
            <a:lvl1pPr>
              <a:defRPr b="1">
                <a:solidFill>
                  <a:schemeClr val="tx1"/>
                </a:solidFill>
              </a:defRPr>
            </a:lvl1pPr>
          </a:lstStyle>
          <a:p>
            <a:r>
              <a:rPr lang="fr-FR"/>
              <a:t>Modifiez le style du titre</a:t>
            </a:r>
            <a:endParaRPr lang="fr-BE" dirty="0"/>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01-02-21</a:t>
            </a:fld>
            <a:endParaRPr lang="fr-BE" dirty="0"/>
          </a:p>
        </p:txBody>
      </p:sp>
      <p:sp>
        <p:nvSpPr>
          <p:cNvPr id="6" name="Espace réservé du pied de page 5"/>
          <p:cNvSpPr>
            <a:spLocks noGrp="1"/>
          </p:cNvSpPr>
          <p:nvPr>
            <p:ph type="ftr" sz="quarter" idx="11"/>
          </p:nvPr>
        </p:nvSpPr>
        <p:spPr/>
        <p:txBody>
          <a:bodyPr/>
          <a:lstStyle>
            <a:lvl1pPr>
              <a:defRPr>
                <a:solidFill>
                  <a:srgbClr val="0586B2"/>
                </a:solidFill>
              </a:defRPr>
            </a:lvl1pPr>
          </a:lstStyle>
          <a:p>
            <a:endParaRPr lang="fr-BE" dirty="0"/>
          </a:p>
        </p:txBody>
      </p:sp>
      <p:sp>
        <p:nvSpPr>
          <p:cNvPr id="7" name="Espace réservé du numéro de diapositive 6"/>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10" name="Rectangle 9"/>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1" name="Rectangle 10"/>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3" name="Imag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75710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2478839" y="365129"/>
            <a:ext cx="8876548" cy="1325563"/>
          </a:xfrm>
        </p:spPr>
        <p:txBody>
          <a:bodyPr/>
          <a:lstStyle>
            <a:lvl1pPr>
              <a:defRPr b="1">
                <a:solidFill>
                  <a:schemeClr val="tx1"/>
                </a:solidFill>
              </a:defRPr>
            </a:lvl1pPr>
          </a:lstStyle>
          <a:p>
            <a:r>
              <a:rPr lang="fr-FR"/>
              <a:t>Modifiez le style du titre</a:t>
            </a:r>
            <a:endParaRPr lang="fr-BE" dirty="0"/>
          </a:p>
        </p:txBody>
      </p:sp>
      <p:sp>
        <p:nvSpPr>
          <p:cNvPr id="3" name="Espace réservé du texte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9"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2"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01-02-21</a:t>
            </a:fld>
            <a:endParaRPr lang="fr-BE" dirty="0"/>
          </a:p>
        </p:txBody>
      </p:sp>
      <p:sp>
        <p:nvSpPr>
          <p:cNvPr id="8" name="Espace réservé du pied de page 7"/>
          <p:cNvSpPr>
            <a:spLocks noGrp="1"/>
          </p:cNvSpPr>
          <p:nvPr>
            <p:ph type="ftr" sz="quarter" idx="11"/>
          </p:nvPr>
        </p:nvSpPr>
        <p:spPr/>
        <p:txBody>
          <a:bodyPr/>
          <a:lstStyle>
            <a:lvl1pPr>
              <a:defRPr>
                <a:solidFill>
                  <a:srgbClr val="0586B2"/>
                </a:solidFill>
              </a:defRPr>
            </a:lvl1pPr>
          </a:lstStyle>
          <a:p>
            <a:endParaRPr lang="fr-BE" dirty="0"/>
          </a:p>
        </p:txBody>
      </p:sp>
      <p:sp>
        <p:nvSpPr>
          <p:cNvPr id="9" name="Espace réservé du numéro de diapositive 8"/>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12" name="Rectangle 11"/>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4" name="Imag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3" name="Rectangle 12"/>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5" name="Imag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73065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2304217" y="365129"/>
            <a:ext cx="9049585" cy="1325563"/>
          </a:xfrm>
        </p:spPr>
        <p:txBody>
          <a:bodyPr/>
          <a:lstStyle>
            <a:lvl1pPr>
              <a:defRPr b="1">
                <a:solidFill>
                  <a:schemeClr val="tx1"/>
                </a:solidFill>
              </a:defRPr>
            </a:lvl1pPr>
          </a:lstStyle>
          <a:p>
            <a:r>
              <a:rPr lang="fr-FR"/>
              <a:t>Modifiez le style du titre</a:t>
            </a:r>
            <a:endParaRPr lang="fr-BE" dirty="0"/>
          </a:p>
        </p:txBody>
      </p:sp>
      <p:sp>
        <p:nvSpPr>
          <p:cNvPr id="3" name="Espace réservé de la date 2"/>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01-02-21</a:t>
            </a:fld>
            <a:endParaRPr lang="fr-BE" dirty="0"/>
          </a:p>
        </p:txBody>
      </p:sp>
      <p:sp>
        <p:nvSpPr>
          <p:cNvPr id="4" name="Espace réservé du pied de page 3"/>
          <p:cNvSpPr>
            <a:spLocks noGrp="1"/>
          </p:cNvSpPr>
          <p:nvPr>
            <p:ph type="ftr" sz="quarter" idx="11"/>
          </p:nvPr>
        </p:nvSpPr>
        <p:spPr/>
        <p:txBody>
          <a:bodyPr/>
          <a:lstStyle>
            <a:lvl1pPr>
              <a:defRPr>
                <a:solidFill>
                  <a:srgbClr val="0586B2"/>
                </a:solidFill>
              </a:defRPr>
            </a:lvl1pPr>
          </a:lstStyle>
          <a:p>
            <a:endParaRPr lang="fr-BE" dirty="0"/>
          </a:p>
        </p:txBody>
      </p:sp>
      <p:sp>
        <p:nvSpPr>
          <p:cNvPr id="5" name="Espace réservé du numéro de diapositive 4"/>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8" name="Rectangle 7"/>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9" name="Rectangle 8"/>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314794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01-02-21</a:t>
            </a:fld>
            <a:endParaRPr lang="fr-BE" dirty="0"/>
          </a:p>
        </p:txBody>
      </p:sp>
      <p:sp>
        <p:nvSpPr>
          <p:cNvPr id="3" name="Espace réservé du pied de page 2"/>
          <p:cNvSpPr>
            <a:spLocks noGrp="1"/>
          </p:cNvSpPr>
          <p:nvPr>
            <p:ph type="ftr" sz="quarter" idx="11"/>
          </p:nvPr>
        </p:nvSpPr>
        <p:spPr/>
        <p:txBody>
          <a:bodyPr/>
          <a:lstStyle>
            <a:lvl1pPr>
              <a:defRPr>
                <a:solidFill>
                  <a:srgbClr val="0586B2"/>
                </a:solidFill>
              </a:defRPr>
            </a:lvl1pPr>
          </a:lstStyle>
          <a:p>
            <a:endParaRPr lang="fr-BE" dirty="0"/>
          </a:p>
        </p:txBody>
      </p:sp>
      <p:sp>
        <p:nvSpPr>
          <p:cNvPr id="4" name="Espace réservé du numéro de diapositive 3"/>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7" name="Rectangle 6"/>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8" name="Rectangle 7"/>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91054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1043612"/>
            <a:ext cx="3932237" cy="1333831"/>
          </a:xfrm>
        </p:spPr>
        <p:txBody>
          <a:bodyPr anchor="b"/>
          <a:lstStyle>
            <a:lvl1pPr>
              <a:defRPr sz="3200" b="1">
                <a:solidFill>
                  <a:schemeClr val="tx1"/>
                </a:solidFill>
              </a:defRPr>
            </a:lvl1pPr>
          </a:lstStyle>
          <a:p>
            <a:r>
              <a:rPr lang="fr-FR"/>
              <a:t>Modifiez le style du titre</a:t>
            </a:r>
            <a:endParaRPr lang="fr-BE" dirty="0"/>
          </a:p>
        </p:txBody>
      </p:sp>
      <p:sp>
        <p:nvSpPr>
          <p:cNvPr id="3" name="Espace réservé du contenu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839788" y="2377440"/>
            <a:ext cx="3932237" cy="349154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01-02-21</a:t>
            </a:fld>
            <a:endParaRPr lang="fr-BE" dirty="0"/>
          </a:p>
        </p:txBody>
      </p:sp>
      <p:sp>
        <p:nvSpPr>
          <p:cNvPr id="6" name="Espace réservé du pied de page 5"/>
          <p:cNvSpPr>
            <a:spLocks noGrp="1"/>
          </p:cNvSpPr>
          <p:nvPr>
            <p:ph type="ftr" sz="quarter" idx="11"/>
          </p:nvPr>
        </p:nvSpPr>
        <p:spPr/>
        <p:txBody>
          <a:bodyPr/>
          <a:lstStyle>
            <a:lvl1pPr>
              <a:defRPr>
                <a:solidFill>
                  <a:srgbClr val="0586B2"/>
                </a:solidFill>
              </a:defRPr>
            </a:lvl1pPr>
          </a:lstStyle>
          <a:p>
            <a:endParaRPr lang="fr-BE" dirty="0"/>
          </a:p>
        </p:txBody>
      </p:sp>
      <p:sp>
        <p:nvSpPr>
          <p:cNvPr id="7" name="Espace réservé du numéro de diapositive 6"/>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10" name="Rectangle 9"/>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1" name="Rectangle 10"/>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3" name="Imag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231461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1051560"/>
            <a:ext cx="3932237" cy="1600200"/>
          </a:xfrm>
        </p:spPr>
        <p:txBody>
          <a:bodyPr anchor="b"/>
          <a:lstStyle>
            <a:lvl1pPr>
              <a:defRPr sz="3200" b="1">
                <a:solidFill>
                  <a:schemeClr val="tx1"/>
                </a:solidFill>
              </a:defRPr>
            </a:lvl1pPr>
          </a:lstStyle>
          <a:p>
            <a:r>
              <a:rPr lang="fr-FR"/>
              <a:t>Modifiez le style du titre</a:t>
            </a:r>
            <a:endParaRPr lang="fr-BE" dirty="0"/>
          </a:p>
        </p:txBody>
      </p:sp>
      <p:sp>
        <p:nvSpPr>
          <p:cNvPr id="3" name="Espace réservé pour une image  2"/>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fr-FR"/>
              <a:t>Cliquez sur l'icône pour ajouter une image</a:t>
            </a:r>
            <a:endParaRPr lang="fr-BE"/>
          </a:p>
        </p:txBody>
      </p:sp>
      <p:sp>
        <p:nvSpPr>
          <p:cNvPr id="4" name="Espace réservé du texte 3"/>
          <p:cNvSpPr>
            <a:spLocks noGrp="1"/>
          </p:cNvSpPr>
          <p:nvPr>
            <p:ph type="body" sz="half" idx="2"/>
          </p:nvPr>
        </p:nvSpPr>
        <p:spPr>
          <a:xfrm>
            <a:off x="839788" y="2651760"/>
            <a:ext cx="3932237" cy="321722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lvl1pPr>
              <a:defRPr>
                <a:solidFill>
                  <a:srgbClr val="0586B2"/>
                </a:solidFill>
              </a:defRPr>
            </a:lvl1pPr>
          </a:lstStyle>
          <a:p>
            <a:fld id="{E718C142-0AE8-40BB-8B04-D35F2345CDAA}" type="datetimeFigureOut">
              <a:rPr lang="fr-BE" smtClean="0"/>
              <a:pPr/>
              <a:t>01-02-21</a:t>
            </a:fld>
            <a:endParaRPr lang="fr-BE" dirty="0"/>
          </a:p>
        </p:txBody>
      </p:sp>
      <p:sp>
        <p:nvSpPr>
          <p:cNvPr id="6" name="Espace réservé du pied de page 5"/>
          <p:cNvSpPr>
            <a:spLocks noGrp="1"/>
          </p:cNvSpPr>
          <p:nvPr>
            <p:ph type="ftr" sz="quarter" idx="11"/>
          </p:nvPr>
        </p:nvSpPr>
        <p:spPr/>
        <p:txBody>
          <a:bodyPr/>
          <a:lstStyle>
            <a:lvl1pPr>
              <a:defRPr>
                <a:solidFill>
                  <a:srgbClr val="0586B2"/>
                </a:solidFill>
              </a:defRPr>
            </a:lvl1pPr>
          </a:lstStyle>
          <a:p>
            <a:endParaRPr lang="fr-BE" dirty="0"/>
          </a:p>
        </p:txBody>
      </p:sp>
      <p:sp>
        <p:nvSpPr>
          <p:cNvPr id="7" name="Espace réservé du numéro de diapositive 6"/>
          <p:cNvSpPr>
            <a:spLocks noGrp="1"/>
          </p:cNvSpPr>
          <p:nvPr>
            <p:ph type="sldNum" sz="quarter" idx="12"/>
          </p:nvPr>
        </p:nvSpPr>
        <p:spPr/>
        <p:txBody>
          <a:bodyPr/>
          <a:lstStyle>
            <a:lvl1pPr>
              <a:defRPr>
                <a:solidFill>
                  <a:srgbClr val="0586B2"/>
                </a:solidFill>
              </a:defRPr>
            </a:lvl1pPr>
          </a:lstStyle>
          <a:p>
            <a:fld id="{DEC9AA2C-E778-4E72-8175-B201207834A9}" type="slidenum">
              <a:rPr lang="fr-BE" smtClean="0"/>
              <a:pPr/>
              <a:t>‹N°›</a:t>
            </a:fld>
            <a:endParaRPr lang="fr-BE" dirty="0"/>
          </a:p>
        </p:txBody>
      </p:sp>
      <p:sp>
        <p:nvSpPr>
          <p:cNvPr id="10" name="Rectangle 9"/>
          <p:cNvSpPr/>
          <p:nvPr/>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
        <p:nvSpPr>
          <p:cNvPr id="11" name="Rectangle 10"/>
          <p:cNvSpPr/>
          <p:nvPr userDrawn="1"/>
        </p:nvSpPr>
        <p:spPr>
          <a:xfrm>
            <a:off x="0" y="6721478"/>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3" name="Imag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721" y="185737"/>
            <a:ext cx="2240699" cy="886554"/>
          </a:xfrm>
          <a:prstGeom prst="rect">
            <a:avLst/>
          </a:prstGeom>
        </p:spPr>
      </p:pic>
    </p:spTree>
    <p:extLst>
      <p:ext uri="{BB962C8B-B14F-4D97-AF65-F5344CB8AC3E}">
        <p14:creationId xmlns:p14="http://schemas.microsoft.com/office/powerpoint/2010/main" val="1144994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18C142-0AE8-40BB-8B04-D35F2345CDAA}" type="datetimeFigureOut">
              <a:rPr lang="fr-BE" smtClean="0"/>
              <a:t>01-02-21</a:t>
            </a:fld>
            <a:endParaRPr lang="fr-BE"/>
          </a:p>
        </p:txBody>
      </p:sp>
      <p:sp>
        <p:nvSpPr>
          <p:cNvPr id="5" name="Espace réservé du pied de page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9AA2C-E778-4E72-8175-B201207834A9}" type="slidenum">
              <a:rPr lang="fr-BE" smtClean="0"/>
              <a:t>‹N°›</a:t>
            </a:fld>
            <a:endParaRPr lang="fr-BE"/>
          </a:p>
        </p:txBody>
      </p:sp>
    </p:spTree>
    <p:extLst>
      <p:ext uri="{BB962C8B-B14F-4D97-AF65-F5344CB8AC3E}">
        <p14:creationId xmlns:p14="http://schemas.microsoft.com/office/powerpoint/2010/main" val="2277061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dirty="0"/>
              <a:t>BINV1060</a:t>
            </a:r>
            <a:br>
              <a:rPr lang="fr-FR" dirty="0"/>
            </a:br>
            <a:r>
              <a:rPr lang="fr-FR" dirty="0"/>
              <a:t>Systèmes d’exploitation</a:t>
            </a:r>
            <a:endParaRPr lang="fr-BE" dirty="0"/>
          </a:p>
        </p:txBody>
      </p:sp>
      <p:sp>
        <p:nvSpPr>
          <p:cNvPr id="3" name="Sous-titre 2"/>
          <p:cNvSpPr>
            <a:spLocks noGrp="1"/>
          </p:cNvSpPr>
          <p:nvPr>
            <p:ph type="subTitle" idx="1"/>
          </p:nvPr>
        </p:nvSpPr>
        <p:spPr/>
        <p:txBody>
          <a:bodyPr/>
          <a:lstStyle/>
          <a:p>
            <a:r>
              <a:rPr lang="fr-FR" dirty="0"/>
              <a:t>Ch. 1.2 Architecture Matérielle</a:t>
            </a:r>
            <a:endParaRPr lang="fr-BE" dirty="0"/>
          </a:p>
        </p:txBody>
      </p:sp>
    </p:spTree>
    <p:extLst>
      <p:ext uri="{BB962C8B-B14F-4D97-AF65-F5344CB8AC3E}">
        <p14:creationId xmlns:p14="http://schemas.microsoft.com/office/powerpoint/2010/main" val="332070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7782A049-3BF4-43AF-A766-78298903DCC7}"/>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 d'exploitation</a:t>
            </a:r>
          </a:p>
        </p:txBody>
      </p:sp>
      <p:sp>
        <p:nvSpPr>
          <p:cNvPr id="3" name="Forme libre : forme 2">
            <a:extLst>
              <a:ext uri="{FF2B5EF4-FFF2-40B4-BE49-F238E27FC236}">
                <a16:creationId xmlns:a16="http://schemas.microsoft.com/office/drawing/2014/main" id="{C20924FF-D52F-4297-9077-9A4672C95E04}"/>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A0B0B4C7-F4E3-4B99-84FB-E62F245ECCE2}"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10</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CBD89D27-A6DC-4B6F-A071-372A3EC67BFF}"/>
              </a:ext>
            </a:extLst>
          </p:cNvPr>
          <p:cNvSpPr/>
          <p:nvPr/>
        </p:nvSpPr>
        <p:spPr>
          <a:xfrm>
            <a:off x="1752600" y="457200"/>
            <a:ext cx="776916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Arial Unicode MS" pitchFamily="2"/>
                <a:cs typeface="Arial Unicode MS" pitchFamily="2"/>
              </a:rPr>
              <a:t>Accès périphériques</a:t>
            </a:r>
          </a:p>
        </p:txBody>
      </p:sp>
      <p:sp>
        <p:nvSpPr>
          <p:cNvPr id="5" name="Forme libre : forme 4">
            <a:extLst>
              <a:ext uri="{FF2B5EF4-FFF2-40B4-BE49-F238E27FC236}">
                <a16:creationId xmlns:a16="http://schemas.microsoft.com/office/drawing/2014/main" id="{FC53EA20-79E1-41D1-8B9E-188F3220C609}"/>
              </a:ext>
            </a:extLst>
          </p:cNvPr>
          <p:cNvSpPr/>
          <p:nvPr/>
        </p:nvSpPr>
        <p:spPr>
          <a:xfrm>
            <a:off x="2452801" y="1803240"/>
            <a:ext cx="7589879" cy="4168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a:spcBef>
                <a:spcPts val="697"/>
              </a:spcBef>
              <a:buClr>
                <a:srgbClr val="B2B2B2"/>
              </a:buClr>
              <a:buSzPct val="90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a:solidFill>
                  <a:srgbClr val="000000"/>
                </a:solidFill>
                <a:latin typeface="Arial" pitchFamily="18"/>
                <a:ea typeface="Arial Unicode MS" pitchFamily="2"/>
                <a:cs typeface="Arial Unicode MS" pitchFamily="2"/>
              </a:rPr>
              <a:t>Comment le CPU fait-il accès aux périphériques (au disque par exemple)?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9C336C3D-4B23-42A3-9FEB-891122488CAD}"/>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 d'exploitation</a:t>
            </a:r>
          </a:p>
        </p:txBody>
      </p:sp>
      <p:sp>
        <p:nvSpPr>
          <p:cNvPr id="3" name="Forme libre : forme 2">
            <a:extLst>
              <a:ext uri="{FF2B5EF4-FFF2-40B4-BE49-F238E27FC236}">
                <a16:creationId xmlns:a16="http://schemas.microsoft.com/office/drawing/2014/main" id="{58D95AB3-5D26-4F47-8ADF-D25D8DAC6A9C}"/>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A9616621-DFAA-4A20-A8AA-B93124EE3804}"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11</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7045C025-9F7E-4DCC-876F-35051FBEF85A}"/>
              </a:ext>
            </a:extLst>
          </p:cNvPr>
          <p:cNvSpPr/>
          <p:nvPr/>
        </p:nvSpPr>
        <p:spPr>
          <a:xfrm>
            <a:off x="1752600" y="457200"/>
            <a:ext cx="776772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Arial Unicode MS" pitchFamily="2"/>
                <a:cs typeface="Arial Unicode MS" pitchFamily="2"/>
              </a:rPr>
              <a:t>Gestion des périphériques</a:t>
            </a:r>
          </a:p>
        </p:txBody>
      </p:sp>
      <p:sp>
        <p:nvSpPr>
          <p:cNvPr id="5" name="Forme libre : forme 4">
            <a:extLst>
              <a:ext uri="{FF2B5EF4-FFF2-40B4-BE49-F238E27FC236}">
                <a16:creationId xmlns:a16="http://schemas.microsoft.com/office/drawing/2014/main" id="{53745D53-34F4-4492-8903-01298D79F784}"/>
              </a:ext>
            </a:extLst>
          </p:cNvPr>
          <p:cNvSpPr/>
          <p:nvPr/>
        </p:nvSpPr>
        <p:spPr>
          <a:xfrm>
            <a:off x="2452800" y="1803240"/>
            <a:ext cx="7588080" cy="4164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a:lnSpc>
                <a:spcPct val="101000"/>
              </a:lnSpc>
              <a:spcBef>
                <a:spcPts val="697"/>
              </a:spcBef>
              <a:buClr>
                <a:srgbClr val="0066FF"/>
              </a:buClr>
              <a:buSzPct val="75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On passe par un Contrôleur de périphérique</a:t>
            </a:r>
          </a:p>
          <a:p>
            <a:pPr marL="330120" indent="-330120">
              <a:lnSpc>
                <a:spcPct val="104000"/>
              </a:lnSpc>
              <a:spcBef>
                <a:spcPts val="697"/>
              </a:spcBef>
              <a:tabLst>
                <a:tab pos="330120" algn="l"/>
                <a:tab pos="779039" algn="l"/>
                <a:tab pos="1228319" algn="l"/>
                <a:tab pos="1677600" algn="l"/>
                <a:tab pos="2126880" algn="l"/>
                <a:tab pos="2576160" algn="l"/>
                <a:tab pos="3025440" algn="l"/>
                <a:tab pos="3474720" algn="l"/>
                <a:tab pos="3924000" algn="l"/>
                <a:tab pos="4373279" algn="l"/>
                <a:tab pos="4822560" algn="l"/>
                <a:tab pos="5271839" algn="l"/>
                <a:tab pos="5721120" algn="l"/>
                <a:tab pos="6170400" algn="l"/>
                <a:tab pos="6619680" algn="l"/>
                <a:tab pos="7068960" algn="l"/>
                <a:tab pos="7518240" algn="l"/>
                <a:tab pos="7967520" algn="l"/>
                <a:tab pos="8416799" algn="l"/>
                <a:tab pos="8866080" algn="l"/>
                <a:tab pos="9315360" algn="l"/>
              </a:tabLst>
            </a:pPr>
            <a:endParaRPr lang="fr-FR" sz="2800" dirty="0">
              <a:solidFill>
                <a:srgbClr val="000000"/>
              </a:solidFill>
              <a:latin typeface="Arial" pitchFamily="18"/>
              <a:ea typeface="Arial Unicode MS" pitchFamily="2"/>
              <a:cs typeface="Arial Unicode MS" pitchFamily="2"/>
            </a:endParaRPr>
          </a:p>
        </p:txBody>
      </p:sp>
      <p:pic>
        <p:nvPicPr>
          <p:cNvPr id="6" name="Image 5">
            <a:extLst>
              <a:ext uri="{FF2B5EF4-FFF2-40B4-BE49-F238E27FC236}">
                <a16:creationId xmlns:a16="http://schemas.microsoft.com/office/drawing/2014/main" id="{75CAB1DC-3A84-4507-835A-26FD0BFFA2C3}"/>
              </a:ext>
            </a:extLst>
          </p:cNvPr>
          <p:cNvPicPr>
            <a:picLocks noChangeAspect="1"/>
          </p:cNvPicPr>
          <p:nvPr/>
        </p:nvPicPr>
        <p:blipFill>
          <a:blip r:embed="rId3">
            <a:lum/>
            <a:alphaModFix/>
          </a:blip>
          <a:srcRect/>
          <a:stretch>
            <a:fillRect/>
          </a:stretch>
        </p:blipFill>
        <p:spPr>
          <a:xfrm>
            <a:off x="2802000" y="2519280"/>
            <a:ext cx="1963800" cy="36003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9C336C3D-4B23-42A3-9FEB-891122488CAD}"/>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 d'exploitation</a:t>
            </a:r>
          </a:p>
        </p:txBody>
      </p:sp>
      <p:sp>
        <p:nvSpPr>
          <p:cNvPr id="3" name="Forme libre : forme 2">
            <a:extLst>
              <a:ext uri="{FF2B5EF4-FFF2-40B4-BE49-F238E27FC236}">
                <a16:creationId xmlns:a16="http://schemas.microsoft.com/office/drawing/2014/main" id="{58D95AB3-5D26-4F47-8ADF-D25D8DAC6A9C}"/>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A9616621-DFAA-4A20-A8AA-B93124EE3804}"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12</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7045C025-9F7E-4DCC-876F-35051FBEF85A}"/>
              </a:ext>
            </a:extLst>
          </p:cNvPr>
          <p:cNvSpPr/>
          <p:nvPr/>
        </p:nvSpPr>
        <p:spPr>
          <a:xfrm>
            <a:off x="1752600" y="457200"/>
            <a:ext cx="776772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Arial Unicode MS" pitchFamily="2"/>
                <a:cs typeface="Arial Unicode MS" pitchFamily="2"/>
              </a:rPr>
              <a:t>Gestion des périphériques</a:t>
            </a:r>
          </a:p>
        </p:txBody>
      </p:sp>
      <p:sp>
        <p:nvSpPr>
          <p:cNvPr id="5" name="Forme libre : forme 4">
            <a:extLst>
              <a:ext uri="{FF2B5EF4-FFF2-40B4-BE49-F238E27FC236}">
                <a16:creationId xmlns:a16="http://schemas.microsoft.com/office/drawing/2014/main" id="{53745D53-34F4-4492-8903-01298D79F784}"/>
              </a:ext>
            </a:extLst>
          </p:cNvPr>
          <p:cNvSpPr/>
          <p:nvPr/>
        </p:nvSpPr>
        <p:spPr>
          <a:xfrm>
            <a:off x="1017306" y="1772673"/>
            <a:ext cx="4746022" cy="4164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a:lnSpc>
                <a:spcPct val="101000"/>
              </a:lnSpc>
              <a:spcBef>
                <a:spcPts val="697"/>
              </a:spcBef>
              <a:buClr>
                <a:srgbClr val="0066FF"/>
              </a:buClr>
              <a:buSzPct val="75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On passe par un Contrôleur de périphérique</a:t>
            </a:r>
          </a:p>
          <a:p>
            <a:pPr marL="330120" indent="-330120">
              <a:lnSpc>
                <a:spcPct val="104000"/>
              </a:lnSpc>
              <a:spcBef>
                <a:spcPts val="697"/>
              </a:spcBef>
              <a:tabLst>
                <a:tab pos="330120" algn="l"/>
                <a:tab pos="779039" algn="l"/>
                <a:tab pos="1228319" algn="l"/>
                <a:tab pos="1677600" algn="l"/>
                <a:tab pos="2126880" algn="l"/>
                <a:tab pos="2576160" algn="l"/>
                <a:tab pos="3025440" algn="l"/>
                <a:tab pos="3474720" algn="l"/>
                <a:tab pos="3924000" algn="l"/>
                <a:tab pos="4373279" algn="l"/>
                <a:tab pos="4822560" algn="l"/>
                <a:tab pos="5271839" algn="l"/>
                <a:tab pos="5721120" algn="l"/>
                <a:tab pos="6170400" algn="l"/>
                <a:tab pos="6619680" algn="l"/>
                <a:tab pos="7068960" algn="l"/>
                <a:tab pos="7518240" algn="l"/>
                <a:tab pos="7967520" algn="l"/>
                <a:tab pos="8416799" algn="l"/>
                <a:tab pos="8866080" algn="l"/>
                <a:tab pos="9315360" algn="l"/>
              </a:tabLst>
            </a:pPr>
            <a:endParaRPr lang="fr-FR" sz="2800" dirty="0">
              <a:solidFill>
                <a:srgbClr val="000000"/>
              </a:solidFill>
              <a:latin typeface="Arial" pitchFamily="18"/>
              <a:ea typeface="Arial Unicode MS" pitchFamily="2"/>
              <a:cs typeface="Arial Unicode MS" pitchFamily="2"/>
            </a:endParaRPr>
          </a:p>
        </p:txBody>
      </p:sp>
      <p:pic>
        <p:nvPicPr>
          <p:cNvPr id="6" name="Image 5">
            <a:extLst>
              <a:ext uri="{FF2B5EF4-FFF2-40B4-BE49-F238E27FC236}">
                <a16:creationId xmlns:a16="http://schemas.microsoft.com/office/drawing/2014/main" id="{75CAB1DC-3A84-4507-835A-26FD0BFFA2C3}"/>
              </a:ext>
            </a:extLst>
          </p:cNvPr>
          <p:cNvPicPr>
            <a:picLocks noChangeAspect="1"/>
          </p:cNvPicPr>
          <p:nvPr/>
        </p:nvPicPr>
        <p:blipFill>
          <a:blip r:embed="rId3">
            <a:lum/>
            <a:alphaModFix/>
          </a:blip>
          <a:srcRect/>
          <a:stretch>
            <a:fillRect/>
          </a:stretch>
        </p:blipFill>
        <p:spPr>
          <a:xfrm>
            <a:off x="2777062" y="2648160"/>
            <a:ext cx="1963800" cy="3600360"/>
          </a:xfrm>
          <a:prstGeom prst="rect">
            <a:avLst/>
          </a:prstGeom>
          <a:noFill/>
          <a:ln>
            <a:noFill/>
          </a:ln>
        </p:spPr>
      </p:pic>
      <p:sp>
        <p:nvSpPr>
          <p:cNvPr id="7" name="Forme libre : forme 6">
            <a:extLst>
              <a:ext uri="{FF2B5EF4-FFF2-40B4-BE49-F238E27FC236}">
                <a16:creationId xmlns:a16="http://schemas.microsoft.com/office/drawing/2014/main" id="{F4EB8A8A-FE22-4035-AEEF-E27E4E46F865}"/>
              </a:ext>
            </a:extLst>
          </p:cNvPr>
          <p:cNvSpPr/>
          <p:nvPr/>
        </p:nvSpPr>
        <p:spPr>
          <a:xfrm>
            <a:off x="5744095" y="1772673"/>
            <a:ext cx="5472545" cy="4164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a:lnSpc>
                <a:spcPct val="101000"/>
              </a:lnSpc>
              <a:spcBef>
                <a:spcPts val="697"/>
              </a:spcBef>
              <a:buClr>
                <a:srgbClr val="0066FF"/>
              </a:buClr>
              <a:buSzPct val="75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Comment le CPU contrôle-t-il le périphérique?</a:t>
            </a:r>
          </a:p>
          <a:p>
            <a:pPr>
              <a:lnSpc>
                <a:spcPct val="101000"/>
              </a:lnSpc>
              <a:spcBef>
                <a:spcPts val="697"/>
              </a:spcBef>
              <a:buClr>
                <a:srgbClr val="0066FF"/>
              </a:buClr>
              <a:buSzPct val="75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Pour la semaine prochaine:</a:t>
            </a:r>
          </a:p>
          <a:p>
            <a:pPr lvl="1">
              <a:lnSpc>
                <a:spcPct val="101000"/>
              </a:lnSpc>
              <a:spcBef>
                <a:spcPts val="697"/>
              </a:spcBef>
              <a:buClr>
                <a:srgbClr val="0066FF"/>
              </a:buClr>
              <a:buSzPct val="75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Lecture </a:t>
            </a:r>
            <a:r>
              <a:rPr lang="fr-FR" sz="2800" dirty="0" err="1">
                <a:solidFill>
                  <a:srgbClr val="000000"/>
                </a:solidFill>
                <a:latin typeface="Arial" pitchFamily="18"/>
                <a:ea typeface="Arial Unicode MS" pitchFamily="2"/>
                <a:cs typeface="Arial Unicode MS" pitchFamily="2"/>
              </a:rPr>
              <a:t>Tanenbaum</a:t>
            </a:r>
            <a:r>
              <a:rPr lang="fr-FR" sz="2800" dirty="0">
                <a:solidFill>
                  <a:srgbClr val="000000"/>
                </a:solidFill>
                <a:latin typeface="Arial" pitchFamily="18"/>
                <a:ea typeface="Arial Unicode MS" pitchFamily="2"/>
                <a:cs typeface="Arial Unicode MS" pitchFamily="2"/>
              </a:rPr>
              <a:t> 2</a:t>
            </a:r>
            <a:r>
              <a:rPr lang="fr-FR" sz="2800" baseline="30000" dirty="0">
                <a:solidFill>
                  <a:srgbClr val="000000"/>
                </a:solidFill>
                <a:latin typeface="Arial" pitchFamily="18"/>
                <a:ea typeface="Arial Unicode MS" pitchFamily="2"/>
                <a:cs typeface="Arial Unicode MS" pitchFamily="2"/>
              </a:rPr>
              <a:t>ème</a:t>
            </a:r>
            <a:r>
              <a:rPr lang="fr-FR" sz="2800" dirty="0">
                <a:solidFill>
                  <a:srgbClr val="000000"/>
                </a:solidFill>
                <a:latin typeface="Arial" pitchFamily="18"/>
                <a:ea typeface="Arial Unicode MS" pitchFamily="2"/>
                <a:cs typeface="Arial Unicode MS" pitchFamily="2"/>
              </a:rPr>
              <a:t> édition Sections 5.1.2 et 5.1.3</a:t>
            </a:r>
          </a:p>
          <a:p>
            <a:pPr lvl="1">
              <a:lnSpc>
                <a:spcPct val="101000"/>
              </a:lnSpc>
              <a:spcBef>
                <a:spcPts val="697"/>
              </a:spcBef>
              <a:buClr>
                <a:srgbClr val="0066FF"/>
              </a:buClr>
              <a:buSzPct val="75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QCM correspondant</a:t>
            </a:r>
          </a:p>
          <a:p>
            <a:pPr marL="330120" indent="-330120">
              <a:lnSpc>
                <a:spcPct val="104000"/>
              </a:lnSpc>
              <a:spcBef>
                <a:spcPts val="697"/>
              </a:spcBef>
              <a:tabLst>
                <a:tab pos="330120" algn="l"/>
                <a:tab pos="779039" algn="l"/>
                <a:tab pos="1228319" algn="l"/>
                <a:tab pos="1677600" algn="l"/>
                <a:tab pos="2126880" algn="l"/>
                <a:tab pos="2576160" algn="l"/>
                <a:tab pos="3025440" algn="l"/>
                <a:tab pos="3474720" algn="l"/>
                <a:tab pos="3924000" algn="l"/>
                <a:tab pos="4373279" algn="l"/>
                <a:tab pos="4822560" algn="l"/>
                <a:tab pos="5271839" algn="l"/>
                <a:tab pos="5721120" algn="l"/>
                <a:tab pos="6170400" algn="l"/>
                <a:tab pos="6619680" algn="l"/>
                <a:tab pos="7068960" algn="l"/>
                <a:tab pos="7518240" algn="l"/>
                <a:tab pos="7967520" algn="l"/>
                <a:tab pos="8416799" algn="l"/>
                <a:tab pos="8866080" algn="l"/>
                <a:tab pos="9315360" algn="l"/>
              </a:tabLst>
            </a:pPr>
            <a:endParaRPr lang="fr-FR" sz="2800" dirty="0">
              <a:solidFill>
                <a:srgbClr val="000000"/>
              </a:solidFill>
              <a:latin typeface="Arial" pitchFamily="18"/>
              <a:ea typeface="Arial Unicode MS" pitchFamily="2"/>
              <a:cs typeface="Arial Unicode MS" pitchFamily="2"/>
            </a:endParaRPr>
          </a:p>
        </p:txBody>
      </p:sp>
    </p:spTree>
    <p:extLst>
      <p:ext uri="{BB962C8B-B14F-4D97-AF65-F5344CB8AC3E}">
        <p14:creationId xmlns:p14="http://schemas.microsoft.com/office/powerpoint/2010/main" val="2660001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17725806-CA21-4E97-A76E-010865D6B5BE}"/>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Systèmes d'exploitation</a:t>
            </a:r>
          </a:p>
        </p:txBody>
      </p:sp>
      <p:sp>
        <p:nvSpPr>
          <p:cNvPr id="3" name="Forme libre : forme 2">
            <a:extLst>
              <a:ext uri="{FF2B5EF4-FFF2-40B4-BE49-F238E27FC236}">
                <a16:creationId xmlns:a16="http://schemas.microsoft.com/office/drawing/2014/main" id="{34F5A7B5-104F-406B-8CB1-C7A94C38D12E}"/>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3F484885-E5F0-4755-B334-E97296EEB63A}"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2</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E5E02EDD-7487-4300-9B0E-0368AE0A428C}"/>
              </a:ext>
            </a:extLst>
          </p:cNvPr>
          <p:cNvSpPr/>
          <p:nvPr/>
        </p:nvSpPr>
        <p:spPr>
          <a:xfrm>
            <a:off x="2438400" y="277920"/>
            <a:ext cx="777240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ctr" anchorCtr="0" compatLnSpc="1">
            <a:noAutofit/>
          </a:bodyPr>
          <a:lstStyle/>
          <a:p>
            <a:pP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dirty="0">
                <a:solidFill>
                  <a:srgbClr val="330033"/>
                </a:solidFill>
                <a:latin typeface="Times New Roman" pitchFamily="18"/>
                <a:ea typeface="SimSun" pitchFamily="2"/>
                <a:cs typeface="SimSun" pitchFamily="2"/>
              </a:rPr>
              <a:t>OS et matériel</a:t>
            </a:r>
            <a:endParaRPr lang="fr-BE" sz="4200" dirty="0">
              <a:solidFill>
                <a:srgbClr val="330033"/>
              </a:solidFill>
              <a:latin typeface="Times New Roman" pitchFamily="18"/>
              <a:ea typeface="SimSun" pitchFamily="2"/>
              <a:cs typeface="SimSun" pitchFamily="2"/>
            </a:endParaRPr>
          </a:p>
        </p:txBody>
      </p:sp>
      <p:sp>
        <p:nvSpPr>
          <p:cNvPr id="5" name="Forme libre : forme 4">
            <a:extLst>
              <a:ext uri="{FF2B5EF4-FFF2-40B4-BE49-F238E27FC236}">
                <a16:creationId xmlns:a16="http://schemas.microsoft.com/office/drawing/2014/main" id="{2F0FE22C-64D9-4E07-B63A-C989682542D7}"/>
              </a:ext>
            </a:extLst>
          </p:cNvPr>
          <p:cNvSpPr/>
          <p:nvPr/>
        </p:nvSpPr>
        <p:spPr>
          <a:xfrm>
            <a:off x="1005840" y="1341360"/>
            <a:ext cx="9085800" cy="5040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marL="457200" indent="-457200">
              <a:spcBef>
                <a:spcPts val="697"/>
              </a:spcBef>
              <a:buClr>
                <a:srgbClr val="B2B2B2"/>
              </a:buClr>
              <a:buSzPct val="9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dirty="0">
                <a:solidFill>
                  <a:srgbClr val="000000"/>
                </a:solidFill>
                <a:latin typeface="Arial" pitchFamily="18"/>
                <a:ea typeface="SimSun" pitchFamily="2"/>
                <a:cs typeface="SimSun" pitchFamily="2"/>
              </a:rPr>
              <a:t>Un Système d'exploitation est un programme informatique servant à gérer les ressources hardware et software d'un ordinateur.</a:t>
            </a:r>
          </a:p>
          <a:p>
            <a:pPr marL="457200" indent="-457200">
              <a:spcBef>
                <a:spcPts val="697"/>
              </a:spcBef>
              <a:buClr>
                <a:srgbClr val="B2B2B2"/>
              </a:buClr>
              <a:buSzPct val="90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BE" sz="2600" dirty="0">
                <a:solidFill>
                  <a:srgbClr val="000000"/>
                </a:solidFill>
                <a:latin typeface="Arial" pitchFamily="18"/>
                <a:ea typeface="SimSun" pitchFamily="2"/>
                <a:cs typeface="SimSun" pitchFamily="2"/>
              </a:rPr>
              <a:t>Comprendre le matériel est indispensable!</a:t>
            </a:r>
          </a:p>
        </p:txBody>
      </p:sp>
    </p:spTree>
  </p:cSld>
  <p:clrMapOvr>
    <a:masterClrMapping/>
  </p:clrMapOvr>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clickEffect">
                            <p:stCondLst>
                              <p:cond delay="0"/>
                            </p:stCondLst>
                            <p:childTnLst>
                              <p:par>
                                <p:cTn id="5" presetClass="entr"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fill="hold"/>
                                        <p:tgtEl>
                                          <p:spTgt spid="4"/>
                                        </p:tgtEl>
                                      </p:cBhvr>
                                    </p:animEffect>
                                  </p:childTnLst>
                                </p:cTn>
                              </p:par>
                            </p:childTnLst>
                          </p:cTn>
                        </p:par>
                      </p:childTnLst>
                    </p:cTn>
                  </p:par>
                  <p:par>
                    <p:cTn id="8" fill="hold" nodeType="clickEffect">
                      <p:stCondLst>
                        <p:cond delay="indefinite"/>
                      </p:stCondLst>
                      <p:childTnLst>
                        <p:par>
                          <p:cTn id="9" fill="hold" nodeType="clickEffect">
                            <p:stCondLst>
                              <p:cond delay="0"/>
                            </p:stCondLst>
                            <p:childTnLst>
                              <p:par>
                                <p:cTn id="10" presetClass="entr"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fill="hold"/>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00AF46-23E6-4E93-A67F-4788BE344C8B}"/>
              </a:ext>
            </a:extLst>
          </p:cNvPr>
          <p:cNvSpPr>
            <a:spLocks noGrp="1"/>
          </p:cNvSpPr>
          <p:nvPr>
            <p:ph type="title"/>
          </p:nvPr>
        </p:nvSpPr>
        <p:spPr/>
        <p:txBody>
          <a:bodyPr/>
          <a:lstStyle/>
          <a:p>
            <a:r>
              <a:rPr lang="fr-FR" dirty="0"/>
              <a:t>Composants Hardwares</a:t>
            </a:r>
            <a:endParaRPr lang="fr-BE" dirty="0"/>
          </a:p>
        </p:txBody>
      </p:sp>
      <p:sp>
        <p:nvSpPr>
          <p:cNvPr id="3" name="Espace réservé du contenu 2">
            <a:extLst>
              <a:ext uri="{FF2B5EF4-FFF2-40B4-BE49-F238E27FC236}">
                <a16:creationId xmlns:a16="http://schemas.microsoft.com/office/drawing/2014/main" id="{71E51728-58A8-433D-87C0-8C4D16B161F9}"/>
              </a:ext>
            </a:extLst>
          </p:cNvPr>
          <p:cNvSpPr>
            <a:spLocks noGrp="1"/>
          </p:cNvSpPr>
          <p:nvPr>
            <p:ph idx="1"/>
          </p:nvPr>
        </p:nvSpPr>
        <p:spPr/>
        <p:txBody>
          <a:bodyPr/>
          <a:lstStyle/>
          <a:p>
            <a:r>
              <a:rPr lang="fr-FR" dirty="0"/>
              <a:t>Nuage de mots: composants « de base » de l’ordinateur</a:t>
            </a:r>
          </a:p>
        </p:txBody>
      </p:sp>
    </p:spTree>
    <p:extLst>
      <p:ext uri="{BB962C8B-B14F-4D97-AF65-F5344CB8AC3E}">
        <p14:creationId xmlns:p14="http://schemas.microsoft.com/office/powerpoint/2010/main" val="742588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B979CF49-C1D4-4E32-AEFD-AA4C23F480A0}"/>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 d'exploitation</a:t>
            </a:r>
          </a:p>
        </p:txBody>
      </p:sp>
      <p:sp>
        <p:nvSpPr>
          <p:cNvPr id="3" name="Forme libre : forme 2">
            <a:extLst>
              <a:ext uri="{FF2B5EF4-FFF2-40B4-BE49-F238E27FC236}">
                <a16:creationId xmlns:a16="http://schemas.microsoft.com/office/drawing/2014/main" id="{6C82527A-DC58-40F4-8E76-81EDF0A973F5}"/>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1958D80F-9920-49FD-87C0-9DBA5488DCFE}"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4</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88D0FDBE-C211-4A9E-A812-31549EF6338B}"/>
              </a:ext>
            </a:extLst>
          </p:cNvPr>
          <p:cNvSpPr/>
          <p:nvPr/>
        </p:nvSpPr>
        <p:spPr>
          <a:xfrm>
            <a:off x="1752600" y="457200"/>
            <a:ext cx="776916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Arial Unicode MS" pitchFamily="2"/>
                <a:cs typeface="Arial Unicode MS" pitchFamily="2"/>
              </a:rPr>
              <a:t>Mémoire</a:t>
            </a:r>
          </a:p>
        </p:txBody>
      </p:sp>
      <p:sp>
        <p:nvSpPr>
          <p:cNvPr id="5" name="Forme libre : forme 4">
            <a:extLst>
              <a:ext uri="{FF2B5EF4-FFF2-40B4-BE49-F238E27FC236}">
                <a16:creationId xmlns:a16="http://schemas.microsoft.com/office/drawing/2014/main" id="{DB80FCA8-EF55-4380-A9E8-8C96ADE3D4A6}"/>
              </a:ext>
            </a:extLst>
          </p:cNvPr>
          <p:cNvSpPr/>
          <p:nvPr/>
        </p:nvSpPr>
        <p:spPr>
          <a:xfrm>
            <a:off x="2452801" y="1803240"/>
            <a:ext cx="7589879" cy="4168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a:spcBef>
                <a:spcPts val="697"/>
              </a:spcBef>
              <a:buClr>
                <a:srgbClr val="B2B2B2"/>
              </a:buClr>
              <a:buSzPct val="90000"/>
              <a:buFont typeface="Wingdings" pitchFamily="2"/>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a:solidFill>
                  <a:srgbClr val="000000"/>
                </a:solidFill>
                <a:latin typeface="Arial" pitchFamily="18"/>
                <a:ea typeface="Arial Unicode MS" pitchFamily="2"/>
                <a:cs typeface="Arial Unicode MS" pitchFamily="2"/>
              </a:rPr>
              <a:t>Citez différents types de mémoire que vous connaissez.</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BDAB1001-5EF6-44B5-B410-1E133DCD3DD0}"/>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 d'exploitation</a:t>
            </a:r>
          </a:p>
        </p:txBody>
      </p:sp>
      <p:sp>
        <p:nvSpPr>
          <p:cNvPr id="3" name="Forme libre : forme 2">
            <a:extLst>
              <a:ext uri="{FF2B5EF4-FFF2-40B4-BE49-F238E27FC236}">
                <a16:creationId xmlns:a16="http://schemas.microsoft.com/office/drawing/2014/main" id="{F138AD43-031B-47C2-8500-6A504B5D47B5}"/>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99E03626-9F89-4E57-8BB2-C215124E99D4}"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5</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D3F801CC-6A8B-48C3-895E-7D3229D31E33}"/>
              </a:ext>
            </a:extLst>
          </p:cNvPr>
          <p:cNvSpPr/>
          <p:nvPr/>
        </p:nvSpPr>
        <p:spPr>
          <a:xfrm>
            <a:off x="2438400" y="277920"/>
            <a:ext cx="777240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Arial Unicode MS" pitchFamily="2"/>
                <a:cs typeface="Arial Unicode MS" pitchFamily="2"/>
              </a:rPr>
              <a:t>Mémoire</a:t>
            </a:r>
          </a:p>
        </p:txBody>
      </p:sp>
      <p:grpSp>
        <p:nvGrpSpPr>
          <p:cNvPr id="5" name="Groupe 4">
            <a:extLst>
              <a:ext uri="{FF2B5EF4-FFF2-40B4-BE49-F238E27FC236}">
                <a16:creationId xmlns:a16="http://schemas.microsoft.com/office/drawing/2014/main" id="{52FCF3C2-C996-419F-B052-12AFFBEA57F5}"/>
              </a:ext>
            </a:extLst>
          </p:cNvPr>
          <p:cNvGrpSpPr/>
          <p:nvPr/>
        </p:nvGrpSpPr>
        <p:grpSpPr>
          <a:xfrm>
            <a:off x="2438400" y="2262240"/>
            <a:ext cx="7772400" cy="3206520"/>
            <a:chOff x="914400" y="2262240"/>
            <a:chExt cx="7772400" cy="3206520"/>
          </a:xfrm>
        </p:grpSpPr>
        <p:pic>
          <p:nvPicPr>
            <p:cNvPr id="6" name="Image 5">
              <a:extLst>
                <a:ext uri="{FF2B5EF4-FFF2-40B4-BE49-F238E27FC236}">
                  <a16:creationId xmlns:a16="http://schemas.microsoft.com/office/drawing/2014/main" id="{165BDD2E-E011-47F3-98C8-1B5A0CE3D083}"/>
                </a:ext>
              </a:extLst>
            </p:cNvPr>
            <p:cNvPicPr>
              <a:picLocks noChangeAspect="1"/>
            </p:cNvPicPr>
            <p:nvPr/>
          </p:nvPicPr>
          <p:blipFill>
            <a:blip r:embed="rId3">
              <a:lum/>
              <a:alphaModFix/>
            </a:blip>
            <a:srcRect/>
            <a:stretch>
              <a:fillRect/>
            </a:stretch>
          </p:blipFill>
          <p:spPr>
            <a:xfrm>
              <a:off x="914400" y="2262240"/>
              <a:ext cx="7772400" cy="3206520"/>
            </a:xfrm>
            <a:prstGeom prst="rect">
              <a:avLst/>
            </a:prstGeom>
            <a:noFill/>
            <a:ln>
              <a:noFill/>
            </a:ln>
          </p:spPr>
        </p:pic>
        <p:sp>
          <p:nvSpPr>
            <p:cNvPr id="7" name="Forme libre : forme 6">
              <a:extLst>
                <a:ext uri="{FF2B5EF4-FFF2-40B4-BE49-F238E27FC236}">
                  <a16:creationId xmlns:a16="http://schemas.microsoft.com/office/drawing/2014/main" id="{695BEDE2-385B-4BFB-9DC8-7E7F08FF61DB}"/>
                </a:ext>
              </a:extLst>
            </p:cNvPr>
            <p:cNvSpPr/>
            <p:nvPr/>
          </p:nvSpPr>
          <p:spPr>
            <a:xfrm>
              <a:off x="914400" y="2262240"/>
              <a:ext cx="7772400" cy="3206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hangingPunct="0">
                <a:lnSpc>
                  <a:spcPct val="74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2400">
                <a:solidFill>
                  <a:srgbClr val="FFFFFF"/>
                </a:solidFill>
                <a:latin typeface="Times New Roman" pitchFamily="18"/>
                <a:ea typeface="Lucida Sans Unicode" pitchFamily="2"/>
                <a:cs typeface="Lucida Sans Unicode" pitchFamily="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D1E6E36C-D763-4A0B-BC0A-007F5B6FEC0C}"/>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 d'exploitation</a:t>
            </a:r>
          </a:p>
        </p:txBody>
      </p:sp>
      <p:sp>
        <p:nvSpPr>
          <p:cNvPr id="3" name="Forme libre : forme 2">
            <a:extLst>
              <a:ext uri="{FF2B5EF4-FFF2-40B4-BE49-F238E27FC236}">
                <a16:creationId xmlns:a16="http://schemas.microsoft.com/office/drawing/2014/main" id="{0FEEDC8A-565C-4661-B30E-03DD744D0C51}"/>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BE7E5A59-580E-4AF9-A062-9F3184FADABD}"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6</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803424B3-2EE7-4CE8-859E-35799DBCE395}"/>
              </a:ext>
            </a:extLst>
          </p:cNvPr>
          <p:cNvSpPr/>
          <p:nvPr/>
        </p:nvSpPr>
        <p:spPr>
          <a:xfrm>
            <a:off x="1752600" y="457200"/>
            <a:ext cx="776916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Arial Unicode MS" pitchFamily="2"/>
                <a:cs typeface="Arial Unicode MS" pitchFamily="2"/>
              </a:rPr>
              <a:t>Mémoire : qui gère quoi?</a:t>
            </a:r>
          </a:p>
        </p:txBody>
      </p:sp>
      <p:sp>
        <p:nvSpPr>
          <p:cNvPr id="5" name="Forme libre : forme 4">
            <a:extLst>
              <a:ext uri="{FF2B5EF4-FFF2-40B4-BE49-F238E27FC236}">
                <a16:creationId xmlns:a16="http://schemas.microsoft.com/office/drawing/2014/main" id="{685D36AB-E64F-4403-BAF3-20917ACFA38C}"/>
              </a:ext>
            </a:extLst>
          </p:cNvPr>
          <p:cNvSpPr/>
          <p:nvPr/>
        </p:nvSpPr>
        <p:spPr>
          <a:xfrm>
            <a:off x="2452801" y="1803240"/>
            <a:ext cx="7589879" cy="4164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Le lien mémoire cache &lt;-&gt; mémoire cache est géré par le hardware (transparent pour l'OS)</a:t>
            </a:r>
          </a:p>
          <a:p>
            <a:pPr marL="457200" indent="-457200">
              <a:lnSpc>
                <a:spcPct val="103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Le lien mémoire centrale &lt;-&gt; mémoire magnétique est géré par l'OS</a:t>
            </a:r>
          </a:p>
          <a:p>
            <a:pPr marL="457200" indent="-457200">
              <a:lnSpc>
                <a:spcPct val="103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La protection de la mémoire centrale est aussi gérée par l'OS (on verra ça plus tard).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F58B3ABA-BB34-41A5-93F1-45C186DBE3FE}"/>
              </a:ext>
            </a:extLst>
          </p:cNvPr>
          <p:cNvSpPr/>
          <p:nvPr/>
        </p:nvSpPr>
        <p:spPr>
          <a:xfrm>
            <a:off x="1879479" y="5444187"/>
            <a:ext cx="77677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dirty="0">
                <a:solidFill>
                  <a:srgbClr val="000000"/>
                </a:solidFill>
                <a:latin typeface="Arial" pitchFamily="18"/>
                <a:ea typeface="Lucida Sans Unicode" pitchFamily="2"/>
                <a:cs typeface="Lucida Sans Unicode" pitchFamily="2"/>
              </a:rPr>
              <a:t>Image source: https://fr.sawakinome.com/articles/technology/difference-between-address-bus-and-data-bus.html</a:t>
            </a:r>
          </a:p>
        </p:txBody>
      </p:sp>
      <p:sp>
        <p:nvSpPr>
          <p:cNvPr id="3" name="Forme libre : forme 2">
            <a:extLst>
              <a:ext uri="{FF2B5EF4-FFF2-40B4-BE49-F238E27FC236}">
                <a16:creationId xmlns:a16="http://schemas.microsoft.com/office/drawing/2014/main" id="{1CC5C545-86AF-4EEB-B3F1-3A8D951359BC}"/>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028DE275-5B94-482B-9574-CE5E505C1ED8}"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7</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260E6413-F7AD-465D-AB00-788E4B0F9B56}"/>
              </a:ext>
            </a:extLst>
          </p:cNvPr>
          <p:cNvSpPr/>
          <p:nvPr/>
        </p:nvSpPr>
        <p:spPr>
          <a:xfrm>
            <a:off x="1752600" y="457200"/>
            <a:ext cx="776772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Arial Unicode MS" pitchFamily="2"/>
                <a:cs typeface="Arial Unicode MS" pitchFamily="2"/>
              </a:rPr>
              <a:t>Accès mémoire</a:t>
            </a:r>
          </a:p>
        </p:txBody>
      </p:sp>
      <p:sp>
        <p:nvSpPr>
          <p:cNvPr id="5" name="Forme libre : forme 4">
            <a:extLst>
              <a:ext uri="{FF2B5EF4-FFF2-40B4-BE49-F238E27FC236}">
                <a16:creationId xmlns:a16="http://schemas.microsoft.com/office/drawing/2014/main" id="{4B4B642D-A343-438B-9924-C4BD93CD7D55}"/>
              </a:ext>
            </a:extLst>
          </p:cNvPr>
          <p:cNvSpPr/>
          <p:nvPr/>
        </p:nvSpPr>
        <p:spPr>
          <a:xfrm>
            <a:off x="2452800" y="1803240"/>
            <a:ext cx="3295440" cy="4164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CPU communique avec des BUS</a:t>
            </a:r>
          </a:p>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Data</a:t>
            </a:r>
          </a:p>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err="1">
                <a:solidFill>
                  <a:srgbClr val="000000"/>
                </a:solidFill>
                <a:latin typeface="Arial" pitchFamily="18"/>
                <a:ea typeface="Arial Unicode MS" pitchFamily="2"/>
                <a:cs typeface="Arial Unicode MS" pitchFamily="2"/>
              </a:rPr>
              <a:t>Address</a:t>
            </a:r>
            <a:endParaRPr lang="fr-FR" sz="2800" dirty="0">
              <a:solidFill>
                <a:srgbClr val="000000"/>
              </a:solidFill>
              <a:latin typeface="Arial" pitchFamily="18"/>
              <a:ea typeface="Arial Unicode MS" pitchFamily="2"/>
              <a:cs typeface="Arial Unicode MS" pitchFamily="2"/>
            </a:endParaRPr>
          </a:p>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Control</a:t>
            </a:r>
          </a:p>
        </p:txBody>
      </p:sp>
      <p:pic>
        <p:nvPicPr>
          <p:cNvPr id="8" name="Image 7">
            <a:extLst>
              <a:ext uri="{FF2B5EF4-FFF2-40B4-BE49-F238E27FC236}">
                <a16:creationId xmlns:a16="http://schemas.microsoft.com/office/drawing/2014/main" id="{2827E0EA-011D-4F4B-AFED-0BB546DF4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2216" y="1401764"/>
            <a:ext cx="4891008" cy="31154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F58B3ABA-BB34-41A5-93F1-45C186DBE3FE}"/>
              </a:ext>
            </a:extLst>
          </p:cNvPr>
          <p:cNvSpPr/>
          <p:nvPr/>
        </p:nvSpPr>
        <p:spPr>
          <a:xfrm>
            <a:off x="1879479" y="5444187"/>
            <a:ext cx="77677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dirty="0">
                <a:solidFill>
                  <a:srgbClr val="000000"/>
                </a:solidFill>
                <a:latin typeface="Arial" pitchFamily="18"/>
                <a:ea typeface="Lucida Sans Unicode" pitchFamily="2"/>
                <a:cs typeface="Lucida Sans Unicode" pitchFamily="2"/>
              </a:rPr>
              <a:t>Image source: https://fr.sawakinome.com/articles/technology/difference-between-address-bus-and-data-bus.html</a:t>
            </a:r>
          </a:p>
        </p:txBody>
      </p:sp>
      <p:sp>
        <p:nvSpPr>
          <p:cNvPr id="3" name="Forme libre : forme 2">
            <a:extLst>
              <a:ext uri="{FF2B5EF4-FFF2-40B4-BE49-F238E27FC236}">
                <a16:creationId xmlns:a16="http://schemas.microsoft.com/office/drawing/2014/main" id="{1CC5C545-86AF-4EEB-B3F1-3A8D951359BC}"/>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028DE275-5B94-482B-9574-CE5E505C1ED8}"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8</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260E6413-F7AD-465D-AB00-788E4B0F9B56}"/>
              </a:ext>
            </a:extLst>
          </p:cNvPr>
          <p:cNvSpPr/>
          <p:nvPr/>
        </p:nvSpPr>
        <p:spPr>
          <a:xfrm>
            <a:off x="1752600" y="457200"/>
            <a:ext cx="776772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Arial Unicode MS" pitchFamily="2"/>
                <a:cs typeface="Arial Unicode MS" pitchFamily="2"/>
              </a:rPr>
              <a:t>Accès mémoire</a:t>
            </a:r>
          </a:p>
        </p:txBody>
      </p:sp>
      <p:pic>
        <p:nvPicPr>
          <p:cNvPr id="8" name="Image 7">
            <a:extLst>
              <a:ext uri="{FF2B5EF4-FFF2-40B4-BE49-F238E27FC236}">
                <a16:creationId xmlns:a16="http://schemas.microsoft.com/office/drawing/2014/main" id="{2827E0EA-011D-4F4B-AFED-0BB546DF4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2216" y="1401764"/>
            <a:ext cx="4891008" cy="3115460"/>
          </a:xfrm>
          <a:prstGeom prst="rect">
            <a:avLst/>
          </a:prstGeom>
        </p:spPr>
      </p:pic>
      <p:sp>
        <p:nvSpPr>
          <p:cNvPr id="7" name="Forme libre : forme 6">
            <a:extLst>
              <a:ext uri="{FF2B5EF4-FFF2-40B4-BE49-F238E27FC236}">
                <a16:creationId xmlns:a16="http://schemas.microsoft.com/office/drawing/2014/main" id="{475738C4-A5A5-421A-9511-AD9D0A4535DF}"/>
              </a:ext>
            </a:extLst>
          </p:cNvPr>
          <p:cNvSpPr/>
          <p:nvPr/>
        </p:nvSpPr>
        <p:spPr>
          <a:xfrm>
            <a:off x="2452800" y="1803240"/>
            <a:ext cx="3295440" cy="4164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noAutofit/>
          </a:bodyPr>
          <a:lstStyle/>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Si AX contient 0xABCD</a:t>
            </a:r>
          </a:p>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a:solidFill>
                  <a:srgbClr val="000000"/>
                </a:solidFill>
                <a:latin typeface="Arial" pitchFamily="18"/>
                <a:ea typeface="Arial Unicode MS" pitchFamily="2"/>
                <a:cs typeface="Arial Unicode MS" pitchFamily="2"/>
              </a:rPr>
              <a:t>Que contient </a:t>
            </a:r>
            <a:r>
              <a:rPr lang="fr-FR" sz="2800" dirty="0" err="1">
                <a:solidFill>
                  <a:srgbClr val="000000"/>
                </a:solidFill>
                <a:latin typeface="Arial" pitchFamily="18"/>
                <a:ea typeface="Arial Unicode MS" pitchFamily="2"/>
                <a:cs typeface="Arial Unicode MS" pitchFamily="2"/>
              </a:rPr>
              <a:t>Addr</a:t>
            </a:r>
            <a:r>
              <a:rPr lang="fr-FR" sz="2800" dirty="0">
                <a:solidFill>
                  <a:srgbClr val="000000"/>
                </a:solidFill>
                <a:latin typeface="Arial" pitchFamily="18"/>
                <a:ea typeface="Arial Unicode MS" pitchFamily="2"/>
                <a:cs typeface="Arial Unicode MS" pitchFamily="2"/>
              </a:rPr>
              <a:t> et Data pendant l’exécution de</a:t>
            </a:r>
          </a:p>
          <a:p>
            <a:pPr marL="457200" indent="-457200">
              <a:lnSpc>
                <a:spcPct val="101000"/>
              </a:lnSpc>
              <a:spcBef>
                <a:spcPts val="697"/>
              </a:spcBef>
              <a:buClr>
                <a:srgbClr val="0066FF"/>
              </a:buClr>
              <a:buSzPct val="75000"/>
              <a:buFont typeface="Arial" panose="020B0604020202020204" pitchFamily="34" charset="0"/>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dirty="0" err="1">
                <a:solidFill>
                  <a:srgbClr val="000000"/>
                </a:solidFill>
                <a:latin typeface="Arial" pitchFamily="18"/>
                <a:ea typeface="Arial Unicode MS" pitchFamily="2"/>
                <a:cs typeface="Arial Unicode MS" pitchFamily="2"/>
              </a:rPr>
              <a:t>Mov</a:t>
            </a:r>
            <a:r>
              <a:rPr lang="fr-FR" sz="2800" dirty="0">
                <a:solidFill>
                  <a:srgbClr val="000000"/>
                </a:solidFill>
                <a:latin typeface="Arial" pitchFamily="18"/>
                <a:ea typeface="Arial Unicode MS" pitchFamily="2"/>
                <a:cs typeface="Arial Unicode MS" pitchFamily="2"/>
              </a:rPr>
              <a:t> </a:t>
            </a:r>
            <a:r>
              <a:rPr lang="fr-FR" sz="2800" dirty="0" err="1">
                <a:solidFill>
                  <a:srgbClr val="000000"/>
                </a:solidFill>
                <a:latin typeface="Arial" pitchFamily="18"/>
                <a:ea typeface="Arial Unicode MS" pitchFamily="2"/>
                <a:cs typeface="Arial Unicode MS" pitchFamily="2"/>
              </a:rPr>
              <a:t>ax</a:t>
            </a:r>
            <a:r>
              <a:rPr lang="fr-FR" sz="2800" dirty="0">
                <a:solidFill>
                  <a:srgbClr val="000000"/>
                </a:solidFill>
                <a:latin typeface="Arial" pitchFamily="18"/>
                <a:ea typeface="Arial Unicode MS" pitchFamily="2"/>
                <a:cs typeface="Arial Unicode MS" pitchFamily="2"/>
              </a:rPr>
              <a:t>, [0xFA61]</a:t>
            </a:r>
          </a:p>
        </p:txBody>
      </p:sp>
    </p:spTree>
    <p:extLst>
      <p:ext uri="{BB962C8B-B14F-4D97-AF65-F5344CB8AC3E}">
        <p14:creationId xmlns:p14="http://schemas.microsoft.com/office/powerpoint/2010/main" val="469958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7158EA4A-A6E4-44BE-B10C-E0A9D101E9E3}"/>
              </a:ext>
            </a:extLst>
          </p:cNvPr>
          <p:cNvSpPr/>
          <p:nvPr/>
        </p:nvSpPr>
        <p:spPr>
          <a:xfrm>
            <a:off x="4876680" y="624852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ct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000">
                <a:solidFill>
                  <a:srgbClr val="000000"/>
                </a:solidFill>
                <a:latin typeface="Arial" pitchFamily="18"/>
                <a:ea typeface="Lucida Sans Unicode" pitchFamily="2"/>
                <a:cs typeface="Lucida Sans Unicode" pitchFamily="2"/>
              </a:rPr>
              <a:t>Système d'exploitation</a:t>
            </a:r>
          </a:p>
        </p:txBody>
      </p:sp>
      <p:sp>
        <p:nvSpPr>
          <p:cNvPr id="3" name="Forme libre : forme 2">
            <a:extLst>
              <a:ext uri="{FF2B5EF4-FFF2-40B4-BE49-F238E27FC236}">
                <a16:creationId xmlns:a16="http://schemas.microsoft.com/office/drawing/2014/main" id="{33AB1220-A50E-4554-B2D0-CD1A25636E81}"/>
              </a:ext>
            </a:extLst>
          </p:cNvPr>
          <p:cNvSpPr/>
          <p:nvPr/>
        </p:nvSpPr>
        <p:spPr>
          <a:xfrm>
            <a:off x="8305680" y="6248520"/>
            <a:ext cx="19051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8A3D1276-E02D-43EB-A7CB-FD28CB2825AB}" type="slidenum">
              <a:rPr/>
              <a:pPr algn="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t>9</a:t>
            </a:fld>
            <a:endParaRPr lang="fr-FR" sz="1000">
              <a:solidFill>
                <a:srgbClr val="000000"/>
              </a:solidFill>
              <a:latin typeface="Arial" pitchFamily="18"/>
              <a:ea typeface="Lucida Sans Unicode" pitchFamily="2"/>
              <a:cs typeface="Lucida Sans Unicode" pitchFamily="2"/>
            </a:endParaRPr>
          </a:p>
        </p:txBody>
      </p:sp>
      <p:sp>
        <p:nvSpPr>
          <p:cNvPr id="4" name="Forme libre : forme 3">
            <a:extLst>
              <a:ext uri="{FF2B5EF4-FFF2-40B4-BE49-F238E27FC236}">
                <a16:creationId xmlns:a16="http://schemas.microsoft.com/office/drawing/2014/main" id="{22B6EC21-B9B9-4919-BD79-CB8A16E5F57B}"/>
              </a:ext>
            </a:extLst>
          </p:cNvPr>
          <p:cNvSpPr/>
          <p:nvPr/>
        </p:nvSpPr>
        <p:spPr>
          <a:xfrm>
            <a:off x="1752600" y="457200"/>
            <a:ext cx="776916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a:lnSpc>
                <a:spcPct val="101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4200">
                <a:solidFill>
                  <a:srgbClr val="330033"/>
                </a:solidFill>
                <a:latin typeface="Times New Roman" pitchFamily="18"/>
                <a:ea typeface="Arial Unicode MS" pitchFamily="2"/>
                <a:cs typeface="Arial Unicode MS" pitchFamily="2"/>
              </a:rPr>
              <a:t>Accès périphériques</a:t>
            </a:r>
          </a:p>
        </p:txBody>
      </p:sp>
      <p:sp>
        <p:nvSpPr>
          <p:cNvPr id="5" name="Forme libre : forme 4">
            <a:extLst>
              <a:ext uri="{FF2B5EF4-FFF2-40B4-BE49-F238E27FC236}">
                <a16:creationId xmlns:a16="http://schemas.microsoft.com/office/drawing/2014/main" id="{D6885910-6717-4D30-B2A8-B4982A3F1F5C}"/>
              </a:ext>
            </a:extLst>
          </p:cNvPr>
          <p:cNvSpPr/>
          <p:nvPr/>
        </p:nvSpPr>
        <p:spPr>
          <a:xfrm>
            <a:off x="2452801" y="1803240"/>
            <a:ext cx="7589879" cy="4168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1">
            <a:noAutofit/>
          </a:bodyPr>
          <a:lstStyle/>
          <a:p>
            <a:pPr hangingPunct="0">
              <a:lnSpc>
                <a:spcPct val="74000"/>
              </a:lnSpc>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BE" sz="2400">
              <a:solidFill>
                <a:srgbClr val="FFFFFF"/>
              </a:solidFill>
              <a:latin typeface="Times New Roman" pitchFamily="18"/>
              <a:ea typeface="Lucida Sans Unicode" pitchFamily="2"/>
              <a:cs typeface="Lucida Sans Unicode" pitchFamily="2"/>
            </a:endParaRPr>
          </a:p>
        </p:txBody>
      </p:sp>
      <p:pic>
        <p:nvPicPr>
          <p:cNvPr id="6" name="Image 5">
            <a:extLst>
              <a:ext uri="{FF2B5EF4-FFF2-40B4-BE49-F238E27FC236}">
                <a16:creationId xmlns:a16="http://schemas.microsoft.com/office/drawing/2014/main" id="{02B865A7-F0F3-4001-9C26-5819C0E549A3}"/>
              </a:ext>
            </a:extLst>
          </p:cNvPr>
          <p:cNvPicPr>
            <a:picLocks noChangeAspect="1"/>
          </p:cNvPicPr>
          <p:nvPr/>
        </p:nvPicPr>
        <p:blipFill>
          <a:blip r:embed="rId3">
            <a:lum/>
            <a:alphaModFix/>
          </a:blip>
          <a:srcRect/>
          <a:stretch>
            <a:fillRect/>
          </a:stretch>
        </p:blipFill>
        <p:spPr>
          <a:xfrm>
            <a:off x="2244719" y="1979640"/>
            <a:ext cx="5219640" cy="4140000"/>
          </a:xfrm>
          <a:prstGeom prst="rect">
            <a:avLst/>
          </a:prstGeom>
          <a:noFill/>
          <a:ln>
            <a:noFill/>
          </a:ln>
        </p:spPr>
      </p:pic>
    </p:spTree>
  </p:cSld>
  <p:clrMapOvr>
    <a:masterClrMapping/>
  </p:clrMapOvr>
</p:sld>
</file>

<file path=ppt/theme/theme1.xml><?xml version="1.0" encoding="utf-8"?>
<a:theme xmlns:a="http://schemas.openxmlformats.org/drawingml/2006/main" name="ThèmeHEVINC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èmeHEVINCI" id="{E83B297F-8A55-4CC8-A51B-0038100A2C29}" vid="{A244249A-BDC5-4ED4-887D-AAF0E661B73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D4F9E4781B9A4782C5F1634C416C17" ma:contentTypeVersion="6" ma:contentTypeDescription="Crée un document." ma:contentTypeScope="" ma:versionID="82797578ca9be9101739482e6314cef6">
  <xsd:schema xmlns:xsd="http://www.w3.org/2001/XMLSchema" xmlns:xs="http://www.w3.org/2001/XMLSchema" xmlns:p="http://schemas.microsoft.com/office/2006/metadata/properties" xmlns:ns2="ff85e5dd-9316-4fb5-adec-73af0890d4bc" targetNamespace="http://schemas.microsoft.com/office/2006/metadata/properties" ma:root="true" ma:fieldsID="80dc0c1739675376eb07b6d9a3b00426" ns2:_="">
    <xsd:import namespace="ff85e5dd-9316-4fb5-adec-73af0890d4b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85e5dd-9316-4fb5-adec-73af0890d4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85FD37-B6BA-4D30-BADB-4792396561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85e5dd-9316-4fb5-adec-73af0890d4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0EE867-8886-4CD1-9F79-4A526328E88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CE77DF3-6DEA-430B-A9D6-9380537623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ThèmeHEVINCI</Template>
  <TotalTime>317</TotalTime>
  <Words>692</Words>
  <Application>Microsoft Office PowerPoint</Application>
  <PresentationFormat>Grand écran</PresentationFormat>
  <Paragraphs>81</Paragraphs>
  <Slides>12</Slides>
  <Notes>10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Calibri</vt:lpstr>
      <vt:lpstr>Calibri Light</vt:lpstr>
      <vt:lpstr>Times New Roman</vt:lpstr>
      <vt:lpstr>Wingdings</vt:lpstr>
      <vt:lpstr>ThèmeHEVINCI</vt:lpstr>
      <vt:lpstr>BINV1060 Systèmes d’exploitation</vt:lpstr>
      <vt:lpstr>Présentation PowerPoint</vt:lpstr>
      <vt:lpstr>Composants Hardwares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Institut Paul Lambin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Ophélie Michelet</dc:creator>
  <cp:lastModifiedBy>Gregory Seront</cp:lastModifiedBy>
  <cp:revision>19</cp:revision>
  <dcterms:created xsi:type="dcterms:W3CDTF">2020-11-23T15:04:38Z</dcterms:created>
  <dcterms:modified xsi:type="dcterms:W3CDTF">2021-02-01T12:03:38Z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0x01010093D4F9E4781B9A4782C5F1634C416C17</vt:lpwstr>
  </property>
</Properties>
</file>