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4F6A2-E851-4865-AB30-110F204B32B1}" type="datetimeFigureOut">
              <a:rPr lang="fr-BE" smtClean="0"/>
              <a:t>27-01-21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01BF0-DFC7-4CA6-ACEA-CB5AD8ABD37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922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DABFF79-5DCF-43B5-9A86-FB7BE08D5B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73163" y="938213"/>
            <a:ext cx="4508500" cy="338137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0FB4DD1-CA5B-4D8A-B6C4-0A5828B37A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40120" cy="3754800"/>
          </a:xfrm>
        </p:spPr>
        <p:txBody>
          <a:bodyPr wrap="square" anchor="t" anchorCtr="0">
            <a:spAutoFit/>
          </a:bodyPr>
          <a:lstStyle/>
          <a:p>
            <a:pPr lvl="0" hangingPunct="1"/>
            <a:r>
              <a:rPr lang="fr-BE" kern="1200"/>
              <a:t>La plupart des OS sont structurés par couche successives allant du hardware à l'interface utilisateur.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ACF0801-DC5B-4722-85C2-6503A139A8A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73163" y="938213"/>
            <a:ext cx="4508500" cy="338137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0901C4D-6C03-4FA5-9E92-94C63312EEF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40120" cy="3754800"/>
          </a:xfrm>
        </p:spPr>
        <p:txBody>
          <a:bodyPr wrap="square" anchor="t" anchorCtr="0">
            <a:spAutoFit/>
          </a:bodyPr>
          <a:lstStyle/>
          <a:p>
            <a:pPr lvl="0" hangingPunct="1"/>
            <a:r>
              <a:rPr lang="fr-BE" kern="1200"/>
              <a:t>Les OS « modernes » ne permettent pas qu'un programme utilisateur « normal » accède directement à l'ordinateur.</a:t>
            </a:r>
          </a:p>
          <a:p>
            <a:pPr lvl="0" hangingPunct="1"/>
            <a:r>
              <a:rPr lang="fr-BE" kern="1200"/>
              <a:t>En plus de rendre la tâche du programmeur extrêmement compliquée, cela ouvrirait la porte à des conflit entre programme, à des trous de sécurité, etc.</a:t>
            </a:r>
          </a:p>
          <a:p>
            <a:pPr lvl="0" hangingPunct="1"/>
            <a:endParaRPr lang="fr-BE" kern="1200"/>
          </a:p>
          <a:p>
            <a:pPr lvl="0" hangingPunct="1"/>
            <a:r>
              <a:rPr lang="fr-BE" kern="1200"/>
              <a:t>Pour accéder au hardware, un programme doit le demander gentiment à l'OS en faisant ce que l'on appelle un « appel système ».</a:t>
            </a:r>
          </a:p>
          <a:p>
            <a:pPr lvl="0" hangingPunct="1"/>
            <a:r>
              <a:rPr lang="fr-BE" kern="1200"/>
              <a:t>L'OS pourra alors vérifier si l'opération est sûre et permise pour l'utilisateur qui l'a demandée.</a:t>
            </a:r>
          </a:p>
          <a:p>
            <a:pPr lvl="0" hangingPunct="1"/>
            <a:r>
              <a:rPr lang="fr-BE" kern="1200"/>
              <a:t>Nous étudierons en détail le mécanisme des appels systèmes dans le chapitre 2.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A6EEBDF-D7D0-4F66-ADED-00A1D988B92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73163" y="938213"/>
            <a:ext cx="4508500" cy="338137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529745F-111B-46FA-9BB1-434CF106E0F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60200" y="4649760"/>
            <a:ext cx="4738680" cy="3751920"/>
          </a:xfrm>
        </p:spPr>
        <p:txBody>
          <a:bodyPr/>
          <a:lstStyle/>
          <a:p>
            <a:endParaRPr lang="fr-BE" kern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E68E19F3-8062-457B-98B3-50EF6E04CA3C}"/>
              </a:ext>
            </a:extLst>
          </p:cNvPr>
          <p:cNvSpPr/>
          <p:nvPr/>
        </p:nvSpPr>
        <p:spPr>
          <a:xfrm>
            <a:off x="1173240" y="938160"/>
            <a:ext cx="4510079" cy="3382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2400" b="0" i="0" u="none" strike="noStrike" baseline="0">
              <a:ln>
                <a:noFill/>
              </a:ln>
              <a:solidFill>
                <a:srgbClr val="CCECFF"/>
              </a:solidFill>
              <a:latin typeface="Times New Roman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85897CE-9453-414E-99C1-4003181B22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40120" cy="3754800"/>
          </a:xfrm>
        </p:spPr>
        <p:txBody>
          <a:bodyPr wrap="square" anchor="t" anchorCtr="0">
            <a:spAutoFit/>
          </a:bodyPr>
          <a:lstStyle/>
          <a:p>
            <a:pPr lvl="0" hangingPunct="1"/>
            <a:r>
              <a:rPr lang="fr-BE" kern="1200"/>
              <a:t>La plupart des OS sont structurés en sous systèmes afin de rendre la conception de ceux-ci plus simple.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6600355-4FE6-4BC5-8233-FCC25165AC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73163" y="938213"/>
            <a:ext cx="4508500" cy="338137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0D08CB4-2C8F-4052-8D30-24F97D40EA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40120" cy="3754800"/>
          </a:xfrm>
        </p:spPr>
        <p:txBody>
          <a:bodyPr wrap="square" anchor="t" anchorCtr="0">
            <a:spAutoFit/>
          </a:bodyPr>
          <a:lstStyle/>
          <a:p>
            <a:pPr lvl="0" hangingPunct="1"/>
            <a:r>
              <a:rPr lang="fr-BE" kern="1200"/>
              <a:t>Notre cours d'OS suivra le découpage en sous-système de Windows.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058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65909" y="1605688"/>
            <a:ext cx="7429523" cy="2387600"/>
          </a:xfrm>
        </p:spPr>
        <p:txBody>
          <a:bodyPr anchor="b"/>
          <a:lstStyle>
            <a:lvl1pPr algn="l">
              <a:defRPr sz="6000" b="1" spc="3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AJOUTER UN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5908" y="43469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BE" dirty="0"/>
          </a:p>
        </p:txBody>
      </p:sp>
      <p:sp>
        <p:nvSpPr>
          <p:cNvPr id="12" name="Ellipse 11"/>
          <p:cNvSpPr/>
          <p:nvPr/>
        </p:nvSpPr>
        <p:spPr>
          <a:xfrm>
            <a:off x="8560532" y="1837502"/>
            <a:ext cx="2736000" cy="2736000"/>
          </a:xfrm>
          <a:prstGeom prst="ellipse">
            <a:avLst/>
          </a:prstGeom>
          <a:solidFill>
            <a:schemeClr val="bg1"/>
          </a:solidFill>
          <a:ln>
            <a:solidFill>
              <a:srgbClr val="0586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sp>
        <p:nvSpPr>
          <p:cNvPr id="14" name="Arc 13"/>
          <p:cNvSpPr/>
          <p:nvPr/>
        </p:nvSpPr>
        <p:spPr>
          <a:xfrm rot="3660370">
            <a:off x="8770005" y="1910147"/>
            <a:ext cx="2700000" cy="2700000"/>
          </a:xfrm>
          <a:prstGeom prst="arc">
            <a:avLst>
              <a:gd name="adj1" fmla="val 16259988"/>
              <a:gd name="adj2" fmla="val 0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sp>
        <p:nvSpPr>
          <p:cNvPr id="15" name="Arc 14"/>
          <p:cNvSpPr/>
          <p:nvPr/>
        </p:nvSpPr>
        <p:spPr>
          <a:xfrm rot="13247665">
            <a:off x="8266172" y="1568147"/>
            <a:ext cx="3384000" cy="3384000"/>
          </a:xfrm>
          <a:prstGeom prst="arc">
            <a:avLst>
              <a:gd name="adj1" fmla="val 16259988"/>
              <a:gd name="adj2" fmla="val 10133107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sp>
        <p:nvSpPr>
          <p:cNvPr id="16" name="Arc 15"/>
          <p:cNvSpPr/>
          <p:nvPr/>
        </p:nvSpPr>
        <p:spPr>
          <a:xfrm rot="9705744">
            <a:off x="8050171" y="1352147"/>
            <a:ext cx="3816000" cy="3816000"/>
          </a:xfrm>
          <a:prstGeom prst="arc">
            <a:avLst>
              <a:gd name="adj1" fmla="val 16259988"/>
              <a:gd name="adj2" fmla="val 1467748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651" y="2656772"/>
            <a:ext cx="2773767" cy="1097467"/>
          </a:xfrm>
          <a:prstGeom prst="rect">
            <a:avLst/>
          </a:prstGeom>
        </p:spPr>
      </p:pic>
      <p:sp>
        <p:nvSpPr>
          <p:cNvPr id="9" name="Ellipse 8"/>
          <p:cNvSpPr/>
          <p:nvPr userDrawn="1"/>
        </p:nvSpPr>
        <p:spPr>
          <a:xfrm>
            <a:off x="8560532" y="1837502"/>
            <a:ext cx="2736000" cy="2736000"/>
          </a:xfrm>
          <a:prstGeom prst="ellipse">
            <a:avLst/>
          </a:prstGeom>
          <a:solidFill>
            <a:schemeClr val="bg1"/>
          </a:solidFill>
          <a:ln>
            <a:solidFill>
              <a:srgbClr val="0586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sp>
        <p:nvSpPr>
          <p:cNvPr id="10" name="Arc 9"/>
          <p:cNvSpPr/>
          <p:nvPr userDrawn="1"/>
        </p:nvSpPr>
        <p:spPr>
          <a:xfrm rot="3660370">
            <a:off x="8770005" y="1910147"/>
            <a:ext cx="2700000" cy="2700000"/>
          </a:xfrm>
          <a:prstGeom prst="arc">
            <a:avLst>
              <a:gd name="adj1" fmla="val 16259988"/>
              <a:gd name="adj2" fmla="val 0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sp>
        <p:nvSpPr>
          <p:cNvPr id="11" name="Arc 10"/>
          <p:cNvSpPr/>
          <p:nvPr userDrawn="1"/>
        </p:nvSpPr>
        <p:spPr>
          <a:xfrm rot="13247665">
            <a:off x="8266172" y="1568147"/>
            <a:ext cx="3384000" cy="3384000"/>
          </a:xfrm>
          <a:prstGeom prst="arc">
            <a:avLst>
              <a:gd name="adj1" fmla="val 16259988"/>
              <a:gd name="adj2" fmla="val 10133107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sp>
        <p:nvSpPr>
          <p:cNvPr id="13" name="Arc 12"/>
          <p:cNvSpPr/>
          <p:nvPr userDrawn="1"/>
        </p:nvSpPr>
        <p:spPr>
          <a:xfrm rot="9705744">
            <a:off x="8050171" y="1352147"/>
            <a:ext cx="3816000" cy="3816000"/>
          </a:xfrm>
          <a:prstGeom prst="arc">
            <a:avLst>
              <a:gd name="adj1" fmla="val 16259988"/>
              <a:gd name="adj2" fmla="val 1467748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651" y="2656772"/>
            <a:ext cx="2773767" cy="109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1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3" y="365129"/>
            <a:ext cx="9049587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27-01-21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9" name="Rectangle 8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27-01-21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9" name="Rectangle 8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0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3" y="365129"/>
            <a:ext cx="9049587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27-01-21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9" name="Rectangle 8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7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27-01-21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9" name="Rectangle 8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7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7" y="365129"/>
            <a:ext cx="9049585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27-01-21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0" name="Rectangle 9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0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78839" y="365129"/>
            <a:ext cx="8876548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27-01-21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2" name="Rectangle 11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5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7" y="365129"/>
            <a:ext cx="9049585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27-01-21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8" name="Rectangle 7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4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27-01-21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4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1043612"/>
            <a:ext cx="3932237" cy="1333831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377440"/>
            <a:ext cx="3932237" cy="349154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27-01-21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0" name="Rectangle 9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1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105156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651760"/>
            <a:ext cx="3932237" cy="321722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27-01-21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0" name="Rectangle 9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9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8C142-0AE8-40BB-8B04-D35F2345CDAA}" type="datetimeFigureOut">
              <a:rPr lang="fr-BE" smtClean="0"/>
              <a:t>27-01-21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9AA2C-E778-4E72-8175-B201207834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70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BINV1060</a:t>
            </a:r>
            <a:br>
              <a:rPr lang="fr-FR" dirty="0"/>
            </a:br>
            <a:r>
              <a:rPr lang="fr-FR" dirty="0"/>
              <a:t>Systèmes d’exploitation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Ch. 1.2 Architecture Matérielle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2070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669F2E-4C37-42A9-B942-F8055AED74E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38400" y="498374"/>
            <a:ext cx="7772400" cy="701731"/>
          </a:xfrm>
        </p:spPr>
        <p:txBody>
          <a:bodyPr wrap="square">
            <a:spAutoFit/>
          </a:bodyPr>
          <a:lstStyle/>
          <a:p>
            <a:pPr lvl="0"/>
            <a:r>
              <a:rPr lang="fr-BE"/>
              <a:t>Unix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7546858-EF20-4EB0-B415-8F73E0FB889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38400" y="1969921"/>
            <a:ext cx="7772400" cy="379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CCB31-B02D-421F-9F34-C815C301A6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38400" y="498374"/>
            <a:ext cx="7772400" cy="701731"/>
          </a:xfrm>
        </p:spPr>
        <p:txBody>
          <a:bodyPr wrap="square">
            <a:spAutoFit/>
          </a:bodyPr>
          <a:lstStyle/>
          <a:p>
            <a:pPr lvl="0"/>
            <a:r>
              <a:rPr lang="fr-BE"/>
              <a:t>A noter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AA2BF0-83B4-48BF-848F-3CB88DC46FC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38400" y="1599840"/>
            <a:ext cx="7772400" cy="2544286"/>
          </a:xfrm>
        </p:spPr>
        <p:txBody>
          <a:bodyPr wrap="square">
            <a:spAutoFit/>
          </a:bodyPr>
          <a:lstStyle/>
          <a:p>
            <a:pPr marL="0" indent="0">
              <a:buClr>
                <a:srgbClr val="B2B2B2"/>
              </a:buClr>
              <a:buSzPct val="90000"/>
              <a:buFont typeface="Wingdings" pitchFamily="2"/>
              <a:buChar char="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BE"/>
              <a:t>Les applications se reposent sur l’OS</a:t>
            </a:r>
          </a:p>
          <a:p>
            <a:pPr marL="0" indent="0">
              <a:buClr>
                <a:srgbClr val="B2B2B2"/>
              </a:buClr>
              <a:buSzPct val="90000"/>
              <a:buFont typeface="Wingdings" pitchFamily="2"/>
              <a:buChar char="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BE"/>
              <a:t>Elles n’accèdent pas directement au hardware</a:t>
            </a:r>
          </a:p>
          <a:p>
            <a:pPr marL="0" indent="0">
              <a:buClr>
                <a:srgbClr val="B2B2B2"/>
              </a:buClr>
              <a:buSzPct val="90000"/>
              <a:buFont typeface="Wingdings" pitchFamily="2"/>
              <a:buChar char="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BE"/>
              <a:t>Il y a mode « utilisateur » et un « mode noyau »</a:t>
            </a:r>
          </a:p>
          <a:p>
            <a:pPr marL="0" indent="0">
              <a:buClr>
                <a:srgbClr val="B2B2B2"/>
              </a:buClr>
              <a:buSzPct val="90000"/>
              <a:buFont typeface="Wingdings" pitchFamily="2"/>
              <a:buChar char="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BE"/>
              <a:t>On utilise l’OS via des « appels systèmes »</a:t>
            </a:r>
          </a:p>
          <a:p>
            <a:pPr marL="339480" indent="-339480">
              <a:tabLst>
                <a:tab pos="339480" algn="l"/>
                <a:tab pos="445680" algn="l"/>
                <a:tab pos="894960" algn="l"/>
                <a:tab pos="1344240" algn="l"/>
                <a:tab pos="1793520" algn="l"/>
                <a:tab pos="2242800" algn="l"/>
                <a:tab pos="2692080" algn="l"/>
                <a:tab pos="3141360" algn="l"/>
                <a:tab pos="3590639" algn="l"/>
                <a:tab pos="4039920" algn="l"/>
                <a:tab pos="4489199" algn="l"/>
                <a:tab pos="4938120" algn="l"/>
                <a:tab pos="5387400" algn="l"/>
                <a:tab pos="5836680" algn="l"/>
                <a:tab pos="6285960" algn="l"/>
                <a:tab pos="6735239" algn="l"/>
                <a:tab pos="7184520" algn="l"/>
                <a:tab pos="7633799" algn="l"/>
                <a:tab pos="8083080" algn="l"/>
                <a:tab pos="8532360" algn="l"/>
                <a:tab pos="8981640" algn="l"/>
              </a:tabLst>
            </a:pPr>
            <a:endParaRPr lang="fr-B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9D67CA-7263-472B-896D-CB044DCB90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38400" y="498374"/>
            <a:ext cx="7772400" cy="701731"/>
          </a:xfrm>
        </p:spPr>
        <p:txBody>
          <a:bodyPr wrap="square">
            <a:spAutoFit/>
          </a:bodyPr>
          <a:lstStyle/>
          <a:p>
            <a:pPr lvl="0"/>
            <a:r>
              <a:rPr lang="fr-BE"/>
              <a:t>Dans le noyau: yurk!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68D1EF85-1DEE-45AA-9640-264245B45AC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38400" y="2224080"/>
            <a:ext cx="7772400" cy="32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2">
            <a:extLst>
              <a:ext uri="{FF2B5EF4-FFF2-40B4-BE49-F238E27FC236}">
                <a16:creationId xmlns:a16="http://schemas.microsoft.com/office/drawing/2014/main" id="{0A2766F8-688B-4536-B501-95A86927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Operating Systems I</a:t>
            </a: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1F8D39DE-60A5-4E57-887C-89D9EE3F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64884E-2FB8-4049-9B7E-84972B09D1C3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7EEFA0-A1FF-4E9F-9169-7EE6BD646B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38400" y="544541"/>
            <a:ext cx="7772400" cy="609398"/>
          </a:xfrm>
        </p:spPr>
        <p:txBody>
          <a:bodyPr vert="horz" wrap="square" lIns="0" tIns="0" rIns="0" bIns="0" rtlCol="0" anchor="ctr">
            <a:spAutoFit/>
          </a:bodyPr>
          <a:lstStyle/>
          <a:p>
            <a:pPr lvl="0"/>
            <a:r>
              <a:rPr lang="fr-FR"/>
              <a:t>Windows NT (XP, 7)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BB668854-48A3-4A6D-B175-5B4DE93B5FE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92400" y="1600200"/>
            <a:ext cx="7664400" cy="45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5A47B0-40AC-4FE0-80C8-87E820CD85F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38400" y="498374"/>
            <a:ext cx="7772400" cy="701731"/>
          </a:xfrm>
        </p:spPr>
        <p:txBody>
          <a:bodyPr wrap="square">
            <a:spAutoFit/>
          </a:bodyPr>
          <a:lstStyle/>
          <a:p>
            <a:pPr lvl="0"/>
            <a:r>
              <a:rPr lang="fr-BE"/>
              <a:t>On étudiera (plan du cours)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CA1604-1EEB-405A-8955-87A87C8EBB6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38400" y="1599840"/>
            <a:ext cx="7772400" cy="2028248"/>
          </a:xfrm>
        </p:spPr>
        <p:txBody>
          <a:bodyPr wrap="square">
            <a:spAutoFit/>
          </a:bodyPr>
          <a:lstStyle/>
          <a:p>
            <a:pPr marL="0" indent="0">
              <a:buClr>
                <a:srgbClr val="B2B2B2"/>
              </a:buClr>
              <a:buSzPct val="90000"/>
              <a:buFont typeface="Wingdings" pitchFamily="2"/>
              <a:buChar char="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BE"/>
              <a:t>Les appels systèmes</a:t>
            </a:r>
          </a:p>
          <a:p>
            <a:pPr marL="0" indent="0">
              <a:buClr>
                <a:srgbClr val="B2B2B2"/>
              </a:buClr>
              <a:buSzPct val="90000"/>
              <a:buFont typeface="Wingdings" pitchFamily="2"/>
              <a:buChar char="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BE"/>
              <a:t>Les processus</a:t>
            </a:r>
          </a:p>
          <a:p>
            <a:pPr marL="0" indent="0">
              <a:buClr>
                <a:srgbClr val="B2B2B2"/>
              </a:buClr>
              <a:buSzPct val="90000"/>
              <a:buFont typeface="Wingdings" pitchFamily="2"/>
              <a:buChar char="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BE"/>
              <a:t>La gestion des entrées sorties</a:t>
            </a:r>
          </a:p>
          <a:p>
            <a:pPr marL="0" indent="0">
              <a:buClr>
                <a:srgbClr val="B2B2B2"/>
              </a:buClr>
              <a:buSzPct val="90000"/>
              <a:buFont typeface="Wingdings" pitchFamily="2"/>
              <a:buChar char="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BE"/>
              <a:t>La gestion de la mémoire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HEVINC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HEVINCI" id="{E83B297F-8A55-4CC8-A51B-0038100A2C29}" vid="{A244249A-BDC5-4ED4-887D-AAF0E661B73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D4F9E4781B9A4782C5F1634C416C17" ma:contentTypeVersion="6" ma:contentTypeDescription="Crée un document." ma:contentTypeScope="" ma:versionID="82797578ca9be9101739482e6314cef6">
  <xsd:schema xmlns:xsd="http://www.w3.org/2001/XMLSchema" xmlns:xs="http://www.w3.org/2001/XMLSchema" xmlns:p="http://schemas.microsoft.com/office/2006/metadata/properties" xmlns:ns2="ff85e5dd-9316-4fb5-adec-73af0890d4bc" targetNamespace="http://schemas.microsoft.com/office/2006/metadata/properties" ma:root="true" ma:fieldsID="80dc0c1739675376eb07b6d9a3b00426" ns2:_="">
    <xsd:import namespace="ff85e5dd-9316-4fb5-adec-73af0890d4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85e5dd-9316-4fb5-adec-73af0890d4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E77DF3-6DEA-430B-A9D6-9380537623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85FD37-B6BA-4D30-BADB-4792396561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85e5dd-9316-4fb5-adec-73af0890d4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0EE867-8886-4CD1-9F79-4A526328E88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ThèmeHEVINCI</Template>
  <TotalTime>316</TotalTime>
  <Words>233</Words>
  <Application>Microsoft Office PowerPoint</Application>
  <PresentationFormat>Grand écran</PresentationFormat>
  <Paragraphs>26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ThèmeHEVINCI</vt:lpstr>
      <vt:lpstr>BINV1060 Systèmes d’exploitation</vt:lpstr>
      <vt:lpstr>Unix</vt:lpstr>
      <vt:lpstr>A noter</vt:lpstr>
      <vt:lpstr>Dans le noyau: yurk!</vt:lpstr>
      <vt:lpstr>Windows NT (XP, 7)</vt:lpstr>
      <vt:lpstr>On étudiera (plan du cours)</vt:lpstr>
    </vt:vector>
  </TitlesOfParts>
  <Company>Institut Paul Lambin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Ophélie Michelet</dc:creator>
  <cp:lastModifiedBy>Gregory Seront</cp:lastModifiedBy>
  <cp:revision>19</cp:revision>
  <dcterms:created xsi:type="dcterms:W3CDTF">2020-11-23T15:04:38Z</dcterms:created>
  <dcterms:modified xsi:type="dcterms:W3CDTF">2021-01-27T10:40:24Z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0x01010093D4F9E4781B9A4782C5F1634C416C17</vt:lpwstr>
  </property>
</Properties>
</file>