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5"/>
  </p:notesMasterIdLst>
  <p:handoutMasterIdLst>
    <p:handoutMasterId r:id="rId36"/>
  </p:handoutMasterIdLst>
  <p:sldIdLst>
    <p:sldId id="256" r:id="rId6"/>
    <p:sldId id="257" r:id="rId7"/>
    <p:sldId id="285" r:id="rId8"/>
    <p:sldId id="258" r:id="rId9"/>
    <p:sldId id="259" r:id="rId10"/>
    <p:sldId id="260" r:id="rId11"/>
    <p:sldId id="261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63" r:id="rId30"/>
    <p:sldId id="281" r:id="rId31"/>
    <p:sldId id="282" r:id="rId32"/>
    <p:sldId id="283" r:id="rId33"/>
    <p:sldId id="284" r:id="rId34"/>
  </p:sldIdLst>
  <p:sldSz cx="9144000" cy="6858000" type="screen4x3"/>
  <p:notesSz cx="6858000" cy="97742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88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B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88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B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9285480"/>
            <a:ext cx="2975760" cy="488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B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9285480"/>
            <a:ext cx="2975760" cy="488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150B8B18-680E-4FB3-822A-B4B0581FBAC1}" type="slidenum">
              <a:t>‹N°›</a:t>
            </a:fld>
            <a:endParaRPr lang="fr-B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5154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77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AutoShape 1"/>
          <p:cNvSpPr/>
          <p:nvPr/>
        </p:nvSpPr>
        <p:spPr>
          <a:xfrm>
            <a:off x="0" y="0"/>
            <a:ext cx="6858000" cy="97743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AutoShape 2"/>
          <p:cNvSpPr/>
          <p:nvPr/>
        </p:nvSpPr>
        <p:spPr>
          <a:xfrm>
            <a:off x="0" y="0"/>
            <a:ext cx="6858000" cy="97743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AutoShape 3"/>
          <p:cNvSpPr/>
          <p:nvPr/>
        </p:nvSpPr>
        <p:spPr>
          <a:xfrm>
            <a:off x="0" y="0"/>
            <a:ext cx="6858000" cy="97743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6" name="AutoShape 4"/>
          <p:cNvSpPr/>
          <p:nvPr/>
        </p:nvSpPr>
        <p:spPr>
          <a:xfrm>
            <a:off x="0" y="0"/>
            <a:ext cx="6858000" cy="97743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7" name="AutoShape 5"/>
          <p:cNvSpPr/>
          <p:nvPr/>
        </p:nvSpPr>
        <p:spPr>
          <a:xfrm>
            <a:off x="0" y="0"/>
            <a:ext cx="6858000" cy="97743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8" name="Espace réservé de l'image des diapositives 7"/>
          <p:cNvSpPr>
            <a:spLocks noGrp="1" noRot="1" noChangeAspect="1"/>
          </p:cNvSpPr>
          <p:nvPr>
            <p:ph type="sldImg" idx="2"/>
          </p:nvPr>
        </p:nvSpPr>
        <p:spPr>
          <a:xfrm>
            <a:off x="1190159" y="937800"/>
            <a:ext cx="4465800" cy="33818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Espace réservé des notes 8"/>
          <p:cNvSpPr txBox="1">
            <a:spLocks noGrp="1"/>
          </p:cNvSpPr>
          <p:nvPr>
            <p:ph type="body" sz="quarter" idx="3"/>
          </p:nvPr>
        </p:nvSpPr>
        <p:spPr>
          <a:xfrm>
            <a:off x="1060200" y="4649400"/>
            <a:ext cx="4732200" cy="375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973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BE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904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4788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69988" y="938213"/>
            <a:ext cx="4506912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4788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4788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4788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9A701E-2306-4D20-8373-D9C0FAC657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1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2DDB2D-BE03-412D-83A4-774CB1ACF7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3700" y="161925"/>
            <a:ext cx="1943100" cy="5969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676900" cy="59690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AD7350-66B3-4EE4-92F3-33F107A6F6B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69F731-10E9-4999-B3E0-26C772EBE46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2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E5FAAE-FF5F-41E5-A24F-49F025985F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9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EF3B47-B541-45B8-8A38-54E89A4CE7E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49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E302F7-30B5-4189-8D7D-FBEAD0431EB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5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988DF6-21F4-48E4-A421-4CF14E7E690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4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957345-E9E9-449E-94C9-15F5D25229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5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6F849-810E-435C-84CB-2ECD0BD60A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3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FE906-58E6-4FCB-AB75-31201BC5C4A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2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9E547-3C36-4F40-AD9B-BB01F72446B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6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DC86FB-DDBF-42A9-8994-60AAD641B9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343046-0C07-4459-81C5-3721273CE0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3700" y="161925"/>
            <a:ext cx="1943100" cy="5969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676900" cy="59690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9E3A8B-99D6-4BF2-A8A9-87805A989A3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0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D26B26-25A0-411C-AC28-1EA884C055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3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D2AC51-4245-4BD3-BE3B-ABA24231F27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5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C904E8-ECE3-4991-8CA8-C28C901BAC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9BD6D3-CC34-4C63-8B91-A3E3523D23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4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B344ED-AEBF-4477-8744-02B32C8791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30CB20-CB0A-4B74-9048-B306D646DF9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36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F27883-F590-4749-8FCC-9B7DBE061B7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1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686800" cy="4876920"/>
            <a:chOff x="0" y="0"/>
            <a:chExt cx="8686800" cy="4876920"/>
          </a:xfrm>
        </p:grpSpPr>
        <p:sp>
          <p:nvSpPr>
            <p:cNvPr id="3" name="Rectangle 3"/>
            <p:cNvSpPr/>
            <p:nvPr/>
          </p:nvSpPr>
          <p:spPr>
            <a:xfrm>
              <a:off x="0" y="0"/>
              <a:ext cx="609480" cy="4876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80880" y="1417680"/>
              <a:ext cx="8305920" cy="182520"/>
              <a:chOff x="380880" y="1417680"/>
              <a:chExt cx="8305920" cy="182520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6858000" y="1417680"/>
                <a:ext cx="1828800" cy="1825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BE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6" name="Line 6"/>
              <p:cNvSpPr/>
              <p:nvPr/>
            </p:nvSpPr>
            <p:spPr>
              <a:xfrm>
                <a:off x="380880" y="1493999"/>
                <a:ext cx="8305920" cy="0"/>
              </a:xfrm>
              <a:prstGeom prst="line">
                <a:avLst/>
              </a:prstGeom>
              <a:noFill/>
              <a:ln w="19080" cap="sq">
                <a:solidFill>
                  <a:srgbClr val="330033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BE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</p:grpSp>
      <p:sp>
        <p:nvSpPr>
          <p:cNvPr id="7" name="Espace réservé du titre 6"/>
          <p:cNvSpPr txBox="1">
            <a:spLocks noGrp="1"/>
          </p:cNvSpPr>
          <p:nvPr>
            <p:ph type="title"/>
          </p:nvPr>
        </p:nvSpPr>
        <p:spPr>
          <a:xfrm>
            <a:off x="914400" y="162360"/>
            <a:ext cx="7772400" cy="137412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fr-BE"/>
          </a:p>
        </p:txBody>
      </p:sp>
      <p:sp>
        <p:nvSpPr>
          <p:cNvPr id="8" name="Espace réservé du texte 7"/>
          <p:cNvSpPr txBox="1">
            <a:spLocks noGrp="1"/>
          </p:cNvSpPr>
          <p:nvPr>
            <p:ph type="body" idx="1"/>
          </p:nvPr>
        </p:nvSpPr>
        <p:spPr>
          <a:xfrm>
            <a:off x="914400" y="1599840"/>
            <a:ext cx="7772400" cy="45309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9" name="Espace réservé de la date 8"/>
          <p:cNvSpPr txBox="1">
            <a:spLocks noGrp="1"/>
          </p:cNvSpPr>
          <p:nvPr>
            <p:ph type="dt" sz="half" idx="2"/>
          </p:nvPr>
        </p:nvSpPr>
        <p:spPr>
          <a:xfrm>
            <a:off x="914039" y="6251399"/>
            <a:ext cx="198108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8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/>
          <p:cNvSpPr txBox="1">
            <a:spLocks noGrp="1"/>
          </p:cNvSpPr>
          <p:nvPr>
            <p:ph type="ftr" sz="quarter" idx="3"/>
          </p:nvPr>
        </p:nvSpPr>
        <p:spPr>
          <a:xfrm>
            <a:off x="3352320" y="624852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8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/>
          <p:cNvSpPr txBox="1">
            <a:spLocks noGrp="1"/>
          </p:cNvSpPr>
          <p:nvPr>
            <p:ph type="sldNum" sz="quarter" idx="4"/>
          </p:nvPr>
        </p:nvSpPr>
        <p:spPr>
          <a:xfrm>
            <a:off x="6781680" y="6248520"/>
            <a:ext cx="190512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8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</a:lstStyle>
          <a:p>
            <a:pPr lvl="0"/>
            <a:fld id="{F947D831-0086-440F-83F8-AEB3EA788584}" type="slidenum">
              <a:t>‹N°›</a:t>
            </a:fld>
            <a:endParaRPr lang="fr-FR"/>
          </a:p>
        </p:txBody>
      </p:sp>
      <p:sp>
        <p:nvSpPr>
          <p:cNvPr id="12" name="Line 12"/>
          <p:cNvSpPr/>
          <p:nvPr/>
        </p:nvSpPr>
        <p:spPr>
          <a:xfrm>
            <a:off x="0" y="4876920"/>
            <a:ext cx="609480" cy="0"/>
          </a:xfrm>
          <a:prstGeom prst="line">
            <a:avLst/>
          </a:prstGeom>
          <a:noFill/>
          <a:ln w="44280" cap="sq">
            <a:solidFill>
              <a:srgbClr val="3300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fr-BE" sz="4200" b="0" i="0" u="none" strike="noStrike" baseline="0">
          <a:ln>
            <a:noFill/>
          </a:ln>
          <a:solidFill>
            <a:srgbClr val="330033"/>
          </a:solidFill>
          <a:latin typeface="Times New Roman" pitchFamily="18"/>
          <a:ea typeface="Microsoft YaHei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697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fr-BE" sz="28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763119" cy="5943599"/>
            <a:chOff x="0" y="0"/>
            <a:chExt cx="8763119" cy="5943599"/>
          </a:xfrm>
        </p:grpSpPr>
        <p:sp>
          <p:nvSpPr>
            <p:cNvPr id="3" name="Rectangle 3"/>
            <p:cNvSpPr/>
            <p:nvPr/>
          </p:nvSpPr>
          <p:spPr>
            <a:xfrm>
              <a:off x="0" y="0"/>
              <a:ext cx="1752479" cy="4876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  <a:prstDash val="solid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0" y="3505319"/>
              <a:ext cx="8763119" cy="2438280"/>
              <a:chOff x="0" y="3505319"/>
              <a:chExt cx="8763119" cy="2438280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990719" y="3505319"/>
                <a:ext cx="7772400" cy="2438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330033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BE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6" name="Rectangle 6"/>
              <p:cNvSpPr/>
              <p:nvPr/>
            </p:nvSpPr>
            <p:spPr>
              <a:xfrm>
                <a:off x="1038240" y="3733920"/>
                <a:ext cx="7648559" cy="2138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FFE1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BE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7" name="Line 7"/>
              <p:cNvSpPr/>
              <p:nvPr/>
            </p:nvSpPr>
            <p:spPr>
              <a:xfrm>
                <a:off x="0" y="4876920"/>
                <a:ext cx="990719" cy="0"/>
              </a:xfrm>
              <a:prstGeom prst="line">
                <a:avLst/>
              </a:prstGeom>
              <a:noFill/>
              <a:ln w="50760" cap="sq">
                <a:solidFill>
                  <a:srgbClr val="330033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BE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635040" y="533520"/>
              <a:ext cx="8077320" cy="304560"/>
              <a:chOff x="635040" y="533520"/>
              <a:chExt cx="8077320" cy="304560"/>
            </a:xfrm>
          </p:grpSpPr>
          <p:sp>
            <p:nvSpPr>
              <p:cNvPr id="9" name="Rectangle 9"/>
              <p:cNvSpPr/>
              <p:nvPr/>
            </p:nvSpPr>
            <p:spPr>
              <a:xfrm>
                <a:off x="6273720" y="533520"/>
                <a:ext cx="2438640" cy="3045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  <a:prstDash val="solid"/>
              </a:ln>
            </p:spPr>
            <p:txBody>
              <a:bodyPr vert="horz"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BE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  <p:sp>
            <p:nvSpPr>
              <p:cNvPr id="10" name="Line 10"/>
              <p:cNvSpPr/>
              <p:nvPr/>
            </p:nvSpPr>
            <p:spPr>
              <a:xfrm>
                <a:off x="635040" y="685799"/>
                <a:ext cx="8077320" cy="0"/>
              </a:xfrm>
              <a:prstGeom prst="line">
                <a:avLst/>
              </a:prstGeom>
              <a:noFill/>
              <a:ln w="44280" cap="sq">
                <a:solidFill>
                  <a:srgbClr val="330033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fr-BE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Lucida Sans Unicode" pitchFamily="2"/>
                </a:endParaRPr>
              </a:p>
            </p:txBody>
          </p:sp>
        </p:grpSp>
      </p:grpSp>
      <p:sp>
        <p:nvSpPr>
          <p:cNvPr id="11" name="Espace réservé du titre 10"/>
          <p:cNvSpPr txBox="1">
            <a:spLocks noGrp="1"/>
          </p:cNvSpPr>
          <p:nvPr>
            <p:ph type="title"/>
          </p:nvPr>
        </p:nvSpPr>
        <p:spPr>
          <a:xfrm>
            <a:off x="914400" y="162360"/>
            <a:ext cx="7772400" cy="137412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fr-BE"/>
          </a:p>
        </p:txBody>
      </p:sp>
      <p:sp>
        <p:nvSpPr>
          <p:cNvPr id="12" name="Espace réservé du texte 11"/>
          <p:cNvSpPr txBox="1">
            <a:spLocks noGrp="1"/>
          </p:cNvSpPr>
          <p:nvPr>
            <p:ph type="body" idx="1"/>
          </p:nvPr>
        </p:nvSpPr>
        <p:spPr>
          <a:xfrm>
            <a:off x="914400" y="1599840"/>
            <a:ext cx="7772400" cy="45309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13" name="Espace réservé de la date 12"/>
          <p:cNvSpPr txBox="1">
            <a:spLocks noGrp="1"/>
          </p:cNvSpPr>
          <p:nvPr>
            <p:ph type="dt" sz="half" idx="2"/>
          </p:nvPr>
        </p:nvSpPr>
        <p:spPr>
          <a:xfrm>
            <a:off x="912599" y="6251399"/>
            <a:ext cx="190476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hangingPunct="0">
              <a:buNone/>
              <a:tabLst/>
              <a:defRPr lang="fr-FR" sz="10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4" name="Espace réservé du pied de page 13"/>
          <p:cNvSpPr txBox="1">
            <a:spLocks noGrp="1"/>
          </p:cNvSpPr>
          <p:nvPr>
            <p:ph type="ftr" sz="quarter" idx="3"/>
          </p:nvPr>
        </p:nvSpPr>
        <p:spPr>
          <a:xfrm>
            <a:off x="3354120" y="6248520"/>
            <a:ext cx="2895479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lvl="0" rtl="0" hangingPunct="0">
              <a:buNone/>
              <a:tabLst/>
              <a:defRPr lang="fr-FR" sz="10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5" name="Espace réservé du numéro de diapositive 14"/>
          <p:cNvSpPr txBox="1">
            <a:spLocks noGrp="1"/>
          </p:cNvSpPr>
          <p:nvPr>
            <p:ph type="sldNum" sz="quarter" idx="4"/>
          </p:nvPr>
        </p:nvSpPr>
        <p:spPr>
          <a:xfrm>
            <a:off x="6781680" y="6248520"/>
            <a:ext cx="190512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r" rtl="0" hangingPunct="1">
              <a:buNone/>
              <a:tabLst/>
              <a:defRPr lang="fr-FR" sz="10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61D7B43-5719-4166-8BF2-A453A5941CDC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fr-BE" sz="4200" b="0" i="0" u="none" strike="noStrike" kern="1200" baseline="0">
          <a:ln>
            <a:noFill/>
          </a:ln>
          <a:solidFill>
            <a:srgbClr val="330033"/>
          </a:solidFill>
          <a:latin typeface="Times New Roman" pitchFamily="18"/>
          <a:ea typeface="Microsoft YaHei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697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fr-BE" sz="28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85799" y="881280"/>
            <a:ext cx="7772400" cy="2396519"/>
          </a:xfrm>
        </p:spPr>
        <p:txBody>
          <a:bodyPr wrap="square" anchor="b">
            <a:spAutoFit/>
          </a:bodyPr>
          <a:lstStyle/>
          <a:p>
            <a:pPr lvl="0" hangingPunct="1">
              <a:lnSpc>
                <a:spcPct val="105000"/>
              </a:lnSpc>
            </a:pPr>
            <a:r>
              <a:rPr lang="fr-FR" sz="4800">
                <a:solidFill>
                  <a:srgbClr val="000000"/>
                </a:solidFill>
              </a:rPr>
              <a:t>Les entrées Sorties (E/S)</a:t>
            </a:r>
            <a:br>
              <a:rPr lang="fr-FR" sz="4800">
                <a:solidFill>
                  <a:srgbClr val="000000"/>
                </a:solidFill>
              </a:rPr>
            </a:br>
            <a:r>
              <a:rPr lang="fr-FR" sz="4800">
                <a:solidFill>
                  <a:srgbClr val="000000"/>
                </a:solidFill>
              </a:rPr>
              <a:t>Input Output (I/O)</a:t>
            </a:r>
            <a:br>
              <a:rPr lang="fr-FR" sz="4800">
                <a:solidFill>
                  <a:srgbClr val="000000"/>
                </a:solidFill>
              </a:rPr>
            </a:br>
            <a:r>
              <a:rPr lang="fr-FR" sz="4800">
                <a:solidFill>
                  <a:srgbClr val="000000"/>
                </a:solidFill>
              </a:rPr>
              <a:t>Première approche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71640" y="2781000"/>
            <a:ext cx="6400799" cy="301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1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500" b="1" i="1" u="none" strike="noStrike" kern="1200" baseline="0">
              <a:ln>
                <a:noFill/>
              </a:ln>
              <a:solidFill>
                <a:srgbClr val="CCECFF"/>
              </a:solidFill>
              <a:effectLst>
                <a:outerShdw dist="17961" dir="2700000">
                  <a:scrgbClr r="0" g="0" b="0"/>
                </a:outerShdw>
              </a:effectLst>
              <a:latin typeface="Tahoma" pitchFamily="18"/>
              <a:ea typeface="Microsoft YaHei" pitchFamily="2"/>
              <a:cs typeface="Mangal" pitchFamily="2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500" b="1" i="1" u="none" strike="noStrike" kern="1200" baseline="0">
              <a:ln>
                <a:noFill/>
              </a:ln>
              <a:solidFill>
                <a:srgbClr val="CCECFF"/>
              </a:solidFill>
              <a:effectLst>
                <a:outerShdw dist="17961" dir="2700000">
                  <a:scrgbClr r="0" g="0" b="0"/>
                </a:outerShdw>
              </a:effectLst>
              <a:latin typeface="Tahoma" pitchFamily="18"/>
              <a:ea typeface="Microsoft YaHei" pitchFamily="2"/>
              <a:cs typeface="Mangal" pitchFamily="2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500" b="1" i="1" u="none" strike="noStrike" kern="1200" baseline="0">
              <a:ln>
                <a:noFill/>
              </a:ln>
              <a:solidFill>
                <a:srgbClr val="CCECFF"/>
              </a:solidFill>
              <a:effectLst>
                <a:outerShdw dist="17961" dir="2700000">
                  <a:scrgbClr r="0" g="0" b="0"/>
                </a:outerShdw>
              </a:effectLst>
              <a:latin typeface="Tahoma" pitchFamily="18"/>
              <a:ea typeface="Microsoft YaHei" pitchFamily="2"/>
              <a:cs typeface="Mangal" pitchFamily="2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500" b="1" i="1" u="none" strike="noStrike" kern="1200" baseline="0">
              <a:ln>
                <a:noFill/>
              </a:ln>
              <a:solidFill>
                <a:srgbClr val="CCECFF"/>
              </a:solidFill>
              <a:effectLst>
                <a:outerShdw dist="17961" dir="2700000">
                  <a:scrgbClr r="0" g="0" b="0"/>
                </a:outerShdw>
              </a:effectLst>
              <a:latin typeface="Tahoma" pitchFamily="18"/>
              <a:ea typeface="Microsoft YaHei" pitchFamily="2"/>
              <a:cs typeface="Mangal" pitchFamily="2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500" b="1" i="1" u="none" strike="noStrike" kern="1200" baseline="0">
              <a:ln>
                <a:noFill/>
              </a:ln>
              <a:solidFill>
                <a:srgbClr val="CCECFF"/>
              </a:solidFill>
              <a:effectLst>
                <a:outerShdw dist="17961" dir="2700000">
                  <a:scrgbClr r="0" g="0" b="0"/>
                </a:outerShdw>
              </a:effectLst>
              <a:latin typeface="Tahoma" pitchFamily="18"/>
              <a:ea typeface="Microsoft YaHei" pitchFamily="2"/>
              <a:cs typeface="Mangal" pitchFamily="2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500" b="1" i="1" u="none" strike="noStrike" kern="1200" baseline="0">
              <a:ln>
                <a:noFill/>
              </a:ln>
              <a:solidFill>
                <a:srgbClr val="CCECFF"/>
              </a:solidFill>
              <a:effectLst>
                <a:outerShdw dist="17961" dir="2700000">
                  <a:scrgbClr r="0" g="0" b="0"/>
                </a:outerShdw>
              </a:effectLst>
              <a:latin typeface="Tahoma" pitchFamily="18"/>
              <a:ea typeface="Microsoft YaHei" pitchFamily="2"/>
              <a:cs typeface="Mangal" pitchFamily="2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500" b="1" i="1" u="none" strike="noStrike" kern="1200" baseline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18"/>
                <a:ea typeface="Microsoft YaHei" pitchFamily="2"/>
                <a:cs typeface="Mangal" pitchFamily="2"/>
              </a:rPr>
              <a:t>Grégory Seront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500" b="1" i="1" u="none" strike="noStrike" kern="1200" baseline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18"/>
                <a:ea typeface="Microsoft YaHei" pitchFamily="2"/>
                <a:cs typeface="Mangal" pitchFamily="2"/>
              </a:rPr>
              <a:t>Institut Paul Lambin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500" b="1" i="1" u="none" strike="noStrike" kern="1200" baseline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ahoma" pitchFamily="18"/>
                <a:ea typeface="Microsoft YaHei" pitchFamily="2"/>
                <a:cs typeface="Mangal" pitchFamily="2"/>
              </a:rPr>
              <a:t>E-mail: gregory.seront@ipl.be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4E6AB29F-F32C-4905-BB7F-5709580515FD}" type="slidenum">
              <a:t>10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50920" y="0"/>
            <a:ext cx="7764479" cy="123228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Lecture disque (approche naïve)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928439" y="1802880"/>
            <a:ext cx="7591320" cy="4172400"/>
          </a:xfrm>
        </p:spPr>
        <p:txBody>
          <a:bodyPr wrap="square" lIns="0" tIns="0" rIns="0" bIns="0">
            <a:spAutoFit/>
          </a:bodyPr>
          <a:lstStyle/>
          <a:p>
            <a:pPr marL="320400" lvl="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endParaRPr lang="fr-FR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35280" y="738359"/>
            <a:ext cx="5580000" cy="61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915DBAA6-3A1F-4FFA-82CD-404D6BD6F516}" type="slidenum">
              <a:t>11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412560"/>
            <a:ext cx="7764479" cy="123192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E/S Programmées  (approche naïve)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928439" y="1802880"/>
            <a:ext cx="7591320" cy="4172400"/>
          </a:xfrm>
        </p:spPr>
        <p:txBody>
          <a:bodyPr wrap="square" lIns="0" tIns="0" rIns="0" bIns="0">
            <a:spAutoFit/>
          </a:bodyPr>
          <a:lstStyle/>
          <a:p>
            <a:pPr marL="320400" lvl="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FR" sz="2400"/>
              <a:t>1) Demande  de write par l'utilisateur</a:t>
            </a:r>
          </a:p>
          <a:p>
            <a:pPr marL="320400" lvl="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FR" sz="2400"/>
              <a:t>2)  Le driver regarde le status du device pour voir si busy si oui =&gt; attente</a:t>
            </a:r>
          </a:p>
          <a:p>
            <a:pPr marL="320400" lvl="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FR" sz="2400"/>
              <a:t>3) On met la commande dans le reg du contrôleur avec le premier caractère</a:t>
            </a:r>
          </a:p>
          <a:p>
            <a:pPr marL="320400" lvl="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FR" sz="2400"/>
              <a:t>4) On attend status ok</a:t>
            </a:r>
          </a:p>
          <a:p>
            <a:pPr marL="320400" lvl="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FR" sz="2400"/>
              <a:t>5) Copie le caractère suivant</a:t>
            </a:r>
          </a:p>
          <a:p>
            <a:pPr marL="320400" lvl="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BE" sz="2400"/>
              <a:t>6) etc,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914400" y="163440"/>
            <a:ext cx="7772400" cy="1371959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r>
              <a:rPr lang="fr-BE"/>
              <a:t>E/S Programmées </a:t>
            </a:r>
            <a:r>
              <a:rPr lang="fr-FR"/>
              <a:t> (approche naïve)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781280"/>
            <a:ext cx="9144000" cy="323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0A5C48F8-9066-415E-9D9A-8C64A37C6A7C}" type="slidenum">
              <a:t>13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412560"/>
            <a:ext cx="7764479" cy="123192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E/S Programmées (approche naïve)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928439" y="1802880"/>
            <a:ext cx="7591320" cy="417240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Problème?</a:t>
            </a:r>
          </a:p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Trop d'attente pour rien, ...</a:t>
            </a:r>
          </a:p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On pourrait exécuter d'autres programme pendant ce temps, ...</a:t>
            </a:r>
          </a:p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Autre solution?</a:t>
            </a:r>
          </a:p>
          <a:p>
            <a:pPr marL="320400" lvl="0" indent="-320400" hangingPunct="1">
              <a:lnSpc>
                <a:spcPct val="106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086FB5E4-0069-42BC-A66D-4A67A4CF3864}" type="slidenum">
              <a:t>14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456839"/>
            <a:ext cx="7764479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Gestion par interruption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928439" y="1802880"/>
            <a:ext cx="7591320" cy="417240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Le périphérique prévient quand il a fini via une </a:t>
            </a:r>
            <a:r>
              <a:rPr lang="fr-FR" b="1"/>
              <a:t>interruption hardware</a:t>
            </a:r>
          </a:p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L’OS n’attend plus de façon active pour imprimer le caractère suivant.</a:t>
            </a:r>
          </a:p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BE"/>
              <a:t>On peut exécuter un autre processus pendant ce temps là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4C357F4B-B0B7-46E6-B2CA-E15F05465FF3}" type="slidenum">
              <a:t>15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456839"/>
            <a:ext cx="7764479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Gestion E/S par Interruption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773360"/>
            <a:ext cx="9144000" cy="381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64576359-C797-479A-8B80-1D4C36341BCF}" type="slidenum">
              <a:t>16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456839"/>
            <a:ext cx="7764479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Lecture par interruption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928439" y="1802880"/>
            <a:ext cx="7591320" cy="417240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Le périphérique prévient quand il a fini via une </a:t>
            </a:r>
            <a:r>
              <a:rPr lang="fr-FR" b="1"/>
              <a:t>interruption hardware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0040" y="1378080"/>
            <a:ext cx="7871040" cy="547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CF71B19D-463E-44C7-886E-08551C510637}" type="slidenum">
              <a:t>17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456839"/>
            <a:ext cx="7764479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Lecture par interruption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685799" y="1440000"/>
            <a:ext cx="7764479" cy="5040360"/>
          </a:xfrm>
        </p:spPr>
        <p:txBody>
          <a:bodyPr wrap="square" lIns="0" tIns="0" rIns="0" bIns="0">
            <a:spAutoFit/>
          </a:bodyPr>
          <a:lstStyle/>
          <a:p>
            <a:pPr marL="342720" lvl="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/>
              <a:t>1) Demande  de read par l'utilisateur</a:t>
            </a:r>
          </a:p>
          <a:p>
            <a:pPr marL="342720" lvl="0" indent="-342720" hangingPunct="1">
              <a:lnSpc>
                <a:spcPct val="101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/>
              <a:t>2) Le driver regarde le status du device pour voir si busy si oui =&gt; attente</a:t>
            </a:r>
          </a:p>
          <a:p>
            <a:pPr marL="342720" lvl="0" indent="-342720" hangingPunct="1">
              <a:lnSpc>
                <a:spcPct val="101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/>
              <a:t>3) On met la commande dans le reg du contrôleur</a:t>
            </a:r>
          </a:p>
          <a:p>
            <a:pPr marL="342720" lvl="0" indent="-342720" hangingPunct="1">
              <a:lnSpc>
                <a:spcPct val="101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/>
              <a:t>4) On stocke info dans device status table. On rend le contrôle à un autre programme.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30D7C5A4-B1A5-4CF7-9C44-D6FDF74C322B}" type="slidenum">
              <a:t>18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456839"/>
            <a:ext cx="7764479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Lecture par interruption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685799" y="1440000"/>
            <a:ext cx="7764479" cy="5534280"/>
          </a:xfrm>
        </p:spPr>
        <p:txBody>
          <a:bodyPr wrap="square" lIns="0" tIns="0" rIns="0" bIns="0">
            <a:spAutoFit/>
          </a:bodyPr>
          <a:lstStyle/>
          <a:p>
            <a:pPr marL="342720" lvl="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/>
              <a:t>5) Quand le device à fini il fait une interruption.</a:t>
            </a:r>
          </a:p>
          <a:p>
            <a:pPr marL="342720" lvl="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/>
              <a:t>6) Le gestionnaire d'interruption détermine de qui vient l'interruption et branche sur le bon gestionnaire de périphérique.</a:t>
            </a:r>
          </a:p>
          <a:p>
            <a:pPr marL="342720" lvl="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/>
              <a:t>7) Le gestionnaire de périph. regarde le statut du périph.</a:t>
            </a:r>
          </a:p>
          <a:p>
            <a:pPr marL="342720" lvl="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/>
              <a:t>8) Il copie les données chez l'utilisateur</a:t>
            </a:r>
          </a:p>
          <a:p>
            <a:pPr marL="342720" lvl="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/>
              <a:t>9) Il rend la main à l'utilisateur.</a:t>
            </a:r>
          </a:p>
          <a:p>
            <a:pPr marL="342720" lvl="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914400" y="277560"/>
            <a:ext cx="7772400" cy="1143360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r>
              <a:rPr lang="fr-BE"/>
              <a:t>Direct Memory Access (DMA)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13000"/>
            <a:ext cx="9144000" cy="407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EF6819AA-EDAA-4017-8B45-398B2F1039B9}" type="slidenum">
              <a:t>2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720582"/>
            <a:ext cx="7764479" cy="615874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 dirty="0" smtClean="0"/>
              <a:t>Observons nos périphériques</a:t>
            </a:r>
            <a:endParaRPr lang="fr-FR" dirty="0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928439" y="1802880"/>
            <a:ext cx="7591320" cy="981679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 dirty="0" smtClean="0"/>
              <a:t>msinfo32</a:t>
            </a:r>
            <a:endParaRPr lang="fr-FR" dirty="0"/>
          </a:p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 dirty="0" err="1" smtClean="0"/>
              <a:t>Device</a:t>
            </a:r>
            <a:r>
              <a:rPr lang="fr-FR" dirty="0" smtClean="0"/>
              <a:t> manager</a:t>
            </a:r>
            <a:endParaRPr lang="fr-F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914400" y="277560"/>
            <a:ext cx="7772400" cy="1143360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r>
              <a:rPr lang="fr-BE"/>
              <a:t>Direct Memory Access (DMA)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84279"/>
            <a:ext cx="9144000" cy="252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914400" y="277560"/>
            <a:ext cx="7772400" cy="1143360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r>
              <a:rPr lang="fr-BE"/>
              <a:t>Contrôleur d’interruptions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0" y="2225520"/>
            <a:ext cx="9144000" cy="3523319"/>
            <a:chOff x="0" y="2225520"/>
            <a:chExt cx="9144000" cy="352331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0" y="2225520"/>
              <a:ext cx="9144000" cy="3522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0" y="2225520"/>
              <a:ext cx="9144000" cy="35233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914400" y="277560"/>
            <a:ext cx="7772400" cy="1143360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r>
              <a:rPr lang="fr-BE"/>
              <a:t>Structure des logiciel d’E/S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0" y="1773360"/>
            <a:ext cx="9144000" cy="3456359"/>
            <a:chOff x="0" y="1773360"/>
            <a:chExt cx="9144000" cy="345635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0" y="1773360"/>
              <a:ext cx="9144000" cy="345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0" y="1773360"/>
              <a:ext cx="9144000" cy="34563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914400" y="277560"/>
            <a:ext cx="7772400" cy="1143360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r>
              <a:rPr lang="fr-BE"/>
              <a:t>Pilotes des périphériques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042919" y="1052640"/>
            <a:ext cx="6553440" cy="5807160"/>
            <a:chOff x="1042919" y="1052640"/>
            <a:chExt cx="6553440" cy="580716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1042919" y="1052640"/>
              <a:ext cx="6553440" cy="580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1042919" y="1052640"/>
              <a:ext cx="6553440" cy="58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914400" y="163440"/>
            <a:ext cx="7772400" cy="1371959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r>
              <a:rPr lang="fr-BE"/>
              <a:t>Logiciel d’E/S indépendant du hardware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1440" tIns="45720" rIns="91440" bIns="45720">
            <a:spAutoFit/>
          </a:bodyPr>
          <a:lstStyle/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r>
              <a:rPr lang="fr-BE"/>
              <a:t>Interfaçage uniforme</a:t>
            </a:r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r>
              <a:rPr lang="fr-BE"/>
              <a:t>Mise en mémoire tampon</a:t>
            </a:r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r>
              <a:rPr lang="fr-BE"/>
              <a:t>Rapport d’erreurs</a:t>
            </a:r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r>
              <a:rPr lang="fr-BE"/>
              <a:t>Allocation et libération des périphériques</a:t>
            </a:r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r>
              <a:rPr lang="fr-BE"/>
              <a:t>Taille de bloc indépendante périph</a:t>
            </a:r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endParaRPr lang="fr-BE"/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8A088862-7313-49B1-A425-5253EB87E17C}" type="slidenum">
              <a:t>25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240" y="456839"/>
            <a:ext cx="7761240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Abstraction du contrôleur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685440" y="1980720"/>
            <a:ext cx="7761240" cy="504072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Les détails des  opérations  I/O diffèrent de contrôleur en contrôleur</a:t>
            </a:r>
          </a:p>
          <a:p>
            <a:pPr lvl="0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Ces différences sont cachées par l’OS qui propose un interface: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le programmeur emploie  une interface I/O abstraite implémentée pour dialoguer avec un grand nombre de devices sans connaître les détails de chacune.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Les opérations de haut niveau incluent allocate/deallocate et read/write.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914400" y="277560"/>
            <a:ext cx="7772400" cy="1143360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r>
              <a:rPr lang="fr-BE"/>
              <a:t>Interfaçage standard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341360"/>
            <a:ext cx="9144000" cy="362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84000" y="-171360"/>
            <a:ext cx="7799400" cy="1141560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r>
              <a:rPr lang="fr-BE"/>
              <a:t>Mise en mémoire tampon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10920" y="4365360"/>
            <a:ext cx="7948440" cy="2492640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>
              <a:lnSpc>
                <a:spcPct val="90000"/>
              </a:lnSpc>
              <a:buClr>
                <a:srgbClr val="B2B2B2"/>
              </a:buClr>
              <a:buSzPct val="90000"/>
              <a:buAutoNum type="alphaLcParenR"/>
            </a:pPr>
            <a:r>
              <a:rPr lang="fr-BE"/>
              <a:t>Pas de tampon</a:t>
            </a:r>
          </a:p>
          <a:p>
            <a:pPr lvl="0" hangingPunct="1">
              <a:lnSpc>
                <a:spcPct val="90000"/>
              </a:lnSpc>
              <a:buClr>
                <a:srgbClr val="B2B2B2"/>
              </a:buClr>
              <a:buSzPct val="90000"/>
              <a:buAutoNum type="alphaLcParenR"/>
            </a:pPr>
            <a:r>
              <a:rPr lang="fr-BE"/>
              <a:t>Tampon espace utilisateur</a:t>
            </a:r>
          </a:p>
          <a:p>
            <a:pPr lvl="0" hangingPunct="1">
              <a:lnSpc>
                <a:spcPct val="90000"/>
              </a:lnSpc>
              <a:buClr>
                <a:srgbClr val="B2B2B2"/>
              </a:buClr>
              <a:buSzPct val="90000"/>
              <a:buAutoNum type="alphaLcParenR"/>
            </a:pPr>
            <a:r>
              <a:rPr lang="fr-BE"/>
              <a:t>Tampon noyau</a:t>
            </a:r>
          </a:p>
          <a:p>
            <a:pPr lvl="0" hangingPunct="1">
              <a:lnSpc>
                <a:spcPct val="90000"/>
              </a:lnSpc>
              <a:buClr>
                <a:srgbClr val="B2B2B2"/>
              </a:buClr>
              <a:buSzPct val="90000"/>
              <a:buAutoNum type="alphaLcParenR"/>
            </a:pPr>
            <a:r>
              <a:rPr lang="fr-BE"/>
              <a:t>Double tampon noyau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0" y="620640"/>
            <a:ext cx="9144000" cy="3767400"/>
            <a:chOff x="0" y="620640"/>
            <a:chExt cx="9144000" cy="3767400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0" y="620640"/>
              <a:ext cx="9144000" cy="3767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ZoneTexte 5"/>
            <p:cNvSpPr txBox="1"/>
            <p:nvPr/>
          </p:nvSpPr>
          <p:spPr>
            <a:xfrm>
              <a:off x="0" y="620640"/>
              <a:ext cx="9144000" cy="37674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914400" y="277560"/>
            <a:ext cx="7772400" cy="1143360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endParaRPr lang="fr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2919" y="1671480"/>
            <a:ext cx="7299360" cy="398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914400" y="277560"/>
            <a:ext cx="7772400" cy="1143360"/>
          </a:xfrm>
        </p:spPr>
        <p:txBody>
          <a:bodyPr wrap="square" lIns="91440" tIns="45720" rIns="91440" bIns="45720">
            <a:spAutoFit/>
          </a:bodyPr>
          <a:lstStyle/>
          <a:p>
            <a:pPr lvl="0" hangingPunct="1"/>
            <a:r>
              <a:rPr lang="fr-BE"/>
              <a:t>Vue d’ensemble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0" y="1628639"/>
            <a:ext cx="9144000" cy="3974040"/>
            <a:chOff x="0" y="1628639"/>
            <a:chExt cx="9144000" cy="397404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0" y="1628639"/>
              <a:ext cx="9144000" cy="39736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0" y="1628639"/>
              <a:ext cx="9144000" cy="39740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EF6819AA-EDAA-4017-8B45-398B2F1039B9}" type="slidenum">
              <a:t>3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456839"/>
            <a:ext cx="7764479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Contrôle du disque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928439" y="1802880"/>
            <a:ext cx="7591320" cy="417240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L'OS contrôle-t-il directement les têtes de lecture du disque?</a:t>
            </a:r>
          </a:p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Non! Le disque possède un </a:t>
            </a:r>
            <a:r>
              <a:rPr lang="fr-FR" b="1"/>
              <a:t>contrôleur</a:t>
            </a:r>
          </a:p>
        </p:txBody>
      </p:sp>
    </p:spTree>
    <p:extLst>
      <p:ext uri="{BB962C8B-B14F-4D97-AF65-F5344CB8AC3E}">
        <p14:creationId xmlns:p14="http://schemas.microsoft.com/office/powerpoint/2010/main" val="188996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AFF4C49A-C56B-4D1B-8C4B-BF86D473DC78}" type="slidenum">
              <a:t>4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456839"/>
            <a:ext cx="7763040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Contrôleurs (Rappel)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928439" y="1803240"/>
            <a:ext cx="7589879" cy="4177080"/>
          </a:xfrm>
        </p:spPr>
        <p:txBody>
          <a:bodyPr wrap="square" lIns="0" tIns="0" rIns="0" bIns="0">
            <a:spAutoFit/>
          </a:bodyPr>
          <a:lstStyle/>
          <a:p>
            <a:pPr lvl="0" hangingPunct="1"/>
            <a:endParaRPr lang="fr-FR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6920" y="1800360"/>
            <a:ext cx="2503440" cy="41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2905E408-A968-413E-AA85-A38795189B6F}" type="slidenum">
              <a:t>5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240" y="456839"/>
            <a:ext cx="7761240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Contrôleur (Rappel)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928800" y="1802880"/>
            <a:ext cx="7588080" cy="417240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Le contrôleur offre la possibilité de piloter un périphérique physique au moyen d‘instructions exécutées par le CPU.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Assure la transformation des signaux digitaux en signaux analogiques.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Interprète les instructions en ordre de positionnement pour une tête de lecture, une K7,..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294DDD64-349E-4CB8-8CEA-311A4A200AF4}" type="slidenum">
              <a:t>6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179280" y="115560"/>
            <a:ext cx="7763040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Registres de Contrôle (Rappel)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468000" y="1412640"/>
            <a:ext cx="7762680" cy="4026239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 b="1"/>
              <a:t>Le contrôleur est accédé via des registres de contrôle</a:t>
            </a:r>
          </a:p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 b="1"/>
              <a:t>TBD figure 4.8 pg 128 NUTT</a:t>
            </a:r>
          </a:p>
          <a:p>
            <a:pPr marL="320400" lvl="0" indent="-320400" hangingPunct="1">
              <a:lnSpc>
                <a:spcPct val="106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endParaRPr lang="fr-FR" b="1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360" y="2281320"/>
            <a:ext cx="7635960" cy="457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5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6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C41B9F5E-88DD-4E62-81F9-4210C853CBB4}" type="slidenum">
              <a:t>7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671040" y="255240"/>
            <a:ext cx="7805880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Accès registres contrôle (Rappel)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684000" y="1484279"/>
            <a:ext cx="7954920" cy="333252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Accès via des ports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In Reg, Port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Out Port, Reg</a:t>
            </a:r>
          </a:p>
          <a:p>
            <a:pPr lvl="0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Mappé en mémoire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Mov Reg, adresse</a:t>
            </a:r>
          </a:p>
          <a:p>
            <a:pPr lvl="0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TBD Figure pg 289 Tannen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9640" y="4140360"/>
            <a:ext cx="7348680" cy="24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5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6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DDE5203A-97E7-47C2-8A30-0AC85149C39F}" type="slidenum">
              <a:t>8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684359" y="-360"/>
            <a:ext cx="7805519" cy="114336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Accès registres contrôle (Rappel)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539280" y="981000"/>
            <a:ext cx="7954920" cy="333252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Accès via des ports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In Reg, Port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Out Port, Reg</a:t>
            </a:r>
          </a:p>
          <a:p>
            <a:pPr lvl="0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Mappé en mémoire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Mov Reg, adresse</a:t>
            </a:r>
          </a:p>
          <a:p>
            <a:pPr lvl="0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TBD Figure pg 289 Tannen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9640" y="3583080"/>
            <a:ext cx="7236000" cy="327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3352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20067C5A-CFFC-49B7-8880-B5AE1ED72224}" type="slidenum">
              <a:t>9</a:t>
            </a:fld>
            <a:endParaRPr lang="fr-FR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28600" y="412560"/>
            <a:ext cx="7764479" cy="1231920"/>
          </a:xfrm>
        </p:spPr>
        <p:txBody>
          <a:bodyPr wrap="square" lIns="0" tIns="0" rIns="0" bIns="0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BE"/>
              <a:t>E/S Programmées </a:t>
            </a:r>
            <a:r>
              <a:rPr lang="fr-FR"/>
              <a:t> (approche naïve)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0" y="1893960"/>
            <a:ext cx="9144000" cy="4127760"/>
            <a:chOff x="0" y="1893960"/>
            <a:chExt cx="9144000" cy="41277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0" y="1893960"/>
              <a:ext cx="9144000" cy="412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ZoneTexte 6"/>
            <p:cNvSpPr txBox="1"/>
            <p:nvPr/>
          </p:nvSpPr>
          <p:spPr>
            <a:xfrm>
              <a:off x="0" y="1893960"/>
              <a:ext cx="9144000" cy="41277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6" ma:contentTypeDescription="Crée un document." ma:contentTypeScope="" ma:versionID="82797578ca9be9101739482e6314cef6">
  <xsd:schema xmlns:xsd="http://www.w3.org/2001/XMLSchema" xmlns:xs="http://www.w3.org/2001/XMLSchema" xmlns:p="http://schemas.microsoft.com/office/2006/metadata/properties" xmlns:ns2="ff85e5dd-9316-4fb5-adec-73af0890d4bc" targetNamespace="http://schemas.microsoft.com/office/2006/metadata/properties" ma:root="true" ma:fieldsID="80dc0c1739675376eb07b6d9a3b00426" ns2:_="">
    <xsd:import namespace="ff85e5dd-9316-4fb5-adec-73af0890d4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B0F222-DDD1-480D-8D32-15F26CC10E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673C72-AD08-4BD1-B5B7-53C33F020E59}"/>
</file>

<file path=customXml/itemProps3.xml><?xml version="1.0" encoding="utf-8"?>
<ds:datastoreItem xmlns:ds="http://schemas.openxmlformats.org/officeDocument/2006/customXml" ds:itemID="{85B42435-C36B-419A-842A-0665705397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643</Words>
  <Application>Microsoft Office PowerPoint</Application>
  <PresentationFormat>Affichage à l'écran (4:3)</PresentationFormat>
  <Paragraphs>128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41" baseType="lpstr">
      <vt:lpstr>Microsoft YaHei</vt:lpstr>
      <vt:lpstr>Arial</vt:lpstr>
      <vt:lpstr>Arial Unicode MS</vt:lpstr>
      <vt:lpstr>Calibri</vt:lpstr>
      <vt:lpstr>Lucida Sans Unicode</vt:lpstr>
      <vt:lpstr>Mangal</vt:lpstr>
      <vt:lpstr>Monotype Sorts</vt:lpstr>
      <vt:lpstr>Tahoma</vt:lpstr>
      <vt:lpstr>Times New Roman</vt:lpstr>
      <vt:lpstr>Wingdings</vt:lpstr>
      <vt:lpstr>Standard</vt:lpstr>
      <vt:lpstr>Titre1</vt:lpstr>
      <vt:lpstr>Les entrées Sorties (E/S) Input Output (I/O) Première approche</vt:lpstr>
      <vt:lpstr>Observons nos périphériques</vt:lpstr>
      <vt:lpstr>Contrôle du disque</vt:lpstr>
      <vt:lpstr>Contrôleurs (Rappel)</vt:lpstr>
      <vt:lpstr>Contrôleur (Rappel)</vt:lpstr>
      <vt:lpstr>Registres de Contrôle (Rappel)</vt:lpstr>
      <vt:lpstr>Accès registres contrôle (Rappel)</vt:lpstr>
      <vt:lpstr>Accès registres contrôle (Rappel)</vt:lpstr>
      <vt:lpstr>E/S Programmées  (approche naïve)</vt:lpstr>
      <vt:lpstr>Lecture disque (approche naïve)</vt:lpstr>
      <vt:lpstr>E/S Programmées  (approche naïve)</vt:lpstr>
      <vt:lpstr>E/S Programmées  (approche naïve)</vt:lpstr>
      <vt:lpstr>E/S Programmées (approche naïve)</vt:lpstr>
      <vt:lpstr>Gestion par interruption</vt:lpstr>
      <vt:lpstr>Gestion E/S par Interruption</vt:lpstr>
      <vt:lpstr>Lecture par interruption</vt:lpstr>
      <vt:lpstr>Lecture par interruption</vt:lpstr>
      <vt:lpstr>Lecture par interruption</vt:lpstr>
      <vt:lpstr>Direct Memory Access (DMA)</vt:lpstr>
      <vt:lpstr>Direct Memory Access (DMA)</vt:lpstr>
      <vt:lpstr>Contrôleur d’interruptions</vt:lpstr>
      <vt:lpstr>Structure des logiciel d’E/S</vt:lpstr>
      <vt:lpstr>Pilotes des périphériques</vt:lpstr>
      <vt:lpstr>Logiciel d’E/S indépendant du hardware</vt:lpstr>
      <vt:lpstr>Abstraction du contrôleur</vt:lpstr>
      <vt:lpstr>Interfaçage standard</vt:lpstr>
      <vt:lpstr>Mise en mémoire tampon</vt:lpstr>
      <vt:lpstr>Présentation PowerPoint</vt:lpstr>
      <vt:lpstr>Vue d’ensemble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entrées Sorties (E/S) Input Output (I/O) Première approche</dc:title>
  <dc:creator>Gregory Seront</dc:creator>
  <cp:lastModifiedBy>Gregory Seront</cp:lastModifiedBy>
  <cp:revision>32</cp:revision>
  <cp:lastPrinted>2013-03-08T11:55:45Z</cp:lastPrinted>
  <dcterms:modified xsi:type="dcterms:W3CDTF">2020-03-05T13:30:43Z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</Properties>
</file>