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49" r:id="rId5"/>
  </p:sldMasterIdLst>
  <p:notesMasterIdLst>
    <p:notesMasterId r:id="rId90"/>
  </p:notesMasterIdLst>
  <p:sldIdLst>
    <p:sldId id="256" r:id="rId6"/>
    <p:sldId id="258" r:id="rId7"/>
    <p:sldId id="261" r:id="rId8"/>
    <p:sldId id="267" r:id="rId9"/>
    <p:sldId id="268" r:id="rId10"/>
    <p:sldId id="262" r:id="rId11"/>
    <p:sldId id="270" r:id="rId12"/>
    <p:sldId id="377" r:id="rId13"/>
    <p:sldId id="363" r:id="rId14"/>
    <p:sldId id="275" r:id="rId15"/>
    <p:sldId id="364" r:id="rId16"/>
    <p:sldId id="362" r:id="rId17"/>
    <p:sldId id="378" r:id="rId18"/>
    <p:sldId id="379" r:id="rId19"/>
    <p:sldId id="380" r:id="rId20"/>
    <p:sldId id="381" r:id="rId21"/>
    <p:sldId id="382" r:id="rId22"/>
    <p:sldId id="373" r:id="rId23"/>
    <p:sldId id="374" r:id="rId24"/>
    <p:sldId id="375" r:id="rId25"/>
    <p:sldId id="300" r:id="rId26"/>
    <p:sldId id="301" r:id="rId27"/>
    <p:sldId id="302" r:id="rId28"/>
    <p:sldId id="376" r:id="rId29"/>
    <p:sldId id="303" r:id="rId30"/>
    <p:sldId id="304" r:id="rId31"/>
    <p:sldId id="305" r:id="rId32"/>
    <p:sldId id="306" r:id="rId33"/>
    <p:sldId id="307" r:id="rId34"/>
    <p:sldId id="308" r:id="rId35"/>
    <p:sldId id="365" r:id="rId36"/>
    <p:sldId id="372" r:id="rId37"/>
    <p:sldId id="311" r:id="rId38"/>
    <p:sldId id="367" r:id="rId39"/>
    <p:sldId id="368" r:id="rId40"/>
    <p:sldId id="369" r:id="rId41"/>
    <p:sldId id="370" r:id="rId42"/>
    <p:sldId id="371" r:id="rId43"/>
    <p:sldId id="366" r:id="rId44"/>
    <p:sldId id="312" r:id="rId45"/>
    <p:sldId id="313" r:id="rId46"/>
    <p:sldId id="314" r:id="rId47"/>
    <p:sldId id="309" r:id="rId48"/>
    <p:sldId id="310" r:id="rId49"/>
    <p:sldId id="354" r:id="rId50"/>
    <p:sldId id="355" r:id="rId51"/>
    <p:sldId id="356" r:id="rId52"/>
    <p:sldId id="357" r:id="rId53"/>
    <p:sldId id="358" r:id="rId54"/>
    <p:sldId id="359" r:id="rId55"/>
    <p:sldId id="361" r:id="rId56"/>
    <p:sldId id="360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9" r:id="rId70"/>
    <p:sldId id="330" r:id="rId71"/>
    <p:sldId id="331" r:id="rId72"/>
    <p:sldId id="332" r:id="rId73"/>
    <p:sldId id="333" r:id="rId74"/>
    <p:sldId id="334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</p:sldIdLst>
  <p:sldSz cx="10080625" cy="7559675"/>
  <p:notesSz cx="6796088" cy="9925050"/>
  <p:defaultTextStyle>
    <a:defPPr>
      <a:defRPr lang="en-GB"/>
    </a:defPPr>
    <a:lvl1pPr algn="l" defTabSz="449263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1pPr>
    <a:lvl2pPr marL="742950" indent="-285750" algn="l" defTabSz="449263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2pPr>
    <a:lvl3pPr marL="1143000" indent="-228600" algn="l" defTabSz="449263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3pPr>
    <a:lvl4pPr marL="1600200" indent="-228600" algn="l" defTabSz="449263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4pPr>
    <a:lvl5pPr marL="2057400" indent="-228600" algn="l" defTabSz="449263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>
      <p:cViewPr varScale="1">
        <p:scale>
          <a:sx n="90" d="100"/>
          <a:sy n="90" d="100"/>
        </p:scale>
        <p:origin x="1480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0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2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viewProps" Target="view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AutoShape 1"/>
          <p:cNvSpPr>
            <a:spLocks noChangeArrowheads="1"/>
          </p:cNvSpPr>
          <p:nvPr/>
        </p:nvSpPr>
        <p:spPr bwMode="auto">
          <a:xfrm>
            <a:off x="0" y="0"/>
            <a:ext cx="6796088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03427" name="AutoShape 2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03428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9663" y="954088"/>
            <a:ext cx="4575175" cy="343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6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1052513" y="4722813"/>
            <a:ext cx="469423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0445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39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39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68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39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199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39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60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39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162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39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11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39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610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39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52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495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05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064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155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155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01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25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360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46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565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667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76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76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95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76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83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0957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79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79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632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79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796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46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08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46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30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46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28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79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300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896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998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101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"/>
          <p:cNvSpPr txBox="1">
            <a:spLocks noChangeArrowheads="1"/>
          </p:cNvSpPr>
          <p:nvPr/>
        </p:nvSpPr>
        <p:spPr bwMode="auto">
          <a:xfrm>
            <a:off x="1179513" y="952500"/>
            <a:ext cx="4433887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57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872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845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974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798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077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9304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179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020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954088"/>
            <a:ext cx="4576762" cy="3432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309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954088"/>
            <a:ext cx="4576762" cy="3432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806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954088"/>
            <a:ext cx="4576762" cy="3432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3959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589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695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589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5063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69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3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1"/>
          <p:cNvSpPr txBox="1">
            <a:spLocks noChangeArrowheads="1"/>
          </p:cNvSpPr>
          <p:nvPr/>
        </p:nvSpPr>
        <p:spPr bwMode="auto">
          <a:xfrm>
            <a:off x="1138238" y="866775"/>
            <a:ext cx="4513262" cy="3471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67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203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30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408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51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61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715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81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920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02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125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059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227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32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432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534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637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739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84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944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046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149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1"/>
          <p:cNvSpPr txBox="1">
            <a:spLocks noChangeArrowheads="1"/>
          </p:cNvSpPr>
          <p:nvPr/>
        </p:nvSpPr>
        <p:spPr bwMode="auto">
          <a:xfrm>
            <a:off x="1138238" y="866775"/>
            <a:ext cx="4513262" cy="3471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878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2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35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456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558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661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763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86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968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2007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201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39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025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20275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954088"/>
            <a:ext cx="4576762" cy="3432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37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39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8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279CD-2848-4535-8A5E-E7A9FA948E2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713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83283-30D4-49D4-8972-36843EB65C9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8175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434263" y="185738"/>
            <a:ext cx="2141537" cy="65706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08063" y="185738"/>
            <a:ext cx="6273800" cy="6570662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F54C6-164D-44CA-A2BA-F3E37206ED19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22844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8063" y="185738"/>
            <a:ext cx="8567737" cy="15017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08063" y="1763713"/>
            <a:ext cx="4206875" cy="49926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67338" y="1763713"/>
            <a:ext cx="4208462" cy="49926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FD228-3B92-4CE5-8045-B96E2E811C81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08568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C347E-6B5E-4973-B610-EA25EE781B28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59474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1E78E-27AA-49B0-9EAC-B3DECF2CE84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89665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5EC6B-1AE6-47F6-8311-70B924B9D0A6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42908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F1311-5D56-49D2-9B74-A703772B412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80588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7D0DE9-2573-40BD-98FE-9665A6D42019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17764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47AB2-8CC8-4FFA-A55A-A1BBCF87F95D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00731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80EA20-4591-440A-8B90-76B68F34C5A0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2307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64FFB-2744-43D9-AEE7-5BCAA8FE6AC6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92279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52EEDF-5776-466E-BB4E-F9B9706E9B8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43106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A3E095-614B-48D4-81A0-8B027753BE04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54497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103238-D181-4365-B2C8-C7A6029AF48D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70509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850" y="1260475"/>
            <a:ext cx="2266950" cy="54959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1260475"/>
            <a:ext cx="6653212" cy="54959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54BEF-9B23-41BB-9341-75E51D01F7D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09728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68538" y="1260475"/>
            <a:ext cx="7307262" cy="24336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7B579A-DB65-4C3E-9FF9-4BF052E880C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3520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0E71BE-7ACF-4A4F-AE94-3DE2CB94081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5452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08063" y="1763713"/>
            <a:ext cx="4206875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67338" y="1763713"/>
            <a:ext cx="4208462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C3A64-9BFD-4B60-8780-0C1B185CD943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889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BFE52-2A5C-4E3D-B521-3D10D123921A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7008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17D6A-6F46-4DF0-98EF-026082CFD30D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4983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FC1DB-E82D-4A4B-A452-CB1F9EA5308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3073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03221-DD39-45D5-98EE-E11ED1D0A4A1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0753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DA72C-75FC-4D58-8A98-E524204F00E3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0636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0"/>
            <a:ext cx="9575800" cy="5373688"/>
            <a:chOff x="0" y="0"/>
            <a:chExt cx="6032" cy="3385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423" cy="3386"/>
            </a:xfrm>
            <a:prstGeom prst="rect">
              <a:avLst/>
            </a:prstGeom>
            <a:solidFill>
              <a:srgbClr val="CC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 altLang="fr-FR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64" y="984"/>
              <a:ext cx="5767" cy="125"/>
              <a:chOff x="264" y="984"/>
              <a:chExt cx="5767" cy="125"/>
            </a:xfrm>
          </p:grpSpPr>
          <p:sp>
            <p:nvSpPr>
              <p:cNvPr id="1035" name="Rectangle 4"/>
              <p:cNvSpPr>
                <a:spLocks noChangeArrowheads="1"/>
              </p:cNvSpPr>
              <p:nvPr/>
            </p:nvSpPr>
            <p:spPr bwMode="auto">
              <a:xfrm>
                <a:off x="4763" y="984"/>
                <a:ext cx="1270" cy="126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BE" altLang="fr-FR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auto">
              <a:xfrm>
                <a:off x="264" y="1037"/>
                <a:ext cx="5768" cy="1"/>
              </a:xfrm>
              <a:prstGeom prst="line">
                <a:avLst/>
              </a:prstGeom>
              <a:noFill/>
              <a:ln w="19080">
                <a:solidFill>
                  <a:srgbClr val="33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BE"/>
              </a:p>
            </p:txBody>
          </p:sp>
        </p:grp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185738"/>
            <a:ext cx="8567737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763713"/>
            <a:ext cx="8567737" cy="499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008063" y="6891338"/>
            <a:ext cx="21828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100" smtClean="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3695700" y="6888163"/>
            <a:ext cx="32750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100" smtClean="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7477125" y="6888163"/>
            <a:ext cx="20986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100">
                <a:solidFill>
                  <a:srgbClr val="000000"/>
                </a:solidFill>
              </a:defRPr>
            </a:lvl1pPr>
          </a:lstStyle>
          <a:p>
            <a:fld id="{0CDB539A-E6B0-44AE-A5C3-DAFF8186B52E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0" y="5375275"/>
            <a:ext cx="671513" cy="1588"/>
          </a:xfrm>
          <a:prstGeom prst="line">
            <a:avLst/>
          </a:prstGeom>
          <a:noFill/>
          <a:ln w="44280">
            <a:solidFill>
              <a:srgbClr val="33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9pPr>
    </p:titleStyle>
    <p:bodyStyle>
      <a:lvl1pPr marL="342900" indent="-342900" algn="l" defTabSz="449263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1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</a:defRPr>
      </a:lvl5pPr>
      <a:lvl6pPr marL="25146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6pPr>
      <a:lvl7pPr marL="29718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7pPr>
      <a:lvl8pPr marL="34290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8pPr>
      <a:lvl9pPr marL="3886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0"/>
            <a:ext cx="9658350" cy="6550025"/>
            <a:chOff x="0" y="0"/>
            <a:chExt cx="6084" cy="4126"/>
          </a:xfrm>
        </p:grpSpPr>
        <p:sp>
          <p:nvSpPr>
            <p:cNvPr id="2056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1217" cy="3386"/>
            </a:xfrm>
            <a:prstGeom prst="rect">
              <a:avLst/>
            </a:prstGeom>
            <a:solidFill>
              <a:srgbClr val="CC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 altLang="fr-FR"/>
            </a:p>
          </p:txBody>
        </p:sp>
        <p:grpSp>
          <p:nvGrpSpPr>
            <p:cNvPr id="2057" name="Group 3"/>
            <p:cNvGrpSpPr>
              <a:grpSpLocks/>
            </p:cNvGrpSpPr>
            <p:nvPr/>
          </p:nvGrpSpPr>
          <p:grpSpPr bwMode="auto">
            <a:xfrm>
              <a:off x="0" y="2434"/>
              <a:ext cx="6084" cy="1692"/>
              <a:chOff x="0" y="2434"/>
              <a:chExt cx="6084" cy="1692"/>
            </a:xfrm>
          </p:grpSpPr>
          <p:sp>
            <p:nvSpPr>
              <p:cNvPr id="2" name="Rectangle 4"/>
              <p:cNvSpPr>
                <a:spLocks noChangeArrowheads="1"/>
              </p:cNvSpPr>
              <p:nvPr/>
            </p:nvSpPr>
            <p:spPr bwMode="auto">
              <a:xfrm>
                <a:off x="688" y="2434"/>
                <a:ext cx="5397" cy="1693"/>
              </a:xfrm>
              <a:prstGeom prst="rect">
                <a:avLst/>
              </a:prstGeom>
              <a:solidFill>
                <a:srgbClr val="33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BE" altLang="fr-FR"/>
              </a:p>
            </p:txBody>
          </p:sp>
          <p:sp>
            <p:nvSpPr>
              <p:cNvPr id="2062" name="Rectangle 5"/>
              <p:cNvSpPr>
                <a:spLocks noChangeArrowheads="1"/>
              </p:cNvSpPr>
              <p:nvPr/>
            </p:nvSpPr>
            <p:spPr bwMode="auto">
              <a:xfrm>
                <a:off x="721" y="2592"/>
                <a:ext cx="5311" cy="1484"/>
              </a:xfrm>
              <a:prstGeom prst="rect">
                <a:avLst/>
              </a:prstGeom>
              <a:solidFill>
                <a:srgbClr val="FFFF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BE" altLang="fr-FR"/>
              </a:p>
            </p:txBody>
          </p:sp>
          <p:sp>
            <p:nvSpPr>
              <p:cNvPr id="2063" name="Line 6"/>
              <p:cNvSpPr>
                <a:spLocks noChangeShapeType="1"/>
              </p:cNvSpPr>
              <p:nvPr/>
            </p:nvSpPr>
            <p:spPr bwMode="auto">
              <a:xfrm>
                <a:off x="0" y="3386"/>
                <a:ext cx="688" cy="1"/>
              </a:xfrm>
              <a:prstGeom prst="line">
                <a:avLst/>
              </a:prstGeom>
              <a:noFill/>
              <a:ln w="50760">
                <a:solidFill>
                  <a:srgbClr val="33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BE"/>
              </a:p>
            </p:txBody>
          </p:sp>
        </p:grpSp>
        <p:grpSp>
          <p:nvGrpSpPr>
            <p:cNvPr id="2058" name="Group 7"/>
            <p:cNvGrpSpPr>
              <a:grpSpLocks/>
            </p:cNvGrpSpPr>
            <p:nvPr/>
          </p:nvGrpSpPr>
          <p:grpSpPr bwMode="auto">
            <a:xfrm>
              <a:off x="441" y="370"/>
              <a:ext cx="5607" cy="210"/>
              <a:chOff x="441" y="370"/>
              <a:chExt cx="5607" cy="210"/>
            </a:xfrm>
          </p:grpSpPr>
          <p:sp>
            <p:nvSpPr>
              <p:cNvPr id="3" name="Rectangle 8"/>
              <p:cNvSpPr>
                <a:spLocks noChangeArrowheads="1"/>
              </p:cNvSpPr>
              <p:nvPr/>
            </p:nvSpPr>
            <p:spPr bwMode="auto">
              <a:xfrm>
                <a:off x="4356" y="370"/>
                <a:ext cx="1693" cy="211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BE" altLang="fr-FR"/>
              </a:p>
            </p:txBody>
          </p:sp>
          <p:sp>
            <p:nvSpPr>
              <p:cNvPr id="4" name="Line 9"/>
              <p:cNvSpPr>
                <a:spLocks noChangeShapeType="1"/>
              </p:cNvSpPr>
              <p:nvPr/>
            </p:nvSpPr>
            <p:spPr bwMode="auto">
              <a:xfrm>
                <a:off x="441" y="476"/>
                <a:ext cx="5608" cy="1"/>
              </a:xfrm>
              <a:prstGeom prst="line">
                <a:avLst/>
              </a:prstGeom>
              <a:noFill/>
              <a:ln w="44280">
                <a:solidFill>
                  <a:srgbClr val="33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BE"/>
              </a:p>
            </p:txBody>
          </p:sp>
        </p:grpSp>
      </p:grpSp>
      <p:sp>
        <p:nvSpPr>
          <p:cNvPr id="2051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1260475"/>
            <a:ext cx="7307262" cy="243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/>
          </p:nvPr>
        </p:nvSpPr>
        <p:spPr bwMode="auto">
          <a:xfrm>
            <a:off x="1006475" y="6891338"/>
            <a:ext cx="20986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100" smtClean="0">
                <a:solidFill>
                  <a:srgbClr val="000000"/>
                </a:solidFill>
                <a:latin typeface="+mj-lt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697288" y="6888163"/>
            <a:ext cx="31908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100" smtClean="0">
                <a:solidFill>
                  <a:srgbClr val="000000"/>
                </a:solidFill>
                <a:latin typeface="+mj-lt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7477125" y="6888163"/>
            <a:ext cx="20986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1A5E6C1F-A2EC-42F3-B698-7F8A038DB7FA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2055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9pPr>
    </p:titleStyle>
    <p:bodyStyle>
      <a:lvl1pPr marL="342900" indent="-342900" algn="l" defTabSz="449263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1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</a:defRPr>
      </a:lvl5pPr>
      <a:lvl6pPr marL="25146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6pPr>
      <a:lvl7pPr marL="29718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7pPr>
      <a:lvl8pPr marL="34290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8pPr>
      <a:lvl9pPr marL="3886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java.html#code=public%20class%20JavaMemoryManagement%0A%7B%0A%20%20%20%20public%20static%20void%20print%28int%20i,%20char%20c%29%0A%20%20%20%20%7B%0A%20%20%20%20%20%20%20%20System.out.println%28i%29%3B%0A%20%20%20%20%20%20%20%20printChar%28c%29%3B%0A%20%20%20%20%7D%20%20%20%20%0A%20%20%20%20public%20static%20void%20printChar%28char%20c%29%0A%20%20%20%20%7B%0A%20%20%20%20%20%20%20%20System.out.println%28c%29%3B%0A%20%20%20%20%7D%20%20%20%20%0A%20%20%20%20public%20static%20void%20main%28String%5B%5D%20args%29%0A%20%20%20%20%7B%0A%20%20%20%20%20%20%20%20int%20i%20%3D%205%3B%0A%20%20%20%20%20%20%20%20char%20c%20%3D%20'a'%3B%0A%20%20%20%20%20%20%20%20print%28i,%20c%29%3B%0A%20%20%20%20%7D%0A%7D&amp;cumulative=false&amp;curInstr=0&amp;heapPrimitives=nevernest&amp;mode=display&amp;origin=opt-frontend.js&amp;py=java&amp;rawInputLstJSON=%5B%5D&amp;textReferences=fals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java.html#code=public%20class%20JavaMemoryManagement%0A%7B%0A%20%20%20%20public%20static%20void%20print%28int%20i,%20char%20c%29%0A%20%20%20%20%7B%0A%20%20%20%20%20%20%20%20System.out.println%28i%29%3B%0A%20%20%20%20%20%20%20%20printChar%28c%29%3B%0A%20%20%20%20%7D%20%20%20%20%0A%20%20%20%20public%20static%20void%20printChar%28char%20c%29%0A%20%20%20%20%7B%0A%20%20%20%20%20%20%20%20System.out.println%28c%29%3B%0A%20%20%20%20%7D%20%20%20%20%0A%20%20%20%20public%20static%20void%20main%28String%5B%5D%20args%29%0A%20%20%20%20%7B%0A%20%20%20%20%20%20%20%20int%20i%20%3D%205%3B%0A%20%20%20%20%20%20%20%20char%20c%20%3D%20'a'%3B%0A%20%20%20%20%20%20%20%20print%28i,%20c%29%3B%0A%20%20%20%20%7D%0A%7D&amp;cumulative=false&amp;curInstr=0&amp;heapPrimitives=nevernest&amp;mode=display&amp;origin=opt-frontend.js&amp;py=java&amp;rawInputLstJSON=%5B%5D&amp;textReferences=fals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java.html#code=class%20Emp%20%7B%0A%20%20%20%20int%20id%3B%0A%20%20%20%20String%20empName%3B%0A%0A%20%20%20%20public%20Emp%28int%20id,%20String%20empName%29%20%7B%0A%20%20%20%20%20%20%20%20this.id%20%3D%20id%3B%0A%20%20%20%20%20%20%20%20this.empName%20%3D%20empName%3B%0A%20%20%20%20%7D%0A%7D%0A%0Apublic%20class%20Emp_detail%20%7B%0A%20%20%20%20private%20static%20Emp%20nouveauEmp%28int%20id,%20String%20empName%29%20%7B%0A%20%20%20%20%20%20%20%20return%20new%20Emp%28id,%20empName%29%3B%0A%20%20%20%20%7D%0A%0A%20%20%20%20public%20static%20void%20main%28String%5B%5D%20args%29%20%7B%0A%20%20%20%20%20%20%20%20int%20id%20%3D%2021%3B%0A%20%20%20%20%20%20%20%20String%20name%20%3D%20%22Maddy%22%3B%0A%20%20%20%20%20%20%20%20Emp%20person%20%3D%20nouveauEmp%28id,%20name%29%3B%0A%20%20%20%20%20%20%20%20String%20name2%20%3D%20%22Tommy%22%3B%0A%20%20%20%20%7D%0A%7D&amp;cumulative=false&amp;curInstr=15&amp;heapPrimitives=nevernest&amp;mode=display&amp;origin=opt-frontend.js&amp;py=java&amp;rawInputLstJSON=%5B%5D&amp;textReferences=fals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java.html#code=class%20Emp%20%7B%0A%20%20%20%20int%20id%3B%0A%20%20%20%20String%20empName%3B%0A%0A%20%20%20%20public%20Emp%28int%20id,%20String%20empName%29%20%7B%0A%20%20%20%20%20%20%20%20this.id%20%3D%20id%3B%0A%20%20%20%20%20%20%20%20this.empName%20%3D%20empName%3B%0A%20%20%20%20%7D%0A%7D%0A%0Apublic%20class%20Emp_detail%20%7B%0A%20%20%20%20private%20static%20Emp%20nouveauEmp%28int%20id,%20String%20empName%29%20%7B%0A%20%20%20%20%20%20%20%20return%20new%20Emp%28id,%20empName%29%3B%0A%20%20%20%20%7D%0A%0A%20%20%20%20public%20static%20void%20main%28String%5B%5D%20args%29%20%7B%0A%20%20%20%20%20%20%20%20int%20id%20%3D%2021%3B%0A%20%20%20%20%20%20%20%20String%20name%20%3D%20%22Maddy%22%3B%0A%20%20%20%20%20%20%20%20Emp%20person%20%3D%20nouveauEmp%28id,%20name%29%3B%0A%20%20%20%20%20%20%20%20String%20name2%20%3D%20%22Tommy%22%3B%0A%20%20%20%20%7D%0A%7D&amp;cumulative=false&amp;curInstr=15&amp;heapPrimitives=nevernest&amp;mode=display&amp;origin=opt-frontend.js&amp;py=java&amp;rawInputLstJSON=%5B%5D&amp;textReferences=fals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273777A-B8E1-425C-A889-BDDD8D8BFC4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1944688" y="741363"/>
            <a:ext cx="7129462" cy="2252662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sz="5300"/>
              <a:t>Systèmes d’exploitation I:</a:t>
            </a:r>
            <a:br>
              <a:rPr lang="fr-FR" altLang="fr-FR" sz="5300"/>
            </a:br>
            <a:br>
              <a:rPr lang="fr-FR" altLang="fr-FR" sz="5300"/>
            </a:br>
            <a:r>
              <a:rPr lang="fr-FR" altLang="fr-FR" sz="5300"/>
              <a:t>Gestion de la mémoire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152525" y="4284663"/>
            <a:ext cx="7056438" cy="1933575"/>
          </a:xfrm>
        </p:spPr>
        <p:txBody>
          <a:bodyPr/>
          <a:lstStyle/>
          <a:p>
            <a:pPr marL="0" indent="0" eaLnBrk="1" hangingPunct="1">
              <a:lnSpc>
                <a:spcPct val="95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Grégory Seront</a:t>
            </a:r>
          </a:p>
          <a:p>
            <a:pPr marL="0" indent="0" eaLnBrk="1" hangingPunct="1">
              <a:lnSpc>
                <a:spcPct val="95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Gregory.seront@vinci.be</a:t>
            </a:r>
          </a:p>
          <a:p>
            <a:pPr marL="0" indent="0" eaLnBrk="1" hangingPunct="1">
              <a:lnSpc>
                <a:spcPct val="95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Institut Paul Lambin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1008063" y="185738"/>
            <a:ext cx="8567737" cy="1501775"/>
          </a:xfrm>
        </p:spPr>
        <p:txBody>
          <a:bodyPr wrap="square" lIns="0" tIns="0" rIns="0" bIns="0" anchor="ctr">
            <a:normAutofit/>
          </a:bodyPr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Espace d’adressage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EAF125-EA4E-4020-92EA-686EAD39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1889986"/>
            <a:ext cx="4206875" cy="4740141"/>
          </a:xfrm>
          <a:prstGeom prst="rect">
            <a:avLst/>
          </a:prstGeom>
          <a:noFill/>
        </p:spPr>
      </p:pic>
      <p:sp>
        <p:nvSpPr>
          <p:cNvPr id="22532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5367338" y="1763713"/>
            <a:ext cx="4208462" cy="4992687"/>
          </a:xfrm>
        </p:spPr>
        <p:txBody>
          <a:bodyPr wrap="square" lIns="0" tIns="0" rIns="0" bIns="0" anchor="t">
            <a:normAutofit/>
          </a:bodyPr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Base + limite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L’espace d’adressage d’un processus est l’ensemble des adresse entre ces deux limites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sp>
        <p:nvSpPr>
          <p:cNvPr id="22530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7477125" y="6888163"/>
            <a:ext cx="2098675" cy="501650"/>
          </a:xfrm>
        </p:spPr>
        <p:txBody>
          <a:bodyPr wrap="square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D868484E-089C-49A1-A67D-EC4EBFF9C751}" type="slidenum">
              <a:rPr lang="fr-FR" altLang="fr-FR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</a:pPr>
              <a:t>10</a:t>
            </a:fld>
            <a:endParaRPr lang="fr-FR" altLang="fr-FR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1008063" y="185738"/>
            <a:ext cx="8567737" cy="1501775"/>
          </a:xfrm>
        </p:spPr>
        <p:txBody>
          <a:bodyPr wrap="square" lIns="0" tIns="0" rIns="0" bIns="0" anchor="ctr">
            <a:normAutofit/>
          </a:bodyPr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Espace d’adressage: relocation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EAF125-EA4E-4020-92EA-686EAD39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1889986"/>
            <a:ext cx="4206875" cy="4740141"/>
          </a:xfrm>
          <a:prstGeom prst="rect">
            <a:avLst/>
          </a:prstGeom>
          <a:noFill/>
        </p:spPr>
      </p:pic>
      <p:sp>
        <p:nvSpPr>
          <p:cNvPr id="22532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5367338" y="1763713"/>
            <a:ext cx="4208462" cy="4992687"/>
          </a:xfrm>
        </p:spPr>
        <p:txBody>
          <a:bodyPr wrap="square" lIns="0" tIns="0" rIns="0" bIns="0" anchor="t">
            <a:normAutofit/>
          </a:bodyPr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Intel: Registres de segment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CS: code pour les instruction à charger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DS: data pour les MOV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SS: stack pour les push, pop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sp>
        <p:nvSpPr>
          <p:cNvPr id="22530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7477125" y="6888163"/>
            <a:ext cx="2098675" cy="501650"/>
          </a:xfrm>
        </p:spPr>
        <p:txBody>
          <a:bodyPr wrap="square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D868484E-089C-49A1-A67D-EC4EBFF9C751}" type="slidenum">
              <a:rPr lang="fr-FR" altLang="fr-FR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</a:pPr>
              <a:t>11</a:t>
            </a:fld>
            <a:endParaRPr lang="fr-FR" alt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81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1008063" y="185738"/>
            <a:ext cx="8567737" cy="1501775"/>
          </a:xfrm>
        </p:spPr>
        <p:txBody>
          <a:bodyPr wrap="square" lIns="0" tIns="0" rIns="0" bIns="0" anchor="ctr">
            <a:normAutofit/>
          </a:bodyPr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Espace d’adressage: protection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EAF125-EA4E-4020-92EA-686EAD39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1889986"/>
            <a:ext cx="4206875" cy="4740141"/>
          </a:xfrm>
          <a:prstGeom prst="rect">
            <a:avLst/>
          </a:prstGeom>
          <a:noFill/>
        </p:spPr>
      </p:pic>
      <p:sp>
        <p:nvSpPr>
          <p:cNvPr id="22532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5367338" y="1763713"/>
            <a:ext cx="4208462" cy="4992687"/>
          </a:xfrm>
        </p:spPr>
        <p:txBody>
          <a:bodyPr wrap="square" lIns="0" tIns="0" rIns="0" bIns="0" anchor="t">
            <a:normAutofit lnSpcReduction="10000"/>
          </a:bodyPr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Base + limite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On a deux registres protégés (seuls l'OS peut les changer)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On peut accéder les adresses [Base, </a:t>
            </a:r>
            <a:r>
              <a:rPr lang="fr-FR" altLang="fr-FR" dirty="0" err="1"/>
              <a:t>Base+limite</a:t>
            </a:r>
            <a:r>
              <a:rPr lang="fr-FR" altLang="fr-FR" dirty="0"/>
              <a:t>]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Si on sort: erreur (segmentation </a:t>
            </a:r>
            <a:r>
              <a:rPr lang="fr-FR" altLang="fr-FR" dirty="0" err="1"/>
              <a:t>fault</a:t>
            </a:r>
            <a:r>
              <a:rPr lang="fr-FR" altLang="fr-FR" dirty="0"/>
              <a:t>) =&gt; </a:t>
            </a:r>
            <a:r>
              <a:rPr lang="fr-FR" altLang="fr-FR" dirty="0" err="1"/>
              <a:t>interrupt</a:t>
            </a:r>
            <a:endParaRPr lang="fr-FR" altLang="fr-FR" dirty="0"/>
          </a:p>
        </p:txBody>
      </p:sp>
      <p:sp>
        <p:nvSpPr>
          <p:cNvPr id="22530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7477125" y="6888163"/>
            <a:ext cx="2098675" cy="501650"/>
          </a:xfrm>
        </p:spPr>
        <p:txBody>
          <a:bodyPr wrap="square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D868484E-089C-49A1-A67D-EC4EBFF9C751}" type="slidenum">
              <a:rPr lang="fr-FR" altLang="fr-FR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</a:pPr>
              <a:t>12</a:t>
            </a:fld>
            <a:endParaRPr lang="fr-FR" alt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64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1008063" y="185738"/>
            <a:ext cx="8567737" cy="1501775"/>
          </a:xfrm>
        </p:spPr>
        <p:txBody>
          <a:bodyPr wrap="square" lIns="0" tIns="0" rIns="0" bIns="0" anchor="ctr">
            <a:normAutofit/>
          </a:bodyPr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Les 3 espaces d’adressages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1295896" y="1763713"/>
            <a:ext cx="8279904" cy="4992687"/>
          </a:xfrm>
        </p:spPr>
        <p:txBody>
          <a:bodyPr wrap="square" lIns="0" tIns="0" rIns="0" bIns="0" anchor="t">
            <a:normAutofit/>
          </a:bodyPr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Voyons l’exécution d’un 1</a:t>
            </a:r>
            <a:r>
              <a:rPr lang="fr-FR" altLang="fr-FR" baseline="30000" dirty="0"/>
              <a:t>er</a:t>
            </a:r>
            <a:r>
              <a:rPr lang="fr-FR" altLang="fr-FR" dirty="0"/>
              <a:t> programme: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>
                <a:hlinkClick r:id="rId3"/>
              </a:rPr>
              <a:t>1er programme</a:t>
            </a:r>
            <a:endParaRPr lang="fr-FR" altLang="fr-FR" dirty="0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Où sont stockées ces informations?</a:t>
            </a:r>
          </a:p>
        </p:txBody>
      </p:sp>
      <p:sp>
        <p:nvSpPr>
          <p:cNvPr id="22530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7477125" y="6888163"/>
            <a:ext cx="2098675" cy="501650"/>
          </a:xfrm>
        </p:spPr>
        <p:txBody>
          <a:bodyPr wrap="square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D868484E-089C-49A1-A67D-EC4EBFF9C751}" type="slidenum">
              <a:rPr lang="fr-FR" altLang="fr-FR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</a:pPr>
              <a:t>13</a:t>
            </a:fld>
            <a:endParaRPr lang="fr-FR" alt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17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1008063" y="185738"/>
            <a:ext cx="8567737" cy="1501775"/>
          </a:xfrm>
        </p:spPr>
        <p:txBody>
          <a:bodyPr wrap="square" lIns="0" tIns="0" rIns="0" bIns="0" anchor="ctr">
            <a:normAutofit/>
          </a:bodyPr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Les 3 espaces d’adressages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4320232" y="1763713"/>
            <a:ext cx="5255568" cy="4992687"/>
          </a:xfrm>
        </p:spPr>
        <p:txBody>
          <a:bodyPr wrap="square" lIns="0" tIns="0" rIns="0" bIns="0" anchor="t">
            <a:normAutofit/>
          </a:bodyPr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Voyons l’exécution d’un 1</a:t>
            </a:r>
            <a:r>
              <a:rPr lang="fr-FR" altLang="fr-FR" baseline="30000" dirty="0"/>
              <a:t>er</a:t>
            </a:r>
            <a:r>
              <a:rPr lang="fr-FR" altLang="fr-FR" dirty="0"/>
              <a:t> programme: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>
                <a:hlinkClick r:id="rId3"/>
              </a:rPr>
              <a:t>1er programme</a:t>
            </a:r>
            <a:endParaRPr lang="fr-FR" altLang="fr-FR" dirty="0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Où sont stockées ces informations?</a:t>
            </a:r>
          </a:p>
        </p:txBody>
      </p:sp>
      <p:sp>
        <p:nvSpPr>
          <p:cNvPr id="22530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7477125" y="6888163"/>
            <a:ext cx="2098675" cy="501650"/>
          </a:xfrm>
        </p:spPr>
        <p:txBody>
          <a:bodyPr wrap="square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D868484E-089C-49A1-A67D-EC4EBFF9C751}" type="slidenum">
              <a:rPr lang="fr-FR" altLang="fr-FR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</a:pPr>
              <a:t>14</a:t>
            </a:fld>
            <a:endParaRPr lang="fr-FR" altLang="fr-FR">
              <a:solidFill>
                <a:srgbClr val="000000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5E63E8-C9EF-CC6A-0A7E-683F9F81ED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3" t="1440" r="17304" b="-1440"/>
          <a:stretch/>
        </p:blipFill>
        <p:spPr>
          <a:xfrm>
            <a:off x="647823" y="1763713"/>
            <a:ext cx="3672409" cy="529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81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1008063" y="185738"/>
            <a:ext cx="8567737" cy="1501775"/>
          </a:xfrm>
        </p:spPr>
        <p:txBody>
          <a:bodyPr wrap="square" lIns="0" tIns="0" rIns="0" bIns="0" anchor="ctr">
            <a:normAutofit/>
          </a:bodyPr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Les 3 espaces d’adressages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1295896" y="1763713"/>
            <a:ext cx="8279904" cy="4992687"/>
          </a:xfrm>
        </p:spPr>
        <p:txBody>
          <a:bodyPr wrap="square" lIns="0" tIns="0" rIns="0" bIns="0" anchor="t">
            <a:normAutofit/>
          </a:bodyPr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Voyons l’exécution d’un 2ème programme: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>
                <a:hlinkClick r:id="rId3"/>
              </a:rPr>
              <a:t>2</a:t>
            </a:r>
            <a:r>
              <a:rPr lang="fr-FR" altLang="fr-FR" baseline="30000" dirty="0">
                <a:hlinkClick r:id="rId3"/>
              </a:rPr>
              <a:t>ème</a:t>
            </a:r>
            <a:r>
              <a:rPr lang="fr-FR" altLang="fr-FR" dirty="0">
                <a:hlinkClick r:id="rId3"/>
              </a:rPr>
              <a:t> </a:t>
            </a:r>
            <a:r>
              <a:rPr lang="fr-FR" altLang="fr-FR" dirty="0" err="1">
                <a:hlinkClick r:id="rId3"/>
              </a:rPr>
              <a:t>pgm</a:t>
            </a:r>
            <a:endParaRPr lang="fr-FR" altLang="fr-FR" dirty="0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Où sont stockées ces informations?</a:t>
            </a:r>
          </a:p>
        </p:txBody>
      </p:sp>
      <p:sp>
        <p:nvSpPr>
          <p:cNvPr id="22530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7477125" y="6888163"/>
            <a:ext cx="2098675" cy="501650"/>
          </a:xfrm>
        </p:spPr>
        <p:txBody>
          <a:bodyPr wrap="square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D868484E-089C-49A1-A67D-EC4EBFF9C751}" type="slidenum">
              <a:rPr lang="fr-FR" altLang="fr-FR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</a:pPr>
              <a:t>15</a:t>
            </a:fld>
            <a:endParaRPr lang="fr-FR" alt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820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1008063" y="185738"/>
            <a:ext cx="8567737" cy="1501775"/>
          </a:xfrm>
        </p:spPr>
        <p:txBody>
          <a:bodyPr wrap="square" lIns="0" tIns="0" rIns="0" bIns="0" anchor="ctr">
            <a:normAutofit/>
          </a:bodyPr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Les 3 espaces d’adressages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1295896" y="1763713"/>
            <a:ext cx="8279904" cy="4992687"/>
          </a:xfrm>
        </p:spPr>
        <p:txBody>
          <a:bodyPr wrap="square" lIns="0" tIns="0" rIns="0" bIns="0" anchor="t">
            <a:normAutofit/>
          </a:bodyPr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Voyons l’exécution d’un 2ème programme: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>
                <a:hlinkClick r:id="rId3"/>
              </a:rPr>
              <a:t>2</a:t>
            </a:r>
            <a:r>
              <a:rPr lang="fr-FR" altLang="fr-FR" baseline="30000" dirty="0">
                <a:hlinkClick r:id="rId3"/>
              </a:rPr>
              <a:t>ème</a:t>
            </a:r>
            <a:r>
              <a:rPr lang="fr-FR" altLang="fr-FR" dirty="0">
                <a:hlinkClick r:id="rId3"/>
              </a:rPr>
              <a:t> </a:t>
            </a:r>
            <a:r>
              <a:rPr lang="fr-FR" altLang="fr-FR" dirty="0" err="1">
                <a:hlinkClick r:id="rId3"/>
              </a:rPr>
              <a:t>pgm</a:t>
            </a:r>
            <a:endParaRPr lang="fr-FR" altLang="fr-FR" dirty="0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Où sont stockées ces informations?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Heap</a:t>
            </a:r>
            <a:endParaRPr lang="fr-FR" altLang="fr-FR" dirty="0"/>
          </a:p>
        </p:txBody>
      </p:sp>
      <p:sp>
        <p:nvSpPr>
          <p:cNvPr id="22530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7477125" y="6888163"/>
            <a:ext cx="2098675" cy="501650"/>
          </a:xfrm>
        </p:spPr>
        <p:txBody>
          <a:bodyPr wrap="square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D868484E-089C-49A1-A67D-EC4EBFF9C751}" type="slidenum">
              <a:rPr lang="fr-FR" altLang="fr-FR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</a:pPr>
              <a:t>16</a:t>
            </a:fld>
            <a:endParaRPr lang="fr-FR" alt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81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1008063" y="185738"/>
            <a:ext cx="8567737" cy="1501775"/>
          </a:xfrm>
        </p:spPr>
        <p:txBody>
          <a:bodyPr wrap="square" lIns="0" tIns="0" rIns="0" bIns="0" anchor="ctr">
            <a:normAutofit/>
          </a:bodyPr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Les 3 espaces d’adressages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1295896" y="1763713"/>
            <a:ext cx="8279904" cy="4992687"/>
          </a:xfrm>
        </p:spPr>
        <p:txBody>
          <a:bodyPr wrap="square" lIns="0" tIns="0" rIns="0" bIns="0" anchor="t">
            <a:normAutofit/>
          </a:bodyPr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Il reste un 3</a:t>
            </a:r>
            <a:r>
              <a:rPr lang="fr-FR" altLang="fr-FR" baseline="30000" dirty="0"/>
              <a:t>ème</a:t>
            </a:r>
            <a:r>
              <a:rPr lang="fr-FR" altLang="fr-FR" dirty="0"/>
              <a:t> espace d’adressage.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A votre </a:t>
            </a:r>
            <a:r>
              <a:rPr lang="fr-FR" altLang="fr-FR"/>
              <a:t>avis?</a:t>
            </a:r>
            <a:endParaRPr lang="fr-FR" altLang="fr-FR" dirty="0"/>
          </a:p>
        </p:txBody>
      </p:sp>
      <p:sp>
        <p:nvSpPr>
          <p:cNvPr id="22530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7477125" y="6888163"/>
            <a:ext cx="2098675" cy="501650"/>
          </a:xfrm>
        </p:spPr>
        <p:txBody>
          <a:bodyPr wrap="square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D868484E-089C-49A1-A67D-EC4EBFF9C751}" type="slidenum">
              <a:rPr lang="fr-FR" altLang="fr-FR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</a:pPr>
              <a:t>17</a:t>
            </a:fld>
            <a:endParaRPr lang="fr-FR" alt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68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9C2B9-D159-4097-A25D-C41411E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Segmentation chez Intel (8086)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3C4D93-109F-4147-9ED2-E03E99805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44679A-7CC9-47EB-9780-25A016DD87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F364FFB-2744-43D9-AEE7-5BCAA8FE6AC6}" type="slidenum">
              <a:rPr lang="fr-FR" altLang="fr-FR" smtClean="0"/>
              <a:pPr/>
              <a:t>18</a:t>
            </a:fld>
            <a:endParaRPr lang="fr-FR" alt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7A4AFA-105E-47E5-BC24-1C1DC38A2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63" y="1763713"/>
            <a:ext cx="7194905" cy="513241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33780C-1542-4CB4-80DF-5117E96D6D8F}"/>
              </a:ext>
            </a:extLst>
          </p:cNvPr>
          <p:cNvSpPr txBox="1"/>
          <p:nvPr/>
        </p:nvSpPr>
        <p:spPr>
          <a:xfrm>
            <a:off x="863848" y="7138988"/>
            <a:ext cx="6264497" cy="21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900" dirty="0">
                <a:solidFill>
                  <a:schemeClr val="tx1"/>
                </a:solidFill>
              </a:rPr>
              <a:t>Image source: https://www.geeksforgeeks.org/memory-segmentation-8086-microprocessor/</a:t>
            </a:r>
          </a:p>
        </p:txBody>
      </p:sp>
    </p:spTree>
    <p:extLst>
      <p:ext uri="{BB962C8B-B14F-4D97-AF65-F5344CB8AC3E}">
        <p14:creationId xmlns:p14="http://schemas.microsoft.com/office/powerpoint/2010/main" val="44799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9C2B9-D159-4097-A25D-C41411E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Base et Offset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3C4D93-109F-4147-9ED2-E03E9980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63" y="1763713"/>
            <a:ext cx="4104257" cy="4992687"/>
          </a:xfrm>
        </p:spPr>
        <p:txBody>
          <a:bodyPr/>
          <a:lstStyle/>
          <a:p>
            <a:r>
              <a:rPr lang="fr-BE" dirty="0"/>
              <a:t>L’adresse est décomposée en 2:</a:t>
            </a:r>
          </a:p>
          <a:p>
            <a:pPr marL="457200" indent="-457200">
              <a:buFontTx/>
              <a:buChar char="-"/>
            </a:pPr>
            <a:r>
              <a:rPr lang="fr-BE" dirty="0"/>
              <a:t>Base</a:t>
            </a:r>
          </a:p>
          <a:p>
            <a:pPr marL="457200" indent="-457200">
              <a:buFontTx/>
              <a:buChar char="-"/>
            </a:pPr>
            <a:r>
              <a:rPr lang="fr-BE" dirty="0"/>
              <a:t>Offset</a:t>
            </a:r>
          </a:p>
          <a:p>
            <a:pPr marL="457200" indent="-457200">
              <a:buFontTx/>
              <a:buChar char="-"/>
            </a:pP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44679A-7CC9-47EB-9780-25A016DD87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F364FFB-2744-43D9-AEE7-5BCAA8FE6AC6}" type="slidenum">
              <a:rPr lang="fr-FR" altLang="fr-FR" smtClean="0"/>
              <a:pPr/>
              <a:t>19</a:t>
            </a:fld>
            <a:endParaRPr lang="fr-FR" alt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33780C-1542-4CB4-80DF-5117E96D6D8F}"/>
              </a:ext>
            </a:extLst>
          </p:cNvPr>
          <p:cNvSpPr txBox="1"/>
          <p:nvPr/>
        </p:nvSpPr>
        <p:spPr>
          <a:xfrm>
            <a:off x="863848" y="7138988"/>
            <a:ext cx="6264497" cy="21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900" dirty="0">
                <a:solidFill>
                  <a:schemeClr val="tx1"/>
                </a:solidFill>
              </a:rPr>
              <a:t>Image source: https://alex.dzyoba.com/blog/os-segmentation//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874B2A5-5B1B-4424-B7BA-33F7176BF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96" y="3059757"/>
            <a:ext cx="594443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5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B9AB9BA-3B61-4038-B992-CCA2365E6839}" type="slidenum">
              <a:rPr lang="fr-FR" altLang="fr-FR">
                <a:solidFill>
                  <a:srgbClr val="000000"/>
                </a:solidFill>
              </a:rPr>
              <a:pPr eaLnBrk="1" hangingPunct="1"/>
              <a:t>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1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Hiérarchisation de la mémoire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439863"/>
            <a:ext cx="7380287" cy="574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5100637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9C2B9-D159-4097-A25D-C41411E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Base et Offset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3C4D93-109F-4147-9ED2-E03E9980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63" y="1763713"/>
            <a:ext cx="4104257" cy="4992687"/>
          </a:xfrm>
        </p:spPr>
        <p:txBody>
          <a:bodyPr/>
          <a:lstStyle/>
          <a:p>
            <a:r>
              <a:rPr lang="fr-BE" dirty="0"/>
              <a:t>L’adresse est décomposée en 2:</a:t>
            </a:r>
          </a:p>
          <a:p>
            <a:pPr marL="457200" indent="-457200">
              <a:buFontTx/>
              <a:buChar char="-"/>
            </a:pPr>
            <a:r>
              <a:rPr lang="fr-BE" dirty="0"/>
              <a:t>Base</a:t>
            </a:r>
          </a:p>
          <a:p>
            <a:pPr marL="457200" indent="-457200">
              <a:buFontTx/>
              <a:buChar char="-"/>
            </a:pPr>
            <a:r>
              <a:rPr lang="fr-BE" dirty="0"/>
              <a:t>Offset</a:t>
            </a:r>
          </a:p>
          <a:p>
            <a:pPr marL="0" indent="0"/>
            <a:r>
              <a:rPr lang="fr-BE" dirty="0"/>
              <a:t>On additionne les 2</a:t>
            </a:r>
          </a:p>
          <a:p>
            <a:pPr marL="0" indent="0"/>
            <a:r>
              <a:rPr lang="fr-BE" dirty="0"/>
              <a:t>Pour avoir l’adresse</a:t>
            </a:r>
          </a:p>
          <a:p>
            <a:pPr marL="0" indent="0"/>
            <a:r>
              <a:rPr lang="fr-BE" dirty="0"/>
              <a:t>dite « linéaire »</a:t>
            </a:r>
          </a:p>
          <a:p>
            <a:pPr marL="0" indent="0"/>
            <a:endParaRPr lang="fr-BE" dirty="0"/>
          </a:p>
          <a:p>
            <a:pPr marL="457200" indent="-457200">
              <a:buFontTx/>
              <a:buChar char="-"/>
            </a:pP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44679A-7CC9-47EB-9780-25A016DD87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F364FFB-2744-43D9-AEE7-5BCAA8FE6AC6}" type="slidenum">
              <a:rPr lang="fr-FR" altLang="fr-FR" smtClean="0"/>
              <a:pPr/>
              <a:t>20</a:t>
            </a:fld>
            <a:endParaRPr lang="fr-FR" alt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33780C-1542-4CB4-80DF-5117E96D6D8F}"/>
              </a:ext>
            </a:extLst>
          </p:cNvPr>
          <p:cNvSpPr txBox="1"/>
          <p:nvPr/>
        </p:nvSpPr>
        <p:spPr>
          <a:xfrm>
            <a:off x="863848" y="7138988"/>
            <a:ext cx="6264497" cy="21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900" dirty="0">
                <a:solidFill>
                  <a:schemeClr val="tx1"/>
                </a:solidFill>
              </a:rPr>
              <a:t>Image source: https://alex.dzyoba.com/blog/os-segmentation//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874B2A5-5B1B-4424-B7BA-33F7176BF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279" y="1707877"/>
            <a:ext cx="5161609" cy="270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95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AD8494C-42E5-4243-ADDA-63CDE83F65C4}" type="slidenum">
              <a:rPr lang="fr-FR" altLang="fr-FR">
                <a:solidFill>
                  <a:srgbClr val="000000"/>
                </a:solidFill>
              </a:rPr>
              <a:pPr eaLnBrk="1" hangingPunct="1"/>
              <a:t>21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81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Overlays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Parfois la taille d'un programme &gt; taille mémoire physique!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Historique: segments de recouvrement (overlays)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découpe le programme en zone qu'on charge au besoin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C'est le programmeur qui doit gérer le quand du chargement!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Plus vraiment utilisé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C52D9699-BE77-4ACE-B83F-75DD2A8231A3}" type="slidenum">
              <a:rPr lang="fr-FR" altLang="fr-FR">
                <a:solidFill>
                  <a:srgbClr val="000000"/>
                </a:solidFill>
              </a:rPr>
              <a:pPr eaLnBrk="1" hangingPunct="1"/>
              <a:t>22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41363" y="1963738"/>
            <a:ext cx="8772525" cy="507047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C'est le même principe que les overlays sauf que c'est géré par l'OS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L'OS découpe le processus en petites parties.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conserve les parties les plus utilisées en RAM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Les autres sont stockées sur disque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Au besoin on sort des parties non utilisées et charge de nouvelles parties en RAM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=&gt; processus bloqué en E/S lors du chargement de la partie manquante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A55EF200-EA47-4DFF-A8AA-06044AD36DAC}" type="slidenum">
              <a:rPr lang="fr-FR" altLang="fr-FR">
                <a:solidFill>
                  <a:srgbClr val="000000"/>
                </a:solidFill>
              </a:rPr>
              <a:pPr eaLnBrk="1" hangingPunct="1"/>
              <a:t>23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pagination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F3878B8-9FBA-45BA-AE9D-2F7A22D8D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97"/>
          <a:stretch/>
        </p:blipFill>
        <p:spPr>
          <a:xfrm>
            <a:off x="1439912" y="2339677"/>
            <a:ext cx="7907308" cy="20882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82B2C43-8F56-4049-8E6D-B6DEF026EB40}"/>
              </a:ext>
            </a:extLst>
          </p:cNvPr>
          <p:cNvSpPr txBox="1"/>
          <p:nvPr/>
        </p:nvSpPr>
        <p:spPr>
          <a:xfrm>
            <a:off x="863848" y="7138988"/>
            <a:ext cx="6264497" cy="21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900" dirty="0">
                <a:solidFill>
                  <a:schemeClr val="tx1"/>
                </a:solidFill>
              </a:rPr>
              <a:t>Image source: https://manybutfinite.com/post/memory-translation-and-segmentation/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A55EF200-EA47-4DFF-A8AA-06044AD36DAC}" type="slidenum">
              <a:rPr lang="fr-FR" altLang="fr-FR">
                <a:solidFill>
                  <a:srgbClr val="000000"/>
                </a:solidFill>
              </a:rPr>
              <a:pPr eaLnBrk="1" hangingPunct="1"/>
              <a:t>24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pagination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Adresse physique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dans processeur sans pagination: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Mov</a:t>
            </a:r>
            <a:r>
              <a:rPr lang="fr-FR" altLang="fr-FR" dirty="0"/>
              <a:t> AX,[1000]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Charge le contenu de l'adresse physique Base+1000 dans REG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Espace d'adressage = espace des adresses physiques existants réellement</a:t>
            </a:r>
          </a:p>
        </p:txBody>
      </p:sp>
    </p:spTree>
    <p:extLst>
      <p:ext uri="{BB962C8B-B14F-4D97-AF65-F5344CB8AC3E}">
        <p14:creationId xmlns:p14="http://schemas.microsoft.com/office/powerpoint/2010/main" val="2737098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BB8451DD-BE39-432E-BBA5-3BB6DBEA63E1}" type="slidenum">
              <a:rPr lang="fr-FR" altLang="fr-FR">
                <a:solidFill>
                  <a:srgbClr val="000000"/>
                </a:solidFill>
              </a:rPr>
              <a:pPr eaLnBrk="1" hangingPunct="1"/>
              <a:t>25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120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52475" y="0"/>
            <a:ext cx="8609013" cy="126365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pagination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0975" y="865188"/>
            <a:ext cx="4678363" cy="62563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Adresse virtuelle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dans processeur avec pagination: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Mov reg,1000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Base+1000 est une adresse virtuelle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la traduit d'abord en adresse réelle, puis on charge son contenu de dans REG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Espace d'adressage = espace des adresses représentables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5575" y="1963738"/>
            <a:ext cx="4281488" cy="5040312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512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874713"/>
            <a:ext cx="4679950" cy="668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94F0F16C-24D4-4059-A826-585129AE112E}" type="slidenum">
              <a:rPr lang="fr-FR" altLang="fr-FR">
                <a:solidFill>
                  <a:srgbClr val="000000"/>
                </a:solidFill>
              </a:rPr>
              <a:pPr eaLnBrk="1" hangingPunct="1"/>
              <a:t>26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222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 unique ou multiple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Mémoire virtuelle unique: tous les processus partagent le même espace d'adressage virtuel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=&gt; Ils peuvent (potentiellement) partager des zones mémoire pour s'échanger des données.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Mémoire virtuelle multiple: chaque processus a son propre espace d’adressage virtuel, il est donc (virtuellement) tout seul dans la mémoire.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C12E017-160E-4938-B403-E3EEF1708ABF}" type="slidenum">
              <a:rPr lang="fr-FR" altLang="fr-FR">
                <a:solidFill>
                  <a:srgbClr val="000000"/>
                </a:solidFill>
              </a:rPr>
              <a:pPr eaLnBrk="1" hangingPunct="1"/>
              <a:t>27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pratiquement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1362075"/>
            <a:ext cx="8772525" cy="49371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La traduction se fait par l'unité de gestion de la mémoire (memory management unit: MMU)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4,9 Tanen</a:t>
            </a:r>
          </a:p>
        </p:txBody>
      </p:sp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339975"/>
            <a:ext cx="8088313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34B717D-289B-4496-B0B1-D605A13AE8CB}" type="slidenum">
              <a:rPr lang="fr-FR" altLang="fr-FR">
                <a:solidFill>
                  <a:srgbClr val="000000"/>
                </a:solidFill>
              </a:rPr>
              <a:pPr eaLnBrk="1" hangingPunct="1"/>
              <a:t>28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42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</a:t>
            </a:r>
            <a:br>
              <a:rPr lang="fr-FR" altLang="fr-FR"/>
            </a:br>
            <a:r>
              <a:rPr lang="fr-FR" altLang="fr-FR"/>
              <a:t>pratiquement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1963738"/>
            <a:ext cx="4662487" cy="4938712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Les processus sont découpés en pages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Ces pages sont chargé dans des "pages frames" (cadres de pages) de la mémoire physique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Ex: accéder à l'adresse 0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5575" y="1963738"/>
            <a:ext cx="4281488" cy="5040312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5427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8DB12F9-AB11-4C14-8EE1-3D0E543BBD38}" type="slidenum">
              <a:rPr lang="fr-FR" altLang="fr-FR">
                <a:solidFill>
                  <a:srgbClr val="000000"/>
                </a:solidFill>
              </a:rPr>
              <a:pPr eaLnBrk="1" hangingPunct="1"/>
              <a:t>29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52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pratiquement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Mov</a:t>
            </a:r>
            <a:r>
              <a:rPr lang="fr-FR" altLang="fr-FR" dirty="0"/>
              <a:t> reg,[8192]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Traduit en?</a:t>
            </a:r>
          </a:p>
        </p:txBody>
      </p:sp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8B907FB-23EE-48F8-922B-26F4937513D6}" type="slidenum">
              <a:rPr lang="fr-FR" altLang="fr-FR">
                <a:solidFill>
                  <a:srgbClr val="000000"/>
                </a:solidFill>
              </a:rPr>
              <a:pPr eaLnBrk="1" hangingPunct="1"/>
              <a:t>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Problèmes de la multiprogrammation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20725" y="1979613"/>
            <a:ext cx="8772525" cy="49371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Relocation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Protection mémoire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8398245-EE35-4F9F-BF4C-211B15E36E01}" type="slidenum">
              <a:rPr lang="fr-FR" altLang="fr-FR">
                <a:solidFill>
                  <a:srgbClr val="000000"/>
                </a:solidFill>
              </a:rPr>
              <a:pPr eaLnBrk="1" hangingPunct="1"/>
              <a:t>30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63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pratiquement</a:t>
            </a: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Mov</a:t>
            </a:r>
            <a:r>
              <a:rPr lang="fr-FR" altLang="fr-FR" dirty="0"/>
              <a:t> reg,[8192]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Traduit en?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Mov</a:t>
            </a:r>
            <a:r>
              <a:rPr lang="fr-FR" altLang="fr-FR" dirty="0"/>
              <a:t> REG,24576</a:t>
            </a:r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8398245-EE35-4F9F-BF4C-211B15E36E01}" type="slidenum">
              <a:rPr lang="fr-FR" altLang="fr-FR">
                <a:solidFill>
                  <a:srgbClr val="000000"/>
                </a:solidFill>
              </a:rPr>
              <a:pPr eaLnBrk="1" hangingPunct="1"/>
              <a:t>31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63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pratiquement</a:t>
            </a: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Mov</a:t>
            </a:r>
            <a:r>
              <a:rPr lang="fr-FR" altLang="fr-FR" dirty="0"/>
              <a:t> reg,[8200]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Traduit en?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800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8398245-EE35-4F9F-BF4C-211B15E36E01}" type="slidenum">
              <a:rPr lang="fr-FR" altLang="fr-FR">
                <a:solidFill>
                  <a:srgbClr val="000000"/>
                </a:solidFill>
              </a:rPr>
              <a:pPr eaLnBrk="1" hangingPunct="1"/>
              <a:t>32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63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pratiquement</a:t>
            </a: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Mov</a:t>
            </a:r>
            <a:r>
              <a:rPr lang="fr-FR" altLang="fr-FR" dirty="0"/>
              <a:t> reg,[8192]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Traduit en?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Mov</a:t>
            </a:r>
            <a:r>
              <a:rPr lang="fr-FR" altLang="fr-FR" dirty="0"/>
              <a:t> REG,24576</a:t>
            </a:r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383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034B217-DD3C-46D3-BA9F-B57B8E89B6AB}" type="slidenum">
              <a:rPr lang="fr-FR" altLang="fr-FR">
                <a:solidFill>
                  <a:srgbClr val="000000"/>
                </a:solidFill>
              </a:rPr>
              <a:pPr eaLnBrk="1" hangingPunct="1"/>
              <a:t>33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65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Table des pages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418465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Les adresses virtuelles sont traduite à l’aide de la table des pages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5575" y="1963738"/>
            <a:ext cx="4281488" cy="494982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665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034B217-DD3C-46D3-BA9F-B57B8E89B6AB}" type="slidenum">
              <a:rPr lang="fr-FR" altLang="fr-FR">
                <a:solidFill>
                  <a:srgbClr val="000000"/>
                </a:solidFill>
              </a:rPr>
              <a:pPr eaLnBrk="1" hangingPunct="1"/>
              <a:t>34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65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Table des pages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418465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La table des pages indique dans quelle page physique se trouve une </a:t>
            </a:r>
            <a:r>
              <a:rPr lang="fr-FR" altLang="fr-FR"/>
              <a:t>page virtuelle</a:t>
            </a:r>
            <a:endParaRPr lang="fr-FR" altLang="fr-FR" dirty="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5575" y="1963738"/>
            <a:ext cx="4281488" cy="494982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665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932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034B217-DD3C-46D3-BA9F-B57B8E89B6AB}" type="slidenum">
              <a:rPr lang="fr-FR" altLang="fr-FR">
                <a:solidFill>
                  <a:srgbClr val="000000"/>
                </a:solidFill>
              </a:rPr>
              <a:pPr eaLnBrk="1" hangingPunct="1"/>
              <a:t>35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65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Table des pages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418465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Ce sont les adresses virtuelles que votre programme manipule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5575" y="1963738"/>
            <a:ext cx="4281488" cy="494982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665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444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C12E017-160E-4938-B403-E3EEF1708ABF}" type="slidenum">
              <a:rPr lang="fr-FR" altLang="fr-FR">
                <a:solidFill>
                  <a:srgbClr val="000000"/>
                </a:solidFill>
              </a:rPr>
              <a:pPr eaLnBrk="1" hangingPunct="1"/>
              <a:t>36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pratiquement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1362075"/>
            <a:ext cx="8772525" cy="49371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La traduction se fait par l'unité de gestion de la mémoire (memory management unit: MMU)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4,9 Tanen</a:t>
            </a:r>
          </a:p>
        </p:txBody>
      </p:sp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339975"/>
            <a:ext cx="8088313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940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C12E017-160E-4938-B403-E3EEF1708ABF}" type="slidenum">
              <a:rPr lang="fr-FR" altLang="fr-FR">
                <a:solidFill>
                  <a:srgbClr val="000000"/>
                </a:solidFill>
              </a:rPr>
              <a:pPr eaLnBrk="1" hangingPunct="1"/>
              <a:t>37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Offset et numéro de page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1670050"/>
            <a:ext cx="4164905" cy="4629150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pic>
        <p:nvPicPr>
          <p:cNvPr id="3" name="Image 2" descr="Une image contenant carte&#10;&#10;Description générée automatiquement">
            <a:extLst>
              <a:ext uri="{FF2B5EF4-FFF2-40B4-BE49-F238E27FC236}">
                <a16:creationId xmlns:a16="http://schemas.microsoft.com/office/drawing/2014/main" id="{7644237B-8BDC-4A71-8724-EC0A846ED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53" y="1763613"/>
            <a:ext cx="7568117" cy="54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15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C12E017-160E-4938-B403-E3EEF1708ABF}" type="slidenum">
              <a:rPr lang="fr-FR" altLang="fr-FR">
                <a:solidFill>
                  <a:srgbClr val="000000"/>
                </a:solidFill>
              </a:rPr>
              <a:pPr eaLnBrk="1" hangingPunct="1"/>
              <a:t>38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Offset et numéro de page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1670050"/>
            <a:ext cx="4164905" cy="4629150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ABF5DF3-D13B-470C-A668-81327FEE2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71" y="1951509"/>
            <a:ext cx="6915447" cy="42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80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034B217-DD3C-46D3-BA9F-B57B8E89B6AB}" type="slidenum">
              <a:rPr lang="fr-FR" altLang="fr-FR">
                <a:solidFill>
                  <a:srgbClr val="000000"/>
                </a:solidFill>
              </a:rPr>
              <a:pPr eaLnBrk="1" hangingPunct="1"/>
              <a:t>39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65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Taille des pages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418465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Vous n'avez rien remarqué sur la taille des pages?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Ce sont des exposants de 2!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Pourquoi?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5575" y="1963738"/>
            <a:ext cx="4281488" cy="494982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665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424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0ADA9C9E-1002-4154-8FD0-72BFD813088A}" type="slidenum">
              <a:rPr lang="fr-FR" altLang="fr-FR">
                <a:solidFill>
                  <a:srgbClr val="000000"/>
                </a:solidFill>
              </a:rPr>
              <a:pPr eaLnBrk="1" hangingPunct="1"/>
              <a:t>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6475" y="355600"/>
            <a:ext cx="8570913" cy="1162050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Chargement programme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6475" y="1763713"/>
            <a:ext cx="8572500" cy="5005387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sp>
        <p:nvSpPr>
          <p:cNvPr id="14341" name="AutoShape 3"/>
          <p:cNvSpPr>
            <a:spLocks noChangeArrowheads="1"/>
          </p:cNvSpPr>
          <p:nvPr/>
        </p:nvSpPr>
        <p:spPr bwMode="auto">
          <a:xfrm>
            <a:off x="795338" y="2579688"/>
            <a:ext cx="2381250" cy="3571875"/>
          </a:xfrm>
          <a:prstGeom prst="roundRect">
            <a:avLst>
              <a:gd name="adj" fmla="val 69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 anchor="ctr" anchorCtr="1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64000"/>
              </a:lnSpc>
            </a:pPr>
            <a:r>
              <a:rPr lang="fr-FR" altLang="fr-FR" sz="2600">
                <a:solidFill>
                  <a:srgbClr val="EB613D"/>
                </a:solidFill>
                <a:latin typeface="Times New Roman" panose="02020603050405020304" pitchFamily="18" charset="0"/>
              </a:rPr>
              <a:t>Mém Libre</a:t>
            </a:r>
          </a:p>
        </p:txBody>
      </p:sp>
      <p:sp>
        <p:nvSpPr>
          <p:cNvPr id="14342" name="AutoShape 4"/>
          <p:cNvSpPr>
            <a:spLocks noChangeArrowheads="1"/>
          </p:cNvSpPr>
          <p:nvPr/>
        </p:nvSpPr>
        <p:spPr bwMode="auto">
          <a:xfrm>
            <a:off x="2381250" y="5356225"/>
            <a:ext cx="2779713" cy="1984375"/>
          </a:xfrm>
          <a:prstGeom prst="roundRect">
            <a:avLst>
              <a:gd name="adj" fmla="val 9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 anchor="ctr" anchorCtr="1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78000"/>
              </a:lnSpc>
            </a:pP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Module1.exe</a:t>
            </a: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r>
              <a:rPr lang="fr-FR" altLang="fr-FR" sz="2600" dirty="0" err="1">
                <a:solidFill>
                  <a:srgbClr val="EB613D"/>
                </a:solidFill>
                <a:latin typeface="Times New Roman" panose="02020603050405020304" pitchFamily="18" charset="0"/>
              </a:rPr>
              <a:t>debut</a:t>
            </a: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 = 0FFH</a:t>
            </a: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3" name="Line 5"/>
          <p:cNvSpPr>
            <a:spLocks noChangeShapeType="1"/>
          </p:cNvSpPr>
          <p:nvPr/>
        </p:nvSpPr>
        <p:spPr bwMode="auto">
          <a:xfrm flipH="1">
            <a:off x="782638" y="3968750"/>
            <a:ext cx="24018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1984375" y="2976563"/>
            <a:ext cx="62865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60" tIns="49680" rIns="99360" bIns="4968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64000"/>
              </a:lnSpc>
            </a:pPr>
            <a:r>
              <a:rPr lang="fr-FR" altLang="fr-FR" sz="2600">
                <a:solidFill>
                  <a:srgbClr val="EB613D"/>
                </a:solidFill>
                <a:latin typeface="Times New Roman" panose="02020603050405020304" pitchFamily="18" charset="0"/>
              </a:rPr>
              <a:t>OS</a:t>
            </a:r>
          </a:p>
        </p:txBody>
      </p:sp>
      <p:grpSp>
        <p:nvGrpSpPr>
          <p:cNvPr id="14345" name="Group 7"/>
          <p:cNvGrpSpPr>
            <a:grpSpLocks/>
          </p:cNvGrpSpPr>
          <p:nvPr/>
        </p:nvGrpSpPr>
        <p:grpSpPr bwMode="auto">
          <a:xfrm>
            <a:off x="3422650" y="4278313"/>
            <a:ext cx="2278063" cy="1390650"/>
            <a:chOff x="2156" y="2695"/>
            <a:chExt cx="1435" cy="876"/>
          </a:xfrm>
        </p:grpSpPr>
        <p:sp>
          <p:nvSpPr>
            <p:cNvPr id="14353" name="Line 8"/>
            <p:cNvSpPr>
              <a:spLocks noChangeShapeType="1"/>
            </p:cNvSpPr>
            <p:nvPr/>
          </p:nvSpPr>
          <p:spPr bwMode="auto">
            <a:xfrm flipV="1">
              <a:off x="2228" y="2694"/>
              <a:ext cx="1294" cy="86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4354" name="Text Box 9"/>
            <p:cNvSpPr txBox="1">
              <a:spLocks noChangeArrowheads="1"/>
            </p:cNvSpPr>
            <p:nvPr/>
          </p:nvSpPr>
          <p:spPr bwMode="auto">
            <a:xfrm rot="-1320000">
              <a:off x="2176" y="2943"/>
              <a:ext cx="1395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360" tIns="49680" rIns="99360" bIns="49680" anchor="ctr" anchorCtr="1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hangingPunct="1">
                <a:lnSpc>
                  <a:spcPct val="64000"/>
                </a:lnSpc>
              </a:pPr>
              <a:r>
                <a:rPr lang="fr-BE" altLang="fr-FR" sz="2600">
                  <a:solidFill>
                    <a:srgbClr val="EB613D"/>
                  </a:solidFill>
                  <a:latin typeface="Times New Roman" panose="02020603050405020304" pitchFamily="18" charset="0"/>
                </a:rPr>
                <a:t>Chargement</a:t>
              </a:r>
            </a:p>
            <a:p>
              <a:pPr hangingPunct="1">
                <a:lnSpc>
                  <a:spcPct val="64000"/>
                </a:lnSpc>
              </a:pPr>
              <a:endParaRPr lang="fr-BE" altLang="fr-FR" sz="2600">
                <a:solidFill>
                  <a:srgbClr val="EB613D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5556250" y="2776538"/>
            <a:ext cx="2579688" cy="3571875"/>
          </a:xfrm>
          <a:prstGeom prst="roundRect">
            <a:avLst>
              <a:gd name="adj" fmla="val 65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 anchor="ctr" anchorCtr="1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64000"/>
              </a:lnSpc>
            </a:pPr>
            <a:r>
              <a:rPr lang="fr-FR" altLang="fr-FR" sz="2600">
                <a:solidFill>
                  <a:srgbClr val="EB613D"/>
                </a:solidFill>
                <a:latin typeface="Times New Roman" panose="02020603050405020304" pitchFamily="18" charset="0"/>
              </a:rPr>
              <a:t>Module1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548438" y="2976563"/>
            <a:ext cx="7953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64000"/>
              </a:lnSpc>
            </a:pPr>
            <a:r>
              <a:rPr lang="fr-FR" altLang="fr-FR" sz="2600">
                <a:solidFill>
                  <a:srgbClr val="EB613D"/>
                </a:solidFill>
                <a:latin typeface="Times New Roman" panose="02020603050405020304" pitchFamily="18" charset="0"/>
              </a:rPr>
              <a:t>OS</a:t>
            </a: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>
            <a:off x="5546725" y="3768725"/>
            <a:ext cx="2600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953125" y="5159375"/>
            <a:ext cx="198596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64000"/>
              </a:lnSpc>
            </a:pPr>
            <a:r>
              <a:rPr lang="fr-FR" altLang="fr-FR" sz="2600">
                <a:solidFill>
                  <a:srgbClr val="EB613D"/>
                </a:solidFill>
                <a:latin typeface="Times New Roman" panose="02020603050405020304" pitchFamily="18" charset="0"/>
              </a:rPr>
              <a:t>Mem Libre</a:t>
            </a: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H="1">
            <a:off x="5546725" y="4960938"/>
            <a:ext cx="26003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0" y="3968750"/>
            <a:ext cx="138906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64000"/>
              </a:lnSpc>
            </a:pPr>
            <a:r>
              <a:rPr lang="fr-FR" altLang="fr-FR" sz="2600">
                <a:solidFill>
                  <a:srgbClr val="EB613D"/>
                </a:solidFill>
                <a:latin typeface="Times New Roman" panose="02020603050405020304" pitchFamily="18" charset="0"/>
              </a:rPr>
              <a:t>20000H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8135938" y="3768725"/>
            <a:ext cx="139065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64000"/>
              </a:lnSpc>
            </a:pPr>
            <a:r>
              <a:rPr lang="fr-FR" altLang="fr-FR" sz="2600">
                <a:solidFill>
                  <a:srgbClr val="EB613D"/>
                </a:solidFill>
                <a:latin typeface="Times New Roman" panose="02020603050405020304" pitchFamily="18" charset="0"/>
              </a:rPr>
              <a:t>20000H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830FC378-C1F8-4ED2-8052-2AD37841686D}" type="slidenum">
              <a:rPr lang="fr-FR" altLang="fr-FR">
                <a:solidFill>
                  <a:srgbClr val="000000"/>
                </a:solidFill>
              </a:rPr>
              <a:pPr eaLnBrk="1" hangingPunct="1"/>
              <a:t>40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75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Taille des pages</a:t>
            </a: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Vous n'avez rien remarqué sur la taille des pages?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Ce sont des exposants de 2!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Pourquoi?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Page de 4Ko, il faut 12 bits pour représenter 0 à 4095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Adresse 16 bits: 4 bits pour le numéro de page et 12 bits pour le déplacement (offset dans la page)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43CE73BB-EB1D-490E-9010-459404392152}" type="slidenum">
              <a:rPr lang="fr-FR" altLang="fr-FR">
                <a:solidFill>
                  <a:srgbClr val="000000"/>
                </a:solidFill>
              </a:rPr>
              <a:pPr eaLnBrk="1" hangingPunct="1"/>
              <a:t>41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86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des pages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418465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/>
            </a:pPr>
            <a:r>
              <a:rPr lang="fr-FR" dirty="0"/>
              <a:t>Les 4 bits de poids fort sont utilisés comme numéro de page dans la table des pages</a:t>
            </a:r>
          </a:p>
          <a:p>
            <a:pPr marL="0" indent="0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Times New Roman" pitchFamily="16" charset="0"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/>
            </a:pPr>
            <a:endParaRPr lang="fr-FR" dirty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235575" y="1963738"/>
            <a:ext cx="4281488" cy="4938712"/>
          </a:xfrm>
        </p:spPr>
        <p:txBody>
          <a:bodyPr lIns="0" tIns="0" rIns="0" bIns="0"/>
          <a:lstStyle/>
          <a:p>
            <a:pPr eaLnBrk="1" hangingPunct="1"/>
            <a:endParaRPr lang="fr-FR" altLang="fr-FR"/>
          </a:p>
        </p:txBody>
      </p:sp>
      <p:pic>
        <p:nvPicPr>
          <p:cNvPr id="686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1403350"/>
            <a:ext cx="5062537" cy="55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89133FB4-91E4-4473-BE37-E4BF06F6B3E8}" type="slidenum">
              <a:rPr lang="fr-FR" altLang="fr-FR">
                <a:solidFill>
                  <a:srgbClr val="000000"/>
                </a:solidFill>
              </a:rPr>
              <a:pPr eaLnBrk="1" hangingPunct="1"/>
              <a:t>42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963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des pages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418465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En réalité, les adresses font 32 bits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Problème?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20 bits de numéros de pages = 1 millions de pages!!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Adresse 64 bits ??!!</a:t>
            </a:r>
          </a:p>
        </p:txBody>
      </p:sp>
      <p:pic>
        <p:nvPicPr>
          <p:cNvPr id="696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8" y="971550"/>
            <a:ext cx="5189537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2F4265B9-4A64-4456-BF4B-F5A8BFF66F36}" type="slidenum">
              <a:rPr lang="fr-FR" altLang="fr-FR">
                <a:solidFill>
                  <a:srgbClr val="000000"/>
                </a:solidFill>
              </a:rPr>
              <a:pPr eaLnBrk="1" hangingPunct="1"/>
              <a:t>43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734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pratiquement</a:t>
            </a: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Mov reg,32780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Que se passe-t-il?</a:t>
            </a:r>
          </a:p>
        </p:txBody>
      </p:sp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533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2186396-4667-46D9-B01C-1BE560A06BA4}" type="slidenum">
              <a:rPr lang="fr-FR" altLang="fr-FR">
                <a:solidFill>
                  <a:srgbClr val="000000"/>
                </a:solidFill>
              </a:rPr>
              <a:pPr eaLnBrk="1" hangingPunct="1"/>
              <a:t>44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83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Page fault (défaut de page)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6763" y="1511300"/>
            <a:ext cx="8772525" cy="54324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Mov reg,32780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Que se passe-t-il?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Defaut de page (page fault)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va sélectionner un page frame peu utilisé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la sort de la mémoire (swap out)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rentre la page manquante dans le cadre libre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exécute quelle instruction après ça?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ré-exécute Mov reg,32780 !!! (pas directement l'instruction suivante!)</a:t>
            </a:r>
          </a:p>
        </p:txBody>
      </p:sp>
    </p:spTree>
    <p:extLst>
      <p:ext uri="{BB962C8B-B14F-4D97-AF65-F5344CB8AC3E}">
        <p14:creationId xmlns:p14="http://schemas.microsoft.com/office/powerpoint/2010/main" val="2313683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097D88D-EEDB-40B3-AAD0-EF33168F4686}" type="slidenum">
              <a:rPr lang="fr-FR" altLang="fr-FR">
                <a:solidFill>
                  <a:srgbClr val="000000"/>
                </a:solidFill>
              </a:rPr>
              <a:pPr eaLnBrk="1" hangingPunct="1"/>
              <a:t>45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93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98450"/>
            <a:ext cx="8570912" cy="1281113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sz="4200"/>
              <a:t>Page Fault: </a:t>
            </a:r>
            <a:br>
              <a:rPr lang="fr-FR" altLang="fr-FR" sz="4200"/>
            </a:br>
            <a:r>
              <a:rPr lang="fr-FR" altLang="fr-FR" sz="4200"/>
              <a:t>Quelle page choisir ?(choix de victime)</a:t>
            </a: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4905375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/>
              <a:t>Page fault =&gt; on sort une page de la mémoire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/>
              <a:t>Laquelle?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LRU (least recently used)</a:t>
            </a:r>
          </a:p>
          <a:p>
            <a:pPr marL="817563" lvl="1" indent="-315913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choisi la page la moins récemment utilisée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NUR (Not Recently Used)</a:t>
            </a:r>
          </a:p>
          <a:p>
            <a:pPr marL="817563" lvl="1" indent="-315913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choisi une page non récemment utilisée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241685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4BE90457-CE6D-47A1-9640-0024C97AD11F}" type="slidenum">
              <a:rPr lang="fr-FR" altLang="fr-FR">
                <a:solidFill>
                  <a:srgbClr val="000000"/>
                </a:solidFill>
              </a:rPr>
              <a:pPr eaLnBrk="1" hangingPunct="1"/>
              <a:t>46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04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36538"/>
            <a:ext cx="8570912" cy="14017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Quelle page choisir ?(choix de victime)</a:t>
            </a: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4905375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FIFO</a:t>
            </a:r>
          </a:p>
          <a:p>
            <a:pPr marL="817563" lvl="1" indent="-315913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retire les pages dans leur ordre d’arrivée en mémoire</a:t>
            </a:r>
          </a:p>
          <a:p>
            <a:pPr marL="817563" lvl="1" indent="-315913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Pas terrible car on utilise plus souvent certaines pages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Working Set</a:t>
            </a:r>
          </a:p>
          <a:p>
            <a:pPr marL="817563" lvl="1" indent="-315913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va retenir les pages utilisées couramment</a:t>
            </a:r>
          </a:p>
          <a:p>
            <a:pPr marL="817563" lvl="1" indent="-315913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59237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8974D86-4332-491B-9295-DC4E553973D6}" type="slidenum">
              <a:rPr lang="fr-FR" altLang="fr-FR">
                <a:solidFill>
                  <a:srgbClr val="000000"/>
                </a:solidFill>
              </a:rPr>
              <a:pPr eaLnBrk="1" hangingPunct="1"/>
              <a:t>47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14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-122238"/>
            <a:ext cx="8605837" cy="1503363"/>
          </a:xfrm>
        </p:spPr>
        <p:txBody>
          <a:bodyPr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 err="1"/>
              <a:t>Working</a:t>
            </a:r>
            <a:r>
              <a:rPr lang="fr-FR" altLang="fr-FR" dirty="0"/>
              <a:t> Set </a:t>
            </a:r>
            <a:r>
              <a:rPr lang="fr-FR" altLang="fr-FR" dirty="0" err="1"/>
              <a:t>Algorithm</a:t>
            </a:r>
            <a:r>
              <a:rPr lang="fr-FR" altLang="fr-FR" dirty="0"/>
              <a:t> (choix de victime)</a:t>
            </a: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42988"/>
            <a:ext cx="10080625" cy="4935537"/>
          </a:xfrm>
        </p:spPr>
        <p:txBody>
          <a:bodyPr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Un programme accède à certaines zones mémoires en fonction de la phase de traitement dans laquelle il se trouve.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Les pages auxquelles il accède varient dans le temps.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va définir la fonction working set w(k,t)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W(k,t) = ensemble des pages accédées durant les k dernier accès en revenant en arrière depuis l’instant t 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4.20 Tannen</a:t>
            </a:r>
          </a:p>
        </p:txBody>
      </p:sp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0563"/>
            <a:ext cx="7343775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642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065BC24-9EFB-40D8-A199-FD627DEDAD1F}" type="slidenum">
              <a:rPr lang="fr-FR" altLang="fr-FR">
                <a:solidFill>
                  <a:srgbClr val="000000"/>
                </a:solidFill>
              </a:rPr>
              <a:pPr eaLnBrk="1" hangingPunct="1"/>
              <a:t>48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24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185738"/>
            <a:ext cx="8569325" cy="1503362"/>
          </a:xfrm>
        </p:spPr>
        <p:txBody>
          <a:bodyPr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 err="1"/>
              <a:t>Working</a:t>
            </a:r>
            <a:r>
              <a:rPr lang="fr-FR" altLang="fr-FR" dirty="0"/>
              <a:t> Set </a:t>
            </a:r>
            <a:r>
              <a:rPr lang="fr-FR" altLang="fr-FR" dirty="0" err="1"/>
              <a:t>Algorithm</a:t>
            </a:r>
            <a:r>
              <a:rPr lang="fr-FR" altLang="fr-FR" dirty="0"/>
              <a:t> (choix de victime)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4825" y="1979613"/>
            <a:ext cx="8421688" cy="4933950"/>
          </a:xfrm>
        </p:spPr>
        <p:txBody>
          <a:bodyPr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Choix de victime working set: on choisit une page hors du working set.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Problème?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Retenir les k dernières pages accédées peut être lourd.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  <a:p>
            <a:pPr marL="376238" indent="-376238" eaLnBrk="1" hangingPunct="1"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00421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39CD340-E668-4035-9EE1-9C45699F6077}" type="slidenum">
              <a:rPr lang="fr-FR" altLang="fr-FR">
                <a:solidFill>
                  <a:srgbClr val="000000"/>
                </a:solidFill>
              </a:rPr>
              <a:pPr eaLnBrk="1" hangingPunct="1"/>
              <a:t>49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34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185738"/>
            <a:ext cx="8569325" cy="1503362"/>
          </a:xfrm>
        </p:spPr>
        <p:txBody>
          <a:bodyPr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 err="1"/>
              <a:t>Working</a:t>
            </a:r>
            <a:r>
              <a:rPr lang="fr-FR" altLang="fr-FR" dirty="0"/>
              <a:t> Set </a:t>
            </a:r>
            <a:r>
              <a:rPr lang="fr-FR" altLang="fr-FR" dirty="0" err="1"/>
              <a:t>Algorithm</a:t>
            </a:r>
            <a:r>
              <a:rPr lang="fr-FR" altLang="fr-FR" dirty="0"/>
              <a:t> (choix de victime)</a:t>
            </a: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4825" y="1979613"/>
            <a:ext cx="8421688" cy="4933950"/>
          </a:xfrm>
        </p:spPr>
        <p:txBody>
          <a:bodyPr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retient le temps virtuel de dernier accès à la page</a:t>
            </a:r>
          </a:p>
          <a:p>
            <a:pPr marL="376238" indent="-376238" eaLnBrk="1" hangingPunct="1"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  <p:pic>
        <p:nvPicPr>
          <p:cNvPr id="634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3132138"/>
            <a:ext cx="7124700" cy="424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519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2BFF9E8B-D01E-4DFC-87B0-918A4DC42AB7}" type="slidenum">
              <a:rPr lang="fr-FR" altLang="fr-FR">
                <a:solidFill>
                  <a:srgbClr val="000000"/>
                </a:solidFill>
              </a:rPr>
              <a:pPr eaLnBrk="1" hangingPunct="1"/>
              <a:t>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53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503238"/>
            <a:ext cx="8561387" cy="126047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Chargement programme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23938" y="1987550"/>
            <a:ext cx="8370887" cy="4598988"/>
          </a:xfrm>
        </p:spPr>
        <p:txBody>
          <a:bodyPr lIns="0" tIns="0" rIns="0" bIns="0"/>
          <a:lstStyle/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1) Copier code de Module1.exe à partir de l'adresse 2000H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2) Faire un </a:t>
            </a:r>
            <a:r>
              <a:rPr lang="fr-FR" altLang="fr-FR" dirty="0" err="1"/>
              <a:t>jmp</a:t>
            </a:r>
            <a:r>
              <a:rPr lang="fr-FR" altLang="fr-FR" dirty="0"/>
              <a:t> à l'adresse du </a:t>
            </a:r>
            <a:r>
              <a:rPr lang="fr-FR" altLang="fr-FR" dirty="0" err="1"/>
              <a:t>debut</a:t>
            </a:r>
            <a:r>
              <a:rPr lang="fr-FR" altLang="fr-FR" dirty="0"/>
              <a:t> de Module1.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Oui mais elle vaut combien cette adresse?</a:t>
            </a:r>
          </a:p>
          <a:p>
            <a:pPr marL="320675" indent="-320675" hangingPunct="1">
              <a:lnSpc>
                <a:spcPct val="105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endParaRPr lang="fr-FR" alt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A16968EB-C40D-4418-9C15-EEBBEF790B25}" type="slidenum">
              <a:rPr lang="fr-FR" altLang="fr-FR">
                <a:solidFill>
                  <a:srgbClr val="000000"/>
                </a:solidFill>
              </a:rPr>
              <a:pPr eaLnBrk="1" hangingPunct="1"/>
              <a:t>50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45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0"/>
            <a:ext cx="8609012" cy="126365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Une entrée de la table des pages</a:t>
            </a: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3492500"/>
            <a:ext cx="8772525" cy="37179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8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Protection: read/write/execute</a:t>
            </a:r>
          </a:p>
          <a:p>
            <a:pPr marL="376238" indent="-376238" eaLnBrk="1" hangingPunct="1">
              <a:lnSpc>
                <a:spcPct val="8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Modifiée (</a:t>
            </a:r>
            <a:r>
              <a:rPr lang="fr-FR" altLang="fr-FR" b="1"/>
              <a:t>dirty</a:t>
            </a:r>
            <a:r>
              <a:rPr lang="fr-FR" altLang="fr-FR"/>
              <a:t> bit): </a:t>
            </a:r>
          </a:p>
          <a:p>
            <a:pPr marL="817563" lvl="1" indent="-315913" eaLnBrk="1" hangingPunct="1">
              <a:lnSpc>
                <a:spcPct val="8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Une page dirty a été modifiée</a:t>
            </a:r>
          </a:p>
          <a:p>
            <a:pPr marL="817563" lvl="1" indent="-315913" eaLnBrk="1" hangingPunct="1">
              <a:lnSpc>
                <a:spcPct val="8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il faut la sauver lors d'un swap-out!</a:t>
            </a:r>
          </a:p>
          <a:p>
            <a:pPr marL="376238" indent="-376238" eaLnBrk="1" hangingPunct="1">
              <a:lnSpc>
                <a:spcPct val="8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Référencée: pour choix de victime</a:t>
            </a:r>
          </a:p>
          <a:p>
            <a:pPr marL="376238" indent="-376238" eaLnBrk="1" hangingPunct="1">
              <a:lnSpc>
                <a:spcPct val="8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Il ne manque rien?</a:t>
            </a:r>
          </a:p>
        </p:txBody>
      </p:sp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971550"/>
            <a:ext cx="850265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954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A16968EB-C40D-4418-9C15-EEBBEF790B25}" type="slidenum">
              <a:rPr lang="fr-FR" altLang="fr-FR">
                <a:solidFill>
                  <a:srgbClr val="000000"/>
                </a:solidFill>
              </a:rPr>
              <a:pPr eaLnBrk="1" hangingPunct="1"/>
              <a:t>51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45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0"/>
            <a:ext cx="8609012" cy="126365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Une entrée de la table des pages</a:t>
            </a: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3492500"/>
            <a:ext cx="8772525" cy="37179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8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Protection: </a:t>
            </a:r>
            <a:r>
              <a:rPr lang="fr-FR" altLang="fr-FR" dirty="0" err="1"/>
              <a:t>read</a:t>
            </a:r>
            <a:r>
              <a:rPr lang="fr-FR" altLang="fr-FR" dirty="0"/>
              <a:t>/</a:t>
            </a:r>
            <a:r>
              <a:rPr lang="fr-FR" altLang="fr-FR" dirty="0" err="1"/>
              <a:t>write</a:t>
            </a:r>
            <a:r>
              <a:rPr lang="fr-FR" altLang="fr-FR" dirty="0"/>
              <a:t>/</a:t>
            </a:r>
            <a:r>
              <a:rPr lang="fr-FR" altLang="fr-FR" dirty="0" err="1"/>
              <a:t>execute</a:t>
            </a:r>
            <a:endParaRPr lang="fr-FR" altLang="fr-FR" dirty="0"/>
          </a:p>
          <a:p>
            <a:pPr marL="376238" indent="-376238" eaLnBrk="1" hangingPunct="1">
              <a:lnSpc>
                <a:spcPct val="8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Modifiée (</a:t>
            </a:r>
            <a:r>
              <a:rPr lang="fr-FR" altLang="fr-FR" b="1" dirty="0" err="1"/>
              <a:t>dirty</a:t>
            </a:r>
            <a:r>
              <a:rPr lang="fr-FR" altLang="fr-FR" dirty="0"/>
              <a:t> bit): </a:t>
            </a:r>
          </a:p>
          <a:p>
            <a:pPr marL="817563" lvl="1" indent="-315913" eaLnBrk="1" hangingPunct="1">
              <a:lnSpc>
                <a:spcPct val="8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Une page </a:t>
            </a:r>
            <a:r>
              <a:rPr lang="fr-FR" altLang="fr-FR" dirty="0" err="1"/>
              <a:t>dirty</a:t>
            </a:r>
            <a:r>
              <a:rPr lang="fr-FR" altLang="fr-FR" dirty="0"/>
              <a:t> a été modifiée</a:t>
            </a:r>
          </a:p>
          <a:p>
            <a:pPr marL="817563" lvl="1" indent="-315913" eaLnBrk="1" hangingPunct="1">
              <a:lnSpc>
                <a:spcPct val="8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il faut la sauver lors d'un swap-out!</a:t>
            </a:r>
          </a:p>
          <a:p>
            <a:pPr marL="376238" indent="-376238" eaLnBrk="1" hangingPunct="1">
              <a:lnSpc>
                <a:spcPct val="8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Référencée: pour choix de victime</a:t>
            </a:r>
          </a:p>
          <a:p>
            <a:pPr marL="0" indent="0" eaLnBrk="1" hangingPunct="1">
              <a:lnSpc>
                <a:spcPct val="85000"/>
              </a:lnSpc>
              <a:buClr>
                <a:srgbClr val="B2B2B2"/>
              </a:buClr>
              <a:buSzPct val="90000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971550"/>
            <a:ext cx="850265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536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B1C7ACB2-5CBD-4C24-85CB-8E99539621DB}" type="slidenum">
              <a:rPr lang="fr-FR" altLang="fr-FR">
                <a:solidFill>
                  <a:srgbClr val="000000"/>
                </a:solidFill>
              </a:rPr>
              <a:pPr eaLnBrk="1" hangingPunct="1"/>
              <a:t>52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553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0"/>
            <a:ext cx="8609012" cy="126365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Une entrée de la table des pages</a:t>
            </a: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3492500"/>
            <a:ext cx="8772525" cy="37179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spcBef>
                <a:spcPts val="8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sz="3200"/>
              <a:t>On ne sait pas où l’on va chercher sur disque la page absente!!!</a:t>
            </a:r>
          </a:p>
          <a:p>
            <a:pPr marL="376238" indent="-376238" eaLnBrk="1" hangingPunct="1">
              <a:lnSpc>
                <a:spcPct val="95000"/>
              </a:lnSpc>
              <a:spcBef>
                <a:spcPts val="8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sz="3200"/>
              <a:t>Normal: ici on ne fait que de la traduction d’adresse dans le MMU</a:t>
            </a:r>
          </a:p>
          <a:p>
            <a:pPr marL="376238" indent="-376238" eaLnBrk="1" hangingPunct="1">
              <a:lnSpc>
                <a:spcPct val="95000"/>
              </a:lnSpc>
              <a:spcBef>
                <a:spcPts val="8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3200"/>
              <a:t>C’est l’OS qui va charger la page absente!</a:t>
            </a:r>
          </a:p>
          <a:p>
            <a:pPr marL="376238" indent="-376238" eaLnBrk="1" hangingPunct="1">
              <a:lnSpc>
                <a:spcPct val="95000"/>
              </a:lnSpc>
              <a:spcBef>
                <a:spcPts val="8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sz="3200"/>
              <a:t>La place sur disque est dans le descripteur de processus</a:t>
            </a:r>
          </a:p>
        </p:txBody>
      </p:sp>
      <p:pic>
        <p:nvPicPr>
          <p:cNvPr id="655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971550"/>
            <a:ext cx="850265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463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E266E89-FF02-4C44-80A0-F1C234DDAAB5}" type="slidenum">
              <a:rPr lang="fr-FR" altLang="fr-FR">
                <a:solidFill>
                  <a:srgbClr val="000000"/>
                </a:solidFill>
              </a:rPr>
              <a:pPr eaLnBrk="1" hangingPunct="1"/>
              <a:t>53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06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découpe l'adresse en 10 + 10 + 12 bits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va avoir une table de tables des pages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PT1 adresse dans le 1er niveau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PT2 adresse 2ème niveau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Décalage = décalage dans la page</a:t>
            </a:r>
          </a:p>
          <a:p>
            <a:pPr marL="376238" indent="-376238" eaLnBrk="1" hangingPunct="1">
              <a:lnSpc>
                <a:spcPct val="95000"/>
              </a:lnSpc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9C00B2B6-C926-490C-8D44-7876B639B232}" type="slidenum">
              <a:rPr lang="fr-FR" altLang="fr-FR">
                <a:solidFill>
                  <a:srgbClr val="000000"/>
                </a:solidFill>
              </a:rPr>
              <a:pPr eaLnBrk="1" hangingPunct="1"/>
              <a:t>54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168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Taille dans chaque table?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4.12 Tanen</a:t>
            </a:r>
          </a:p>
        </p:txBody>
      </p:sp>
      <p:pic>
        <p:nvPicPr>
          <p:cNvPr id="7168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1331913"/>
            <a:ext cx="6065837" cy="622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A47A07B-6842-41CA-8BF5-B9A2FAE740A4}" type="slidenum">
              <a:rPr lang="fr-FR" altLang="fr-FR">
                <a:solidFill>
                  <a:srgbClr val="000000"/>
                </a:solidFill>
              </a:rPr>
              <a:pPr eaLnBrk="1" hangingPunct="1"/>
              <a:t>55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27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Oui mais on a toujours besoin d’autant d’entrées dans les tables de pages?</a:t>
            </a:r>
          </a:p>
          <a:p>
            <a:pPr marL="376238" indent="-376238" eaLnBrk="1" hangingPunct="1">
              <a:lnSpc>
                <a:spcPct val="95000"/>
              </a:lnSpc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4AFA641A-EAFE-485F-B0ED-BB1FB6D473C8}" type="slidenum">
              <a:rPr lang="fr-FR" altLang="fr-FR">
                <a:solidFill>
                  <a:srgbClr val="000000"/>
                </a:solidFill>
              </a:rPr>
              <a:pPr eaLnBrk="1" hangingPunct="1"/>
              <a:t>56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37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438" y="1439863"/>
            <a:ext cx="4841875" cy="6030912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En réalité on n'accédera pas aux 2**20 pages tout le temps.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Ex: processus de 12 MB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4 MB de code (text)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4MB de heap (pour les new)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4MB pour le stack (appel de fct)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(Il y a un trou entre stack et heap)</a:t>
            </a:r>
          </a:p>
          <a:p>
            <a:pPr marL="376238" indent="-376238" eaLnBrk="1" hangingPunct="1">
              <a:lnSpc>
                <a:spcPct val="95000"/>
              </a:lnSpc>
              <a:spcBef>
                <a:spcPts val="725"/>
              </a:spcBef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5575" y="1963738"/>
            <a:ext cx="4281488" cy="5040312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737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25" y="1331913"/>
            <a:ext cx="2403475" cy="622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3669F4F9-4969-4FC2-A218-2DF07646836D}" type="slidenum">
              <a:rPr lang="fr-FR" altLang="fr-FR">
                <a:solidFill>
                  <a:srgbClr val="000000"/>
                </a:solidFill>
              </a:rPr>
              <a:pPr eaLnBrk="1" hangingPunct="1"/>
              <a:t>57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475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06388"/>
            <a:ext cx="8570912" cy="1262062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3567112" cy="4995862"/>
          </a:xfrm>
        </p:spPr>
        <p:txBody>
          <a:bodyPr lIns="0" tIns="0" rIns="0" bIns="0"/>
          <a:lstStyle/>
          <a:p>
            <a:pPr marL="339725" indent="-339725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68375" algn="l"/>
                <a:tab pos="1976438" algn="l"/>
                <a:tab pos="2984500" algn="l"/>
                <a:tab pos="3992563" algn="l"/>
                <a:tab pos="5000625" algn="l"/>
                <a:tab pos="6008688" algn="l"/>
                <a:tab pos="7016750" algn="l"/>
                <a:tab pos="8024813" algn="l"/>
                <a:tab pos="9032875" algn="l"/>
                <a:tab pos="10040938" algn="l"/>
              </a:tabLst>
            </a:pPr>
            <a:r>
              <a:rPr lang="fr-FR" altLang="fr-FR">
                <a:solidFill>
                  <a:srgbClr val="FFFFFF"/>
                </a:solidFill>
              </a:rPr>
              <a:t>Taille de chaque table?</a:t>
            </a:r>
          </a:p>
        </p:txBody>
      </p:sp>
      <p:pic>
        <p:nvPicPr>
          <p:cNvPr id="7475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88" y="1187450"/>
            <a:ext cx="5894387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5A973EB-498B-4A23-BCED-D4F779CBEFEC}" type="slidenum">
              <a:rPr lang="fr-FR" altLang="fr-FR">
                <a:solidFill>
                  <a:srgbClr val="000000"/>
                </a:solidFill>
              </a:rPr>
              <a:pPr eaLnBrk="1" hangingPunct="1"/>
              <a:t>58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57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Taille de chaque table?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2**10 = 1024 entrée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1 Entrée = 4 Ko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Espace d'adresse d’une entrée du 1er niveau?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1024 x 4 Ko = 4MB (attention erreur dans le Tanenbaum pg 221)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(D’ailleur PT2+offset = 22 bits et 2**22 = 4 MB)</a:t>
            </a:r>
          </a:p>
        </p:txBody>
      </p:sp>
      <p:pic>
        <p:nvPicPr>
          <p:cNvPr id="757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2124075"/>
            <a:ext cx="2857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1EC48EC-B957-438A-A41B-7B9DCE96E7BC}" type="slidenum">
              <a:rPr lang="fr-FR" altLang="fr-FR">
                <a:solidFill>
                  <a:srgbClr val="000000"/>
                </a:solidFill>
              </a:rPr>
              <a:pPr eaLnBrk="1" hangingPunct="1"/>
              <a:t>59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680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4764087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Pour le processus suivant, on a besoin de 3 x 4 MB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ne chargera que trois table du 2</a:t>
            </a:r>
            <a:r>
              <a:rPr lang="fr-FR" altLang="fr-FR" baseline="30000"/>
              <a:t>ème</a:t>
            </a:r>
            <a:r>
              <a:rPr lang="fr-FR" altLang="fr-FR"/>
              <a:t> niveau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+1 table 1</a:t>
            </a:r>
            <a:r>
              <a:rPr lang="fr-FR" altLang="fr-FR" baseline="30000"/>
              <a:t>er</a:t>
            </a:r>
            <a:r>
              <a:rPr lang="fr-FR" altLang="fr-FR"/>
              <a:t> niveau</a:t>
            </a:r>
          </a:p>
        </p:txBody>
      </p:sp>
      <p:pic>
        <p:nvPicPr>
          <p:cNvPr id="7680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25" y="1331913"/>
            <a:ext cx="2403475" cy="622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11A448A-3AA3-4B06-A481-A6F11BAD199D}" type="slidenum">
              <a:rPr lang="fr-FR" altLang="fr-FR">
                <a:solidFill>
                  <a:srgbClr val="000000"/>
                </a:solidFill>
              </a:rPr>
              <a:pPr eaLnBrk="1" hangingPunct="1"/>
              <a:t>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Réallocation (relocation)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ne sais pas où commence le programme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 solutions: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1) Relocation software 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2) Relocation hardware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Adresse réelle = Reg. de base + Reg. Déplacement (80x86)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F0A698E-5541-405A-A316-881B20EB489B}" type="slidenum">
              <a:rPr lang="fr-FR" altLang="fr-FR">
                <a:solidFill>
                  <a:srgbClr val="000000"/>
                </a:solidFill>
              </a:rPr>
              <a:pPr eaLnBrk="1" hangingPunct="1"/>
              <a:t>60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782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06388"/>
            <a:ext cx="8570912" cy="1262062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3144837" cy="4995862"/>
          </a:xfrm>
        </p:spPr>
        <p:txBody>
          <a:bodyPr lIns="0" tIns="0" rIns="0" bIns="0"/>
          <a:lstStyle/>
          <a:p>
            <a:pPr marL="339725" indent="-339725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68375" algn="l"/>
                <a:tab pos="1976438" algn="l"/>
                <a:tab pos="2984500" algn="l"/>
                <a:tab pos="3992563" algn="l"/>
                <a:tab pos="5000625" algn="l"/>
                <a:tab pos="6008688" algn="l"/>
                <a:tab pos="7016750" algn="l"/>
                <a:tab pos="8024813" algn="l"/>
                <a:tab pos="9032875" algn="l"/>
                <a:tab pos="10040938" algn="l"/>
              </a:tabLst>
            </a:pPr>
            <a:r>
              <a:rPr lang="fr-FR" altLang="fr-FR">
                <a:solidFill>
                  <a:srgbClr val="FFFFFF"/>
                </a:solidFill>
              </a:rPr>
              <a:t>Ex: accès à l'adresse 0x00403004</a:t>
            </a:r>
          </a:p>
          <a:p>
            <a:pPr marL="339725" indent="-339725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68375" algn="l"/>
                <a:tab pos="1976438" algn="l"/>
                <a:tab pos="2984500" algn="l"/>
                <a:tab pos="3992563" algn="l"/>
                <a:tab pos="5000625" algn="l"/>
                <a:tab pos="6008688" algn="l"/>
                <a:tab pos="7016750" algn="l"/>
                <a:tab pos="8024813" algn="l"/>
                <a:tab pos="9032875" algn="l"/>
                <a:tab pos="10040938" algn="l"/>
              </a:tabLst>
            </a:pPr>
            <a:r>
              <a:rPr lang="fr-FR" altLang="fr-FR">
                <a:solidFill>
                  <a:srgbClr val="FFFFFF"/>
                </a:solidFill>
              </a:rPr>
              <a:t>Quelles tables accédées, quel décalage?</a:t>
            </a:r>
          </a:p>
          <a:p>
            <a:pPr marL="339725" indent="-339725" eaLnBrk="1" hangingPunct="1">
              <a:spcBef>
                <a:spcPts val="800"/>
              </a:spcBef>
              <a:buClrTx/>
              <a:buSzTx/>
              <a:buFontTx/>
              <a:buNone/>
              <a:tabLst>
                <a:tab pos="968375" algn="l"/>
                <a:tab pos="1976438" algn="l"/>
                <a:tab pos="2984500" algn="l"/>
                <a:tab pos="3992563" algn="l"/>
                <a:tab pos="5000625" algn="l"/>
                <a:tab pos="6008688" algn="l"/>
                <a:tab pos="7016750" algn="l"/>
                <a:tab pos="8024813" algn="l"/>
                <a:tab pos="9032875" algn="l"/>
                <a:tab pos="10040938" algn="l"/>
              </a:tabLst>
            </a:pPr>
            <a:endParaRPr lang="fr-FR" altLang="fr-FR">
              <a:solidFill>
                <a:srgbClr val="FFFFFF"/>
              </a:solidFill>
            </a:endParaRP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68925" y="1763713"/>
            <a:ext cx="4210050" cy="5100637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7783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1331913"/>
            <a:ext cx="6065837" cy="622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BFA61807-7192-4529-A8BE-DB2834FBCC3A}" type="slidenum">
              <a:rPr lang="fr-FR" altLang="fr-FR">
                <a:solidFill>
                  <a:srgbClr val="000000"/>
                </a:solidFill>
              </a:rPr>
              <a:pPr eaLnBrk="1" hangingPunct="1"/>
              <a:t>61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88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Ex: accès à l'adresse 0x00403004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Quelles tables accédées, quel décalage?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0x00403004 = 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0000 0000 0100 0000 0011 0000 0000 0100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décalage = 0000 0000 0100 = 4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PT2 = 00 0000 0011 = 3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PT1 = 000 000 01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37009DEE-EC02-4297-941E-020427C4B17A}" type="slidenum">
              <a:rPr lang="fr-FR" altLang="fr-FR">
                <a:solidFill>
                  <a:srgbClr val="000000"/>
                </a:solidFill>
              </a:rPr>
              <a:pPr eaLnBrk="1" hangingPunct="1"/>
              <a:t>62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98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Defaut de table de pages</a:t>
            </a: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79613"/>
            <a:ext cx="8772525" cy="49371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Si PT1 = 4 par ex?</a:t>
            </a:r>
          </a:p>
        </p:txBody>
      </p:sp>
      <p:pic>
        <p:nvPicPr>
          <p:cNvPr id="7987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1331913"/>
            <a:ext cx="6065837" cy="622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9EE5E0DE-626D-4CBC-AB3A-C55217F5E0CF}" type="slidenum">
              <a:rPr lang="fr-FR" altLang="fr-FR">
                <a:solidFill>
                  <a:srgbClr val="000000"/>
                </a:solidFill>
              </a:rPr>
              <a:pPr eaLnBrk="1" hangingPunct="1"/>
              <a:t>63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08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Defaut de table de pages</a:t>
            </a: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Si PT1 = 4 par ex?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La table n'est pas présente =&gt; page fault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1) On vérifie que le process a droit à accéder à cette zone mémoire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2) Si oui, on charge la table de deuxième niveau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3) Puis on charge le page frame correspondant en mémoire physique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7E83885-7F46-48DA-AC6A-EE69D26B8B78}" type="slidenum">
              <a:rPr lang="fr-FR" altLang="fr-FR">
                <a:solidFill>
                  <a:srgbClr val="000000"/>
                </a:solidFill>
              </a:rPr>
              <a:pPr eaLnBrk="1" hangingPunct="1"/>
              <a:t>64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19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 en Linux</a:t>
            </a: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819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4" t="42395" r="18646" b="38000"/>
          <a:stretch>
            <a:fillRect/>
          </a:stretch>
        </p:blipFill>
        <p:spPr bwMode="auto">
          <a:xfrm>
            <a:off x="250825" y="1763713"/>
            <a:ext cx="9290050" cy="471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0824" t="42395" r="18646" b="3800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BB08D65-5623-4D8B-ABF6-C5E2484DC1A0}" type="slidenum">
              <a:rPr lang="fr-FR" altLang="fr-FR">
                <a:solidFill>
                  <a:srgbClr val="000000"/>
                </a:solidFill>
              </a:rPr>
              <a:pPr eaLnBrk="1" hangingPunct="1"/>
              <a:t>65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294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Translation Lookaside Buffer (TLB) ou mémoire associative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Nombre d'accès mémoire pour accéder à une adresse mémoire?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 référence table + 1 référence mémoire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Au lieu de juste une ref mémoire sans pagination!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Solution?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Ce sont souvent les même pages qui sont référencées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va les stocker dans un buffer (le TLB)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860E8A16-B8F7-4F4F-AC38-DD5E63A31339}" type="slidenum">
              <a:rPr lang="fr-FR" altLang="fr-FR">
                <a:solidFill>
                  <a:srgbClr val="000000"/>
                </a:solidFill>
              </a:rPr>
              <a:pPr eaLnBrk="1" hangingPunct="1"/>
              <a:t>66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39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Translation Lookaside Buffer (TLB) ou mémoire associative</a:t>
            </a: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Il s'agit d'une mémoire associative (qui est adressée à partir de son contenu plutôt que par son adresse)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4.14 Tanen</a:t>
            </a:r>
          </a:p>
        </p:txBody>
      </p:sp>
      <p:pic>
        <p:nvPicPr>
          <p:cNvPr id="839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419475"/>
            <a:ext cx="7667625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191666D-79AC-4490-8F24-16F6086A448E}" type="slidenum">
              <a:rPr lang="fr-FR" altLang="fr-FR">
                <a:solidFill>
                  <a:srgbClr val="000000"/>
                </a:solidFill>
              </a:rPr>
              <a:pPr eaLnBrk="1" hangingPunct="1"/>
              <a:t>67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49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des pages inversée</a:t>
            </a: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Un espace d'adressage de 64 bits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Pages de 4 Ko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2**52 entrées de 8 bits &gt; 30 million de Go!!!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ne va retenir qu'une table avec les pages présentes en mémoire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2DA7344-2AF2-4268-BA4B-AEA4F22FA259}" type="slidenum">
              <a:rPr lang="fr-FR" altLang="fr-FR">
                <a:solidFill>
                  <a:srgbClr val="000000"/>
                </a:solidFill>
              </a:rPr>
              <a:pPr eaLnBrk="1" hangingPunct="1"/>
              <a:t>68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60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des pages inversée</a:t>
            </a: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Un espace d'adressage de 64 bits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Pages de 4 Ko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2**52 entrées de 8 bits &gt; 30 million de Go!!!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ne va retenir qu'une table avec les pages présentes en mémoire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4,15 Tanen</a:t>
            </a:r>
          </a:p>
        </p:txBody>
      </p:sp>
      <p:pic>
        <p:nvPicPr>
          <p:cNvPr id="860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692275"/>
            <a:ext cx="8648700" cy="419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004BBD67-B333-46D8-93C9-7B070280DF45}" type="slidenum">
              <a:rPr lang="fr-FR" altLang="fr-FR">
                <a:solidFill>
                  <a:srgbClr val="000000"/>
                </a:solidFill>
              </a:rPr>
              <a:pPr eaLnBrk="1" hangingPunct="1"/>
              <a:t>69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Préemption mémoire virtuelle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4905375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Pourquoi voudrait-on faire de la préemption sur la mémoire virtuelle?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B2248FB-3D49-4CA9-9C8B-F466AC97A206}" type="slidenum">
              <a:rPr lang="fr-FR" altLang="fr-FR">
                <a:solidFill>
                  <a:srgbClr val="000000"/>
                </a:solidFill>
              </a:rPr>
              <a:pPr eaLnBrk="1" hangingPunct="1"/>
              <a:t>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74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503238"/>
            <a:ext cx="8561387" cy="126047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Relocation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23938" y="1987550"/>
            <a:ext cx="8370887" cy="4598988"/>
          </a:xfrm>
        </p:spPr>
        <p:txBody>
          <a:bodyPr lIns="0" tIns="0" rIns="0" bIns="0"/>
          <a:lstStyle/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La relocation est le fait de corriger l'adresse d'un symbole pour avoir son adresse réelle en mémoire.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0A5805A-3D03-42B8-A674-17FCFF990BCA}" type="slidenum">
              <a:rPr lang="fr-FR" altLang="fr-FR">
                <a:solidFill>
                  <a:srgbClr val="000000"/>
                </a:solidFill>
              </a:rPr>
              <a:pPr eaLnBrk="1" hangingPunct="1"/>
              <a:t>70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80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Préemption mémoire virtuelle</a:t>
            </a: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4905375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Pourquoi voudrait-on faire de la préemption sur la mémoire virtuelle?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Mémoire virtuelle est limitée elle aussi (par la taille des disques).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Mémoire virtuelle &lt; taille espace d'adressage virtuel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644924D-1864-465D-AB92-E4ACF8A1A068}" type="slidenum">
              <a:rPr lang="fr-FR" altLang="fr-FR">
                <a:solidFill>
                  <a:srgbClr val="000000"/>
                </a:solidFill>
              </a:rPr>
              <a:pPr eaLnBrk="1" hangingPunct="1"/>
              <a:t>71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90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Segmentation</a:t>
            </a: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4905375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Avec la pagination, on a un espace d'adressage par processus.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Or on peut (veut) en avoir plusieurs.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Ex:?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C5487D2D-EAD1-4E26-8D1F-7A7B9730EE73}" type="slidenum">
              <a:rPr lang="fr-FR" altLang="fr-FR">
                <a:solidFill>
                  <a:srgbClr val="000000"/>
                </a:solidFill>
              </a:rPr>
              <a:pPr eaLnBrk="1" hangingPunct="1"/>
              <a:t>72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01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Segmentation</a:t>
            </a:r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5961062" cy="4905375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Dans le pentium on a des registres de segment qui définissent des espaces d'adressage propre.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Combinaison avec la pagination?</a:t>
            </a:r>
          </a:p>
        </p:txBody>
      </p:sp>
      <p:pic>
        <p:nvPicPr>
          <p:cNvPr id="901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5" y="900113"/>
            <a:ext cx="2401888" cy="622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396C7FC3-C3D2-4F1E-808C-A29B04EC1038}" type="slidenum">
              <a:rPr lang="fr-FR" altLang="fr-FR">
                <a:solidFill>
                  <a:srgbClr val="000000"/>
                </a:solidFill>
              </a:rPr>
              <a:pPr eaLnBrk="1" hangingPunct="1"/>
              <a:t>73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113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Segmentation</a:t>
            </a: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61975" y="1454150"/>
            <a:ext cx="8799513" cy="4846638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Dans le pentium on a des registres de segment qui définissent des espaces d'adressage propre.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Combinaison avec la pagination?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Naïvement: Segment + offset = adresse virtuelle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Pas si simple!!!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a une indirection en plus: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Le registre de segment (appelé sélecteur) pointe vers un descripteur de segment.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3BFE903-82F0-4152-BD74-9F7FA3E8D5F4}" type="slidenum">
              <a:rPr lang="fr-FR" altLang="fr-FR">
                <a:solidFill>
                  <a:srgbClr val="000000"/>
                </a:solidFill>
              </a:rPr>
              <a:pPr eaLnBrk="1" hangingPunct="1"/>
              <a:t>74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21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Segmentation</a:t>
            </a:r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61975" y="1454150"/>
            <a:ext cx="8799513" cy="4846638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Reg segment = selector</a:t>
            </a:r>
          </a:p>
        </p:txBody>
      </p:sp>
      <p:pic>
        <p:nvPicPr>
          <p:cNvPr id="921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84413"/>
            <a:ext cx="8640763" cy="509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4172E29-EB1A-4FD3-BCA8-FD664B1BA1E3}" type="slidenum">
              <a:rPr lang="fr-FR" altLang="fr-FR">
                <a:solidFill>
                  <a:srgbClr val="000000"/>
                </a:solidFill>
              </a:rPr>
              <a:pPr eaLnBrk="1" hangingPunct="1"/>
              <a:t>75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Segmentation et pagination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0550" y="1439863"/>
            <a:ext cx="8769350" cy="4846637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Ensuite on traduit l'adresse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  <p:pic>
        <p:nvPicPr>
          <p:cNvPr id="931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979613"/>
            <a:ext cx="8101012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5D6708E-4D28-4E94-9AB6-AC4B26E4E3CE}" type="slidenum">
              <a:rPr lang="fr-FR" altLang="fr-FR">
                <a:solidFill>
                  <a:srgbClr val="000000"/>
                </a:solidFill>
              </a:rPr>
              <a:pPr eaLnBrk="1" hangingPunct="1"/>
              <a:t>76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42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Descripteur de segment</a:t>
            </a:r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942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3" t="45006" r="13329" b="35944"/>
          <a:stretch>
            <a:fillRect/>
          </a:stretch>
        </p:blipFill>
        <p:spPr bwMode="auto">
          <a:xfrm>
            <a:off x="765175" y="1754188"/>
            <a:ext cx="8955088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1773" t="45006" r="13329" b="3594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C13BC08A-0E57-4044-B51E-5F169946BCAB}" type="slidenum">
              <a:rPr lang="fr-FR" altLang="fr-FR">
                <a:solidFill>
                  <a:srgbClr val="000000"/>
                </a:solidFill>
              </a:rPr>
              <a:pPr eaLnBrk="1" hangingPunct="1"/>
              <a:t>77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523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Sélecteur de segment</a:t>
            </a: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952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928813"/>
            <a:ext cx="7512050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499CACB4-C2F9-4F8C-A385-C0ADA0F11BD5}" type="slidenum">
              <a:rPr lang="fr-FR" altLang="fr-FR">
                <a:solidFill>
                  <a:srgbClr val="000000"/>
                </a:solidFill>
              </a:rPr>
              <a:pPr eaLnBrk="1" hangingPunct="1"/>
              <a:t>78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62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Appels système</a:t>
            </a: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4905375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La mémoire est gérée par des appels système</a:t>
            </a:r>
          </a:p>
        </p:txBody>
      </p:sp>
      <p:pic>
        <p:nvPicPr>
          <p:cNvPr id="9626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3063875"/>
            <a:ext cx="82105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47F9BFF4-E628-4ECA-B730-B2474CDFB55E}" type="slidenum">
              <a:rPr lang="fr-FR" altLang="fr-FR">
                <a:solidFill>
                  <a:srgbClr val="000000"/>
                </a:solidFill>
              </a:rPr>
              <a:pPr eaLnBrk="1" hangingPunct="1"/>
              <a:t>79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728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36538"/>
            <a:ext cx="8570912" cy="14017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Organisation mémoire processus Windows XP</a:t>
            </a: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972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730375"/>
            <a:ext cx="8820150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1008063" y="185738"/>
            <a:ext cx="8567737" cy="1501775"/>
          </a:xfrm>
        </p:spPr>
        <p:txBody>
          <a:bodyPr wrap="square" lIns="0" tIns="0" rIns="0" bIns="0" anchor="ctr">
            <a:normAutofit/>
          </a:bodyPr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Relocation: registre de base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EAF125-EA4E-4020-92EA-686EAD39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1889986"/>
            <a:ext cx="4206875" cy="4740141"/>
          </a:xfrm>
          <a:prstGeom prst="rect">
            <a:avLst/>
          </a:prstGeom>
          <a:noFill/>
        </p:spPr>
      </p:pic>
      <p:sp>
        <p:nvSpPr>
          <p:cNvPr id="22532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5367338" y="1763713"/>
            <a:ext cx="4208462" cy="4992687"/>
          </a:xfrm>
        </p:spPr>
        <p:txBody>
          <a:bodyPr wrap="square" lIns="0" tIns="0" rIns="0" bIns="0" anchor="t">
            <a:normAutofit lnSpcReduction="10000"/>
          </a:bodyPr>
          <a:lstStyle/>
          <a:p>
            <a:pPr marL="0" indent="0" eaLnBrk="1" hangingPunct="1">
              <a:buClr>
                <a:srgbClr val="B2B2B2"/>
              </a:buClr>
              <a:buSzPct val="90000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Le programme ne sait pas ou il sera chargé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Tout est compté à partir de 0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La base est l’adresse « relative » 0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On ajoute la base à toutes les adresses pour trouver la « vraie » adresse physique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sp>
        <p:nvSpPr>
          <p:cNvPr id="22530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7477125" y="6888163"/>
            <a:ext cx="2098675" cy="501650"/>
          </a:xfrm>
        </p:spPr>
        <p:txBody>
          <a:bodyPr wrap="square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D868484E-089C-49A1-A67D-EC4EBFF9C751}" type="slidenum">
              <a:rPr lang="fr-FR" altLang="fr-FR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</a:pPr>
              <a:t>8</a:t>
            </a:fld>
            <a:endParaRPr lang="fr-FR" alt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9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BF5F953-AE4B-4368-99A2-039F6C6E9D27}" type="slidenum">
              <a:rPr lang="fr-FR" altLang="fr-FR">
                <a:solidFill>
                  <a:srgbClr val="000000"/>
                </a:solidFill>
              </a:rPr>
              <a:pPr eaLnBrk="1" hangingPunct="1"/>
              <a:t>80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83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36538"/>
            <a:ext cx="8570912" cy="14017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 partagée (Windows XP)</a:t>
            </a:r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983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635125"/>
            <a:ext cx="9001125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A93493E-A54B-449D-9447-093FCD2B2C14}" type="slidenum">
              <a:rPr lang="fr-FR" altLang="fr-FR">
                <a:solidFill>
                  <a:srgbClr val="000000"/>
                </a:solidFill>
              </a:rPr>
              <a:pPr eaLnBrk="1" hangingPunct="1"/>
              <a:t>81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93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36538"/>
            <a:ext cx="8570912" cy="14017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Entrée table des pages (Windows XP)</a:t>
            </a:r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993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5775"/>
            <a:ext cx="10080625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1A1379D5-0342-4E5C-AD8D-440A61D44824}" type="slidenum">
              <a:rPr lang="fr-FR" altLang="fr-FR">
                <a:solidFill>
                  <a:srgbClr val="000000"/>
                </a:solidFill>
              </a:rPr>
              <a:pPr eaLnBrk="1" hangingPunct="1"/>
              <a:t>82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035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36538"/>
            <a:ext cx="8570912" cy="14017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Différentes listes de pages (Windows XP)</a:t>
            </a: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1003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1800225"/>
            <a:ext cx="10069512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117CE33E-CC6F-4FBF-B8E1-EAE027F79508}" type="slidenum">
              <a:rPr lang="fr-FR" altLang="fr-FR">
                <a:solidFill>
                  <a:srgbClr val="000000"/>
                </a:solidFill>
              </a:rPr>
              <a:pPr eaLnBrk="1" hangingPunct="1"/>
              <a:t>83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13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36538"/>
            <a:ext cx="8570912" cy="14017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premier niveau (Windows XP)</a:t>
            </a: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1013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674813"/>
            <a:ext cx="9286875" cy="588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11401BF4-00EF-4D6E-99C9-428C7CC8C311}" type="slidenum">
              <a:rPr lang="fr-FR" altLang="fr-FR">
                <a:solidFill>
                  <a:srgbClr val="000000"/>
                </a:solidFill>
              </a:rPr>
              <a:pPr eaLnBrk="1" hangingPunct="1"/>
              <a:t>84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240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06388"/>
            <a:ext cx="8569325" cy="1260475"/>
          </a:xfrm>
        </p:spPr>
        <p:txBody>
          <a:bodyPr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BE" altLang="fr-FR"/>
              <a:t>Résumé</a:t>
            </a:r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69325" cy="4994275"/>
          </a:xfrm>
        </p:spPr>
        <p:txBody>
          <a:bodyPr/>
          <a:lstStyle/>
          <a:p>
            <a:pPr marL="376238" indent="-376238" eaLnBrk="1" hangingPunct="1">
              <a:lnSpc>
                <a:spcPct val="80000"/>
              </a:lnSpc>
              <a:spcBef>
                <a:spcPts val="675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700" dirty="0"/>
              <a:t>Relocation </a:t>
            </a:r>
          </a:p>
          <a:p>
            <a:pPr marL="817563" lvl="1" indent="-315913" eaLnBrk="1" hangingPunct="1">
              <a:lnSpc>
                <a:spcPct val="80000"/>
              </a:lnSpc>
              <a:spcBef>
                <a:spcPts val="625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500" dirty="0"/>
              <a:t>Hardware/software</a:t>
            </a:r>
          </a:p>
          <a:p>
            <a:pPr marL="376238" indent="-376238" eaLnBrk="1" hangingPunct="1">
              <a:lnSpc>
                <a:spcPct val="80000"/>
              </a:lnSpc>
              <a:spcBef>
                <a:spcPts val="675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700" dirty="0"/>
              <a:t>Va et vient</a:t>
            </a:r>
          </a:p>
          <a:p>
            <a:pPr marL="376238" indent="-376238" eaLnBrk="1" hangingPunct="1">
              <a:lnSpc>
                <a:spcPct val="80000"/>
              </a:lnSpc>
              <a:spcBef>
                <a:spcPts val="675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700" dirty="0"/>
              <a:t>Gestion de la place libre</a:t>
            </a:r>
          </a:p>
          <a:p>
            <a:pPr marL="376238" indent="-376238" eaLnBrk="1" hangingPunct="1">
              <a:lnSpc>
                <a:spcPct val="80000"/>
              </a:lnSpc>
              <a:spcBef>
                <a:spcPts val="675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700" dirty="0"/>
              <a:t>Mémoire virtuelle</a:t>
            </a:r>
          </a:p>
          <a:p>
            <a:pPr marL="817563" lvl="1" indent="-315913" eaLnBrk="1" hangingPunct="1">
              <a:lnSpc>
                <a:spcPct val="80000"/>
              </a:lnSpc>
              <a:spcBef>
                <a:spcPts val="625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500" dirty="0"/>
              <a:t>Table à un niveau</a:t>
            </a:r>
          </a:p>
          <a:p>
            <a:pPr marL="817563" lvl="1" indent="-315913" eaLnBrk="1" hangingPunct="1">
              <a:lnSpc>
                <a:spcPct val="80000"/>
              </a:lnSpc>
              <a:spcBef>
                <a:spcPts val="625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500" dirty="0"/>
              <a:t>Table à deux niveaux</a:t>
            </a:r>
          </a:p>
          <a:p>
            <a:pPr marL="817563" lvl="1" indent="-315913" eaLnBrk="1" hangingPunct="1">
              <a:lnSpc>
                <a:spcPct val="80000"/>
              </a:lnSpc>
              <a:spcBef>
                <a:spcPts val="625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500" dirty="0"/>
              <a:t>TLB</a:t>
            </a:r>
          </a:p>
          <a:p>
            <a:pPr marL="817563" lvl="1" indent="-315913" eaLnBrk="1" hangingPunct="1">
              <a:lnSpc>
                <a:spcPct val="80000"/>
              </a:lnSpc>
              <a:spcBef>
                <a:spcPts val="625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500" dirty="0"/>
              <a:t>Choix </a:t>
            </a:r>
            <a:r>
              <a:rPr lang="fr-BE" altLang="fr-FR" sz="2500"/>
              <a:t>de victime</a:t>
            </a:r>
            <a:endParaRPr lang="fr-BE" altLang="fr-FR" sz="2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1008063" y="185738"/>
            <a:ext cx="8567737" cy="1501775"/>
          </a:xfrm>
        </p:spPr>
        <p:txBody>
          <a:bodyPr wrap="square" lIns="0" tIns="0" rIns="0" bIns="0" anchor="ctr">
            <a:normAutofit/>
          </a:bodyPr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Relocation: registre de base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EAF125-EA4E-4020-92EA-686EAD39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1889986"/>
            <a:ext cx="4206875" cy="4740141"/>
          </a:xfrm>
          <a:prstGeom prst="rect">
            <a:avLst/>
          </a:prstGeom>
          <a:noFill/>
        </p:spPr>
      </p:pic>
      <p:sp>
        <p:nvSpPr>
          <p:cNvPr id="22532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5367338" y="1763713"/>
            <a:ext cx="4208462" cy="4992687"/>
          </a:xfrm>
        </p:spPr>
        <p:txBody>
          <a:bodyPr wrap="square" lIns="0" tIns="0" rIns="0" bIns="0" anchor="t">
            <a:normAutofit fontScale="92500" lnSpcReduction="10000"/>
          </a:bodyPr>
          <a:lstStyle/>
          <a:p>
            <a:pPr marL="0" indent="0" eaLnBrk="1" hangingPunct="1">
              <a:buClr>
                <a:srgbClr val="B2B2B2"/>
              </a:buClr>
              <a:buSzPct val="90000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Le programme ne sait pas ou il sera chargé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Tout est compté à partir de 0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La base est l’adresse « relative » 0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On ajoute la base à toutes les adresses pour trouver la « vraie » adresse physique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Jmp 28 = ?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sp>
        <p:nvSpPr>
          <p:cNvPr id="22530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7477125" y="6888163"/>
            <a:ext cx="2098675" cy="501650"/>
          </a:xfrm>
        </p:spPr>
        <p:txBody>
          <a:bodyPr wrap="square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D868484E-089C-49A1-A67D-EC4EBFF9C751}" type="slidenum">
              <a:rPr lang="fr-FR" altLang="fr-FR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</a:pPr>
              <a:t>9</a:t>
            </a:fld>
            <a:endParaRPr lang="fr-FR" alt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32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charset="0"/>
            <a:cs typeface="Lucida Sans Unicode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charset="0"/>
            <a:cs typeface="Lucida Sans Unicode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D4F9E4781B9A4782C5F1634C416C17" ma:contentTypeVersion="6" ma:contentTypeDescription="Crée un document." ma:contentTypeScope="" ma:versionID="82797578ca9be9101739482e6314cef6">
  <xsd:schema xmlns:xsd="http://www.w3.org/2001/XMLSchema" xmlns:xs="http://www.w3.org/2001/XMLSchema" xmlns:p="http://schemas.microsoft.com/office/2006/metadata/properties" xmlns:ns2="ff85e5dd-9316-4fb5-adec-73af0890d4bc" targetNamespace="http://schemas.microsoft.com/office/2006/metadata/properties" ma:root="true" ma:fieldsID="80dc0c1739675376eb07b6d9a3b00426" ns2:_="">
    <xsd:import namespace="ff85e5dd-9316-4fb5-adec-73af0890d4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85e5dd-9316-4fb5-adec-73af0890d4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A99A29-2B96-485F-B842-E87D8C2B77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85e5dd-9316-4fb5-adec-73af0890d4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3D8060-9265-470C-8EF1-AF391E2DCE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730BA5-1241-4867-9FBA-AB37433BE40D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2404</Words>
  <Application>Microsoft Macintosh PowerPoint</Application>
  <PresentationFormat>Personnalisé</PresentationFormat>
  <Paragraphs>437</Paragraphs>
  <Slides>84</Slides>
  <Notes>81</Notes>
  <HiddenSlides>19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84</vt:i4>
      </vt:variant>
    </vt:vector>
  </HeadingPairs>
  <TitlesOfParts>
    <vt:vector size="90" baseType="lpstr">
      <vt:lpstr>Arial</vt:lpstr>
      <vt:lpstr>Monotype Sorts</vt:lpstr>
      <vt:lpstr>Times New Roman</vt:lpstr>
      <vt:lpstr>Wingdings</vt:lpstr>
      <vt:lpstr>Modèle par défaut</vt:lpstr>
      <vt:lpstr>1_Modèle par défaut</vt:lpstr>
      <vt:lpstr>Systèmes d’exploitation I:  Gestion de la mémoire</vt:lpstr>
      <vt:lpstr>Hiérarchisation de la mémoire</vt:lpstr>
      <vt:lpstr>Problèmes de la multiprogrammation</vt:lpstr>
      <vt:lpstr>Chargement programme</vt:lpstr>
      <vt:lpstr>Chargement programme</vt:lpstr>
      <vt:lpstr>Réallocation (relocation)</vt:lpstr>
      <vt:lpstr>Relocation</vt:lpstr>
      <vt:lpstr>Relocation: registre de base</vt:lpstr>
      <vt:lpstr>Relocation: registre de base</vt:lpstr>
      <vt:lpstr>Espace d’adressage</vt:lpstr>
      <vt:lpstr>Espace d’adressage: relocation</vt:lpstr>
      <vt:lpstr>Espace d’adressage: protection</vt:lpstr>
      <vt:lpstr>Les 3 espaces d’adressages</vt:lpstr>
      <vt:lpstr>Les 3 espaces d’adressages</vt:lpstr>
      <vt:lpstr>Les 3 espaces d’adressages</vt:lpstr>
      <vt:lpstr>Les 3 espaces d’adressages</vt:lpstr>
      <vt:lpstr>Les 3 espaces d’adressages</vt:lpstr>
      <vt:lpstr>Segmentation chez Intel (8086)</vt:lpstr>
      <vt:lpstr>Base et Offset</vt:lpstr>
      <vt:lpstr>Base et Offset</vt:lpstr>
      <vt:lpstr>Overlays</vt:lpstr>
      <vt:lpstr>Mémoire virtuelle</vt:lpstr>
      <vt:lpstr>Mémoire virtuelle: pagination</vt:lpstr>
      <vt:lpstr>Mémoire virtuelle: pagination</vt:lpstr>
      <vt:lpstr>Mémoire virtuelle: pagination</vt:lpstr>
      <vt:lpstr>Mémoire virtuelle unique ou multiple</vt:lpstr>
      <vt:lpstr>Mémoire virtuelle: pratiquement</vt:lpstr>
      <vt:lpstr>Mémoire virtuelle:  pratiquement</vt:lpstr>
      <vt:lpstr>Mémoire virtuelle: pratiquement</vt:lpstr>
      <vt:lpstr>Mémoire virtuelle: pratiquement</vt:lpstr>
      <vt:lpstr>Mémoire virtuelle: pratiquement</vt:lpstr>
      <vt:lpstr>Mémoire virtuelle: pratiquement</vt:lpstr>
      <vt:lpstr>Table des pages</vt:lpstr>
      <vt:lpstr>Table des pages</vt:lpstr>
      <vt:lpstr>Table des pages</vt:lpstr>
      <vt:lpstr>Mémoire virtuelle: pratiquement</vt:lpstr>
      <vt:lpstr>Offset et numéro de page</vt:lpstr>
      <vt:lpstr>Offset et numéro de page</vt:lpstr>
      <vt:lpstr>Taille des pages</vt:lpstr>
      <vt:lpstr>Taille des pages</vt:lpstr>
      <vt:lpstr>Table des pages</vt:lpstr>
      <vt:lpstr>Table des pages</vt:lpstr>
      <vt:lpstr>Mémoire virtuelle: pratiquement</vt:lpstr>
      <vt:lpstr>Page fault (défaut de page)</vt:lpstr>
      <vt:lpstr>Page Fault:  Quelle page choisir ?(choix de victime)</vt:lpstr>
      <vt:lpstr>Quelle page choisir ?(choix de victime)</vt:lpstr>
      <vt:lpstr>Working Set Algorithm (choix de victime)</vt:lpstr>
      <vt:lpstr>Working Set Algorithm (choix de victime)</vt:lpstr>
      <vt:lpstr>Working Set Algorithm (choix de victime)</vt:lpstr>
      <vt:lpstr>Une entrée de la table des pages</vt:lpstr>
      <vt:lpstr>Une entrée de la table des pages</vt:lpstr>
      <vt:lpstr>Une entrée de la table des pages</vt:lpstr>
      <vt:lpstr>Table de pages à deux niveaux</vt:lpstr>
      <vt:lpstr>Table de pages à deux niveaux</vt:lpstr>
      <vt:lpstr>Table de pages à deux niveaux</vt:lpstr>
      <vt:lpstr>Table de pages à deux niveaux</vt:lpstr>
      <vt:lpstr>Table de pages à deux niveaux</vt:lpstr>
      <vt:lpstr>Table de pages à deux niveaux</vt:lpstr>
      <vt:lpstr>Table de pages à deux niveaux</vt:lpstr>
      <vt:lpstr>Table de pages à deux niveaux</vt:lpstr>
      <vt:lpstr>Table de pages à deux niveaux</vt:lpstr>
      <vt:lpstr>Defaut de table de pages</vt:lpstr>
      <vt:lpstr>Defaut de table de pages</vt:lpstr>
      <vt:lpstr>Mémoire virtuelle en Linux</vt:lpstr>
      <vt:lpstr>Translation Lookaside Buffer (TLB) ou mémoire associative</vt:lpstr>
      <vt:lpstr>Translation Lookaside Buffer (TLB) ou mémoire associative</vt:lpstr>
      <vt:lpstr>Table des pages inversée</vt:lpstr>
      <vt:lpstr>Table des pages inversée</vt:lpstr>
      <vt:lpstr>Préemption mémoire virtuelle</vt:lpstr>
      <vt:lpstr>Préemption mémoire virtuelle</vt:lpstr>
      <vt:lpstr>Segmentation</vt:lpstr>
      <vt:lpstr>Segmentation</vt:lpstr>
      <vt:lpstr>Segmentation</vt:lpstr>
      <vt:lpstr>Segmentation</vt:lpstr>
      <vt:lpstr>Segmentation et pagination</vt:lpstr>
      <vt:lpstr>Descripteur de segment</vt:lpstr>
      <vt:lpstr>Sélecteur de segment</vt:lpstr>
      <vt:lpstr>Appels système</vt:lpstr>
      <vt:lpstr>Organisation mémoire processus Windows XP</vt:lpstr>
      <vt:lpstr>Mémoire virtuelle partagée (Windows XP)</vt:lpstr>
      <vt:lpstr>Entrée table des pages (Windows XP)</vt:lpstr>
      <vt:lpstr>Différentes listes de pages (Windows XP)</vt:lpstr>
      <vt:lpstr>Table de premier niveau (Windows XP)</vt:lpstr>
      <vt:lpstr>Résumé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Systèmes d’exploitation I:  Gestion de la mémoire</dc:title>
  <dc:creator>Gregory Seront</dc:creator>
  <cp:lastModifiedBy>Gregory Seront</cp:lastModifiedBy>
  <cp:revision>23</cp:revision>
  <dcterms:created xsi:type="dcterms:W3CDTF">2020-04-06T11:49:08Z</dcterms:created>
  <dcterms:modified xsi:type="dcterms:W3CDTF">2022-04-26T17:55:56Z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0x01010093D4F9E4781B9A4782C5F1634C416C17</vt:lpwstr>
  </property>
</Properties>
</file>