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8"/>
  </p:notesMasterIdLst>
  <p:handoutMasterIdLst>
    <p:handoutMasterId r:id="rId29"/>
  </p:handoutMasterIdLst>
  <p:sldIdLst>
    <p:sldId id="338" r:id="rId2"/>
    <p:sldId id="391" r:id="rId3"/>
    <p:sldId id="301" r:id="rId4"/>
    <p:sldId id="303" r:id="rId5"/>
    <p:sldId id="304" r:id="rId6"/>
    <p:sldId id="300" r:id="rId7"/>
    <p:sldId id="302" r:id="rId8"/>
    <p:sldId id="337" r:id="rId9"/>
    <p:sldId id="309" r:id="rId10"/>
    <p:sldId id="342" r:id="rId11"/>
    <p:sldId id="306" r:id="rId12"/>
    <p:sldId id="339" r:id="rId13"/>
    <p:sldId id="310" r:id="rId14"/>
    <p:sldId id="312" r:id="rId15"/>
    <p:sldId id="311" r:id="rId16"/>
    <p:sldId id="320" r:id="rId17"/>
    <p:sldId id="321" r:id="rId18"/>
    <p:sldId id="316" r:id="rId19"/>
    <p:sldId id="318" r:id="rId20"/>
    <p:sldId id="322" r:id="rId21"/>
    <p:sldId id="305" r:id="rId22"/>
    <p:sldId id="323" r:id="rId23"/>
    <p:sldId id="315" r:id="rId24"/>
    <p:sldId id="340" r:id="rId25"/>
    <p:sldId id="341" r:id="rId26"/>
    <p:sldId id="274" r:id="rId27"/>
  </p:sldIdLst>
  <p:sldSz cx="9144000" cy="6858000" type="screen4x3"/>
  <p:notesSz cx="6718300" cy="9855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1" autoAdjust="0"/>
    <p:restoredTop sz="77986" autoAdjust="0"/>
  </p:normalViewPr>
  <p:slideViewPr>
    <p:cSldViewPr showGuides="1">
      <p:cViewPr varScale="1">
        <p:scale>
          <a:sx n="64" d="100"/>
          <a:sy n="64" d="100"/>
        </p:scale>
        <p:origin x="19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44190-43EB-406B-8061-D473A29C0578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E4C471AE-EBA1-4B8C-AAC3-4CCF9172E73D}">
      <dgm:prSet phldrT="[Text]"/>
      <dgm:spPr/>
      <dgm:t>
        <a:bodyPr/>
        <a:lstStyle/>
        <a:p>
          <a:r>
            <a:rPr lang="fr-BE" dirty="0"/>
            <a:t>Cause</a:t>
          </a:r>
        </a:p>
      </dgm:t>
    </dgm:pt>
    <dgm:pt modelId="{AE2A6E42-A620-4576-A9A5-7A1CADBB8D91}" type="parTrans" cxnId="{C2028BA4-7E18-451D-B5AD-F8ACDF2900B8}">
      <dgm:prSet/>
      <dgm:spPr/>
      <dgm:t>
        <a:bodyPr/>
        <a:lstStyle/>
        <a:p>
          <a:endParaRPr lang="fr-BE"/>
        </a:p>
      </dgm:t>
    </dgm:pt>
    <dgm:pt modelId="{BD863F5D-32BC-44A7-A291-96C239BF2AF1}" type="sibTrans" cxnId="{C2028BA4-7E18-451D-B5AD-F8ACDF2900B8}">
      <dgm:prSet/>
      <dgm:spPr/>
      <dgm:t>
        <a:bodyPr/>
        <a:lstStyle/>
        <a:p>
          <a:endParaRPr lang="fr-BE"/>
        </a:p>
      </dgm:t>
    </dgm:pt>
    <dgm:pt modelId="{0D28FFBB-7FE0-4201-9239-3CCA56FCCD07}">
      <dgm:prSet phldrT="[Text]"/>
      <dgm:spPr/>
      <dgm:t>
        <a:bodyPr/>
        <a:lstStyle/>
        <a:p>
          <a:r>
            <a:rPr lang="fr-BE" dirty="0"/>
            <a:t>Evénement</a:t>
          </a:r>
        </a:p>
      </dgm:t>
    </dgm:pt>
    <dgm:pt modelId="{94C19D93-FF6A-4580-8B13-FD8AD0421CD8}" type="parTrans" cxnId="{22AF3C93-F8CE-434C-8FBF-F610C5063BFB}">
      <dgm:prSet/>
      <dgm:spPr/>
      <dgm:t>
        <a:bodyPr/>
        <a:lstStyle/>
        <a:p>
          <a:endParaRPr lang="fr-BE"/>
        </a:p>
      </dgm:t>
    </dgm:pt>
    <dgm:pt modelId="{FAC873A9-96E5-423A-946B-E0EB4C80A2FF}" type="sibTrans" cxnId="{22AF3C93-F8CE-434C-8FBF-F610C5063BFB}">
      <dgm:prSet/>
      <dgm:spPr/>
      <dgm:t>
        <a:bodyPr/>
        <a:lstStyle/>
        <a:p>
          <a:endParaRPr lang="fr-BE"/>
        </a:p>
      </dgm:t>
    </dgm:pt>
    <dgm:pt modelId="{0A05ED6B-30C7-4BE4-A1B0-08862825A27E}">
      <dgm:prSet phldrT="[Text]"/>
      <dgm:spPr/>
      <dgm:t>
        <a:bodyPr/>
        <a:lstStyle/>
        <a:p>
          <a:r>
            <a:rPr lang="fr-BE" dirty="0"/>
            <a:t>conséquences</a:t>
          </a:r>
        </a:p>
      </dgm:t>
    </dgm:pt>
    <dgm:pt modelId="{DCDAEBED-7EDD-4F11-940E-36214520FEEA}" type="parTrans" cxnId="{B85A0176-1BB3-4DF5-AA28-72DA42A44E89}">
      <dgm:prSet/>
      <dgm:spPr/>
      <dgm:t>
        <a:bodyPr/>
        <a:lstStyle/>
        <a:p>
          <a:endParaRPr lang="fr-BE"/>
        </a:p>
      </dgm:t>
    </dgm:pt>
    <dgm:pt modelId="{E75F5982-AD3F-4BA6-8891-A43EB55C5057}" type="sibTrans" cxnId="{B85A0176-1BB3-4DF5-AA28-72DA42A44E89}">
      <dgm:prSet/>
      <dgm:spPr/>
      <dgm:t>
        <a:bodyPr/>
        <a:lstStyle/>
        <a:p>
          <a:endParaRPr lang="fr-BE"/>
        </a:p>
      </dgm:t>
    </dgm:pt>
    <dgm:pt modelId="{B5FF3AD7-B136-4A66-9472-ABC334ECAF85}" type="pres">
      <dgm:prSet presAssocID="{50144190-43EB-406B-8061-D473A29C0578}" presName="Name0" presStyleCnt="0">
        <dgm:presLayoutVars>
          <dgm:dir/>
          <dgm:animLvl val="lvl"/>
          <dgm:resizeHandles val="exact"/>
        </dgm:presLayoutVars>
      </dgm:prSet>
      <dgm:spPr/>
    </dgm:pt>
    <dgm:pt modelId="{DE9F42BD-3D12-45B1-87AE-CD7560FAC73F}" type="pres">
      <dgm:prSet presAssocID="{E4C471AE-EBA1-4B8C-AAC3-4CCF9172E73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B10109-BB46-4789-B1E0-A920289A7785}" type="pres">
      <dgm:prSet presAssocID="{BD863F5D-32BC-44A7-A291-96C239BF2AF1}" presName="parTxOnlySpace" presStyleCnt="0"/>
      <dgm:spPr/>
    </dgm:pt>
    <dgm:pt modelId="{EAB2E505-40C5-48C5-8DB4-65745EA87B98}" type="pres">
      <dgm:prSet presAssocID="{0D28FFBB-7FE0-4201-9239-3CCA56FCCD0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794AE13-CC5F-47E6-A3A5-C4176A2FDA22}" type="pres">
      <dgm:prSet presAssocID="{FAC873A9-96E5-423A-946B-E0EB4C80A2FF}" presName="parTxOnlySpace" presStyleCnt="0"/>
      <dgm:spPr/>
    </dgm:pt>
    <dgm:pt modelId="{A881DB86-2C60-469B-B401-8032F8F722CC}" type="pres">
      <dgm:prSet presAssocID="{0A05ED6B-30C7-4BE4-A1B0-08862825A27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DE416A-AB87-4939-AB7E-505D8C3D0FF4}" type="presOf" srcId="{0D28FFBB-7FE0-4201-9239-3CCA56FCCD07}" destId="{EAB2E505-40C5-48C5-8DB4-65745EA87B98}" srcOrd="0" destOrd="0" presId="urn:microsoft.com/office/officeart/2005/8/layout/chevron1"/>
    <dgm:cxn modelId="{B85A0176-1BB3-4DF5-AA28-72DA42A44E89}" srcId="{50144190-43EB-406B-8061-D473A29C0578}" destId="{0A05ED6B-30C7-4BE4-A1B0-08862825A27E}" srcOrd="2" destOrd="0" parTransId="{DCDAEBED-7EDD-4F11-940E-36214520FEEA}" sibTransId="{E75F5982-AD3F-4BA6-8891-A43EB55C5057}"/>
    <dgm:cxn modelId="{22AF3C93-F8CE-434C-8FBF-F610C5063BFB}" srcId="{50144190-43EB-406B-8061-D473A29C0578}" destId="{0D28FFBB-7FE0-4201-9239-3CCA56FCCD07}" srcOrd="1" destOrd="0" parTransId="{94C19D93-FF6A-4580-8B13-FD8AD0421CD8}" sibTransId="{FAC873A9-96E5-423A-946B-E0EB4C80A2FF}"/>
    <dgm:cxn modelId="{C2028BA4-7E18-451D-B5AD-F8ACDF2900B8}" srcId="{50144190-43EB-406B-8061-D473A29C0578}" destId="{E4C471AE-EBA1-4B8C-AAC3-4CCF9172E73D}" srcOrd="0" destOrd="0" parTransId="{AE2A6E42-A620-4576-A9A5-7A1CADBB8D91}" sibTransId="{BD863F5D-32BC-44A7-A291-96C239BF2AF1}"/>
    <dgm:cxn modelId="{6C0AFBB0-7491-42DA-9916-5787BF7D49D3}" type="presOf" srcId="{50144190-43EB-406B-8061-D473A29C0578}" destId="{B5FF3AD7-B136-4A66-9472-ABC334ECAF85}" srcOrd="0" destOrd="0" presId="urn:microsoft.com/office/officeart/2005/8/layout/chevron1"/>
    <dgm:cxn modelId="{BA07AFCC-19C8-48CB-91D0-78EF44C87A63}" type="presOf" srcId="{E4C471AE-EBA1-4B8C-AAC3-4CCF9172E73D}" destId="{DE9F42BD-3D12-45B1-87AE-CD7560FAC73F}" srcOrd="0" destOrd="0" presId="urn:microsoft.com/office/officeart/2005/8/layout/chevron1"/>
    <dgm:cxn modelId="{F56D1BD1-8D0A-46AE-BF71-67FEF19F117C}" type="presOf" srcId="{0A05ED6B-30C7-4BE4-A1B0-08862825A27E}" destId="{A881DB86-2C60-469B-B401-8032F8F722CC}" srcOrd="0" destOrd="0" presId="urn:microsoft.com/office/officeart/2005/8/layout/chevron1"/>
    <dgm:cxn modelId="{62439404-30D1-45EE-9F83-B23E0A50D8C1}" type="presParOf" srcId="{B5FF3AD7-B136-4A66-9472-ABC334ECAF85}" destId="{DE9F42BD-3D12-45B1-87AE-CD7560FAC73F}" srcOrd="0" destOrd="0" presId="urn:microsoft.com/office/officeart/2005/8/layout/chevron1"/>
    <dgm:cxn modelId="{08EFC63A-D781-4CD6-9313-089F44780DA3}" type="presParOf" srcId="{B5FF3AD7-B136-4A66-9472-ABC334ECAF85}" destId="{02B10109-BB46-4789-B1E0-A920289A7785}" srcOrd="1" destOrd="0" presId="urn:microsoft.com/office/officeart/2005/8/layout/chevron1"/>
    <dgm:cxn modelId="{FBAC8A8C-C1CC-4FA5-B5D2-4CEC727CB252}" type="presParOf" srcId="{B5FF3AD7-B136-4A66-9472-ABC334ECAF85}" destId="{EAB2E505-40C5-48C5-8DB4-65745EA87B98}" srcOrd="2" destOrd="0" presId="urn:microsoft.com/office/officeart/2005/8/layout/chevron1"/>
    <dgm:cxn modelId="{70E57AF3-2194-4189-A049-321C1ED8203C}" type="presParOf" srcId="{B5FF3AD7-B136-4A66-9472-ABC334ECAF85}" destId="{5794AE13-CC5F-47E6-A3A5-C4176A2FDA22}" srcOrd="3" destOrd="0" presId="urn:microsoft.com/office/officeart/2005/8/layout/chevron1"/>
    <dgm:cxn modelId="{EEB7DC0E-DAFE-424E-A924-7E783A33BA1C}" type="presParOf" srcId="{B5FF3AD7-B136-4A66-9472-ABC334ECAF85}" destId="{A881DB86-2C60-469B-B401-8032F8F722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44190-43EB-406B-8061-D473A29C0578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E4C471AE-EBA1-4B8C-AAC3-4CCF9172E73D}">
      <dgm:prSet phldrT="[Text]" custT="1"/>
      <dgm:spPr/>
      <dgm:t>
        <a:bodyPr/>
        <a:lstStyle/>
        <a:p>
          <a:r>
            <a:rPr lang="fr-BE" sz="1300" dirty="0">
              <a:solidFill>
                <a:schemeClr val="tx2"/>
              </a:solidFill>
            </a:rPr>
            <a:t>Epidémie</a:t>
          </a:r>
        </a:p>
        <a:p>
          <a:r>
            <a:rPr lang="fr-BE" sz="1300" dirty="0">
              <a:solidFill>
                <a:schemeClr val="tx2"/>
              </a:solidFill>
            </a:rPr>
            <a:t>Accident</a:t>
          </a:r>
        </a:p>
        <a:p>
          <a:r>
            <a:rPr lang="fr-BE" sz="1600" b="1" dirty="0">
              <a:solidFill>
                <a:schemeClr val="accent6"/>
              </a:solidFill>
            </a:rPr>
            <a:t>Luc est absent, incapable de travailler</a:t>
          </a:r>
        </a:p>
      </dgm:t>
    </dgm:pt>
    <dgm:pt modelId="{AE2A6E42-A620-4576-A9A5-7A1CADBB8D91}" type="parTrans" cxnId="{C2028BA4-7E18-451D-B5AD-F8ACDF2900B8}">
      <dgm:prSet/>
      <dgm:spPr/>
      <dgm:t>
        <a:bodyPr/>
        <a:lstStyle/>
        <a:p>
          <a:endParaRPr lang="fr-BE"/>
        </a:p>
      </dgm:t>
    </dgm:pt>
    <dgm:pt modelId="{BD863F5D-32BC-44A7-A291-96C239BF2AF1}" type="sibTrans" cxnId="{C2028BA4-7E18-451D-B5AD-F8ACDF2900B8}">
      <dgm:prSet/>
      <dgm:spPr/>
      <dgm:t>
        <a:bodyPr/>
        <a:lstStyle/>
        <a:p>
          <a:endParaRPr lang="fr-BE"/>
        </a:p>
      </dgm:t>
    </dgm:pt>
    <dgm:pt modelId="{0D28FFBB-7FE0-4201-9239-3CCA56FCCD07}">
      <dgm:prSet phldrT="[Text]" custT="1"/>
      <dgm:spPr/>
      <dgm:t>
        <a:bodyPr/>
        <a:lstStyle/>
        <a:p>
          <a:r>
            <a:rPr lang="fr-BE" sz="2000" b="1" dirty="0">
              <a:solidFill>
                <a:schemeClr val="accent6"/>
              </a:solidFill>
            </a:rPr>
            <a:t>Pas de </a:t>
          </a:r>
          <a:r>
            <a:rPr lang="fr-BE" sz="2000" b="1" dirty="0" err="1">
              <a:solidFill>
                <a:schemeClr val="accent6"/>
              </a:solidFill>
            </a:rPr>
            <a:t>dévelop-pement</a:t>
          </a:r>
          <a:r>
            <a:rPr lang="fr-BE" sz="2000" b="1" dirty="0">
              <a:solidFill>
                <a:schemeClr val="accent6"/>
              </a:solidFill>
            </a:rPr>
            <a:t> de l’architecture</a:t>
          </a:r>
          <a:endParaRPr lang="fr-BE" sz="1300" b="1" dirty="0">
            <a:solidFill>
              <a:schemeClr val="accent6"/>
            </a:solidFill>
          </a:endParaRPr>
        </a:p>
      </dgm:t>
    </dgm:pt>
    <dgm:pt modelId="{94C19D93-FF6A-4580-8B13-FD8AD0421CD8}" type="parTrans" cxnId="{22AF3C93-F8CE-434C-8FBF-F610C5063BFB}">
      <dgm:prSet/>
      <dgm:spPr/>
      <dgm:t>
        <a:bodyPr/>
        <a:lstStyle/>
        <a:p>
          <a:endParaRPr lang="fr-BE"/>
        </a:p>
      </dgm:t>
    </dgm:pt>
    <dgm:pt modelId="{FAC873A9-96E5-423A-946B-E0EB4C80A2FF}" type="sibTrans" cxnId="{22AF3C93-F8CE-434C-8FBF-F610C5063BFB}">
      <dgm:prSet/>
      <dgm:spPr/>
      <dgm:t>
        <a:bodyPr/>
        <a:lstStyle/>
        <a:p>
          <a:endParaRPr lang="fr-BE"/>
        </a:p>
      </dgm:t>
    </dgm:pt>
    <dgm:pt modelId="{0A05ED6B-30C7-4BE4-A1B0-08862825A27E}">
      <dgm:prSet phldrT="[Text]" custT="1"/>
      <dgm:spPr/>
      <dgm:t>
        <a:bodyPr/>
        <a:lstStyle/>
        <a:p>
          <a:r>
            <a:rPr lang="fr-BE" sz="2000" b="1" dirty="0">
              <a:solidFill>
                <a:schemeClr val="accent6"/>
              </a:solidFill>
            </a:rPr>
            <a:t>Perte de 10% des points du projet</a:t>
          </a:r>
        </a:p>
      </dgm:t>
    </dgm:pt>
    <dgm:pt modelId="{DCDAEBED-7EDD-4F11-940E-36214520FEEA}" type="parTrans" cxnId="{B85A0176-1BB3-4DF5-AA28-72DA42A44E89}">
      <dgm:prSet/>
      <dgm:spPr/>
      <dgm:t>
        <a:bodyPr/>
        <a:lstStyle/>
        <a:p>
          <a:endParaRPr lang="fr-BE"/>
        </a:p>
      </dgm:t>
    </dgm:pt>
    <dgm:pt modelId="{E75F5982-AD3F-4BA6-8891-A43EB55C5057}" type="sibTrans" cxnId="{B85A0176-1BB3-4DF5-AA28-72DA42A44E89}">
      <dgm:prSet/>
      <dgm:spPr/>
      <dgm:t>
        <a:bodyPr/>
        <a:lstStyle/>
        <a:p>
          <a:endParaRPr lang="fr-BE"/>
        </a:p>
      </dgm:t>
    </dgm:pt>
    <dgm:pt modelId="{B5FF3AD7-B136-4A66-9472-ABC334ECAF85}" type="pres">
      <dgm:prSet presAssocID="{50144190-43EB-406B-8061-D473A29C0578}" presName="Name0" presStyleCnt="0">
        <dgm:presLayoutVars>
          <dgm:dir/>
          <dgm:animLvl val="lvl"/>
          <dgm:resizeHandles val="exact"/>
        </dgm:presLayoutVars>
      </dgm:prSet>
      <dgm:spPr/>
    </dgm:pt>
    <dgm:pt modelId="{DE9F42BD-3D12-45B1-87AE-CD7560FAC73F}" type="pres">
      <dgm:prSet presAssocID="{E4C471AE-EBA1-4B8C-AAC3-4CCF9172E73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2B10109-BB46-4789-B1E0-A920289A7785}" type="pres">
      <dgm:prSet presAssocID="{BD863F5D-32BC-44A7-A291-96C239BF2AF1}" presName="parTxOnlySpace" presStyleCnt="0"/>
      <dgm:spPr/>
    </dgm:pt>
    <dgm:pt modelId="{EAB2E505-40C5-48C5-8DB4-65745EA87B98}" type="pres">
      <dgm:prSet presAssocID="{0D28FFBB-7FE0-4201-9239-3CCA56FCCD0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794AE13-CC5F-47E6-A3A5-C4176A2FDA22}" type="pres">
      <dgm:prSet presAssocID="{FAC873A9-96E5-423A-946B-E0EB4C80A2FF}" presName="parTxOnlySpace" presStyleCnt="0"/>
      <dgm:spPr/>
    </dgm:pt>
    <dgm:pt modelId="{A881DB86-2C60-469B-B401-8032F8F722CC}" type="pres">
      <dgm:prSet presAssocID="{0A05ED6B-30C7-4BE4-A1B0-08862825A27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FAAF09-2F6B-44FC-8C12-3D2F9BD33E1C}" type="presOf" srcId="{50144190-43EB-406B-8061-D473A29C0578}" destId="{B5FF3AD7-B136-4A66-9472-ABC334ECAF85}" srcOrd="0" destOrd="0" presId="urn:microsoft.com/office/officeart/2005/8/layout/chevron1"/>
    <dgm:cxn modelId="{C1F57030-251A-4B36-ABE2-F55D0CB76033}" type="presOf" srcId="{0A05ED6B-30C7-4BE4-A1B0-08862825A27E}" destId="{A881DB86-2C60-469B-B401-8032F8F722CC}" srcOrd="0" destOrd="0" presId="urn:microsoft.com/office/officeart/2005/8/layout/chevron1"/>
    <dgm:cxn modelId="{0A31124A-7533-405D-B553-FEC6EC3F4B88}" type="presOf" srcId="{E4C471AE-EBA1-4B8C-AAC3-4CCF9172E73D}" destId="{DE9F42BD-3D12-45B1-87AE-CD7560FAC73F}" srcOrd="0" destOrd="0" presId="urn:microsoft.com/office/officeart/2005/8/layout/chevron1"/>
    <dgm:cxn modelId="{C03B7473-B799-4324-9C59-3BC050DF1FE1}" type="presOf" srcId="{0D28FFBB-7FE0-4201-9239-3CCA56FCCD07}" destId="{EAB2E505-40C5-48C5-8DB4-65745EA87B98}" srcOrd="0" destOrd="0" presId="urn:microsoft.com/office/officeart/2005/8/layout/chevron1"/>
    <dgm:cxn modelId="{B85A0176-1BB3-4DF5-AA28-72DA42A44E89}" srcId="{50144190-43EB-406B-8061-D473A29C0578}" destId="{0A05ED6B-30C7-4BE4-A1B0-08862825A27E}" srcOrd="2" destOrd="0" parTransId="{DCDAEBED-7EDD-4F11-940E-36214520FEEA}" sibTransId="{E75F5982-AD3F-4BA6-8891-A43EB55C5057}"/>
    <dgm:cxn modelId="{22AF3C93-F8CE-434C-8FBF-F610C5063BFB}" srcId="{50144190-43EB-406B-8061-D473A29C0578}" destId="{0D28FFBB-7FE0-4201-9239-3CCA56FCCD07}" srcOrd="1" destOrd="0" parTransId="{94C19D93-FF6A-4580-8B13-FD8AD0421CD8}" sibTransId="{FAC873A9-96E5-423A-946B-E0EB4C80A2FF}"/>
    <dgm:cxn modelId="{C2028BA4-7E18-451D-B5AD-F8ACDF2900B8}" srcId="{50144190-43EB-406B-8061-D473A29C0578}" destId="{E4C471AE-EBA1-4B8C-AAC3-4CCF9172E73D}" srcOrd="0" destOrd="0" parTransId="{AE2A6E42-A620-4576-A9A5-7A1CADBB8D91}" sibTransId="{BD863F5D-32BC-44A7-A291-96C239BF2AF1}"/>
    <dgm:cxn modelId="{AD66D1E0-F418-48F9-8594-9480925EC8DD}" type="presParOf" srcId="{B5FF3AD7-B136-4A66-9472-ABC334ECAF85}" destId="{DE9F42BD-3D12-45B1-87AE-CD7560FAC73F}" srcOrd="0" destOrd="0" presId="urn:microsoft.com/office/officeart/2005/8/layout/chevron1"/>
    <dgm:cxn modelId="{437C7FCA-2D08-4467-98B8-BDF752CA6877}" type="presParOf" srcId="{B5FF3AD7-B136-4A66-9472-ABC334ECAF85}" destId="{02B10109-BB46-4789-B1E0-A920289A7785}" srcOrd="1" destOrd="0" presId="urn:microsoft.com/office/officeart/2005/8/layout/chevron1"/>
    <dgm:cxn modelId="{9CB17909-B702-449A-9252-EDF1D6C0BE83}" type="presParOf" srcId="{B5FF3AD7-B136-4A66-9472-ABC334ECAF85}" destId="{EAB2E505-40C5-48C5-8DB4-65745EA87B98}" srcOrd="2" destOrd="0" presId="urn:microsoft.com/office/officeart/2005/8/layout/chevron1"/>
    <dgm:cxn modelId="{6EF64CD8-D515-4B3F-AD5B-5C09E1282ACE}" type="presParOf" srcId="{B5FF3AD7-B136-4A66-9472-ABC334ECAF85}" destId="{5794AE13-CC5F-47E6-A3A5-C4176A2FDA22}" srcOrd="3" destOrd="0" presId="urn:microsoft.com/office/officeart/2005/8/layout/chevron1"/>
    <dgm:cxn modelId="{EA49F9A0-5D8B-4DF2-B753-D6371E393F43}" type="presParOf" srcId="{B5FF3AD7-B136-4A66-9472-ABC334ECAF85}" destId="{A881DB86-2C60-469B-B401-8032F8F722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42BD-3D12-45B1-87AE-CD7560FAC73F}">
      <dsp:nvSpPr>
        <dsp:cNvPr id="0" name=""/>
        <dsp:cNvSpPr/>
      </dsp:nvSpPr>
      <dsp:spPr>
        <a:xfrm>
          <a:off x="2626" y="664086"/>
          <a:ext cx="3199726" cy="12798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Cause</a:t>
          </a:r>
        </a:p>
      </dsp:txBody>
      <dsp:txXfrm>
        <a:off x="642571" y="664086"/>
        <a:ext cx="1919836" cy="1279890"/>
      </dsp:txXfrm>
    </dsp:sp>
    <dsp:sp modelId="{EAB2E505-40C5-48C5-8DB4-65745EA87B98}">
      <dsp:nvSpPr>
        <dsp:cNvPr id="0" name=""/>
        <dsp:cNvSpPr/>
      </dsp:nvSpPr>
      <dsp:spPr>
        <a:xfrm>
          <a:off x="2882380" y="664086"/>
          <a:ext cx="3199726" cy="1279890"/>
        </a:xfrm>
        <a:prstGeom prst="chevron">
          <a:avLst/>
        </a:prstGeom>
        <a:solidFill>
          <a:schemeClr val="accent2">
            <a:hueOff val="-3277702"/>
            <a:satOff val="-3888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Evénement</a:t>
          </a:r>
        </a:p>
      </dsp:txBody>
      <dsp:txXfrm>
        <a:off x="3522325" y="664086"/>
        <a:ext cx="1919836" cy="1279890"/>
      </dsp:txXfrm>
    </dsp:sp>
    <dsp:sp modelId="{A881DB86-2C60-469B-B401-8032F8F722CC}">
      <dsp:nvSpPr>
        <dsp:cNvPr id="0" name=""/>
        <dsp:cNvSpPr/>
      </dsp:nvSpPr>
      <dsp:spPr>
        <a:xfrm>
          <a:off x="5762134" y="664086"/>
          <a:ext cx="3199726" cy="1279890"/>
        </a:xfrm>
        <a:prstGeom prst="chevron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conséquences</a:t>
          </a:r>
        </a:p>
      </dsp:txBody>
      <dsp:txXfrm>
        <a:off x="6402079" y="664086"/>
        <a:ext cx="1919836" cy="12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42BD-3D12-45B1-87AE-CD7560FAC73F}">
      <dsp:nvSpPr>
        <dsp:cNvPr id="0" name=""/>
        <dsp:cNvSpPr/>
      </dsp:nvSpPr>
      <dsp:spPr>
        <a:xfrm>
          <a:off x="2626" y="916114"/>
          <a:ext cx="3199726" cy="12798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 dirty="0">
              <a:solidFill>
                <a:schemeClr val="tx2"/>
              </a:solidFill>
            </a:rPr>
            <a:t>Epidémie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300" kern="1200" dirty="0">
              <a:solidFill>
                <a:schemeClr val="tx2"/>
              </a:solidFill>
            </a:rPr>
            <a:t>Accident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b="1" kern="1200" dirty="0">
              <a:solidFill>
                <a:schemeClr val="accent6"/>
              </a:solidFill>
            </a:rPr>
            <a:t>Luc est absent, incapable de travailler</a:t>
          </a:r>
        </a:p>
      </dsp:txBody>
      <dsp:txXfrm>
        <a:off x="642571" y="916114"/>
        <a:ext cx="1919836" cy="1279890"/>
      </dsp:txXfrm>
    </dsp:sp>
    <dsp:sp modelId="{EAB2E505-40C5-48C5-8DB4-65745EA87B98}">
      <dsp:nvSpPr>
        <dsp:cNvPr id="0" name=""/>
        <dsp:cNvSpPr/>
      </dsp:nvSpPr>
      <dsp:spPr>
        <a:xfrm>
          <a:off x="2882380" y="916114"/>
          <a:ext cx="3199726" cy="1279890"/>
        </a:xfrm>
        <a:prstGeom prst="chevron">
          <a:avLst/>
        </a:prstGeom>
        <a:solidFill>
          <a:schemeClr val="accent2">
            <a:hueOff val="-3277702"/>
            <a:satOff val="-3888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b="1" kern="1200" dirty="0">
              <a:solidFill>
                <a:schemeClr val="accent6"/>
              </a:solidFill>
            </a:rPr>
            <a:t>Pas de </a:t>
          </a:r>
          <a:r>
            <a:rPr lang="fr-BE" sz="2000" b="1" kern="1200" dirty="0" err="1">
              <a:solidFill>
                <a:schemeClr val="accent6"/>
              </a:solidFill>
            </a:rPr>
            <a:t>dévelop-pement</a:t>
          </a:r>
          <a:r>
            <a:rPr lang="fr-BE" sz="2000" b="1" kern="1200" dirty="0">
              <a:solidFill>
                <a:schemeClr val="accent6"/>
              </a:solidFill>
            </a:rPr>
            <a:t> de l’architecture</a:t>
          </a:r>
          <a:endParaRPr lang="fr-BE" sz="1300" b="1" kern="1200" dirty="0">
            <a:solidFill>
              <a:schemeClr val="accent6"/>
            </a:solidFill>
          </a:endParaRPr>
        </a:p>
      </dsp:txBody>
      <dsp:txXfrm>
        <a:off x="3522325" y="916114"/>
        <a:ext cx="1919836" cy="1279890"/>
      </dsp:txXfrm>
    </dsp:sp>
    <dsp:sp modelId="{A881DB86-2C60-469B-B401-8032F8F722CC}">
      <dsp:nvSpPr>
        <dsp:cNvPr id="0" name=""/>
        <dsp:cNvSpPr/>
      </dsp:nvSpPr>
      <dsp:spPr>
        <a:xfrm>
          <a:off x="5762134" y="916114"/>
          <a:ext cx="3199726" cy="1279890"/>
        </a:xfrm>
        <a:prstGeom prst="chevron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b="1" kern="1200" dirty="0">
              <a:solidFill>
                <a:schemeClr val="accent6"/>
              </a:solidFill>
            </a:rPr>
            <a:t>Perte de 10% des points du projet</a:t>
          </a:r>
        </a:p>
      </dsp:txBody>
      <dsp:txXfrm>
        <a:off x="6402079" y="916114"/>
        <a:ext cx="1919836" cy="127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0570" cy="49331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6130" y="0"/>
            <a:ext cx="2910570" cy="49331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DCC764-C5BB-4EE5-AA62-EE6CFE0DB505}" type="datetimeFigureOut">
              <a:rPr lang="fr-BE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314"/>
            <a:ext cx="2910570" cy="49331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6130" y="9360314"/>
            <a:ext cx="2910570" cy="49331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020327-28FB-42EC-8DA9-9649966BC015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01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0570" cy="49331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6130" y="0"/>
            <a:ext cx="2910570" cy="49331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ABB1AD-5DF8-443F-80F1-15380F78728B}" type="datetimeFigureOut">
              <a:rPr lang="fr-BE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670" y="4680946"/>
            <a:ext cx="5374960" cy="4435076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314"/>
            <a:ext cx="2910570" cy="49331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6130" y="9360314"/>
            <a:ext cx="2910570" cy="493311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CCA0FA-7353-4967-A8A8-81D0CDBA6A4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287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2 processus</a:t>
            </a:r>
          </a:p>
          <a:p>
            <a:r>
              <a:rPr lang="fr-BE" dirty="0"/>
              <a:t>Dans cette partie du cours, on va</a:t>
            </a:r>
            <a:r>
              <a:rPr lang="fr-BE" baseline="0" dirty="0"/>
              <a:t> se concentrer sur le processus de développement</a:t>
            </a:r>
          </a:p>
          <a:p>
            <a:r>
              <a:rPr lang="fr-BE" baseline="0" dirty="0"/>
              <a:t>On va parler du processus de développement sans se concentrer sur les contraintes du processus de management</a:t>
            </a:r>
          </a:p>
          <a:p>
            <a:r>
              <a:rPr lang="fr-BE" baseline="0" dirty="0"/>
              <a:t>Le processus de développement peut fonctionner avec une diversité de processus de management et vice-versa…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244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http://fr.slideshare.net/ndelannoy/analyse-de-risques-11383254</a:t>
            </a:r>
          </a:p>
          <a:p>
            <a:endParaRPr lang="fr-BE" dirty="0"/>
          </a:p>
          <a:p>
            <a:r>
              <a:rPr lang="fr-BE" dirty="0"/>
              <a:t>Les trois termes qu'il faut retenir sont :</a:t>
            </a:r>
            <a:br>
              <a:rPr lang="fr-BE" dirty="0"/>
            </a:br>
            <a:r>
              <a:rPr lang="fr-BE" dirty="0"/>
              <a:t>- événement défavorable,</a:t>
            </a:r>
            <a:br>
              <a:rPr lang="fr-BE" dirty="0"/>
            </a:br>
            <a:r>
              <a:rPr lang="fr-BE" dirty="0"/>
              <a:t>- probabilité,</a:t>
            </a:r>
            <a:br>
              <a:rPr lang="fr-BE" dirty="0"/>
            </a:br>
            <a:r>
              <a:rPr lang="fr-BE" dirty="0"/>
              <a:t>- niveau d'exposition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440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:</a:t>
            </a:r>
          </a:p>
          <a:p>
            <a:r>
              <a:rPr lang="fr-BE" dirty="0"/>
              <a:t>Fenêtre ouverte : vulnérabilité</a:t>
            </a:r>
          </a:p>
          <a:p>
            <a:r>
              <a:rPr lang="fr-BE" dirty="0"/>
              <a:t>Risque : vol de matériel</a:t>
            </a:r>
          </a:p>
          <a:p>
            <a:r>
              <a:rPr lang="fr-BE" dirty="0"/>
              <a:t>Menace</a:t>
            </a:r>
            <a:r>
              <a:rPr lang="fr-BE" baseline="0" dirty="0"/>
              <a:t> : passant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478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Identification des risques, causes et conséquences</a:t>
            </a:r>
          </a:p>
          <a:p>
            <a:r>
              <a:rPr lang="fr-BE" dirty="0"/>
              <a:t>Mesures et hiérarchisation,</a:t>
            </a:r>
          </a:p>
          <a:p>
            <a:r>
              <a:rPr lang="fr-BE" dirty="0"/>
              <a:t>Plans de prévention</a:t>
            </a:r>
          </a:p>
          <a:p>
            <a:r>
              <a:rPr lang="fr-BE" dirty="0"/>
              <a:t>Suivi des évolutions</a:t>
            </a:r>
          </a:p>
          <a:p>
            <a:endParaRPr lang="fr-BE" dirty="0"/>
          </a:p>
          <a:p>
            <a:r>
              <a:rPr lang="fr-BE" b="1" dirty="0"/>
              <a:t>Processus :</a:t>
            </a:r>
            <a:endParaRPr lang="fr-BE" dirty="0"/>
          </a:p>
          <a:p>
            <a:r>
              <a:rPr lang="fr-BE" dirty="0"/>
              <a:t>Les étapes principales du processus de management du risque sont :</a:t>
            </a:r>
          </a:p>
          <a:p>
            <a:r>
              <a:rPr lang="fr-BE" dirty="0"/>
              <a:t>Etablissement du contexte, </a:t>
            </a:r>
          </a:p>
          <a:p>
            <a:r>
              <a:rPr lang="fr-BE" dirty="0"/>
              <a:t>Identification du risque, </a:t>
            </a:r>
          </a:p>
          <a:p>
            <a:r>
              <a:rPr lang="fr-BE" dirty="0"/>
              <a:t>Analyse du risque, </a:t>
            </a:r>
          </a:p>
          <a:p>
            <a:r>
              <a:rPr lang="fr-BE" dirty="0"/>
              <a:t>Evaluation du risque, </a:t>
            </a:r>
          </a:p>
          <a:p>
            <a:r>
              <a:rPr lang="fr-BE" dirty="0"/>
              <a:t>Traitement du risque.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490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http://majeures.it-sudparis.eu/rif/docs/r21/Daniel_Cohen_Ecole_Telecom-Intro_Gestion_des_Risques-6_juin_2012.pdf</a:t>
            </a:r>
          </a:p>
          <a:p>
            <a:r>
              <a:rPr lang="fr-BE" dirty="0"/>
              <a:t>TRES INTERESSANT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69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389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389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CA0FA-7353-4967-A8A8-81D0CDBA6A4E}" type="slidenum">
              <a:rPr lang="fr-BE" smtClean="0"/>
              <a:pPr>
                <a:defRPr/>
              </a:pPr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213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8592-BB2F-4B7D-BB0D-6B9ABA3B4D8C}" type="datetime1">
              <a:rPr lang="fr-BE" smtClean="0"/>
              <a:pPr>
                <a:defRPr/>
              </a:pPr>
              <a:t>25-04-23</a:t>
            </a:fld>
            <a:endParaRPr lang="fr-B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EAF1-1D22-4E04-AF88-300BA9571F73}" type="slidenum">
              <a:rPr lang="fr-BE" smtClean="0"/>
              <a:pPr>
                <a:defRPr/>
              </a:pPr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511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6E4C-A8BD-47CF-903E-49F41E93D133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966F-073C-4C90-9EF1-9CA7C9341909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12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A605A-C77F-493B-92ED-5897B33C7727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52B4-F79F-4B9A-948C-F8C4921BDF68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92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5576" y="260648"/>
            <a:ext cx="763284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55576" y="1772816"/>
            <a:ext cx="7632848" cy="4104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62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E9C4-A0E3-4C7E-8095-CF9E958FBD74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559A-89F5-47D9-B64F-C9D5AA8F78BC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8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686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15616" y="1844824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844824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2E71-F597-4AB4-9632-5A1AF394DA70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59E1D-6C3B-4185-8F30-595897288810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77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D5807-CFCF-4C2A-BEE9-C46E9A6717A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41AB1-9810-4B41-871B-CB0385B325C3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977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6A85-EB61-41D9-8065-F1641A2D4BF1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484A9-4533-41E8-8A1D-605BCB22B818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80E5-7E57-4EE5-8741-BF81AE0F66A2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3DF58-8737-408F-B378-05511DB29C86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98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D842A-A930-4EE4-A648-8D2AD3BA4BE8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5630-67B7-4DA6-8DC5-49690783A66B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71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EE9F8E-F6BB-40C8-9039-13C0EDD5B18C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732B0-80B3-4188-9699-8BC9CF6CC8BD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Arial" charset="0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Arial" charset="0"/>
        <a:defRPr sz="4600" b="1">
          <a:solidFill>
            <a:schemeClr val="tx1"/>
          </a:solidFill>
          <a:latin typeface="Trebuchet MS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Arial" charset="0"/>
        <a:defRPr sz="4600" b="1">
          <a:solidFill>
            <a:schemeClr val="tx1"/>
          </a:solidFill>
          <a:latin typeface="Trebuchet MS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Arial" charset="0"/>
        <a:defRPr sz="4600" b="1">
          <a:solidFill>
            <a:schemeClr val="tx1"/>
          </a:solidFill>
          <a:latin typeface="Trebuchet MS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buClr>
          <a:srgbClr val="C3260C"/>
        </a:buClr>
        <a:buSzPct val="128000"/>
        <a:buFont typeface="Arial" charset="0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Arial" charset="0"/>
        <a:buChar char="•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Arial" charset="0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.org/iso/fr/home/standards/iso31000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Développement logiciel : Management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D5807-CFCF-4C2A-BEE9-C46E9A6717A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41AB1-9810-4B41-871B-CB0385B325C3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596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7E7-89CB-4F4D-9FCD-EF5707CA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/>
              <a:t>Fonctionnalités inappropriées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A24A-784B-476A-AE48-C5090B65E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Fonctionnalités inappropriées</a:t>
            </a:r>
          </a:p>
          <a:p>
            <a:r>
              <a:rPr lang="fr-BE" dirty="0"/>
              <a:t>Besoins volatils</a:t>
            </a:r>
          </a:p>
          <a:p>
            <a:r>
              <a:rPr lang="fr-BE" dirty="0"/>
              <a:t>IHM inappropriée</a:t>
            </a:r>
          </a:p>
          <a:p>
            <a:r>
              <a:rPr lang="fr-BE" dirty="0"/>
              <a:t>Mauvaise hypothèse sur l’environnement </a:t>
            </a:r>
            <a:r>
              <a:rPr lang="fr-BE"/>
              <a:t>de travail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91A0-46A0-404D-91DB-778A9C1D03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4008" y="1844824"/>
            <a:ext cx="3346704" cy="4176464"/>
          </a:xfrm>
        </p:spPr>
        <p:txBody>
          <a:bodyPr/>
          <a:lstStyle/>
          <a:p>
            <a:pPr marL="46037" indent="0">
              <a:buNone/>
            </a:pPr>
            <a:r>
              <a:rPr lang="fr-BE" b="1" u="sng" dirty="0">
                <a:solidFill>
                  <a:srgbClr val="0070C0"/>
                </a:solidFill>
              </a:rPr>
              <a:t>Réponse ?</a:t>
            </a:r>
          </a:p>
          <a:p>
            <a:r>
              <a:rPr lang="fr-BE" dirty="0"/>
              <a:t>Elaboration du cahier des charges plus fine</a:t>
            </a:r>
          </a:p>
          <a:p>
            <a:r>
              <a:rPr lang="fr-BE" dirty="0"/>
              <a:t>Incréments les plus volatils en fin de développement</a:t>
            </a:r>
          </a:p>
          <a:p>
            <a:r>
              <a:rPr lang="fr-BE" dirty="0"/>
              <a:t>Maquettage, revue par le client</a:t>
            </a:r>
          </a:p>
          <a:p>
            <a:r>
              <a:rPr lang="fr-BE" dirty="0"/>
              <a:t>Essais</a:t>
            </a:r>
            <a:br>
              <a:rPr lang="fr-BE" dirty="0"/>
            </a:br>
            <a:endParaRPr lang="fr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AB2B9-8631-423C-8367-DDCAB32335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0B50-6DB3-46F0-B7ED-C3496FCFB2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B642-683A-466F-B4F7-01E35D5A50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132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du risque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037" indent="0">
              <a:buNone/>
            </a:pPr>
            <a:r>
              <a:rPr lang="fr-BE" b="1" dirty="0">
                <a:solidFill>
                  <a:srgbClr val="0070C0"/>
                </a:solidFill>
              </a:rPr>
              <a:t>ISO – 31000 - </a:t>
            </a:r>
            <a:r>
              <a:rPr lang="fr-BE" dirty="0"/>
              <a:t>Les étapes principales du processus de management du risque sont :</a:t>
            </a:r>
          </a:p>
          <a:p>
            <a:pPr marL="822325" lvl="1" indent="-457200">
              <a:buFont typeface="+mj-lt"/>
              <a:buAutoNum type="arabicPeriod"/>
            </a:pPr>
            <a:r>
              <a:rPr lang="fr-BE" sz="2200" dirty="0"/>
              <a:t>Etablissement du contexte, </a:t>
            </a:r>
          </a:p>
          <a:p>
            <a:pPr marL="822325" lvl="1" indent="-457200">
              <a:buFont typeface="+mj-lt"/>
              <a:buAutoNum type="arabicPeriod"/>
            </a:pPr>
            <a:r>
              <a:rPr lang="fr-BE" sz="2200" dirty="0"/>
              <a:t>Identification du risque, </a:t>
            </a:r>
          </a:p>
          <a:p>
            <a:pPr marL="822325" lvl="1" indent="-457200">
              <a:buFont typeface="+mj-lt"/>
              <a:buAutoNum type="arabicPeriod"/>
            </a:pPr>
            <a:r>
              <a:rPr lang="fr-BE" sz="2200" dirty="0"/>
              <a:t>Analyse du risque, </a:t>
            </a:r>
          </a:p>
          <a:p>
            <a:pPr marL="822325" lvl="1" indent="-457200">
              <a:buFont typeface="+mj-lt"/>
              <a:buAutoNum type="arabicPeriod"/>
            </a:pPr>
            <a:r>
              <a:rPr lang="fr-BE" sz="2200" dirty="0"/>
              <a:t>Evaluation du risque, </a:t>
            </a:r>
          </a:p>
          <a:p>
            <a:pPr marL="822325" lvl="1" indent="-457200">
              <a:buFont typeface="+mj-lt"/>
              <a:buAutoNum type="arabicPeriod"/>
            </a:pPr>
            <a:r>
              <a:rPr lang="fr-BE" sz="2200" dirty="0"/>
              <a:t>Traitement du risque.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 rot="4100845">
            <a:off x="5316454" y="3338570"/>
            <a:ext cx="278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u="sng" dirty="0">
                <a:solidFill>
                  <a:srgbClr val="0070C0"/>
                </a:solidFill>
              </a:rPr>
              <a:t>Suivi, surveillance</a:t>
            </a:r>
          </a:p>
        </p:txBody>
      </p:sp>
    </p:spTree>
    <p:extLst>
      <p:ext uri="{BB962C8B-B14F-4D97-AF65-F5344CB8AC3E}">
        <p14:creationId xmlns:p14="http://schemas.microsoft.com/office/powerpoint/2010/main" val="20054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64896" cy="1143000"/>
          </a:xfrm>
        </p:spPr>
        <p:txBody>
          <a:bodyPr/>
          <a:lstStyle/>
          <a:p>
            <a:r>
              <a:rPr lang="fr-BE" sz="4400" dirty="0"/>
              <a:t>Exemple Projet AE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09708-250C-44CC-806A-094D7F86F4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418307"/>
            <a:ext cx="5472608" cy="40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24936" cy="1143000"/>
          </a:xfrm>
        </p:spPr>
        <p:txBody>
          <a:bodyPr/>
          <a:lstStyle/>
          <a:p>
            <a:r>
              <a:rPr lang="fr-BE" sz="4400" dirty="0"/>
              <a:t>1. Etablissement du 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412776"/>
            <a:ext cx="7632848" cy="4464496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b="1" dirty="0">
                <a:solidFill>
                  <a:srgbClr val="0070C0"/>
                </a:solidFill>
              </a:rPr>
              <a:t>Tenue de délais </a:t>
            </a:r>
            <a:r>
              <a:rPr lang="fr-BE" dirty="0"/>
              <a:t>: être en phase avec les demandes</a:t>
            </a:r>
          </a:p>
          <a:p>
            <a:r>
              <a:rPr lang="fr-BE" b="1" dirty="0">
                <a:solidFill>
                  <a:srgbClr val="0070C0"/>
                </a:solidFill>
              </a:rPr>
              <a:t>Ressources prédéfinies </a:t>
            </a:r>
            <a:r>
              <a:rPr lang="fr-BE" dirty="0"/>
              <a:t>: développer un site Web </a:t>
            </a:r>
          </a:p>
          <a:p>
            <a:pPr lvl="1"/>
            <a:r>
              <a:rPr lang="fr-BE" dirty="0"/>
              <a:t>Langages connus</a:t>
            </a:r>
          </a:p>
          <a:p>
            <a:pPr lvl="1"/>
            <a:r>
              <a:rPr lang="fr-BE" dirty="0"/>
              <a:t>IDE connu, SGBD connu</a:t>
            </a:r>
          </a:p>
          <a:p>
            <a:pPr lvl="1"/>
            <a:r>
              <a:rPr lang="fr-BE" dirty="0"/>
              <a:t>Utilisation des portables des étudiants et des PC de l’école</a:t>
            </a:r>
          </a:p>
          <a:p>
            <a:r>
              <a:rPr lang="fr-BE" b="1" dirty="0">
                <a:solidFill>
                  <a:srgbClr val="0070C0"/>
                </a:solidFill>
              </a:rPr>
              <a:t>Dimension créative</a:t>
            </a:r>
          </a:p>
          <a:p>
            <a:pPr lvl="1"/>
            <a:r>
              <a:rPr lang="fr-BE" dirty="0"/>
              <a:t>Qualité IHM</a:t>
            </a:r>
          </a:p>
          <a:p>
            <a:pPr lvl="1"/>
            <a:r>
              <a:rPr lang="fr-BE" dirty="0"/>
              <a:t>Qualité technique</a:t>
            </a:r>
          </a:p>
          <a:p>
            <a:pPr lvl="2"/>
            <a:r>
              <a:rPr lang="fr-BE" dirty="0"/>
              <a:t>Tout en respectant les délais et les ressources disponibles!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81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Contexte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412776"/>
            <a:ext cx="7632848" cy="4464496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b="1" dirty="0">
                <a:solidFill>
                  <a:srgbClr val="0070C0"/>
                </a:solidFill>
              </a:rPr>
              <a:t>Acteurs</a:t>
            </a:r>
          </a:p>
          <a:p>
            <a:pPr lvl="1"/>
            <a:r>
              <a:rPr lang="fr-BE" dirty="0"/>
              <a:t>Groupe de 4 : Luc, Marc, Jules et Oscar</a:t>
            </a:r>
          </a:p>
          <a:p>
            <a:pPr lvl="1"/>
            <a:r>
              <a:rPr lang="fr-BE" dirty="0"/>
              <a:t>Luc est le seul qui comprenne l’architecture</a:t>
            </a:r>
          </a:p>
          <a:p>
            <a:pPr lvl="1"/>
            <a:r>
              <a:rPr lang="fr-BE" dirty="0"/>
              <a:t>Luc, Marc et Jules sont très bons programmeurs et ont de bonnes connaissances en analyse</a:t>
            </a:r>
          </a:p>
          <a:p>
            <a:pPr lvl="1"/>
            <a:r>
              <a:rPr lang="fr-BE" dirty="0"/>
              <a:t>Oscar présente des lacunes en développement Web</a:t>
            </a:r>
          </a:p>
          <a:p>
            <a:pPr lvl="1"/>
            <a:r>
              <a:rPr lang="fr-BE" dirty="0"/>
              <a:t>Oscar est très bon en analyse</a:t>
            </a:r>
          </a:p>
          <a:p>
            <a:pPr lvl="1"/>
            <a:r>
              <a:rPr lang="fr-BE" dirty="0"/>
              <a:t>Marc rédige très bien.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15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2. Identification des risques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916832"/>
            <a:ext cx="7632848" cy="4104456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Outils d’identification</a:t>
            </a:r>
          </a:p>
          <a:p>
            <a:r>
              <a:rPr lang="fr-BE" dirty="0"/>
              <a:t>Examiner l’analyse – examiner chacune des tâches, les délivrables et les dates</a:t>
            </a:r>
          </a:p>
          <a:p>
            <a:r>
              <a:rPr lang="fr-BE" dirty="0"/>
              <a:t>Examiner les menaces</a:t>
            </a:r>
          </a:p>
          <a:p>
            <a:r>
              <a:rPr lang="fr-BE" dirty="0"/>
              <a:t>Identifier les risques de retard ou de déviation</a:t>
            </a:r>
          </a:p>
          <a:p>
            <a:pPr marL="46037" indent="0">
              <a:buNone/>
            </a:pPr>
            <a:r>
              <a:rPr lang="fr-BE" dirty="0"/>
              <a:t>Comment ?</a:t>
            </a:r>
          </a:p>
          <a:p>
            <a:r>
              <a:rPr lang="fr-BE" dirty="0"/>
              <a:t>Faire des réunions de réflexion (brainstorming)</a:t>
            </a:r>
          </a:p>
          <a:p>
            <a:r>
              <a:rPr lang="fr-BE" dirty="0"/>
              <a:t>Se baser sur des listes de risques et sur l’expérience antérieure</a:t>
            </a:r>
          </a:p>
          <a:p>
            <a:r>
              <a:rPr lang="fr-BE" dirty="0"/>
              <a:t>…</a:t>
            </a:r>
          </a:p>
          <a:p>
            <a:pPr lvl="1"/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755576" y="1177588"/>
            <a:ext cx="5485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>
                <a:solidFill>
                  <a:srgbClr val="0070C0"/>
                </a:solidFill>
              </a:rPr>
              <a:t>Dès la phase d’analyse initiale !</a:t>
            </a:r>
          </a:p>
        </p:txBody>
      </p:sp>
    </p:spTree>
    <p:extLst>
      <p:ext uri="{BB962C8B-B14F-4D97-AF65-F5344CB8AC3E}">
        <p14:creationId xmlns:p14="http://schemas.microsoft.com/office/powerpoint/2010/main" val="28576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Identification des risques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7584" y="1844824"/>
            <a:ext cx="3634736" cy="3474720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dirty="0"/>
              <a:t>Phase d’analyse</a:t>
            </a:r>
          </a:p>
          <a:p>
            <a:r>
              <a:rPr lang="fr-BE" dirty="0"/>
              <a:t>Phase de conception :</a:t>
            </a:r>
          </a:p>
          <a:p>
            <a:pPr lvl="1"/>
            <a:r>
              <a:rPr lang="fr-BE" dirty="0"/>
              <a:t>Luc doit concevoir l’architecture seul.</a:t>
            </a:r>
          </a:p>
          <a:p>
            <a:pPr lvl="1"/>
            <a:r>
              <a:rPr lang="fr-BE" dirty="0"/>
              <a:t>Luc devrait réaliser seul une partie de la programmation demandée.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07737" y="2852936"/>
            <a:ext cx="3672408" cy="3474720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Risque</a:t>
            </a:r>
          </a:p>
          <a:p>
            <a:r>
              <a:rPr lang="fr-BE" dirty="0"/>
              <a:t>Vulnérabilité : 1 seule personne clé</a:t>
            </a:r>
          </a:p>
          <a:p>
            <a:r>
              <a:rPr lang="fr-BE" dirty="0"/>
              <a:t>Menace : accident, maladie</a:t>
            </a:r>
          </a:p>
          <a:p>
            <a:r>
              <a:rPr lang="fr-BE" dirty="0"/>
              <a:t>Conséquence : retards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42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Identification des risques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844824"/>
            <a:ext cx="3850760" cy="3474720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dirty="0"/>
              <a:t>Phase de développement :</a:t>
            </a:r>
          </a:p>
          <a:p>
            <a:pPr lvl="1"/>
            <a:r>
              <a:rPr lang="fr-BE" dirty="0"/>
              <a:t>Use case incohérents</a:t>
            </a:r>
          </a:p>
          <a:p>
            <a:pPr lvl="1"/>
            <a:r>
              <a:rPr lang="fr-BE" dirty="0"/>
              <a:t>Problème de navigation</a:t>
            </a:r>
          </a:p>
          <a:p>
            <a:pPr lvl="1"/>
            <a:r>
              <a:rPr lang="fr-BE" dirty="0"/>
              <a:t>Pression trop forte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4008" y="1844824"/>
            <a:ext cx="3888432" cy="3474720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Risque</a:t>
            </a:r>
          </a:p>
          <a:p>
            <a:r>
              <a:rPr lang="fr-BE" dirty="0"/>
              <a:t>Recommencer analyse d’1 ou plusieurs UC</a:t>
            </a:r>
          </a:p>
          <a:p>
            <a:r>
              <a:rPr lang="fr-BE" dirty="0"/>
              <a:t>Refondre IHM</a:t>
            </a:r>
          </a:p>
          <a:p>
            <a:r>
              <a:rPr lang="fr-BE" dirty="0"/>
              <a:t>Dysfonctionner</a:t>
            </a:r>
          </a:p>
          <a:p>
            <a:endParaRPr lang="fr-BE" dirty="0"/>
          </a:p>
          <a:p>
            <a:pPr marL="46037" indent="0">
              <a:buNone/>
            </a:pPr>
            <a:r>
              <a:rPr lang="fr-BE" dirty="0"/>
              <a:t>Conséquences :</a:t>
            </a:r>
          </a:p>
          <a:p>
            <a:r>
              <a:rPr lang="fr-BE" dirty="0"/>
              <a:t>Retards</a:t>
            </a:r>
          </a:p>
          <a:p>
            <a:r>
              <a:rPr lang="fr-BE" dirty="0"/>
              <a:t>Mauvaise entente dans le groupe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6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400" dirty="0"/>
              <a:t>Identification des risques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412776"/>
            <a:ext cx="7632848" cy="4464496"/>
          </a:xfrm>
        </p:spPr>
        <p:txBody>
          <a:bodyPr/>
          <a:lstStyle/>
          <a:p>
            <a:pPr marL="365125" lvl="1" indent="0">
              <a:buNone/>
            </a:pPr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03270341"/>
              </p:ext>
            </p:extLst>
          </p:nvPr>
        </p:nvGraphicFramePr>
        <p:xfrm>
          <a:off x="0" y="836712"/>
          <a:ext cx="896448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49269791"/>
              </p:ext>
            </p:extLst>
          </p:nvPr>
        </p:nvGraphicFramePr>
        <p:xfrm>
          <a:off x="0" y="2765152"/>
          <a:ext cx="8964488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8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 Analyse des risques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037" indent="0">
              <a:buNone/>
            </a:pPr>
            <a:r>
              <a:rPr lang="fr-BE" dirty="0"/>
              <a:t>Après avoir identifié les risques majeurs</a:t>
            </a:r>
          </a:p>
          <a:p>
            <a:r>
              <a:rPr lang="fr-BE" dirty="0"/>
              <a:t>Evaluer la probabilité d’apparition du risque</a:t>
            </a:r>
          </a:p>
          <a:p>
            <a:r>
              <a:rPr lang="fr-BE" dirty="0"/>
              <a:t>Evaluer l’impact des conséquences sur les objectifs du projet (coût, délai, qualité, spécifications)</a:t>
            </a:r>
          </a:p>
          <a:p>
            <a:endParaRPr lang="fr-BE" dirty="0"/>
          </a:p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dirty="0"/>
              <a:t>Risque en phase de conception : délai court (2 semaines) – </a:t>
            </a:r>
            <a:r>
              <a:rPr lang="fr-BE" u="sng" dirty="0"/>
              <a:t>dépassement du délai</a:t>
            </a:r>
          </a:p>
          <a:p>
            <a:r>
              <a:rPr lang="fr-BE" dirty="0"/>
              <a:t>Risque en phase d’implémentation : retards peuvent être compensés par un surcroît de travail durant les congés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39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Développement logiciel</a:t>
            </a:r>
            <a:br>
              <a:rPr lang="fr-BE" dirty="0"/>
            </a:b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24400" y="1849408"/>
            <a:ext cx="4104456" cy="3958129"/>
          </a:xfrm>
        </p:spPr>
        <p:txBody>
          <a:bodyPr/>
          <a:lstStyle/>
          <a:p>
            <a:pPr marL="46037" indent="0">
              <a:buNone/>
            </a:pPr>
            <a:r>
              <a:rPr lang="fr-BE" sz="2600" b="1" dirty="0">
                <a:solidFill>
                  <a:schemeClr val="accent5"/>
                </a:solidFill>
              </a:rPr>
              <a:t>Processus Management</a:t>
            </a:r>
          </a:p>
          <a:p>
            <a:pPr>
              <a:spcAft>
                <a:spcPts val="600"/>
              </a:spcAft>
            </a:pPr>
            <a:r>
              <a:rPr lang="fr-BE" sz="2400" dirty="0"/>
              <a:t>Planifier le travail</a:t>
            </a:r>
          </a:p>
          <a:p>
            <a:pPr>
              <a:spcAft>
                <a:spcPts val="600"/>
              </a:spcAft>
            </a:pPr>
            <a:r>
              <a:rPr lang="fr-BE" sz="2400" dirty="0"/>
              <a:t>Planifier les livraisons</a:t>
            </a:r>
          </a:p>
          <a:p>
            <a:pPr>
              <a:spcAft>
                <a:spcPts val="600"/>
              </a:spcAft>
            </a:pPr>
            <a:r>
              <a:rPr lang="fr-BE" sz="2400" dirty="0"/>
              <a:t>Allouer les ressources</a:t>
            </a:r>
          </a:p>
          <a:p>
            <a:pPr>
              <a:spcAft>
                <a:spcPts val="600"/>
              </a:spcAft>
            </a:pPr>
            <a:r>
              <a:rPr lang="fr-BE" sz="2400" dirty="0"/>
              <a:t>Gérer le budget, les coûts</a:t>
            </a:r>
          </a:p>
          <a:p>
            <a:pPr>
              <a:spcAft>
                <a:spcPts val="600"/>
              </a:spcAft>
            </a:pPr>
            <a:r>
              <a:rPr lang="fr-BE" sz="2400" dirty="0"/>
              <a:t>Surveiller l’avancement des travaux</a:t>
            </a:r>
          </a:p>
          <a:p>
            <a:pPr>
              <a:spcAft>
                <a:spcPts val="600"/>
              </a:spcAft>
            </a:pPr>
            <a:r>
              <a:rPr lang="fr-BE" sz="2400" b="1" dirty="0">
                <a:solidFill>
                  <a:srgbClr val="00B0F0"/>
                </a:solidFill>
              </a:rPr>
              <a:t>Gérer les risques.</a:t>
            </a:r>
          </a:p>
          <a:p>
            <a:endParaRPr lang="fr-B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23528" y="1844824"/>
            <a:ext cx="4248472" cy="3474720"/>
          </a:xfrm>
        </p:spPr>
        <p:txBody>
          <a:bodyPr/>
          <a:lstStyle/>
          <a:p>
            <a:pPr marL="46037" indent="0">
              <a:buNone/>
            </a:pPr>
            <a:r>
              <a:rPr lang="fr-BE" sz="2600" b="1" dirty="0">
                <a:solidFill>
                  <a:schemeClr val="accent5"/>
                </a:solidFill>
              </a:rPr>
              <a:t>Processus développement</a:t>
            </a:r>
          </a:p>
          <a:p>
            <a:r>
              <a:rPr lang="fr-BE" sz="2400" dirty="0"/>
              <a:t>Créer le logiciel selon les demandes du client (</a:t>
            </a:r>
            <a:r>
              <a:rPr lang="en-US" sz="2400" dirty="0"/>
              <a:t>requirements</a:t>
            </a:r>
            <a:r>
              <a:rPr lang="fr-BE" sz="2400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572000" y="1768310"/>
            <a:ext cx="4409256" cy="438682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Up Arrow 13"/>
          <p:cNvSpPr/>
          <p:nvPr/>
        </p:nvSpPr>
        <p:spPr>
          <a:xfrm rot="3395282">
            <a:off x="3572686" y="5017485"/>
            <a:ext cx="720080" cy="2035271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>
                <a:solidFill>
                  <a:schemeClr val="accent1"/>
                </a:solidFill>
              </a:rPr>
              <a:t>SDLC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43FDD8-90C5-4609-8839-E922311F9C69}"/>
              </a:ext>
            </a:extLst>
          </p:cNvPr>
          <p:cNvSpPr txBox="1">
            <a:spLocks/>
          </p:cNvSpPr>
          <p:nvPr/>
        </p:nvSpPr>
        <p:spPr bwMode="auto">
          <a:xfrm>
            <a:off x="334474" y="4114277"/>
            <a:ext cx="4248472" cy="211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/>
              <a:t>Gestion </a:t>
            </a:r>
            <a:r>
              <a:rPr lang="fr-BE" sz="2400" dirty="0" err="1"/>
              <a:t>dév</a:t>
            </a:r>
            <a:r>
              <a:rPr lang="fr-BE" sz="2400" dirty="0"/>
              <a:t>. et évolutions</a:t>
            </a:r>
          </a:p>
          <a:p>
            <a:pPr lvl="1"/>
            <a:r>
              <a:rPr lang="fr-BE" sz="2200" dirty="0"/>
              <a:t>Environnements</a:t>
            </a:r>
          </a:p>
          <a:p>
            <a:pPr lvl="1"/>
            <a:r>
              <a:rPr lang="fr-BE" sz="2200" dirty="0"/>
              <a:t>Configuration management</a:t>
            </a:r>
          </a:p>
          <a:p>
            <a:pPr lvl="1"/>
            <a:r>
              <a:rPr lang="fr-BE" sz="2200" dirty="0"/>
              <a:t>Change control</a:t>
            </a:r>
          </a:p>
        </p:txBody>
      </p:sp>
    </p:spTree>
    <p:extLst>
      <p:ext uri="{BB962C8B-B14F-4D97-AF65-F5344CB8AC3E}">
        <p14:creationId xmlns:p14="http://schemas.microsoft.com/office/powerpoint/2010/main" val="85486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 Evaluation du risque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Chiffrer le coût de l’impact</a:t>
            </a:r>
          </a:p>
          <a:p>
            <a:r>
              <a:rPr lang="fr-BE" dirty="0"/>
              <a:t>Prioriser les risques</a:t>
            </a:r>
          </a:p>
          <a:p>
            <a:endParaRPr lang="fr-BE" dirty="0"/>
          </a:p>
          <a:p>
            <a:endParaRPr lang="fr-BE" dirty="0"/>
          </a:p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dirty="0"/>
              <a:t>Risque en phase de conception : pénalité 10% du travail </a:t>
            </a:r>
            <a:r>
              <a:rPr lang="fr-BE" dirty="0">
                <a:sym typeface="Wingdings" pitchFamily="2" charset="2"/>
              </a:rPr>
              <a:t> très haute priorité : priorité 1</a:t>
            </a:r>
            <a:endParaRPr lang="fr-BE" dirty="0"/>
          </a:p>
          <a:p>
            <a:r>
              <a:rPr lang="fr-BE" dirty="0"/>
              <a:t>Risque en phase d’implémentation : retards peuvent être compensés par un surcroît de travail durant les congés </a:t>
            </a:r>
            <a:r>
              <a:rPr lang="fr-BE" dirty="0">
                <a:sym typeface="Wingdings" pitchFamily="2" charset="2"/>
              </a:rPr>
              <a:t> priorité moindre : priorité 4</a:t>
            </a:r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61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Traitement du risque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268760"/>
            <a:ext cx="7632848" cy="4608512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4 traitements possibles :</a:t>
            </a:r>
          </a:p>
          <a:p>
            <a:pPr marL="503237" indent="-457200">
              <a:buFont typeface="+mj-lt"/>
              <a:buAutoNum type="arabicPeriod"/>
            </a:pPr>
            <a:r>
              <a:rPr lang="fr-BE" dirty="0"/>
              <a:t>Evitement</a:t>
            </a:r>
          </a:p>
          <a:p>
            <a:pPr lvl="1"/>
            <a:r>
              <a:rPr lang="fr-BE" dirty="0"/>
              <a:t>Arrêter le projet (ne pas le commencer)</a:t>
            </a:r>
          </a:p>
          <a:p>
            <a:pPr marL="503237" indent="-457200">
              <a:buFont typeface="+mj-lt"/>
              <a:buAutoNum type="arabicPeriod"/>
            </a:pPr>
            <a:r>
              <a:rPr lang="fr-BE" dirty="0"/>
              <a:t>Réduction / prévention / plan d’action</a:t>
            </a:r>
          </a:p>
          <a:p>
            <a:pPr lvl="1"/>
            <a:r>
              <a:rPr lang="fr-BE" dirty="0"/>
              <a:t>Prendre des mesures pour réduire le risque / plan de prévention</a:t>
            </a:r>
          </a:p>
          <a:p>
            <a:pPr lvl="1"/>
            <a:r>
              <a:rPr lang="fr-BE" dirty="0"/>
              <a:t>Prévoir un plan d’actions à entreprendre si le risque surgit</a:t>
            </a:r>
          </a:p>
          <a:p>
            <a:pPr marL="503237" indent="-457200">
              <a:buFont typeface="+mj-lt"/>
              <a:buAutoNum type="arabicPeriod"/>
            </a:pPr>
            <a:r>
              <a:rPr lang="fr-BE" dirty="0"/>
              <a:t>Transfert </a:t>
            </a:r>
          </a:p>
          <a:p>
            <a:pPr lvl="1"/>
            <a:r>
              <a:rPr lang="fr-BE" dirty="0"/>
              <a:t>Prendre une assurance</a:t>
            </a:r>
          </a:p>
          <a:p>
            <a:pPr marL="503237" indent="-457200">
              <a:buFont typeface="+mj-lt"/>
              <a:buAutoNum type="arabicPeriod"/>
            </a:pPr>
            <a:r>
              <a:rPr lang="fr-BE" dirty="0"/>
              <a:t>Acceptation</a:t>
            </a:r>
          </a:p>
          <a:p>
            <a:pPr lvl="1"/>
            <a:r>
              <a:rPr lang="fr-BE" dirty="0"/>
              <a:t>Ne rien faire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Traitement du risque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556792"/>
            <a:ext cx="7632848" cy="4320480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Projet AE</a:t>
            </a:r>
          </a:p>
          <a:p>
            <a:r>
              <a:rPr lang="fr-BE" b="1" dirty="0">
                <a:solidFill>
                  <a:srgbClr val="0070C0"/>
                </a:solidFill>
              </a:rPr>
              <a:t>Risque priorité 1 :</a:t>
            </a:r>
          </a:p>
          <a:p>
            <a:pPr lvl="1"/>
            <a:r>
              <a:rPr lang="fr-BE" b="1" dirty="0">
                <a:solidFill>
                  <a:srgbClr val="0070C0"/>
                </a:solidFill>
              </a:rPr>
              <a:t>Evitement ? non</a:t>
            </a:r>
          </a:p>
          <a:p>
            <a:pPr lvl="1"/>
            <a:r>
              <a:rPr lang="fr-BE" b="1" dirty="0">
                <a:solidFill>
                  <a:srgbClr val="0070C0"/>
                </a:solidFill>
              </a:rPr>
              <a:t>Réduction / prévention</a:t>
            </a:r>
          </a:p>
          <a:p>
            <a:pPr lvl="2"/>
            <a:r>
              <a:rPr lang="fr-BE" dirty="0"/>
              <a:t>Obligation pour tous les étudiants de suivre le cours de </a:t>
            </a:r>
            <a:br>
              <a:rPr lang="fr-BE" dirty="0"/>
            </a:br>
            <a:r>
              <a:rPr lang="fr-BE" dirty="0"/>
              <a:t>Mr Leleux, poser questions</a:t>
            </a:r>
          </a:p>
          <a:p>
            <a:pPr lvl="2"/>
            <a:r>
              <a:rPr lang="fr-BE" dirty="0"/>
              <a:t>Formation donnée par Luc sur ce qu’il développe</a:t>
            </a:r>
          </a:p>
          <a:p>
            <a:pPr lvl="1"/>
            <a:r>
              <a:rPr lang="fr-BE" b="1" dirty="0">
                <a:solidFill>
                  <a:srgbClr val="0070C0"/>
                </a:solidFill>
              </a:rPr>
              <a:t>Plan d’action</a:t>
            </a:r>
          </a:p>
          <a:p>
            <a:pPr lvl="2"/>
            <a:r>
              <a:rPr lang="fr-BE" dirty="0"/>
              <a:t>Au cas où Luc serait absent, …</a:t>
            </a:r>
          </a:p>
          <a:p>
            <a:endParaRPr lang="fr-BE" dirty="0"/>
          </a:p>
          <a:p>
            <a:r>
              <a:rPr lang="fr-BE" dirty="0"/>
              <a:t>Risque priorité 4 : </a:t>
            </a:r>
            <a:r>
              <a:rPr lang="fr-BE" b="1" dirty="0">
                <a:solidFill>
                  <a:srgbClr val="0070C0"/>
                </a:solidFill>
              </a:rPr>
              <a:t>Acceptation</a:t>
            </a:r>
          </a:p>
          <a:p>
            <a:pPr lvl="1"/>
            <a:r>
              <a:rPr lang="fr-BE" dirty="0"/>
              <a:t>Ne rien faire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72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Suivi au long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7632848" cy="4248472"/>
          </a:xfrm>
        </p:spPr>
        <p:txBody>
          <a:bodyPr/>
          <a:lstStyle/>
          <a:p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Produire la liste d’actions (et mettre à jour  ensuite).</a:t>
            </a:r>
          </a:p>
          <a:p>
            <a:r>
              <a:rPr lang="fr-BE" dirty="0"/>
              <a:t>Régulièrement procéder à l’analyse et à la revue des priorités.</a:t>
            </a:r>
          </a:p>
          <a:p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Evaluer les progrès du projet.</a:t>
            </a:r>
          </a:p>
          <a:p>
            <a:r>
              <a:rPr lang="fr-BE" dirty="0"/>
              <a:t>Revoir et mettre à jour les mesures proposées.</a:t>
            </a:r>
          </a:p>
          <a:p>
            <a:r>
              <a:rPr lang="fr-BE" dirty="0"/>
              <a:t>Si le risque survient,</a:t>
            </a:r>
          </a:p>
          <a:p>
            <a:pPr lvl="1"/>
            <a:r>
              <a:rPr lang="fr-BE" sz="2200" dirty="0"/>
              <a:t>Lancer le plan d’action.</a:t>
            </a:r>
          </a:p>
          <a:p>
            <a:pPr lvl="1"/>
            <a:r>
              <a:rPr lang="fr-BE" sz="2200" dirty="0"/>
              <a:t>Faire le suivi et mettre à jour le plan d’action si nécessaire.</a:t>
            </a:r>
          </a:p>
          <a:p>
            <a:pPr lvl="1"/>
            <a:r>
              <a:rPr lang="fr-BE" sz="2200" dirty="0"/>
              <a:t>Evaluer le résultat obtenu.</a:t>
            </a:r>
          </a:p>
          <a:p>
            <a:pPr lvl="1"/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82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Suivi au long du projet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7632848" cy="4248472"/>
          </a:xfrm>
        </p:spPr>
        <p:txBody>
          <a:bodyPr/>
          <a:lstStyle/>
          <a:p>
            <a:pPr marL="46037" indent="0">
              <a:buNone/>
            </a:pPr>
            <a:r>
              <a:rPr lang="fr-BE" sz="2000" dirty="0"/>
              <a:t>Projet AE</a:t>
            </a:r>
          </a:p>
          <a:p>
            <a:r>
              <a:rPr lang="fr-BE" sz="2000" dirty="0"/>
              <a:t>Chaque semaine, vérifier l’avancement du projet.</a:t>
            </a:r>
          </a:p>
          <a:p>
            <a:r>
              <a:rPr lang="fr-BE" sz="2000" dirty="0"/>
              <a:t>Surveiller que chacun soit disponible et fasse les tâches qui lui sont assignées.</a:t>
            </a:r>
          </a:p>
          <a:p>
            <a:r>
              <a:rPr lang="fr-BE" sz="2000" dirty="0"/>
              <a:t>Revoir et mettre à jour les mesures proposées.</a:t>
            </a:r>
          </a:p>
          <a:p>
            <a:r>
              <a:rPr lang="fr-BE" sz="2000" dirty="0"/>
              <a:t>Voir si les risques sont bien terminés :</a:t>
            </a:r>
          </a:p>
          <a:p>
            <a:pPr lvl="1"/>
            <a:r>
              <a:rPr lang="fr-BE" sz="1800" u="sng" dirty="0">
                <a:solidFill>
                  <a:srgbClr val="0070C0"/>
                </a:solidFill>
              </a:rPr>
              <a:t>A la fin de la phase d’architecture</a:t>
            </a:r>
            <a:r>
              <a:rPr lang="fr-BE" sz="1800" dirty="0"/>
              <a:t>, l’équipe se rend compte que le risque concernant l’architecture perdure :</a:t>
            </a:r>
          </a:p>
          <a:p>
            <a:pPr marL="639762" lvl="2" indent="0">
              <a:buNone/>
            </a:pPr>
            <a:r>
              <a:rPr lang="fr-BE" dirty="0"/>
              <a:t>malgré le fait qu’Oscar ait suivi les formations données par Luc et les cours de Mr Leleux, il ne comprend pas l’architecture </a:t>
            </a:r>
            <a:r>
              <a:rPr lang="fr-BE" dirty="0">
                <a:sym typeface="Wingdings" panose="05000000000000000000" pitchFamily="2" charset="2"/>
              </a:rPr>
              <a:t> réévaluer les risques.</a:t>
            </a:r>
            <a:endParaRPr lang="fr-BE" dirty="0"/>
          </a:p>
          <a:p>
            <a:pPr lvl="1"/>
            <a:endParaRPr lang="fr-B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585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Suivi au long du projet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7632848" cy="4248472"/>
          </a:xfrm>
        </p:spPr>
        <p:txBody>
          <a:bodyPr/>
          <a:lstStyle/>
          <a:p>
            <a:pPr marL="46037" indent="0">
              <a:buNone/>
            </a:pPr>
            <a:r>
              <a:rPr lang="fr-BE" sz="2000" dirty="0"/>
              <a:t>Projet AE</a:t>
            </a:r>
          </a:p>
          <a:p>
            <a:r>
              <a:rPr lang="fr-BE" sz="2000" dirty="0"/>
              <a:t>Si le risque survient,</a:t>
            </a:r>
          </a:p>
          <a:p>
            <a:pPr lvl="1"/>
            <a:r>
              <a:rPr lang="fr-BE" sz="1800" u="sng" dirty="0">
                <a:solidFill>
                  <a:srgbClr val="0070C0"/>
                </a:solidFill>
              </a:rPr>
              <a:t>En semaine 8</a:t>
            </a:r>
            <a:r>
              <a:rPr lang="fr-BE" sz="1800" dirty="0"/>
              <a:t>, avant les congés de Pâques, Luc a un accident.</a:t>
            </a:r>
          </a:p>
          <a:p>
            <a:pPr lvl="1"/>
            <a:r>
              <a:rPr lang="fr-BE" sz="1800" dirty="0"/>
              <a:t>L’équipe fait le suivi : les parents de Luc préviennent qu’il ne pourra pas travailler dans les 2 semaines qui suivent.</a:t>
            </a:r>
          </a:p>
          <a:p>
            <a:pPr lvl="1"/>
            <a:r>
              <a:rPr lang="fr-BE" sz="1800" dirty="0"/>
              <a:t>L’équipe développe un plan d’action : Marc annule ses congés et travaillera pendant les vacances sur le projet.</a:t>
            </a:r>
          </a:p>
          <a:p>
            <a:pPr lvl="1"/>
            <a:r>
              <a:rPr lang="fr-BE" sz="1800" dirty="0"/>
              <a:t>Il faut ensuite évaluer le résultat obtenu. </a:t>
            </a:r>
          </a:p>
          <a:p>
            <a:pPr lvl="1"/>
            <a:endParaRPr lang="fr-B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24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BE" dirty="0"/>
              <a:t>Questions - réponses</a:t>
            </a:r>
          </a:p>
        </p:txBody>
      </p:sp>
      <p:sp>
        <p:nvSpPr>
          <p:cNvPr id="11267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B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3A80FD-5D03-451B-AE1E-1EC914AEB51C}" type="datetime1">
              <a:rPr lang="fr-BE"/>
              <a:pPr>
                <a:defRPr/>
              </a:pPr>
              <a:t>25-04-23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487D7-C16A-43EC-98B5-9C425EF52031}" type="slidenum">
              <a:rPr lang="fr-BE"/>
              <a:pPr>
                <a:defRPr/>
              </a:pPr>
              <a:t>26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risques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D5807-CFCF-4C2A-BEE9-C46E9A6717A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41AB1-9810-4B41-871B-CB0385B325C3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323528" y="332656"/>
            <a:ext cx="8213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hlinkClick r:id="rId2"/>
              </a:rPr>
              <a:t>http://www.iso.org/iso/fr/home/standards/iso31000.htm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chemeClr val="accent1"/>
                </a:solidFill>
              </a:rPr>
              <a:t>Normes — 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ISO 31000:2009, Management du risque — Principes et lignes directrices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IEC 31010:2009, Gestion des risques — Techniques d’évaluation des risques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ISO Guide 73:2009, Management du risque — Vocabulaire</a:t>
            </a:r>
          </a:p>
          <a:p>
            <a:r>
              <a:rPr lang="fr-BE" dirty="0"/>
              <a:t> </a:t>
            </a:r>
          </a:p>
          <a:p>
            <a:r>
              <a:rPr lang="fr-BE" dirty="0">
                <a:solidFill>
                  <a:schemeClr val="accent1"/>
                </a:solidFill>
              </a:rPr>
              <a:t>Précis de génie logiciel, </a:t>
            </a:r>
            <a:r>
              <a:rPr lang="fr-BE" dirty="0" err="1">
                <a:solidFill>
                  <a:schemeClr val="accent1"/>
                </a:solidFill>
              </a:rPr>
              <a:t>M.-Cl</a:t>
            </a:r>
            <a:r>
              <a:rPr lang="fr-BE" dirty="0">
                <a:solidFill>
                  <a:schemeClr val="accent1"/>
                </a:solidFill>
              </a:rPr>
              <a:t>., </a:t>
            </a:r>
            <a:r>
              <a:rPr lang="fr-BE" dirty="0" err="1">
                <a:solidFill>
                  <a:schemeClr val="accent1"/>
                </a:solidFill>
              </a:rPr>
              <a:t>Gaudel</a:t>
            </a:r>
            <a:r>
              <a:rPr lang="fr-BE" dirty="0">
                <a:solidFill>
                  <a:schemeClr val="accent1"/>
                </a:solidFill>
              </a:rPr>
              <a:t>, 1996, Masson, Paris</a:t>
            </a:r>
          </a:p>
        </p:txBody>
      </p:sp>
    </p:spTree>
    <p:extLst>
      <p:ext uri="{BB962C8B-B14F-4D97-AF65-F5344CB8AC3E}">
        <p14:creationId xmlns:p14="http://schemas.microsoft.com/office/powerpoint/2010/main" val="262294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risque, qu’est-ce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71600" y="1844824"/>
            <a:ext cx="3672408" cy="4176464"/>
          </a:xfrm>
        </p:spPr>
        <p:txBody>
          <a:bodyPr/>
          <a:lstStyle/>
          <a:p>
            <a:pPr marL="46037" indent="0">
              <a:buNone/>
            </a:pPr>
            <a:r>
              <a:rPr lang="fr-BE" dirty="0"/>
              <a:t>Risque = </a:t>
            </a:r>
            <a:r>
              <a:rPr lang="fr-BE" b="1" dirty="0">
                <a:solidFill>
                  <a:srgbClr val="0070C0"/>
                </a:solidFill>
              </a:rPr>
              <a:t>danger potentiel</a:t>
            </a:r>
          </a:p>
          <a:p>
            <a:pPr marL="46037" indent="0">
              <a:buNone/>
            </a:pPr>
            <a:r>
              <a:rPr lang="fr-BE" dirty="0"/>
              <a:t>Exemples :</a:t>
            </a:r>
          </a:p>
          <a:p>
            <a:r>
              <a:rPr lang="fr-BE" dirty="0"/>
              <a:t>Risques naturels :</a:t>
            </a:r>
          </a:p>
          <a:p>
            <a:pPr lvl="1"/>
            <a:r>
              <a:rPr lang="fr-BE" dirty="0"/>
              <a:t>Avalanche</a:t>
            </a:r>
          </a:p>
          <a:p>
            <a:pPr lvl="1"/>
            <a:r>
              <a:rPr lang="fr-BE" dirty="0"/>
              <a:t>Séisme</a:t>
            </a:r>
          </a:p>
          <a:p>
            <a:pPr lvl="1"/>
            <a:r>
              <a:rPr lang="fr-BE" dirty="0"/>
              <a:t>Eruption volcanique</a:t>
            </a:r>
          </a:p>
          <a:p>
            <a:r>
              <a:rPr lang="fr-BE" dirty="0"/>
              <a:t>Autres risques :</a:t>
            </a:r>
          </a:p>
          <a:p>
            <a:pPr lvl="1"/>
            <a:r>
              <a:rPr lang="fr-BE" dirty="0"/>
              <a:t>Crash avion</a:t>
            </a:r>
          </a:p>
          <a:p>
            <a:pPr lvl="1"/>
            <a:r>
              <a:rPr lang="fr-BE" dirty="0"/>
              <a:t>Accident domestique</a:t>
            </a:r>
          </a:p>
          <a:p>
            <a:pPr lvl="1"/>
            <a:r>
              <a:rPr lang="fr-BE" dirty="0"/>
              <a:t>Licenciement</a:t>
            </a:r>
          </a:p>
          <a:p>
            <a:pPr lvl="1"/>
            <a:r>
              <a:rPr lang="fr-BE" dirty="0"/>
              <a:t>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44008" y="1844824"/>
            <a:ext cx="3346704" cy="4104456"/>
          </a:xfrm>
        </p:spPr>
        <p:txBody>
          <a:bodyPr/>
          <a:lstStyle/>
          <a:p>
            <a:r>
              <a:rPr lang="fr-BE" dirty="0"/>
              <a:t>Est-ce que l’avalanche nous menace maintenant ?</a:t>
            </a:r>
          </a:p>
          <a:p>
            <a:r>
              <a:rPr lang="fr-BE" dirty="0"/>
              <a:t>Quelle est notre vulnérabilité ?</a:t>
            </a:r>
          </a:p>
          <a:p>
            <a:r>
              <a:rPr lang="fr-BE" b="1" dirty="0">
                <a:solidFill>
                  <a:srgbClr val="0070C0"/>
                </a:solidFill>
              </a:rPr>
              <a:t>- probabilité,</a:t>
            </a:r>
            <a:br>
              <a:rPr lang="fr-BE" b="1" dirty="0">
                <a:solidFill>
                  <a:srgbClr val="0070C0"/>
                </a:solidFill>
              </a:rPr>
            </a:br>
            <a:r>
              <a:rPr lang="fr-BE" b="1" dirty="0">
                <a:solidFill>
                  <a:srgbClr val="0070C0"/>
                </a:solidFill>
              </a:rPr>
              <a:t>- niveau d'exposition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9A9D5807-CFCF-4C2A-BEE9-C46E9A6717A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F741AB1-9810-4B41-871B-CB0385B325C3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68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Risque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Combinaison d’une </a:t>
            </a:r>
            <a:r>
              <a:rPr lang="fr-BE" b="1" dirty="0">
                <a:solidFill>
                  <a:srgbClr val="0070C0"/>
                </a:solidFill>
              </a:rPr>
              <a:t>menace</a:t>
            </a:r>
            <a:r>
              <a:rPr lang="fr-BE" dirty="0">
                <a:solidFill>
                  <a:schemeClr val="accent5"/>
                </a:solidFill>
              </a:rPr>
              <a:t> </a:t>
            </a:r>
            <a:r>
              <a:rPr lang="fr-BE" dirty="0"/>
              <a:t>et d’une </a:t>
            </a:r>
            <a:r>
              <a:rPr lang="fr-BE" b="1" dirty="0">
                <a:solidFill>
                  <a:srgbClr val="0070C0"/>
                </a:solidFill>
              </a:rPr>
              <a:t>vulnérabilité</a:t>
            </a:r>
            <a:r>
              <a:rPr lang="fr-BE" dirty="0"/>
              <a:t> dont l’impact sur l’activité n’est pas anodin</a:t>
            </a:r>
          </a:p>
          <a:p>
            <a:endParaRPr lang="fr-BE" dirty="0"/>
          </a:p>
          <a:p>
            <a:r>
              <a:rPr lang="fr-BE" b="1" dirty="0">
                <a:solidFill>
                  <a:srgbClr val="0070C0"/>
                </a:solidFill>
              </a:rPr>
              <a:t>Possibilité que les objectifs (d’un système, d’un projet) ne se réalisent pas</a:t>
            </a:r>
          </a:p>
          <a:p>
            <a:endParaRPr lang="fr-BE" dirty="0"/>
          </a:p>
          <a:p>
            <a:r>
              <a:rPr lang="fr-BE" dirty="0"/>
              <a:t>Exposition à un danger potentiel, on ne sait pas encore s’il surviendra.</a:t>
            </a:r>
          </a:p>
          <a:p>
            <a:endParaRPr lang="fr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5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 de risques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Défaillance de personnel</a:t>
            </a:r>
          </a:p>
          <a:p>
            <a:r>
              <a:rPr lang="fr-BE" dirty="0"/>
              <a:t>Calendrier et budgets irréalistes</a:t>
            </a:r>
          </a:p>
          <a:p>
            <a:r>
              <a:rPr lang="fr-BE" dirty="0"/>
              <a:t>Développement de fonctions inappropriées</a:t>
            </a:r>
          </a:p>
          <a:p>
            <a:r>
              <a:rPr lang="fr-BE" dirty="0"/>
              <a:t>Développement d’interfaces utilisateurs inappropriées</a:t>
            </a:r>
          </a:p>
          <a:p>
            <a:r>
              <a:rPr lang="fr-BE" dirty="0"/>
              <a:t>Projet non rentable</a:t>
            </a:r>
          </a:p>
          <a:p>
            <a:r>
              <a:rPr lang="fr-BE" dirty="0"/>
              <a:t>Volatilité des besoins</a:t>
            </a:r>
          </a:p>
          <a:p>
            <a:r>
              <a:rPr lang="fr-BE" dirty="0"/>
              <a:t>Problème de performances</a:t>
            </a:r>
          </a:p>
          <a:p>
            <a:r>
              <a:rPr lang="fr-BE" dirty="0"/>
              <a:t>Exigences démesurées par rapport à la technologie</a:t>
            </a:r>
          </a:p>
          <a:p>
            <a:r>
              <a:rPr lang="fr-BE" dirty="0"/>
              <a:t>Composants externes défaillants</a:t>
            </a:r>
          </a:p>
          <a:p>
            <a:r>
              <a:rPr lang="fr-BE" dirty="0"/>
              <a:t>…</a:t>
            </a:r>
          </a:p>
          <a:p>
            <a:endParaRPr lang="fr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8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Défaillance du personnel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3312368" cy="3474720"/>
          </a:xfrm>
        </p:spPr>
        <p:txBody>
          <a:bodyPr/>
          <a:lstStyle/>
          <a:p>
            <a:r>
              <a:rPr lang="fr-BE" dirty="0"/>
              <a:t>Démission</a:t>
            </a:r>
          </a:p>
          <a:p>
            <a:r>
              <a:rPr lang="fr-BE" dirty="0"/>
              <a:t>Accident</a:t>
            </a:r>
          </a:p>
          <a:p>
            <a:r>
              <a:rPr lang="fr-BE" dirty="0"/>
              <a:t>Maladie…</a:t>
            </a:r>
          </a:p>
          <a:p>
            <a:endParaRPr lang="fr-BE" dirty="0"/>
          </a:p>
          <a:p>
            <a:pPr marL="46037" indent="0">
              <a:buNone/>
            </a:pPr>
            <a:endParaRPr lang="fr-B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283968" y="1628800"/>
            <a:ext cx="4032448" cy="4176464"/>
          </a:xfrm>
        </p:spPr>
        <p:txBody>
          <a:bodyPr/>
          <a:lstStyle/>
          <a:p>
            <a:pPr marL="46037" indent="0">
              <a:buNone/>
            </a:pPr>
            <a:r>
              <a:rPr lang="fr-BE" b="1" u="sng" dirty="0">
                <a:solidFill>
                  <a:srgbClr val="0070C0"/>
                </a:solidFill>
              </a:rPr>
              <a:t>Prévenir ?</a:t>
            </a:r>
          </a:p>
          <a:p>
            <a:r>
              <a:rPr lang="fr-BE" dirty="0">
                <a:solidFill>
                  <a:srgbClr val="0070C0"/>
                </a:solidFill>
              </a:rPr>
              <a:t>Adéquation profil-fonction</a:t>
            </a:r>
          </a:p>
          <a:p>
            <a:r>
              <a:rPr lang="fr-BE" dirty="0">
                <a:solidFill>
                  <a:srgbClr val="0070C0"/>
                </a:solidFill>
              </a:rPr>
              <a:t>Accès à des formations</a:t>
            </a:r>
          </a:p>
          <a:p>
            <a:r>
              <a:rPr lang="fr-BE" dirty="0">
                <a:solidFill>
                  <a:srgbClr val="0070C0"/>
                </a:solidFill>
              </a:rPr>
              <a:t>Développement des compétences transversales</a:t>
            </a:r>
          </a:p>
          <a:p>
            <a:r>
              <a:rPr lang="fr-BE" dirty="0">
                <a:solidFill>
                  <a:srgbClr val="0070C0"/>
                </a:solidFill>
              </a:rPr>
              <a:t>Embauche supplémentaire</a:t>
            </a:r>
          </a:p>
          <a:p>
            <a:r>
              <a:rPr lang="fr-BE" dirty="0">
                <a:solidFill>
                  <a:srgbClr val="0070C0"/>
                </a:solidFill>
              </a:rPr>
              <a:t>Formation de personnes-ressources</a:t>
            </a:r>
          </a:p>
          <a:p>
            <a:r>
              <a:rPr lang="fr-BE" dirty="0">
                <a:solidFill>
                  <a:srgbClr val="0070C0"/>
                </a:solidFill>
              </a:rPr>
              <a:t>…</a:t>
            </a:r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970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Défaillance du personnel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3706744" cy="3474720"/>
          </a:xfrm>
        </p:spPr>
        <p:txBody>
          <a:bodyPr/>
          <a:lstStyle/>
          <a:p>
            <a:r>
              <a:rPr lang="fr-BE" dirty="0"/>
              <a:t>Démission</a:t>
            </a:r>
          </a:p>
          <a:p>
            <a:r>
              <a:rPr lang="fr-BE" dirty="0"/>
              <a:t>Accident</a:t>
            </a:r>
          </a:p>
          <a:p>
            <a:r>
              <a:rPr lang="fr-BE" dirty="0"/>
              <a:t>Maladie…</a:t>
            </a:r>
          </a:p>
          <a:p>
            <a:endParaRPr lang="fr-B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283968" y="1628800"/>
            <a:ext cx="4032448" cy="4176464"/>
          </a:xfrm>
        </p:spPr>
        <p:txBody>
          <a:bodyPr/>
          <a:lstStyle/>
          <a:p>
            <a:r>
              <a:rPr lang="fr-BE" b="1" u="sng" dirty="0">
                <a:solidFill>
                  <a:srgbClr val="0070C0"/>
                </a:solidFill>
              </a:rPr>
              <a:t>Si cela se produit ?</a:t>
            </a:r>
          </a:p>
          <a:p>
            <a:pPr lvl="1"/>
            <a:r>
              <a:rPr lang="fr-BE" sz="2200" dirty="0"/>
              <a:t>Appel des personnes-ressources</a:t>
            </a:r>
          </a:p>
          <a:p>
            <a:pPr lvl="1"/>
            <a:r>
              <a:rPr lang="fr-BE" sz="2200" dirty="0"/>
              <a:t>Mobilité entre équipes</a:t>
            </a:r>
          </a:p>
          <a:p>
            <a:pPr lvl="1"/>
            <a:r>
              <a:rPr lang="fr-BE" sz="2200" dirty="0"/>
              <a:t>Réaffectation</a:t>
            </a:r>
          </a:p>
          <a:p>
            <a:pPr lvl="1"/>
            <a:r>
              <a:rPr lang="fr-BE" sz="2200" dirty="0"/>
              <a:t>Embauche (intérim)</a:t>
            </a:r>
          </a:p>
          <a:p>
            <a:pPr lvl="1"/>
            <a:r>
              <a:rPr lang="fr-BE" sz="2200" dirty="0"/>
              <a:t>Sous-contractance</a:t>
            </a:r>
          </a:p>
          <a:p>
            <a:pPr lvl="1"/>
            <a:r>
              <a:rPr lang="fr-BE" sz="22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B9D0C98-8F41-4E58-AB54-0C197AE65A15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94902EF-BAA8-4BCB-8ECF-80E4085783CB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128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Calendrier et budgets irréalistes</a:t>
            </a:r>
            <a:br>
              <a:rPr lang="fr-BE" dirty="0"/>
            </a:b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Délais intenables (et pénalités si non respect)</a:t>
            </a:r>
          </a:p>
          <a:p>
            <a:r>
              <a:rPr lang="fr-BE" dirty="0"/>
              <a:t>Budgets trop faibles (et l’E. ne pourra pas couvrir ses coûts)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6037" indent="0">
              <a:buNone/>
            </a:pPr>
            <a:r>
              <a:rPr lang="fr-BE" b="1" u="sng" dirty="0">
                <a:solidFill>
                  <a:srgbClr val="0070C0"/>
                </a:solidFill>
              </a:rPr>
              <a:t>Réponse ?</a:t>
            </a:r>
          </a:p>
          <a:p>
            <a:r>
              <a:rPr lang="fr-BE" dirty="0"/>
              <a:t>Estimation détaillée des coûts</a:t>
            </a:r>
          </a:p>
          <a:p>
            <a:r>
              <a:rPr lang="fr-BE" dirty="0"/>
              <a:t>Développement incrémental</a:t>
            </a:r>
          </a:p>
          <a:p>
            <a:r>
              <a:rPr lang="fr-BE" dirty="0"/>
              <a:t>Réutilisation de code, d’architecture…</a:t>
            </a:r>
          </a:p>
          <a:p>
            <a:r>
              <a:rPr lang="fr-BE" dirty="0"/>
              <a:t>Elagage des besoins</a:t>
            </a:r>
          </a:p>
          <a:p>
            <a:r>
              <a:rPr lang="fr-BE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1FD8613-DC19-4C6E-B867-CE9D65D2E46B}" type="datetime1">
              <a:rPr lang="fr-BE" smtClean="0"/>
              <a:pPr>
                <a:defRPr/>
              </a:pPr>
              <a:t>25-04-23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BE"/>
              <a:t>ORGA entreprises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276110-7509-4EA8-97F6-047155C3D79D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62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Organisationblanc">
  <a:themeElements>
    <a:clrScheme name="Custom 9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31479F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ThemeOrganisationblanc</Template>
  <TotalTime>2986</TotalTime>
  <Words>1503</Words>
  <Application>Microsoft Office PowerPoint</Application>
  <PresentationFormat>On-screen Show (4:3)</PresentationFormat>
  <Paragraphs>343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Trebuchet MS</vt:lpstr>
      <vt:lpstr>ThemeOrganisationblanc</vt:lpstr>
      <vt:lpstr>Développement logiciel : Management</vt:lpstr>
      <vt:lpstr>Développement logiciel </vt:lpstr>
      <vt:lpstr>Gestion des risques</vt:lpstr>
      <vt:lpstr>Le risque, qu’est-ce ?</vt:lpstr>
      <vt:lpstr>Risque</vt:lpstr>
      <vt:lpstr>Exemples de risques</vt:lpstr>
      <vt:lpstr>Défaillance du personnel</vt:lpstr>
      <vt:lpstr>Défaillance du personnel</vt:lpstr>
      <vt:lpstr>Calendrier et budgets irréalistes </vt:lpstr>
      <vt:lpstr>Fonctionnalités inappropriées</vt:lpstr>
      <vt:lpstr>Gestion du risque</vt:lpstr>
      <vt:lpstr>Exemple Projet AE</vt:lpstr>
      <vt:lpstr>1. Etablissement du Contexte</vt:lpstr>
      <vt:lpstr>Contexte (2)</vt:lpstr>
      <vt:lpstr>2. Identification des risques</vt:lpstr>
      <vt:lpstr>Identification des risques (2)</vt:lpstr>
      <vt:lpstr>Identification des risques (3)</vt:lpstr>
      <vt:lpstr>Identification des risques (4)</vt:lpstr>
      <vt:lpstr>3. Analyse des risques</vt:lpstr>
      <vt:lpstr>4. Evaluation du risque</vt:lpstr>
      <vt:lpstr>5. Traitement du risque</vt:lpstr>
      <vt:lpstr>Traitement du risque (2)</vt:lpstr>
      <vt:lpstr>Suivi au long du projet</vt:lpstr>
      <vt:lpstr>Suivi au long du projet (2)</vt:lpstr>
      <vt:lpstr>Suivi au long du projet (3)</vt:lpstr>
      <vt:lpstr>Questions - réponses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Brigitte Lehmann</cp:lastModifiedBy>
  <cp:revision>411</cp:revision>
  <cp:lastPrinted>2013-03-29T17:46:11Z</cp:lastPrinted>
  <dcterms:created xsi:type="dcterms:W3CDTF">2011-02-02T09:57:46Z</dcterms:created>
  <dcterms:modified xsi:type="dcterms:W3CDTF">2023-04-25T16:03:13Z</dcterms:modified>
</cp:coreProperties>
</file>