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sldIdLst>
    <p:sldId id="256" r:id="rId5"/>
    <p:sldId id="257" r:id="rId6"/>
    <p:sldId id="271" r:id="rId7"/>
    <p:sldId id="258" r:id="rId8"/>
    <p:sldId id="260" r:id="rId9"/>
    <p:sldId id="259" r:id="rId10"/>
    <p:sldId id="275" r:id="rId11"/>
    <p:sldId id="261" r:id="rId12"/>
    <p:sldId id="262" r:id="rId13"/>
    <p:sldId id="263" r:id="rId14"/>
    <p:sldId id="264" r:id="rId15"/>
    <p:sldId id="274" r:id="rId16"/>
    <p:sldId id="265" r:id="rId17"/>
    <p:sldId id="268" r:id="rId18"/>
    <p:sldId id="270" r:id="rId19"/>
    <p:sldId id="269" r:id="rId20"/>
    <p:sldId id="277" r:id="rId21"/>
    <p:sldId id="273" r:id="rId22"/>
    <p:sldId id="276" r:id="rId23"/>
    <p:sldId id="27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A12"/>
    <a:srgbClr val="E7246E"/>
    <a:srgbClr val="058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94702"/>
  </p:normalViewPr>
  <p:slideViewPr>
    <p:cSldViewPr snapToGrid="0">
      <p:cViewPr varScale="1">
        <p:scale>
          <a:sx n="151" d="100"/>
          <a:sy n="151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2D8A7-A360-4360-8B1B-53927643E22D}" type="datetimeFigureOut">
              <a:rPr lang="fr-BE" smtClean="0"/>
              <a:t>20/09/22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DDCC9-0934-48FE-BAEC-7CA1FC4F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040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1239" y="1499012"/>
            <a:ext cx="7429522" cy="2387600"/>
          </a:xfrm>
        </p:spPr>
        <p:txBody>
          <a:bodyPr anchor="b"/>
          <a:lstStyle>
            <a:lvl1pPr algn="ctr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469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Organigramme : Délai 3"/>
          <p:cNvSpPr/>
          <p:nvPr userDrawn="1"/>
        </p:nvSpPr>
        <p:spPr>
          <a:xfrm>
            <a:off x="0" y="-247527"/>
            <a:ext cx="3471345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1" y="208579"/>
            <a:ext cx="2583757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20/09/22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20/09/22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20/09/22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20/09/22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20/09/22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5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20/09/22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20/09/22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20/09/22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08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20/09/22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20/09/22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C142-0AE8-40BB-8B04-D35F2345CDAA}" type="datetimeFigureOut">
              <a:rPr lang="fr-BE" smtClean="0"/>
              <a:t>20/09/22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AA2C-E778-4E72-8175-B201207834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7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wooclap.com/DEVOPSGIT?from=event-pag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olivier.choquet@vinci.be" TargetMode="External"/><Relationship Id="rId2" Type="http://schemas.openxmlformats.org/officeDocument/2006/relationships/hyperlink" Target="mailto:dls.tech.teaching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wooclap.com/DEVOPSGIT?from=event-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>
                <a:cs typeface="Calibri Light"/>
              </a:rPr>
              <a:t>BINV2190-B</a:t>
            </a:r>
            <a:br>
              <a:rPr lang="fr-BE" dirty="0">
                <a:cs typeface="Calibri Light"/>
              </a:rPr>
            </a:br>
            <a:r>
              <a:rPr lang="fr-BE" dirty="0" err="1">
                <a:cs typeface="Calibri Light"/>
              </a:rPr>
              <a:t>DevOps</a:t>
            </a:r>
            <a:r>
              <a:rPr lang="fr-BE" dirty="0">
                <a:cs typeface="Calibri Light"/>
              </a:rPr>
              <a:t> : git les bases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>
                <a:cs typeface="Calibri"/>
              </a:rPr>
              <a:t>Git les bases </a:t>
            </a:r>
          </a:p>
          <a:p>
            <a:r>
              <a:rPr lang="fr-BE" dirty="0">
                <a:cs typeface="Calibri"/>
              </a:rPr>
              <a:t>Diego </a:t>
            </a:r>
            <a:r>
              <a:rPr lang="fr-BE" dirty="0" err="1">
                <a:cs typeface="Calibri"/>
              </a:rPr>
              <a:t>Legua</a:t>
            </a:r>
            <a:r>
              <a:rPr lang="fr-BE" dirty="0">
                <a:cs typeface="Calibri"/>
              </a:rPr>
              <a:t> – Olivier Choquet</a:t>
            </a:r>
          </a:p>
        </p:txBody>
      </p:sp>
    </p:spTree>
    <p:extLst>
      <p:ext uri="{BB962C8B-B14F-4D97-AF65-F5344CB8AC3E}">
        <p14:creationId xmlns:p14="http://schemas.microsoft.com/office/powerpoint/2010/main" val="332070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CB06E-1A26-4DC7-B11F-457F3E95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Git – Commandes de base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33255-4ED8-4518-91E8-6E4E544FF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080"/>
            <a:ext cx="10515600" cy="44898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sz="2200" b="1" dirty="0">
                <a:cs typeface="Calibri"/>
              </a:rPr>
              <a:t>git help </a:t>
            </a:r>
            <a:endParaRPr lang="fr-FR" sz="2200" b="1" dirty="0"/>
          </a:p>
          <a:p>
            <a:pPr marL="1257300" lvl="1" indent="-342900"/>
            <a:r>
              <a:rPr lang="fr-FR" sz="2200" dirty="0">
                <a:cs typeface="Calibri"/>
              </a:rPr>
              <a:t> liste les commandes git disponibles et donne des explications</a:t>
            </a:r>
          </a:p>
          <a:p>
            <a:r>
              <a:rPr lang="fr-FR" sz="2200" b="1" dirty="0">
                <a:cs typeface="Calibri"/>
              </a:rPr>
              <a:t>git config --</a:t>
            </a:r>
            <a:r>
              <a:rPr lang="fr-FR" sz="2200" b="1" dirty="0" err="1">
                <a:cs typeface="Calibri"/>
              </a:rPr>
              <a:t>list</a:t>
            </a:r>
            <a:endParaRPr lang="fr-FR" sz="2200" b="1" dirty="0">
              <a:cs typeface="Calibri"/>
            </a:endParaRPr>
          </a:p>
          <a:p>
            <a:pPr marL="1257300" lvl="1" indent="-342900"/>
            <a:r>
              <a:rPr lang="fr-FR" sz="2200" dirty="0">
                <a:cs typeface="Calibri"/>
              </a:rPr>
              <a:t> affiche la configuration de git utilisée par l’utilisateur (email, </a:t>
            </a:r>
            <a:r>
              <a:rPr lang="fr-FR" sz="2200" dirty="0" err="1">
                <a:cs typeface="Calibri"/>
              </a:rPr>
              <a:t>username</a:t>
            </a:r>
            <a:r>
              <a:rPr lang="fr-FR" sz="2200" dirty="0">
                <a:cs typeface="Calibri"/>
              </a:rPr>
              <a:t>…)</a:t>
            </a:r>
          </a:p>
          <a:p>
            <a:r>
              <a:rPr lang="fr-FR" sz="2200" b="1" dirty="0">
                <a:cs typeface="Calibri"/>
              </a:rPr>
              <a:t>git </a:t>
            </a:r>
            <a:r>
              <a:rPr lang="fr-FR" sz="2200" b="1" dirty="0" err="1">
                <a:cs typeface="Calibri"/>
              </a:rPr>
              <a:t>init</a:t>
            </a:r>
            <a:endParaRPr lang="fr-FR" sz="2200" b="1" dirty="0">
              <a:cs typeface="Calibri"/>
            </a:endParaRPr>
          </a:p>
          <a:p>
            <a:pPr marL="1257300" lvl="1" indent="-342900"/>
            <a:r>
              <a:rPr lang="fr-FR" sz="2200" dirty="0">
                <a:cs typeface="Calibri"/>
              </a:rPr>
              <a:t> initialise un répertoire git dans le répertoire courant</a:t>
            </a:r>
          </a:p>
          <a:p>
            <a:r>
              <a:rPr lang="fr-FR" sz="2200" b="1" dirty="0">
                <a:cs typeface="Calibri"/>
              </a:rPr>
              <a:t>git </a:t>
            </a:r>
            <a:r>
              <a:rPr lang="fr-FR" sz="2200" b="1" dirty="0" err="1">
                <a:cs typeface="Calibri"/>
              </a:rPr>
              <a:t>status</a:t>
            </a:r>
            <a:endParaRPr lang="fr-FR" sz="2200" b="1" dirty="0">
              <a:cs typeface="Calibri"/>
            </a:endParaRPr>
          </a:p>
          <a:p>
            <a:pPr marL="1257300" lvl="1" indent="-342900"/>
            <a:r>
              <a:rPr lang="fr-FR" sz="2200" dirty="0">
                <a:cs typeface="Calibri"/>
              </a:rPr>
              <a:t> affiche l’état actuel du statut de git</a:t>
            </a:r>
          </a:p>
          <a:p>
            <a:r>
              <a:rPr lang="fr-FR" sz="2200" b="1" dirty="0">
                <a:cs typeface="Calibri"/>
              </a:rPr>
              <a:t>git </a:t>
            </a:r>
            <a:r>
              <a:rPr lang="fr-FR" sz="2200" b="1" dirty="0" err="1">
                <a:cs typeface="Calibri"/>
              </a:rPr>
              <a:t>add</a:t>
            </a:r>
            <a:r>
              <a:rPr lang="fr-FR" sz="2200" b="1" dirty="0">
                <a:cs typeface="Calibri"/>
              </a:rPr>
              <a:t> </a:t>
            </a:r>
            <a:r>
              <a:rPr lang="fr-FR" sz="2200" dirty="0">
                <a:cs typeface="Calibri"/>
              </a:rPr>
              <a:t>: ajouter des fichiers à Git</a:t>
            </a:r>
          </a:p>
          <a:p>
            <a:pPr lvl="2"/>
            <a:r>
              <a:rPr lang="fr-FR" sz="1800" dirty="0">
                <a:cs typeface="Calibri"/>
              </a:rPr>
              <a:t>-A : all</a:t>
            </a:r>
          </a:p>
          <a:p>
            <a:r>
              <a:rPr lang="fr-FR" sz="2200" b="1" dirty="0">
                <a:cs typeface="Calibri"/>
              </a:rPr>
              <a:t>git commit </a:t>
            </a:r>
            <a:r>
              <a:rPr lang="fr-FR" sz="2200" dirty="0">
                <a:cs typeface="Calibri"/>
              </a:rPr>
              <a:t>: valider les changements dans un dépôt </a:t>
            </a:r>
          </a:p>
          <a:p>
            <a:pPr lvl="2"/>
            <a:r>
              <a:rPr lang="fr-FR" sz="1800" dirty="0">
                <a:cs typeface="Calibri"/>
              </a:rPr>
              <a:t>- a : ajouter les fichiers</a:t>
            </a:r>
          </a:p>
          <a:p>
            <a:pPr lvl="2"/>
            <a:r>
              <a:rPr lang="fr-FR" sz="1800" dirty="0">
                <a:cs typeface="Calibri"/>
              </a:rPr>
              <a:t>- m : message</a:t>
            </a:r>
          </a:p>
          <a:p>
            <a:pPr marL="914400" lvl="1" indent="0">
              <a:buNone/>
            </a:pPr>
            <a:endParaRPr lang="fr-FR" dirty="0">
              <a:cs typeface="Calibri"/>
            </a:endParaRPr>
          </a:p>
          <a:p>
            <a:pPr marL="914400" lvl="1" indent="0"/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34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CB06E-1A26-4DC7-B11F-457F3E95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Git – Commandes de base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33255-4ED8-4518-91E8-6E4E544F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fr-FR" sz="2000" b="1" dirty="0">
                <a:cs typeface="Calibri"/>
              </a:rPr>
              <a:t>git pull </a:t>
            </a:r>
          </a:p>
          <a:p>
            <a:pPr marL="914400" lvl="1" indent="0"/>
            <a:r>
              <a:rPr lang="fr-FR" sz="2000" dirty="0">
                <a:cs typeface="Calibri"/>
              </a:rPr>
              <a:t> récupérer les changements du </a:t>
            </a:r>
            <a:r>
              <a:rPr lang="fr-FR" sz="2000" dirty="0" err="1">
                <a:cs typeface="Calibri"/>
              </a:rPr>
              <a:t>remote</a:t>
            </a:r>
            <a:r>
              <a:rPr lang="fr-FR" sz="2000" dirty="0">
                <a:cs typeface="Calibri"/>
              </a:rPr>
              <a:t> </a:t>
            </a:r>
            <a:r>
              <a:rPr lang="fr-FR" sz="2000" dirty="0" err="1">
                <a:cs typeface="Calibri"/>
              </a:rPr>
              <a:t>repository</a:t>
            </a:r>
            <a:r>
              <a:rPr lang="fr-FR" sz="2000" dirty="0">
                <a:cs typeface="Calibri"/>
              </a:rPr>
              <a:t> en local</a:t>
            </a:r>
          </a:p>
          <a:p>
            <a:pPr marL="457200" indent="-457200"/>
            <a:r>
              <a:rPr lang="fr-FR" sz="2000" b="1" dirty="0">
                <a:cs typeface="Calibri"/>
              </a:rPr>
              <a:t>git push &lt;</a:t>
            </a:r>
            <a:r>
              <a:rPr lang="fr-FR" sz="2000" b="1" dirty="0" err="1">
                <a:cs typeface="Calibri"/>
              </a:rPr>
              <a:t>name</a:t>
            </a:r>
            <a:r>
              <a:rPr lang="fr-FR" sz="2000" b="1" dirty="0">
                <a:cs typeface="Calibri"/>
              </a:rPr>
              <a:t> of </a:t>
            </a:r>
            <a:r>
              <a:rPr lang="fr-FR" sz="2000" b="1" dirty="0" err="1">
                <a:cs typeface="Calibri"/>
              </a:rPr>
              <a:t>remote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repository</a:t>
            </a:r>
            <a:r>
              <a:rPr lang="fr-FR" sz="2000" b="1" dirty="0">
                <a:cs typeface="Calibri"/>
              </a:rPr>
              <a:t>&gt; &lt; </a:t>
            </a:r>
            <a:r>
              <a:rPr lang="fr-FR" sz="2000" b="1" dirty="0" err="1">
                <a:cs typeface="Calibri"/>
              </a:rPr>
              <a:t>name</a:t>
            </a:r>
            <a:r>
              <a:rPr lang="fr-FR" sz="2000" b="1" dirty="0">
                <a:cs typeface="Calibri"/>
              </a:rPr>
              <a:t> of </a:t>
            </a:r>
            <a:r>
              <a:rPr lang="fr-FR" sz="2000" b="1" dirty="0" err="1">
                <a:cs typeface="Calibri"/>
              </a:rPr>
              <a:t>branch</a:t>
            </a:r>
            <a:r>
              <a:rPr lang="fr-FR" sz="2000" b="1" dirty="0">
                <a:cs typeface="Calibri"/>
              </a:rPr>
              <a:t>&gt; </a:t>
            </a:r>
          </a:p>
          <a:p>
            <a:pPr marL="914400" lvl="1" indent="0"/>
            <a:r>
              <a:rPr lang="fr-FR" sz="2000" dirty="0">
                <a:cs typeface="Calibri"/>
              </a:rPr>
              <a:t> envoyer les changements validés (</a:t>
            </a:r>
            <a:r>
              <a:rPr lang="fr-FR" sz="2000" b="1" dirty="0" err="1">
                <a:cs typeface="Calibri"/>
              </a:rPr>
              <a:t>commits</a:t>
            </a:r>
            <a:r>
              <a:rPr lang="fr-FR" sz="2000" dirty="0">
                <a:cs typeface="Calibri"/>
              </a:rPr>
              <a:t>) sur le </a:t>
            </a:r>
            <a:r>
              <a:rPr lang="fr-FR" sz="2000" b="1" dirty="0" err="1">
                <a:cs typeface="Calibri"/>
              </a:rPr>
              <a:t>remote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repository</a:t>
            </a:r>
            <a:r>
              <a:rPr lang="fr-FR" sz="2000" dirty="0">
                <a:cs typeface="Calibri"/>
              </a:rPr>
              <a:t>.  </a:t>
            </a:r>
          </a:p>
          <a:p>
            <a:pPr marL="914400" lvl="1" indent="0"/>
            <a:r>
              <a:rPr lang="fr-FR" sz="2000" dirty="0">
                <a:cs typeface="Calibri"/>
              </a:rPr>
              <a:t> git push prend en paramètre le nom d'un </a:t>
            </a:r>
            <a:r>
              <a:rPr lang="fr-FR" sz="2000" dirty="0" err="1">
                <a:cs typeface="Calibri"/>
              </a:rPr>
              <a:t>repository</a:t>
            </a:r>
            <a:r>
              <a:rPr lang="fr-FR" sz="2000" dirty="0">
                <a:cs typeface="Calibri"/>
              </a:rPr>
              <a:t> (</a:t>
            </a:r>
            <a:r>
              <a:rPr lang="fr-FR" sz="2000" dirty="0" err="1">
                <a:cs typeface="Calibri"/>
              </a:rPr>
              <a:t>remote</a:t>
            </a:r>
            <a:r>
              <a:rPr lang="fr-FR" sz="2000" dirty="0">
                <a:cs typeface="Calibri"/>
              </a:rPr>
              <a:t>) et d'une branche. </a:t>
            </a:r>
          </a:p>
          <a:p>
            <a:pPr marL="914400" lvl="1" indent="0"/>
            <a:r>
              <a:rPr lang="fr-FR" sz="2000" dirty="0">
                <a:cs typeface="Calibri"/>
              </a:rPr>
              <a:t> Exemple : git push </a:t>
            </a:r>
            <a:r>
              <a:rPr lang="fr-FR" sz="2000" dirty="0" err="1">
                <a:cs typeface="Calibri"/>
              </a:rPr>
              <a:t>origin</a:t>
            </a:r>
            <a:r>
              <a:rPr lang="fr-FR" sz="2000" dirty="0">
                <a:cs typeface="Calibri"/>
              </a:rPr>
              <a:t> main</a:t>
            </a:r>
          </a:p>
          <a:p>
            <a:pPr marL="457200" indent="-457200"/>
            <a:r>
              <a:rPr lang="fr-FR" sz="2000" b="1" dirty="0">
                <a:cs typeface="Calibri"/>
              </a:rPr>
              <a:t>git clone &lt;</a:t>
            </a:r>
            <a:r>
              <a:rPr lang="fr-FR" sz="2000" b="1" dirty="0" err="1">
                <a:cs typeface="Calibri"/>
              </a:rPr>
              <a:t>https_link_from_the_repo</a:t>
            </a:r>
            <a:r>
              <a:rPr lang="fr-FR" sz="2000" b="1" dirty="0">
                <a:cs typeface="Calibri"/>
              </a:rPr>
              <a:t> (or) </a:t>
            </a:r>
            <a:r>
              <a:rPr lang="fr-FR" sz="2000" b="1" dirty="0" err="1">
                <a:cs typeface="Calibri"/>
              </a:rPr>
              <a:t>ssh_from_the_repo</a:t>
            </a:r>
            <a:r>
              <a:rPr lang="fr-FR" sz="2000" b="1" dirty="0">
                <a:cs typeface="Calibri"/>
              </a:rPr>
              <a:t>&gt;</a:t>
            </a:r>
          </a:p>
          <a:p>
            <a:pPr marL="914400" lvl="1" indent="0"/>
            <a:r>
              <a:rPr lang="fr-FR" sz="2000" dirty="0">
                <a:cs typeface="Calibri"/>
              </a:rPr>
              <a:t> permet de cloner un répertoire distant</a:t>
            </a: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87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CB06E-1A26-4DC7-B11F-457F3E95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Git – Commandes de base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33255-4ED8-4518-91E8-6E4E544F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fr-FR" dirty="0"/>
          </a:p>
          <a:p>
            <a:pPr marL="457200" indent="-457200"/>
            <a:r>
              <a:rPr lang="fr-FR" sz="2000" dirty="0">
                <a:cs typeface="Calibri"/>
              </a:rPr>
              <a:t>Le message du commit sera présent visible sur le repository. Il est </a:t>
            </a:r>
            <a:r>
              <a:rPr lang="fr-FR" sz="2000" b="1" i="1" dirty="0">
                <a:cs typeface="Calibri"/>
              </a:rPr>
              <a:t>vivement recommandé </a:t>
            </a:r>
            <a:r>
              <a:rPr lang="fr-FR" sz="2000" dirty="0">
                <a:cs typeface="Calibri"/>
              </a:rPr>
              <a:t>de structurer ce message</a:t>
            </a:r>
          </a:p>
          <a:p>
            <a:pPr marL="457200" indent="-457200"/>
            <a:r>
              <a:rPr lang="fr-FR" sz="2000" dirty="0">
                <a:cs typeface="Calibri"/>
              </a:rPr>
              <a:t>La recommandation est d'utiliser un verbe d'action (init, </a:t>
            </a:r>
            <a:r>
              <a:rPr lang="fr-FR" sz="2000" dirty="0" err="1">
                <a:cs typeface="Calibri"/>
              </a:rPr>
              <a:t>add</a:t>
            </a:r>
            <a:r>
              <a:rPr lang="fr-FR" sz="2000" dirty="0">
                <a:cs typeface="Calibri"/>
              </a:rPr>
              <a:t>, </a:t>
            </a:r>
            <a:r>
              <a:rPr lang="fr-FR" sz="2000" dirty="0" err="1">
                <a:cs typeface="Calibri"/>
              </a:rPr>
              <a:t>delete</a:t>
            </a:r>
            <a:r>
              <a:rPr lang="fr-FR" sz="2000" dirty="0">
                <a:cs typeface="Calibri"/>
              </a:rPr>
              <a:t>, </a:t>
            </a:r>
            <a:r>
              <a:rPr lang="fr-FR" sz="2000" dirty="0" err="1">
                <a:cs typeface="Calibri"/>
              </a:rPr>
              <a:t>modify</a:t>
            </a:r>
            <a:r>
              <a:rPr lang="fr-FR" sz="2000" dirty="0">
                <a:cs typeface="Calibri"/>
              </a:rPr>
              <a:t>, </a:t>
            </a:r>
            <a:r>
              <a:rPr lang="fr-FR" sz="2000" dirty="0" err="1">
                <a:cs typeface="Calibri"/>
              </a:rPr>
              <a:t>refactor</a:t>
            </a:r>
            <a:r>
              <a:rPr lang="fr-FR" sz="2000" dirty="0">
                <a:cs typeface="Calibri"/>
              </a:rPr>
              <a:t>, …)  décrivant l'opération faite / la fonctionnalité</a:t>
            </a:r>
          </a:p>
          <a:p>
            <a:pPr marL="457200" indent="-457200"/>
            <a:r>
              <a:rPr lang="fr-FR" sz="2000" dirty="0">
                <a:cs typeface="Calibri"/>
              </a:rPr>
              <a:t>Exemple : git commit –a –m "init repository"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97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7C93-FBBD-4997-A2E7-DC980AF0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Git – Commandes de base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59F85-07D6-4A1A-9777-67268361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cs typeface="Calibri"/>
              </a:rPr>
              <a:t>Git est un </a:t>
            </a:r>
            <a:r>
              <a:rPr lang="fr-FR" sz="2000" b="1" dirty="0">
                <a:cs typeface="Calibri"/>
              </a:rPr>
              <a:t>système de gestion de version</a:t>
            </a:r>
          </a:p>
          <a:p>
            <a:r>
              <a:rPr lang="fr-FR" sz="2000" dirty="0">
                <a:cs typeface="Calibri"/>
              </a:rPr>
              <a:t>On peut donc revenir à une version précédente, un commit précédent</a:t>
            </a:r>
          </a:p>
          <a:p>
            <a:r>
              <a:rPr lang="fr-FR" sz="2000" dirty="0">
                <a:cs typeface="Calibri"/>
              </a:rPr>
              <a:t>Il est donc vivement conseillé de valider (commit) souvent et des petits changements plutôt que d'envoyer des gros changements </a:t>
            </a:r>
          </a:p>
          <a:p>
            <a:r>
              <a:rPr lang="fr-FR" sz="2000" dirty="0">
                <a:cs typeface="Calibri"/>
              </a:rPr>
              <a:t>De gros changements ont également plus de chance de générer des conflits</a:t>
            </a:r>
          </a:p>
        </p:txBody>
      </p:sp>
    </p:spTree>
    <p:extLst>
      <p:ext uri="{BB962C8B-B14F-4D97-AF65-F5344CB8AC3E}">
        <p14:creationId xmlns:p14="http://schemas.microsoft.com/office/powerpoint/2010/main" val="985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F1001-1E44-41A5-919A-35A34082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.</a:t>
            </a:r>
            <a:r>
              <a:rPr lang="fr-FR" err="1">
                <a:cs typeface="Calibri Light"/>
              </a:rPr>
              <a:t>gitignore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76997-31FB-4534-9440-0566889C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2000" dirty="0">
                <a:cs typeface="Calibri"/>
              </a:rPr>
              <a:t>Git offre la possibilité d'ignorer des fichiers. Pourquoi ?</a:t>
            </a:r>
          </a:p>
          <a:p>
            <a:pPr lvl="1"/>
            <a:r>
              <a:rPr lang="fr-FR" sz="2000" dirty="0">
                <a:cs typeface="Calibri"/>
              </a:rPr>
              <a:t>Fichiers avec données confidentielles (mot de passe, …)</a:t>
            </a:r>
          </a:p>
          <a:p>
            <a:pPr lvl="1"/>
            <a:r>
              <a:rPr lang="fr-FR" sz="2000" dirty="0">
                <a:cs typeface="Calibri"/>
              </a:rPr>
              <a:t>Fichiers propres à l'IDE</a:t>
            </a:r>
          </a:p>
          <a:p>
            <a:pPr lvl="1"/>
            <a:r>
              <a:rPr lang="fr-FR" sz="2000" dirty="0">
                <a:cs typeface="Calibri"/>
              </a:rPr>
              <a:t>Librairies </a:t>
            </a:r>
          </a:p>
          <a:p>
            <a:pPr lvl="1"/>
            <a:r>
              <a:rPr lang="fr-FR" sz="2000" dirty="0">
                <a:cs typeface="Calibri"/>
              </a:rPr>
              <a:t>…</a:t>
            </a:r>
          </a:p>
          <a:p>
            <a:r>
              <a:rPr lang="fr-FR" sz="2000" dirty="0">
                <a:cs typeface="Calibri"/>
              </a:rPr>
              <a:t>Exemple :</a:t>
            </a:r>
          </a:p>
          <a:p>
            <a:pPr marL="0" indent="0">
              <a:buNone/>
            </a:pPr>
            <a:r>
              <a:rPr lang="fr-FR" sz="1600" dirty="0">
                <a:latin typeface="Courier New"/>
                <a:cs typeface="Calibri" panose="020F0502020204030204"/>
              </a:rPr>
              <a:t># ignorer le répertoire .</a:t>
            </a:r>
            <a:r>
              <a:rPr lang="fr-FR" sz="1600" dirty="0" err="1">
                <a:latin typeface="Courier New"/>
                <a:cs typeface="Calibri" panose="020F0502020204030204"/>
              </a:rPr>
              <a:t>vscode</a:t>
            </a:r>
            <a:r>
              <a:rPr lang="fr-FR" sz="1600" dirty="0">
                <a:latin typeface="Courier New"/>
                <a:cs typeface="Calibri" panose="020F0502020204030204"/>
              </a:rPr>
              <a:t> qui contient les fichiers de </a:t>
            </a:r>
            <a:r>
              <a:rPr lang="fr-FR" sz="1600" dirty="0" err="1">
                <a:latin typeface="Courier New"/>
                <a:cs typeface="Calibri" panose="020F0502020204030204"/>
              </a:rPr>
              <a:t>VSCode</a:t>
            </a:r>
            <a:r>
              <a:rPr lang="fr-FR" sz="1600" dirty="0">
                <a:latin typeface="Courier New"/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fr-FR" sz="1600" b="1" dirty="0">
                <a:latin typeface="Courier New"/>
                <a:cs typeface="Calibri" panose="020F0502020204030204"/>
              </a:rPr>
              <a:t>/.</a:t>
            </a:r>
            <a:r>
              <a:rPr lang="fr-FR" sz="1600" b="1" dirty="0" err="1">
                <a:latin typeface="Courier New"/>
                <a:cs typeface="Calibri" panose="020F0502020204030204"/>
              </a:rPr>
              <a:t>vscode</a:t>
            </a:r>
            <a:endParaRPr lang="fr-FR" sz="1600" b="1" dirty="0">
              <a:latin typeface="Courier New"/>
              <a:cs typeface="Calibri" panose="020F0502020204030204"/>
            </a:endParaRPr>
          </a:p>
          <a:p>
            <a:pPr>
              <a:buNone/>
            </a:pPr>
            <a:r>
              <a:rPr lang="fr-FR" sz="1600" dirty="0">
                <a:latin typeface="Courier New"/>
                <a:cs typeface="Courier New"/>
              </a:rPr>
              <a:t># ignorer le fichier .</a:t>
            </a:r>
            <a:r>
              <a:rPr lang="fr-FR" sz="1600" dirty="0" err="1">
                <a:latin typeface="Courier New"/>
                <a:cs typeface="Courier New"/>
              </a:rPr>
              <a:t>DS_Store</a:t>
            </a:r>
            <a:r>
              <a:rPr lang="fr-FR" sz="1600" dirty="0">
                <a:latin typeface="Courier New"/>
                <a:cs typeface="Courier New"/>
              </a:rPr>
              <a:t> qui est un fichier caché propre à </a:t>
            </a:r>
            <a:r>
              <a:rPr lang="fr-FR" sz="1600" dirty="0" err="1">
                <a:latin typeface="Courier New"/>
                <a:cs typeface="Courier New"/>
              </a:rPr>
              <a:t>macOS</a:t>
            </a:r>
            <a:endParaRPr lang="fr-FR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600" b="1" dirty="0">
                <a:latin typeface="Courier New"/>
                <a:cs typeface="Calibri" panose="020F0502020204030204"/>
              </a:rPr>
              <a:t>.</a:t>
            </a:r>
            <a:r>
              <a:rPr lang="fr-FR" sz="1600" b="1" dirty="0" err="1">
                <a:latin typeface="Courier New"/>
                <a:cs typeface="Calibri" panose="020F0502020204030204"/>
              </a:rPr>
              <a:t>DS_Store</a:t>
            </a:r>
            <a:endParaRPr lang="fr-FR" sz="1600" b="1" dirty="0">
              <a:latin typeface="Courier New"/>
              <a:cs typeface="Calibri" panose="020F0502020204030204"/>
            </a:endParaRP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# ignorer tous les fichiers avec pour extension .key</a:t>
            </a:r>
            <a:endParaRPr lang="fr-FR" sz="1600" dirty="0"/>
          </a:p>
          <a:p>
            <a:pPr marL="0" indent="0">
              <a:buNone/>
            </a:pPr>
            <a:r>
              <a:rPr lang="fr-FR" sz="1600" b="1" dirty="0">
                <a:latin typeface="Courier New"/>
                <a:cs typeface="Calibri" panose="020F0502020204030204"/>
              </a:rPr>
              <a:t>*.key 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7714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239A0-A9B5-46FF-B635-675A0B54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.</a:t>
            </a:r>
            <a:r>
              <a:rPr lang="fr-FR" dirty="0" err="1">
                <a:cs typeface="Calibri Light"/>
              </a:rPr>
              <a:t>gitignore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EA48-10D3-474B-968F-5A61D2744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cs typeface="Calibri"/>
              </a:rPr>
              <a:t>Important de penser au .</a:t>
            </a:r>
            <a:r>
              <a:rPr lang="fr-FR" sz="2000" dirty="0" err="1">
                <a:cs typeface="Calibri"/>
              </a:rPr>
              <a:t>gitignore</a:t>
            </a:r>
            <a:r>
              <a:rPr lang="fr-FR" sz="2000" dirty="0">
                <a:cs typeface="Calibri"/>
              </a:rPr>
              <a:t> au début du projet avant le premier commit !!!</a:t>
            </a:r>
          </a:p>
          <a:p>
            <a:r>
              <a:rPr lang="fr-FR" sz="2000" dirty="0">
                <a:cs typeface="Calibri"/>
              </a:rPr>
              <a:t>Le .</a:t>
            </a:r>
            <a:r>
              <a:rPr lang="fr-FR" sz="2000" dirty="0" err="1">
                <a:cs typeface="Calibri"/>
              </a:rPr>
              <a:t>gitignore</a:t>
            </a:r>
            <a:r>
              <a:rPr lang="fr-FR" sz="2000" dirty="0">
                <a:cs typeface="Calibri"/>
              </a:rPr>
              <a:t> (et les règles de chemins qu'il contient) s'applique par rapport à l'endroit dans l'arborescence où il se trouve</a:t>
            </a:r>
          </a:p>
          <a:p>
            <a:pPr lvl="1"/>
            <a:r>
              <a:rPr lang="fr-FR" sz="2000" dirty="0">
                <a:cs typeface="Calibri"/>
              </a:rPr>
              <a:t>On le place donc le plus souvent à la racine du projet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24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BAB84-0587-4DE1-9B1B-63CC75CB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Démo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FD3535-A652-4C6F-97D3-4696628A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Création d'un dépôt Git sur GitHub</a:t>
            </a:r>
          </a:p>
          <a:p>
            <a:r>
              <a:rPr lang="fr-FR" dirty="0">
                <a:cs typeface="Calibri"/>
              </a:rPr>
              <a:t>Configurer le dépôt Git </a:t>
            </a:r>
          </a:p>
          <a:p>
            <a:r>
              <a:rPr lang="fr-FR" dirty="0">
                <a:cs typeface="Calibri"/>
              </a:rPr>
              <a:t>Modification d'un fichier</a:t>
            </a:r>
          </a:p>
          <a:p>
            <a:r>
              <a:rPr lang="fr-FR" dirty="0">
                <a:cs typeface="Calibri"/>
              </a:rPr>
              <a:t>Envoi des modifications sur le dépôt distant</a:t>
            </a:r>
          </a:p>
        </p:txBody>
      </p:sp>
    </p:spTree>
    <p:extLst>
      <p:ext uri="{BB962C8B-B14F-4D97-AF65-F5344CB8AC3E}">
        <p14:creationId xmlns:p14="http://schemas.microsoft.com/office/powerpoint/2010/main" val="249209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BAB84-0587-4DE1-9B1B-63CC75CB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Test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FD3535-A652-4C6F-97D3-4696628A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  <a:hlinkClick r:id="rId2"/>
              </a:rPr>
              <a:t>https://app.wooclap.com/DEVOPSGIT?from=event-page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023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CAFEC-371F-403F-BF6C-825E191A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Workshop #1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5F40E-FA08-4427-9C4F-7B937A15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cs typeface="Calibri"/>
              </a:rPr>
              <a:t>Créer un dépôt </a:t>
            </a:r>
            <a:r>
              <a:rPr lang="fr-FR" sz="2000" b="1" u="sng" dirty="0">
                <a:cs typeface="Calibri"/>
              </a:rPr>
              <a:t>public</a:t>
            </a:r>
            <a:r>
              <a:rPr lang="fr-FR" sz="2000" dirty="0">
                <a:cs typeface="Calibri"/>
              </a:rPr>
              <a:t> sur GitHub nommé : </a:t>
            </a:r>
          </a:p>
          <a:p>
            <a:pPr lvl="1"/>
            <a:r>
              <a:rPr lang="fr-FR" sz="2000" dirty="0">
                <a:cs typeface="Calibri"/>
              </a:rPr>
              <a:t>devops-00-git-basics-workshop</a:t>
            </a:r>
          </a:p>
          <a:p>
            <a:r>
              <a:rPr lang="fr-FR" sz="2000" dirty="0">
                <a:cs typeface="Calibri"/>
              </a:rPr>
              <a:t>Initialiser le projet localement</a:t>
            </a:r>
          </a:p>
          <a:p>
            <a:r>
              <a:rPr lang="fr-FR" sz="2000" dirty="0">
                <a:cs typeface="Calibri"/>
              </a:rPr>
              <a:t>Inviter les instructeurs dans le projet</a:t>
            </a:r>
          </a:p>
          <a:p>
            <a:pPr lvl="1"/>
            <a:r>
              <a:rPr lang="fr-FR" sz="2000" dirty="0">
                <a:cs typeface="Calibri"/>
              </a:rPr>
              <a:t> </a:t>
            </a:r>
            <a:r>
              <a:rPr lang="fr-FR" sz="2000" dirty="0">
                <a:cs typeface="Calibri"/>
                <a:hlinkClick r:id="rId2"/>
              </a:rPr>
              <a:t>dls.tech.teaching@gmail.com</a:t>
            </a:r>
            <a:endParaRPr lang="fr-FR" sz="2000" dirty="0">
              <a:cs typeface="Calibri"/>
            </a:endParaRPr>
          </a:p>
          <a:p>
            <a:pPr lvl="1"/>
            <a:r>
              <a:rPr lang="fr-FR" sz="2000" dirty="0">
                <a:cs typeface="Calibri"/>
              </a:rPr>
              <a:t> </a:t>
            </a:r>
            <a:r>
              <a:rPr lang="fr-FR" sz="2000" dirty="0">
                <a:cs typeface="Calibri"/>
                <a:hlinkClick r:id="rId3"/>
              </a:rPr>
              <a:t>olivier.choquet@vinci.be</a:t>
            </a:r>
            <a:endParaRPr lang="fr-F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90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CAFEC-371F-403F-BF6C-825E191A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Workshop #2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5F40E-FA08-4427-9C4F-7B937A15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cs typeface="Calibri"/>
              </a:rPr>
              <a:t>Copier coller le fichier LEARNING_GIT du répertoire </a:t>
            </a:r>
            <a:r>
              <a:rPr lang="fr-FR" sz="2000" b="1" dirty="0">
                <a:cs typeface="Calibri"/>
              </a:rPr>
              <a:t>‘devops-00-git-basics-final’ </a:t>
            </a:r>
            <a:r>
              <a:rPr lang="fr-FR" sz="2000" dirty="0">
                <a:cs typeface="Calibri"/>
              </a:rPr>
              <a:t>dans votre répertoire </a:t>
            </a:r>
            <a:r>
              <a:rPr lang="fr-FR" sz="2000" b="1" dirty="0">
                <a:cs typeface="Calibri"/>
              </a:rPr>
              <a:t>‘ devops-00-git-basics-workshop ’</a:t>
            </a:r>
          </a:p>
          <a:p>
            <a:endParaRPr lang="fr-FR" sz="2000" dirty="0">
              <a:cs typeface="Calibri"/>
            </a:endParaRPr>
          </a:p>
          <a:p>
            <a:r>
              <a:rPr lang="fr-FR" sz="2000" dirty="0" err="1">
                <a:cs typeface="Calibri"/>
              </a:rPr>
              <a:t>Commiter</a:t>
            </a:r>
            <a:r>
              <a:rPr lang="fr-FR" sz="2000" dirty="0">
                <a:cs typeface="Calibri"/>
              </a:rPr>
              <a:t> et </a:t>
            </a:r>
            <a:r>
              <a:rPr lang="fr-FR" sz="2000" dirty="0" err="1">
                <a:cs typeface="Calibri"/>
              </a:rPr>
              <a:t>pusher</a:t>
            </a:r>
            <a:r>
              <a:rPr lang="fr-FR" sz="2000" dirty="0">
                <a:cs typeface="Calibri"/>
              </a:rPr>
              <a:t> avec le message suivant :</a:t>
            </a:r>
          </a:p>
          <a:p>
            <a:pPr lvl="1"/>
            <a:r>
              <a:rPr lang="fr-FR" sz="2000" dirty="0" err="1">
                <a:cs typeface="Calibri"/>
              </a:rPr>
              <a:t>feat</a:t>
            </a:r>
            <a:r>
              <a:rPr lang="fr-FR" sz="2000" dirty="0">
                <a:cs typeface="Calibri"/>
              </a:rPr>
              <a:t> : </a:t>
            </a:r>
            <a:r>
              <a:rPr lang="fr-FR" sz="2000" dirty="0" err="1">
                <a:cs typeface="Calibri"/>
              </a:rPr>
              <a:t>adding</a:t>
            </a:r>
            <a:r>
              <a:rPr lang="fr-FR" sz="2000" dirty="0">
                <a:cs typeface="Calibri"/>
              </a:rPr>
              <a:t> workshop </a:t>
            </a:r>
            <a:r>
              <a:rPr lang="fr-FR" sz="2000" dirty="0" err="1">
                <a:cs typeface="Calibri"/>
              </a:rPr>
              <a:t>number</a:t>
            </a:r>
            <a:r>
              <a:rPr lang="fr-FR" sz="2000" dirty="0">
                <a:cs typeface="Calibri"/>
              </a:rPr>
              <a:t> </a:t>
            </a:r>
            <a:r>
              <a:rPr lang="fr-FR" sz="2000" dirty="0" err="1">
                <a:cs typeface="Calibri"/>
              </a:rPr>
              <a:t>two</a:t>
            </a:r>
            <a:r>
              <a:rPr lang="fr-FR" sz="2000" dirty="0">
                <a:cs typeface="Calibri"/>
              </a:rPr>
              <a:t> questions</a:t>
            </a:r>
          </a:p>
          <a:p>
            <a:r>
              <a:rPr lang="fr-FR" sz="2000" dirty="0">
                <a:cs typeface="Calibri"/>
              </a:rPr>
              <a:t>Pour </a:t>
            </a:r>
            <a:r>
              <a:rPr lang="fr-FR" sz="2000">
                <a:cs typeface="Calibri"/>
              </a:rPr>
              <a:t>chaque situation, </a:t>
            </a:r>
            <a:r>
              <a:rPr lang="fr-FR" sz="2000" dirty="0">
                <a:cs typeface="Calibri"/>
              </a:rPr>
              <a:t>ajouter dans le format « .md » et en suivant l’exemple, la commande git correspondante</a:t>
            </a:r>
          </a:p>
        </p:txBody>
      </p:sp>
    </p:spTree>
    <p:extLst>
      <p:ext uri="{BB962C8B-B14F-4D97-AF65-F5344CB8AC3E}">
        <p14:creationId xmlns:p14="http://schemas.microsoft.com/office/powerpoint/2010/main" val="192600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cs typeface="Calibri Light"/>
              </a:rPr>
              <a:t>Sommaire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BE" sz="2000" dirty="0">
                <a:cs typeface="Calibri" panose="020F0502020204030204"/>
              </a:rPr>
              <a:t>Introduction Git</a:t>
            </a:r>
          </a:p>
          <a:p>
            <a:r>
              <a:rPr lang="fr-BE" sz="2000" dirty="0">
                <a:cs typeface="Calibri" panose="020F0502020204030204"/>
              </a:rPr>
              <a:t>Installation </a:t>
            </a:r>
          </a:p>
          <a:p>
            <a:r>
              <a:rPr lang="fr-BE" sz="2000" dirty="0">
                <a:cs typeface="Calibri" panose="020F0502020204030204"/>
              </a:rPr>
              <a:t>Git workflow</a:t>
            </a:r>
          </a:p>
          <a:p>
            <a:r>
              <a:rPr lang="fr-BE" sz="2000" dirty="0">
                <a:cs typeface="Calibri" panose="020F0502020204030204"/>
              </a:rPr>
              <a:t>Commandes de base</a:t>
            </a:r>
          </a:p>
          <a:p>
            <a:r>
              <a:rPr lang="fr-BE" sz="2000" dirty="0">
                <a:cs typeface="Calibri" panose="020F0502020204030204"/>
              </a:rPr>
              <a:t>.</a:t>
            </a:r>
            <a:r>
              <a:rPr lang="fr-BE" sz="2000" dirty="0" err="1">
                <a:cs typeface="Calibri" panose="020F0502020204030204"/>
              </a:rPr>
              <a:t>gitignore</a:t>
            </a:r>
            <a:endParaRPr lang="fr-BE" sz="2000" dirty="0">
              <a:cs typeface="Calibri" panose="020F0502020204030204"/>
            </a:endParaRPr>
          </a:p>
          <a:p>
            <a:r>
              <a:rPr lang="fr-BE" sz="2000" dirty="0" err="1">
                <a:cs typeface="Calibri" panose="020F0502020204030204"/>
              </a:rPr>
              <a:t>Demo</a:t>
            </a:r>
            <a:endParaRPr lang="fr-BE" sz="2000" dirty="0">
              <a:cs typeface="Calibri" panose="020F0502020204030204"/>
            </a:endParaRPr>
          </a:p>
          <a:p>
            <a:r>
              <a:rPr lang="fr-BE" sz="2000" dirty="0">
                <a:cs typeface="Calibri" panose="020F0502020204030204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17069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BD632-5776-4D15-A989-16C55DB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Devoirs pour séance prochaine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D5C246-212E-4AD8-9AE4-B4A731A2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Installer/Mettre à jour sur votre machine</a:t>
            </a:r>
          </a:p>
          <a:p>
            <a:pPr lvl="1"/>
            <a:r>
              <a:rPr lang="fr-FR" dirty="0">
                <a:cs typeface="Calibri"/>
              </a:rPr>
              <a:t>Visual Studio Code</a:t>
            </a:r>
          </a:p>
          <a:p>
            <a:pPr lvl="1"/>
            <a:r>
              <a:rPr lang="fr-FR" dirty="0">
                <a:cs typeface="Calibri"/>
              </a:rPr>
              <a:t>Git</a:t>
            </a:r>
          </a:p>
          <a:p>
            <a:r>
              <a:rPr lang="fr-FR" dirty="0">
                <a:cs typeface="Calibri"/>
              </a:rPr>
              <a:t>Trouver un partenaire </a:t>
            </a:r>
          </a:p>
          <a:p>
            <a:pPr lvl="1"/>
            <a:r>
              <a:rPr lang="fr-FR" dirty="0">
                <a:cs typeface="Calibri"/>
              </a:rPr>
              <a:t>Lien </a:t>
            </a:r>
            <a:r>
              <a:rPr lang="fr-FR" dirty="0" err="1">
                <a:cs typeface="Calibri"/>
              </a:rPr>
              <a:t>MooVin</a:t>
            </a:r>
            <a:r>
              <a:rPr lang="fr-FR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415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5C082-43C0-4B56-8F15-49339760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Git - Sondage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626CF-A1C7-422A-9DF1-6BF6E90B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900" y="4688945"/>
            <a:ext cx="9474200" cy="956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cs typeface="Calibri"/>
              </a:rPr>
              <a:t>Utilisation de Git dans le projet Web au Q2 l'année académique passée ?</a:t>
            </a:r>
          </a:p>
          <a:p>
            <a:pPr lvl="1"/>
            <a:r>
              <a:rPr lang="fr-FR" sz="2000" dirty="0">
                <a:ea typeface="+mn-lt"/>
                <a:cs typeface="+mn-lt"/>
                <a:hlinkClick r:id="rId2"/>
              </a:rPr>
              <a:t>https://app.wooclap.com/DEVOPSGIT?from=event-page</a:t>
            </a:r>
            <a:endParaRPr lang="fr-FR" sz="2000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</p:txBody>
      </p:sp>
      <p:pic>
        <p:nvPicPr>
          <p:cNvPr id="1026" name="Picture 2" descr="Git (software) - Wikipedia">
            <a:extLst>
              <a:ext uri="{FF2B5EF4-FFF2-40B4-BE49-F238E27FC236}">
                <a16:creationId xmlns:a16="http://schemas.microsoft.com/office/drawing/2014/main" id="{5852514F-1822-1C42-8673-08C775DC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86" y="1690688"/>
            <a:ext cx="5750147" cy="239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4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B6BA4-CBED-46A8-B8A8-C503397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Introduction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CB46E-D783-4F7F-A8A4-151B1C35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ea typeface="+mn-lt"/>
                <a:cs typeface="+mn-lt"/>
              </a:rPr>
              <a:t>Un système de contrôle de version distribué créé par Linus </a:t>
            </a:r>
            <a:r>
              <a:rPr lang="fr-FR" sz="2000" dirty="0" err="1">
                <a:ea typeface="+mn-lt"/>
                <a:cs typeface="+mn-lt"/>
              </a:rPr>
              <a:t>Torvalds</a:t>
            </a:r>
            <a:endParaRPr lang="fr-FR" sz="2000" dirty="0">
              <a:ea typeface="+mn-lt"/>
              <a:cs typeface="+mn-lt"/>
            </a:endParaRPr>
          </a:p>
          <a:p>
            <a:pPr lvl="1"/>
            <a:r>
              <a:rPr lang="fr-FR" sz="2000" dirty="0">
                <a:ea typeface="+mn-lt"/>
                <a:cs typeface="+mn-lt"/>
              </a:rPr>
              <a:t>gratuit </a:t>
            </a:r>
          </a:p>
          <a:p>
            <a:pPr lvl="1"/>
            <a:r>
              <a:rPr lang="fr-FR" sz="2000" dirty="0">
                <a:ea typeface="+mn-lt"/>
                <a:cs typeface="+mn-lt"/>
              </a:rPr>
              <a:t>open source </a:t>
            </a:r>
          </a:p>
          <a:p>
            <a:pPr lvl="1"/>
            <a:r>
              <a:rPr lang="fr-FR" sz="2000" dirty="0">
                <a:ea typeface="+mn-lt"/>
                <a:cs typeface="+mn-lt"/>
              </a:rPr>
              <a:t>conçu pour tout gérer, des petits aux très grands projets, avec rapidité et efficacité.</a:t>
            </a:r>
          </a:p>
          <a:p>
            <a:pPr lvl="1"/>
            <a:endParaRPr lang="fr-FR" sz="2000" dirty="0">
              <a:cs typeface="Calibri"/>
            </a:endParaRPr>
          </a:p>
          <a:p>
            <a:r>
              <a:rPr lang="fr-FR" sz="2000" dirty="0">
                <a:ea typeface="+mn-lt"/>
                <a:cs typeface="+mn-lt"/>
              </a:rPr>
              <a:t>Permet notamment de :</a:t>
            </a:r>
            <a:endParaRPr lang="fr-FR" sz="2000" dirty="0"/>
          </a:p>
          <a:p>
            <a:pPr lvl="1"/>
            <a:r>
              <a:rPr lang="fr-FR" sz="2000" dirty="0">
                <a:ea typeface="+mn-lt"/>
                <a:cs typeface="+mn-lt"/>
              </a:rPr>
              <a:t>partager facilement du code entre plusieurs développeurs</a:t>
            </a:r>
            <a:endParaRPr lang="fr-FR" sz="2000" dirty="0">
              <a:cs typeface="Calibri"/>
            </a:endParaRPr>
          </a:p>
          <a:p>
            <a:pPr lvl="1"/>
            <a:r>
              <a:rPr lang="fr-FR" sz="2000" dirty="0">
                <a:ea typeface="+mn-lt"/>
                <a:cs typeface="+mn-lt"/>
              </a:rPr>
              <a:t>intégrer les changements de plusieurs développeurs sur un même projet</a:t>
            </a:r>
            <a:endParaRPr lang="fr-FR" sz="2000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38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E00AB-F868-448E-BF57-D0CFE540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Git - système décentralisé</a:t>
            </a:r>
            <a:endParaRPr lang="fr-FR"/>
          </a:p>
        </p:txBody>
      </p:sp>
      <p:pic>
        <p:nvPicPr>
          <p:cNvPr id="5" name="Graphique 1" descr="Ordinateur">
            <a:extLst>
              <a:ext uri="{FF2B5EF4-FFF2-40B4-BE49-F238E27FC236}">
                <a16:creationId xmlns:a16="http://schemas.microsoft.com/office/drawing/2014/main" id="{39F1850A-AD8E-4BF7-8C0A-CAC7F93B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5845" y="2915829"/>
            <a:ext cx="914400" cy="914400"/>
          </a:xfrm>
          <a:prstGeom prst="rect">
            <a:avLst/>
          </a:prstGeom>
        </p:spPr>
      </p:pic>
      <p:pic>
        <p:nvPicPr>
          <p:cNvPr id="6" name="Graphique 1" descr="Ordinateur">
            <a:extLst>
              <a:ext uri="{FF2B5EF4-FFF2-40B4-BE49-F238E27FC236}">
                <a16:creationId xmlns:a16="http://schemas.microsoft.com/office/drawing/2014/main" id="{32AA1101-4AA9-441A-A58A-D55CC125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941" y="1715319"/>
            <a:ext cx="914400" cy="914400"/>
          </a:xfrm>
          <a:prstGeom prst="rect">
            <a:avLst/>
          </a:prstGeom>
        </p:spPr>
      </p:pic>
      <p:pic>
        <p:nvPicPr>
          <p:cNvPr id="7" name="Graphique 1" descr="Ordinateur">
            <a:extLst>
              <a:ext uri="{FF2B5EF4-FFF2-40B4-BE49-F238E27FC236}">
                <a16:creationId xmlns:a16="http://schemas.microsoft.com/office/drawing/2014/main" id="{32AA1101-4AA9-441A-A58A-D55CC125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7316" y="3030058"/>
            <a:ext cx="914400" cy="914400"/>
          </a:xfrm>
          <a:prstGeom prst="rect">
            <a:avLst/>
          </a:prstGeom>
        </p:spPr>
      </p:pic>
      <p:pic>
        <p:nvPicPr>
          <p:cNvPr id="8" name="Graphique 1" descr="Ordinateur">
            <a:extLst>
              <a:ext uri="{FF2B5EF4-FFF2-40B4-BE49-F238E27FC236}">
                <a16:creationId xmlns:a16="http://schemas.microsoft.com/office/drawing/2014/main" id="{32AA1101-4AA9-441A-A58A-D55CC125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826" y="4246660"/>
            <a:ext cx="914400" cy="9144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511ACC9-0BD7-4F52-A4CD-64ABEA179D34}"/>
              </a:ext>
            </a:extLst>
          </p:cNvPr>
          <p:cNvCxnSpPr/>
          <p:nvPr/>
        </p:nvCxnSpPr>
        <p:spPr>
          <a:xfrm>
            <a:off x="3862449" y="3207064"/>
            <a:ext cx="2398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F5A5433-0A62-43E5-95BA-A10FAEF3E32B}"/>
              </a:ext>
            </a:extLst>
          </p:cNvPr>
          <p:cNvCxnSpPr>
            <a:cxnSpLocks/>
          </p:cNvCxnSpPr>
          <p:nvPr/>
        </p:nvCxnSpPr>
        <p:spPr>
          <a:xfrm flipH="1">
            <a:off x="3839359" y="3544190"/>
            <a:ext cx="2398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EC2600-7124-4E64-9F11-49D1A3C007A7}"/>
              </a:ext>
            </a:extLst>
          </p:cNvPr>
          <p:cNvCxnSpPr>
            <a:cxnSpLocks/>
          </p:cNvCxnSpPr>
          <p:nvPr/>
        </p:nvCxnSpPr>
        <p:spPr>
          <a:xfrm>
            <a:off x="5008913" y="2765302"/>
            <a:ext cx="0" cy="150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C0FA475-1A51-42E8-9DFD-CFC33D478FB6}"/>
              </a:ext>
            </a:extLst>
          </p:cNvPr>
          <p:cNvCxnSpPr>
            <a:cxnSpLocks/>
          </p:cNvCxnSpPr>
          <p:nvPr/>
        </p:nvCxnSpPr>
        <p:spPr>
          <a:xfrm flipV="1">
            <a:off x="3290290" y="2381491"/>
            <a:ext cx="1064822" cy="5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0E62303-4BC3-4AB5-B0A8-CF8A6BEF15C6}"/>
              </a:ext>
            </a:extLst>
          </p:cNvPr>
          <p:cNvCxnSpPr>
            <a:cxnSpLocks/>
          </p:cNvCxnSpPr>
          <p:nvPr/>
        </p:nvCxnSpPr>
        <p:spPr>
          <a:xfrm flipH="1" flipV="1">
            <a:off x="5714670" y="2363520"/>
            <a:ext cx="811482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3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0FACF-950C-482B-8D2B-F539DA6F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Installation Git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46ED4-EFD8-418F-96E4-4D2C50E0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dirty="0">
                <a:ea typeface="+mn-lt"/>
                <a:cs typeface="+mn-lt"/>
                <a:hlinkClick r:id="rId2"/>
              </a:rPr>
              <a:t>https://git-scm.com/book/fr/v2/D%C3%A9marrage-rapide-Installation-de-Git</a:t>
            </a:r>
          </a:p>
          <a:p>
            <a:r>
              <a:rPr lang="fr-FR" sz="2000" dirty="0">
                <a:ea typeface="+mn-lt"/>
                <a:cs typeface="+mn-lt"/>
              </a:rPr>
              <a:t>Linux : </a:t>
            </a:r>
          </a:p>
          <a:p>
            <a:pPr lvl="1"/>
            <a:r>
              <a:rPr lang="fr-FR" sz="2000" b="1" i="1" dirty="0" err="1">
                <a:ea typeface="+mn-lt"/>
                <a:cs typeface="+mn-lt"/>
              </a:rPr>
              <a:t>sudo</a:t>
            </a:r>
            <a:r>
              <a:rPr lang="fr-FR" sz="2000" b="1" i="1" dirty="0">
                <a:ea typeface="+mn-lt"/>
                <a:cs typeface="+mn-lt"/>
              </a:rPr>
              <a:t> </a:t>
            </a:r>
            <a:r>
              <a:rPr lang="fr-FR" sz="2000" b="1" i="1" dirty="0" err="1">
                <a:ea typeface="+mn-lt"/>
                <a:cs typeface="+mn-lt"/>
              </a:rPr>
              <a:t>apt</a:t>
            </a:r>
            <a:r>
              <a:rPr lang="fr-FR" sz="2000" b="1" i="1" dirty="0">
                <a:ea typeface="+mn-lt"/>
                <a:cs typeface="+mn-lt"/>
              </a:rPr>
              <a:t> </a:t>
            </a:r>
            <a:r>
              <a:rPr lang="fr-FR" sz="2000" b="1" i="1" dirty="0" err="1">
                <a:ea typeface="+mn-lt"/>
                <a:cs typeface="+mn-lt"/>
              </a:rPr>
              <a:t>install</a:t>
            </a:r>
            <a:r>
              <a:rPr lang="fr-FR" sz="2000" b="1" i="1" dirty="0">
                <a:ea typeface="+mn-lt"/>
                <a:cs typeface="+mn-lt"/>
              </a:rPr>
              <a:t> git</a:t>
            </a:r>
          </a:p>
          <a:p>
            <a:pPr marL="457200" lvl="1" indent="0">
              <a:buNone/>
            </a:pPr>
            <a:endParaRPr lang="fr-FR" sz="2000" b="1" i="1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Mac OS : </a:t>
            </a:r>
          </a:p>
          <a:p>
            <a:pPr lvl="1"/>
            <a:r>
              <a:rPr lang="fr-FR" sz="2000" b="1" i="1" dirty="0" err="1">
                <a:ea typeface="+mn-lt"/>
                <a:cs typeface="+mn-lt"/>
              </a:rPr>
              <a:t>brew</a:t>
            </a:r>
            <a:r>
              <a:rPr lang="fr-FR" sz="2000" b="1" i="1" dirty="0">
                <a:ea typeface="+mn-lt"/>
                <a:cs typeface="+mn-lt"/>
              </a:rPr>
              <a:t> </a:t>
            </a:r>
            <a:r>
              <a:rPr lang="fr-FR" sz="2000" b="1" i="1" dirty="0" err="1">
                <a:ea typeface="+mn-lt"/>
                <a:cs typeface="+mn-lt"/>
              </a:rPr>
              <a:t>install</a:t>
            </a:r>
            <a:r>
              <a:rPr lang="fr-FR" sz="2000" b="1" i="1" dirty="0">
                <a:ea typeface="+mn-lt"/>
                <a:cs typeface="+mn-lt"/>
              </a:rPr>
              <a:t> git</a:t>
            </a:r>
          </a:p>
          <a:p>
            <a:pPr lvl="1"/>
            <a:r>
              <a:rPr lang="fr-FR" sz="2000" dirty="0">
                <a:ea typeface="+mn-lt"/>
                <a:cs typeface="+mn-lt"/>
              </a:rPr>
              <a:t>Inclus lors de l’installation de </a:t>
            </a:r>
            <a:r>
              <a:rPr lang="fr-FR" sz="2000" dirty="0" err="1">
                <a:ea typeface="+mn-lt"/>
                <a:cs typeface="+mn-lt"/>
              </a:rPr>
              <a:t>Xcode</a:t>
            </a:r>
            <a:r>
              <a:rPr lang="fr-FR" sz="2000" dirty="0">
                <a:ea typeface="+mn-lt"/>
                <a:cs typeface="+mn-lt"/>
              </a:rPr>
              <a:t> (IDE pour le développement sur </a:t>
            </a:r>
            <a:r>
              <a:rPr lang="fr-FR" sz="2000" dirty="0" err="1">
                <a:ea typeface="+mn-lt"/>
                <a:cs typeface="+mn-lt"/>
              </a:rPr>
              <a:t>macOS</a:t>
            </a:r>
            <a:r>
              <a:rPr lang="fr-FR" sz="2000" dirty="0">
                <a:ea typeface="+mn-lt"/>
                <a:cs typeface="+mn-lt"/>
              </a:rPr>
              <a:t>)</a:t>
            </a:r>
          </a:p>
          <a:p>
            <a:pPr marL="457200" lvl="1" indent="0">
              <a:buNone/>
            </a:pPr>
            <a:endParaRPr lang="fr-FR" sz="2000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Windows :</a:t>
            </a:r>
          </a:p>
          <a:p>
            <a:pPr lvl="1"/>
            <a:r>
              <a:rPr lang="fr-FR" sz="2000" dirty="0">
                <a:ea typeface="+mn-lt"/>
                <a:cs typeface="+mn-lt"/>
                <a:hlinkClick r:id="rId2"/>
              </a:rPr>
              <a:t>https://git-scm.com/downloads</a:t>
            </a:r>
            <a:endParaRPr lang="fr-FR" sz="20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fr-FR" dirty="0">
              <a:cs typeface="Calibri" panose="020F0502020204030204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464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0FACF-950C-482B-8D2B-F539DA6F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Git workflow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46ED4-EFD8-418F-96E4-4D2C50E0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>
              <a:ea typeface="+mn-lt"/>
              <a:cs typeface="+mn-lt"/>
              <a:hlinkClick r:id="rId2"/>
            </a:endParaRPr>
          </a:p>
          <a:p>
            <a:pPr marL="457200" lvl="1" indent="0">
              <a:buNone/>
            </a:pPr>
            <a:endParaRPr lang="fr-FR" dirty="0">
              <a:cs typeface="Calibri" panose="020F0502020204030204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D7D97D-63F0-1F4B-A4CC-27770923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6" y="1690688"/>
            <a:ext cx="5990167" cy="4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ACBE7-7252-4E3C-8322-1E128A98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Git workflow : dans la pratique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26854-B218-49DC-B0BC-C2BBB45A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b="1" dirty="0" err="1">
                <a:cs typeface="Calibri"/>
              </a:rPr>
              <a:t>Remote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repository</a:t>
            </a:r>
            <a:r>
              <a:rPr lang="fr-FR" sz="2000" b="1" dirty="0">
                <a:cs typeface="Calibri"/>
              </a:rPr>
              <a:t> </a:t>
            </a:r>
          </a:p>
          <a:p>
            <a:pPr lvl="1"/>
            <a:r>
              <a:rPr lang="fr-FR" sz="2000" dirty="0">
                <a:cs typeface="Calibri"/>
              </a:rPr>
              <a:t>Un dépôt central créé par projet sur </a:t>
            </a:r>
            <a:r>
              <a:rPr lang="fr-FR" sz="2000" b="1" dirty="0">
                <a:cs typeface="Calibri"/>
              </a:rPr>
              <a:t>GitHub</a:t>
            </a:r>
            <a:r>
              <a:rPr lang="fr-FR" sz="2000" dirty="0">
                <a:cs typeface="Calibri"/>
              </a:rPr>
              <a:t>, </a:t>
            </a:r>
            <a:r>
              <a:rPr lang="fr-FR" sz="2000" b="1" dirty="0" err="1">
                <a:cs typeface="Calibri"/>
              </a:rPr>
              <a:t>GitLab</a:t>
            </a:r>
            <a:r>
              <a:rPr lang="fr-FR" sz="2000" dirty="0">
                <a:cs typeface="Calibri"/>
              </a:rPr>
              <a:t>….</a:t>
            </a:r>
          </a:p>
          <a:p>
            <a:pPr marL="457200" lvl="1" indent="0">
              <a:buNone/>
            </a:pPr>
            <a:endParaRPr lang="fr-FR" sz="2000" dirty="0">
              <a:cs typeface="Calibri"/>
            </a:endParaRPr>
          </a:p>
          <a:p>
            <a:r>
              <a:rPr lang="fr-FR" sz="2000" b="1" dirty="0">
                <a:cs typeface="Calibri"/>
              </a:rPr>
              <a:t>Local </a:t>
            </a:r>
            <a:r>
              <a:rPr lang="fr-FR" sz="2000" b="1" dirty="0" err="1">
                <a:cs typeface="Calibri"/>
              </a:rPr>
              <a:t>repository</a:t>
            </a:r>
            <a:r>
              <a:rPr lang="fr-FR" sz="2000" b="1" dirty="0">
                <a:cs typeface="Calibri"/>
              </a:rPr>
              <a:t> </a:t>
            </a:r>
          </a:p>
          <a:p>
            <a:pPr lvl="1"/>
            <a:r>
              <a:rPr lang="fr-FR" sz="2000" dirty="0">
                <a:cs typeface="Calibri"/>
              </a:rPr>
              <a:t>Un dépôt local présent sur la machine de chaque  développeur. Ce dépôt peut s'obtenir par clonage (</a:t>
            </a:r>
            <a:r>
              <a:rPr lang="fr-FR" sz="2000" b="1" dirty="0">
                <a:cs typeface="Calibri"/>
              </a:rPr>
              <a:t>clone</a:t>
            </a:r>
            <a:r>
              <a:rPr lang="fr-FR" sz="2000" dirty="0">
                <a:cs typeface="Calibri"/>
              </a:rPr>
              <a:t>)  du dépôt distant</a:t>
            </a:r>
          </a:p>
          <a:p>
            <a:pPr marL="457200" lvl="1" indent="0">
              <a:buNone/>
            </a:pPr>
            <a:endParaRPr lang="fr-FR" sz="2000" dirty="0">
              <a:cs typeface="Calibri"/>
            </a:endParaRPr>
          </a:p>
          <a:p>
            <a:r>
              <a:rPr lang="fr-FR" sz="2000" dirty="0">
                <a:cs typeface="Calibri"/>
              </a:rPr>
              <a:t>Chaque développeur valide ses changements en local « </a:t>
            </a:r>
            <a:r>
              <a:rPr lang="fr-FR" sz="2000" b="1" dirty="0">
                <a:cs typeface="Calibri"/>
              </a:rPr>
              <a:t>commit »</a:t>
            </a:r>
            <a:r>
              <a:rPr lang="fr-FR" sz="2000" dirty="0">
                <a:cs typeface="Calibri"/>
              </a:rPr>
              <a:t> et envoie / « </a:t>
            </a:r>
            <a:r>
              <a:rPr lang="fr-FR" sz="2000" b="1" dirty="0">
                <a:cs typeface="Calibri"/>
              </a:rPr>
              <a:t>push »</a:t>
            </a:r>
            <a:r>
              <a:rPr lang="fr-FR" sz="2000" dirty="0">
                <a:cs typeface="Calibri"/>
              </a:rPr>
              <a:t> ensuite ses changements sur le </a:t>
            </a:r>
            <a:r>
              <a:rPr lang="fr-FR" sz="2000" b="1" dirty="0" err="1">
                <a:cs typeface="Calibri"/>
              </a:rPr>
              <a:t>remote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repository</a:t>
            </a:r>
            <a:endParaRPr lang="fr-FR" sz="2000" b="1" dirty="0">
              <a:cs typeface="Calibri"/>
            </a:endParaRPr>
          </a:p>
          <a:p>
            <a:pPr marL="0" indent="0">
              <a:buNone/>
            </a:pPr>
            <a:endParaRPr lang="fr-FR" sz="2000" b="1" dirty="0">
              <a:cs typeface="Calibri"/>
            </a:endParaRPr>
          </a:p>
          <a:p>
            <a:r>
              <a:rPr lang="fr-FR" sz="2000" dirty="0">
                <a:cs typeface="Calibri"/>
              </a:rPr>
              <a:t>Chaque développeur peut récupérer les changements présents sur le </a:t>
            </a:r>
            <a:r>
              <a:rPr lang="fr-FR" sz="2000" dirty="0" err="1">
                <a:cs typeface="Calibri"/>
              </a:rPr>
              <a:t>remote</a:t>
            </a:r>
            <a:r>
              <a:rPr lang="fr-FR" sz="2000" dirty="0">
                <a:cs typeface="Calibri"/>
              </a:rPr>
              <a:t> </a:t>
            </a:r>
            <a:r>
              <a:rPr lang="fr-FR" sz="2000" dirty="0" err="1">
                <a:cs typeface="Calibri"/>
              </a:rPr>
              <a:t>repository</a:t>
            </a:r>
            <a:r>
              <a:rPr lang="fr-FR" sz="2000" dirty="0">
                <a:cs typeface="Calibri"/>
              </a:rPr>
              <a:t> « </a:t>
            </a:r>
            <a:r>
              <a:rPr lang="fr-FR" sz="2000" b="1" dirty="0">
                <a:cs typeface="Calibri"/>
              </a:rPr>
              <a:t>pull »</a:t>
            </a:r>
            <a:endParaRPr lang="fr-FR" sz="2000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5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C06D9-6907-44BE-AA79-B27B8379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Git - Utilisation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D6E7BBA-6C38-405A-BB6B-EB7BC30A1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51" y="1825625"/>
            <a:ext cx="9932897" cy="4351338"/>
          </a:xfrm>
        </p:spPr>
      </p:pic>
    </p:spTree>
    <p:extLst>
      <p:ext uri="{BB962C8B-B14F-4D97-AF65-F5344CB8AC3E}">
        <p14:creationId xmlns:p14="http://schemas.microsoft.com/office/powerpoint/2010/main" val="1650997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HE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HEVINCI" id="{E83B297F-8A55-4CC8-A51B-0038100A2C29}" vid="{A244249A-BDC5-4ED4-887D-AAF0E661B7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9" ma:contentTypeDescription="Crée un document." ma:contentTypeScope="" ma:versionID="05dd66b1190c8f0f7b7f17bc34ff4108">
  <xsd:schema xmlns:xsd="http://www.w3.org/2001/XMLSchema" xmlns:xs="http://www.w3.org/2001/XMLSchema" xmlns:p="http://schemas.microsoft.com/office/2006/metadata/properties" xmlns:ns2="7a56ee12-99f1-4a87-ab15-e35f9667cf03" targetNamespace="http://schemas.microsoft.com/office/2006/metadata/properties" ma:root="true" ma:fieldsID="864dfe5196e6573918543c011b3f3af0" ns2:_="">
    <xsd:import namespace="7a56ee12-99f1-4a87-ab15-e35f9667c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B163AB-EDCC-4B76-B96A-1399E00BB7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1A50FC-C65D-401B-BA2E-C4BC53BACC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0725D0-C0DE-45EE-84E6-C744CD6FCC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ThèmeHEVINCI</Template>
  <TotalTime>9638</TotalTime>
  <Words>838</Words>
  <Application>Microsoft Macintosh PowerPoint</Application>
  <PresentationFormat>Grand écran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ThèmeHEVINCI</vt:lpstr>
      <vt:lpstr>BINV2190-B DevOps : git les bases</vt:lpstr>
      <vt:lpstr>Sommaire</vt:lpstr>
      <vt:lpstr>Git - Sondage</vt:lpstr>
      <vt:lpstr>Introduction Git</vt:lpstr>
      <vt:lpstr>Git - système décentralisé</vt:lpstr>
      <vt:lpstr>Installation Git</vt:lpstr>
      <vt:lpstr>Git workflow</vt:lpstr>
      <vt:lpstr>Git workflow : dans la pratique</vt:lpstr>
      <vt:lpstr>Git - Utilisation</vt:lpstr>
      <vt:lpstr>Git – Commandes de base</vt:lpstr>
      <vt:lpstr>Git – Commandes de base</vt:lpstr>
      <vt:lpstr>Git – Commandes de base</vt:lpstr>
      <vt:lpstr>Git – Commandes de base</vt:lpstr>
      <vt:lpstr>.gitignore</vt:lpstr>
      <vt:lpstr>.gitignore</vt:lpstr>
      <vt:lpstr>Démo</vt:lpstr>
      <vt:lpstr>Test</vt:lpstr>
      <vt:lpstr>Workshop #1</vt:lpstr>
      <vt:lpstr>Workshop #2</vt:lpstr>
      <vt:lpstr>Devoirs pour séance prochaine</vt:lpstr>
    </vt:vector>
  </TitlesOfParts>
  <Company>Institut Paul Lambin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Ophélie Michelet</dc:creator>
  <cp:lastModifiedBy>Microsoft Office User</cp:lastModifiedBy>
  <cp:revision>162</cp:revision>
  <dcterms:created xsi:type="dcterms:W3CDTF">2020-11-23T15:04:38Z</dcterms:created>
  <dcterms:modified xsi:type="dcterms:W3CDTF">2022-09-20T13:43:34Z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</Properties>
</file>