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819" r:id="rId4"/>
  </p:sldMasterIdLst>
  <p:notesMasterIdLst>
    <p:notesMasterId r:id="rId22"/>
  </p:notesMasterIdLst>
  <p:handoutMasterIdLst>
    <p:handoutMasterId r:id="rId23"/>
  </p:handoutMasterIdLst>
  <p:sldIdLst>
    <p:sldId id="337" r:id="rId5"/>
    <p:sldId id="257" r:id="rId6"/>
    <p:sldId id="302" r:id="rId7"/>
    <p:sldId id="338" r:id="rId8"/>
    <p:sldId id="339" r:id="rId9"/>
    <p:sldId id="297" r:id="rId10"/>
    <p:sldId id="342" r:id="rId11"/>
    <p:sldId id="343" r:id="rId12"/>
    <p:sldId id="344" r:id="rId13"/>
    <p:sldId id="341" r:id="rId14"/>
    <p:sldId id="340" r:id="rId15"/>
    <p:sldId id="346" r:id="rId16"/>
    <p:sldId id="347" r:id="rId17"/>
    <p:sldId id="305" r:id="rId18"/>
    <p:sldId id="348" r:id="rId19"/>
    <p:sldId id="349" r:id="rId20"/>
    <p:sldId id="350" r:id="rId21"/>
  </p:sldIdLst>
  <p:sldSz cx="9144000" cy="6858000" type="screen4x3"/>
  <p:notesSz cx="6858000" cy="97234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purl.oclc.org/ooxml/drawingml/main" xmlns:r="http://purl.oclc.org/ooxml/officeDocument/relationships" xmlns:p1510="http://schemas.microsoft.com/office/powerpoint/2015/10/main">
  <p1510:revLst>
    <p1510:client id="{34D3D629-7F31-42F7-AEBE-111FBB87EB66}" v="26" dt="2022-11-09T07:15:00.771"/>
  </p1510:revLst>
</p1510:revInfo>
</file>

<file path=ppt/tableStyles.xml><?xml version="1.0" encoding="utf-8"?>
<a:tblStyleLst xmlns:a="http://purl.oclc.org/ooxml/drawingml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20.939%"/>
    <p:restoredTop sz="93.797%" autoAdjust="0"/>
  </p:normalViewPr>
  <p:slideViewPr>
    <p:cSldViewPr snapToGrid="0">
      <p:cViewPr>
        <p:scale>
          <a:sx n="132" d="100"/>
          <a:sy n="132" d="100"/>
        </p:scale>
        <p:origin x="1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purl.oclc.org/ooxml/drawingml/main" xmlns:r="http://purl.oclc.org/ooxml/officeDocument/relationships" xmlns:ac="http://schemas.microsoft.com/office/drawing/2013/main/command" xmlns:pc="http://schemas.microsoft.com/office/powerpoint/2013/main/command">
  <pc:docChgLst>
    <pc:chgData name="Olivier Choquet" userId="S::olivier.choquet@vinci.be::53f816d3-8107-4a93-b043-614abb2d31bd" providerId="AD" clId="Web-{34D3D629-7F31-42F7-AEBE-111FBB87EB66}"/>
    <pc:docChg chg="modSld">
      <pc:chgData name="Olivier Choquet" userId="S::olivier.choquet@vinci.be::53f816d3-8107-4a93-b043-614abb2d31bd" providerId="AD" clId="Web-{34D3D629-7F31-42F7-AEBE-111FBB87EB66}" dt="2022-11-09T07:15:00.771" v="25" actId="20577"/>
      <pc:docMkLst>
        <pc:docMk/>
      </pc:docMkLst>
      <pc:sldChg chg="modSp">
        <pc:chgData name="Olivier Choquet" userId="S::olivier.choquet@vinci.be::53f816d3-8107-4a93-b043-614abb2d31bd" providerId="AD" clId="Web-{34D3D629-7F31-42F7-AEBE-111FBB87EB66}" dt="2022-11-09T07:15:00.771" v="25" actId="20577"/>
        <pc:sldMkLst>
          <pc:docMk/>
          <pc:sldMk cId="370328763" sldId="350"/>
        </pc:sldMkLst>
        <pc:spChg chg="mod">
          <ac:chgData name="Olivier Choquet" userId="S::olivier.choquet@vinci.be::53f816d3-8107-4a93-b043-614abb2d31bd" providerId="AD" clId="Web-{34D3D629-7F31-42F7-AEBE-111FBB87EB66}" dt="2022-11-09T07:15:00.771" v="25" actId="20577"/>
          <ac:spMkLst>
            <pc:docMk/>
            <pc:sldMk cId="370328763" sldId="350"/>
            <ac:spMk id="9" creationId="{BF6597AE-D231-4B46-AD4C-32E565605436}"/>
          </ac:spMkLst>
        </pc:spChg>
      </pc:sldChg>
    </pc:docChg>
  </pc:docChgLst>
</pc:chgInfo>
</file>

<file path=ppt/diagrams/colors1.xml><?xml version="1.0" encoding="utf-8"?>
<dgm:colorsDef xmlns:dgm="http://purl.oclc.org/ooxml/drawingml/diagram" xmlns:a="http://purl.oclc.org/ooxml/drawingml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%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%"/>
      </a:schemeClr>
      <a:schemeClr val="accent3">
        <a:tint val="55%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%"/>
      </a:schemeClr>
      <a:schemeClr val="accent3">
        <a:tint val="55%"/>
      </a:schemeClr>
    </dgm:fillClrLst>
    <dgm:linClrLst meth="cycle">
      <a:schemeClr val="accent3">
        <a:shade val="50%"/>
      </a:schemeClr>
      <a:schemeClr val="accent3">
        <a:tint val="55%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%"/>
      </a:schemeClr>
      <a:schemeClr val="accent3">
        <a:tint val="55%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%"/>
        <a:alpha val="50%"/>
      </a:schemeClr>
      <a:schemeClr val="accent3">
        <a:tint val="50%"/>
        <a:alpha val="50%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%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%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%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%"/>
      </a:schemeClr>
      <a:schemeClr val="accent3">
        <a:tint val="55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%"/>
      </a:schemeClr>
      <a:schemeClr val="accent3">
        <a:tint val="55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%"/>
      </a:schemeClr>
      <a:schemeClr val="accent3">
        <a:tint val="55%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%"/>
      </a:schemeClr>
      <a:schemeClr val="accent3">
        <a:tint val="50%"/>
      </a:schemeClr>
    </dgm:fillClrLst>
    <dgm:linClrLst meth="cycle">
      <a:schemeClr val="accent3">
        <a:shade val="90%"/>
      </a:schemeClr>
      <a:schemeClr val="accent3">
        <a:tint val="50%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%"/>
      </a:schemeClr>
      <a:schemeClr val="accent3">
        <a:tint val="50%"/>
      </a:schemeClr>
    </dgm:fillClrLst>
    <dgm:linClrLst meth="cycle">
      <a:schemeClr val="accent3">
        <a:shade val="90%"/>
      </a:schemeClr>
      <a:schemeClr val="accent3">
        <a:tint val="50%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%"/>
      </a:schemeClr>
      <a:schemeClr val="accent3">
        <a:tint val="50%"/>
      </a:schemeClr>
    </dgm:fillClrLst>
    <dgm:linClrLst meth="cycle">
      <a:schemeClr val="accent3">
        <a:shade val="90%"/>
      </a:schemeClr>
      <a:schemeClr val="accent3">
        <a:tint val="50%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%"/>
      </a:schemeClr>
      <a:schemeClr val="accent3">
        <a:tint val="50%"/>
      </a:schemeClr>
    </dgm:fillClrLst>
    <dgm:linClrLst meth="cycle">
      <a:schemeClr val="accent3">
        <a:shade val="90%"/>
      </a:schemeClr>
      <a:schemeClr val="accent3">
        <a:tint val="50%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%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%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%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%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%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%"/>
      </a:schemeClr>
    </dgm:fillClrLst>
    <dgm:linClrLst meth="repeat">
      <a:schemeClr val="accent3">
        <a:shade val="80%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%"/>
      </a:schemeClr>
    </dgm:fillClrLst>
    <dgm:linClrLst meth="repeat">
      <a:schemeClr val="accent3">
        <a:tint val="90%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%"/>
      </a:schemeClr>
    </dgm:fillClrLst>
    <dgm:linClrLst meth="repeat">
      <a:schemeClr val="accent3">
        <a:tint val="70%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%"/>
      </a:schemeClr>
    </dgm:fillClrLst>
    <dgm:linClrLst meth="repeat">
      <a:schemeClr val="accent3">
        <a:tint val="50%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%"/>
      </a:schemeClr>
    </dgm:fillClrLst>
    <dgm:linClrLst meth="repeat">
      <a:schemeClr val="accent3">
        <a:shade val="80%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%"/>
      </a:schemeClr>
    </dgm:fillClrLst>
    <dgm:linClrLst meth="repeat">
      <a:schemeClr val="accent3">
        <a:tint val="90%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%"/>
      </a:schemeClr>
    </dgm:fillClrLst>
    <dgm:linClrLst meth="repeat">
      <a:schemeClr val="accent3">
        <a:tint val="70%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%"/>
      </a:schemeClr>
    </dgm:fillClrLst>
    <dgm:linClrLst meth="repeat">
      <a:schemeClr val="accent3">
        <a:tint val="50%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%"/>
      </a:schemeClr>
    </dgm:fillClrLst>
    <dgm:linClrLst meth="cycle">
      <a:schemeClr val="accent3">
        <a:shade val="50%"/>
      </a:schemeClr>
      <a:schemeClr val="accent3">
        <a:tint val="55%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%"/>
      </a:schemeClr>
    </dgm:fillClrLst>
    <dgm:linClrLst meth="cycle">
      <a:schemeClr val="accent3">
        <a:shade val="50%"/>
      </a:schemeClr>
      <a:schemeClr val="accent3">
        <a:tint val="55%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%"/>
      </a:schemeClr>
    </dgm:fillClrLst>
    <dgm:linClrLst meth="cycle">
      <a:schemeClr val="accent3">
        <a:shade val="50%"/>
      </a:schemeClr>
      <a:schemeClr val="accent3">
        <a:tint val="55%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%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%"/>
      </a:schemeClr>
    </dgm:fillClrLst>
    <dgm:linClrLst meth="cycle">
      <a:schemeClr val="accent3">
        <a:shade val="50%"/>
      </a:schemeClr>
      <a:schemeClr val="accent3">
        <a:tint val="55%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%"/>
      </a:schemeClr>
      <a:schemeClr val="accent3">
        <a:tint val="55%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%"/>
        <a:tint val="55%"/>
      </a:schemeClr>
    </dgm:fillClrLst>
    <dgm:linClrLst meth="repeat">
      <a:schemeClr val="accent3">
        <a:alpha val="90%"/>
        <a:tint val="55%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%"/>
        <a:tint val="55%"/>
      </a:schemeClr>
    </dgm:fillClrLst>
    <dgm:linClrLst meth="repeat">
      <a:schemeClr val="accent3">
        <a:alpha val="90%"/>
        <a:tint val="55%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%"/>
        <a:tint val="55%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%"/>
      </a:schemeClr>
    </dgm:fillClrLst>
    <dgm:linClrLst meth="repeat">
      <a:schemeClr val="accent3">
        <a:shade val="80%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%"/>
      </a:schemeClr>
    </dgm:fillClrLst>
    <dgm:linClrLst meth="repeat">
      <a:schemeClr val="accent3">
        <a:tint val="90%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%"/>
      </a:schemeClr>
    </dgm:fillClrLst>
    <dgm:linClrLst meth="repeat">
      <a:schemeClr val="accent3">
        <a:tint val="70%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%"/>
      </a:schemeClr>
    </dgm:fillClrLst>
    <dgm:linClrLst meth="repeat">
      <a:schemeClr val="accent3">
        <a:tint val="50%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%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%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%"/>
        <a:alpha val="55%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%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%"/>
      </a:schemeClr>
    </dgm:fillClrLst>
    <dgm:linClrLst meth="repeat">
      <a:schemeClr val="dk1">
        <a:alpha val="0%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purl.oclc.org/ooxml/drawingml/diagram" xmlns:a="http://purl.oclc.org/ooxml/drawingml/main">
  <dgm:ptLst>
    <dgm:pt modelId="{9AD48620-6ABA-40AF-BDF6-5E12451CD74A}" type="doc">
      <dgm:prSet loTypeId="urn:microsoft.com/office/officeart/2005/8/layout/cycle2" loCatId="cycle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fr-BE"/>
        </a:p>
      </dgm:t>
    </dgm:pt>
    <dgm:pt modelId="{D0DF50B7-A04A-4211-9E5C-0BEBD8895FFF}">
      <dgm:prSet phldrT="[Texte]"/>
      <dgm:spPr>
        <a:solidFill>
          <a:srgbClr val="FF0000"/>
        </a:solidFill>
      </dgm:spPr>
      <dgm:t>
        <a:bodyPr/>
        <a:lstStyle/>
        <a:p>
          <a:r>
            <a:rPr lang="fr-BE" dirty="0"/>
            <a:t>Ecrire un test unitaire</a:t>
          </a:r>
        </a:p>
      </dgm:t>
    </dgm:pt>
    <dgm:pt modelId="{6E3C4C40-1224-4CFB-9AAB-702D999E085F}" type="parTrans" cxnId="{B1E8283B-C012-45ED-BF30-7AD1736C549F}">
      <dgm:prSet/>
      <dgm:spPr/>
      <dgm:t>
        <a:bodyPr/>
        <a:lstStyle/>
        <a:p>
          <a:endParaRPr lang="fr-BE"/>
        </a:p>
      </dgm:t>
    </dgm:pt>
    <dgm:pt modelId="{7641CD3A-EEC6-4871-8135-EF1108D49FD7}" type="sibTrans" cxnId="{B1E8283B-C012-45ED-BF30-7AD1736C549F}">
      <dgm:prSet/>
      <dgm:spPr/>
      <dgm:t>
        <a:bodyPr/>
        <a:lstStyle/>
        <a:p>
          <a:endParaRPr lang="fr-BE"/>
        </a:p>
      </dgm:t>
    </dgm:pt>
    <dgm:pt modelId="{7AF980E7-D244-446B-9CE1-ABD59D8E6628}">
      <dgm:prSet phldrT="[Texte]"/>
      <dgm:spPr>
        <a:solidFill>
          <a:srgbClr val="00B050"/>
        </a:solidFill>
      </dgm:spPr>
      <dgm:t>
        <a:bodyPr/>
        <a:lstStyle/>
        <a:p>
          <a:r>
            <a:rPr lang="fr-BE" dirty="0"/>
            <a:t>Code minimal pour passer le test</a:t>
          </a:r>
        </a:p>
      </dgm:t>
    </dgm:pt>
    <dgm:pt modelId="{1D908422-8F61-444E-ABDE-508B52F6C1AD}" type="parTrans" cxnId="{7C4CB992-98EC-4CCE-9BA5-C15C055F327F}">
      <dgm:prSet/>
      <dgm:spPr/>
      <dgm:t>
        <a:bodyPr/>
        <a:lstStyle/>
        <a:p>
          <a:endParaRPr lang="fr-BE"/>
        </a:p>
      </dgm:t>
    </dgm:pt>
    <dgm:pt modelId="{21ED065F-829C-484D-A290-929B355B255F}" type="sibTrans" cxnId="{7C4CB992-98EC-4CCE-9BA5-C15C055F327F}">
      <dgm:prSet/>
      <dgm:spPr/>
      <dgm:t>
        <a:bodyPr/>
        <a:lstStyle/>
        <a:p>
          <a:endParaRPr lang="fr-BE"/>
        </a:p>
      </dgm:t>
    </dgm:pt>
    <dgm:pt modelId="{2B9154E6-01CF-4261-AF3F-FCFF3E450D40}">
      <dgm:prSet phldrT="[Texte]"/>
      <dgm:spPr/>
      <dgm:t>
        <a:bodyPr/>
        <a:lstStyle/>
        <a:p>
          <a:r>
            <a:rPr lang="fr-BE" dirty="0"/>
            <a:t>Commit</a:t>
          </a:r>
        </a:p>
      </dgm:t>
    </dgm:pt>
    <dgm:pt modelId="{9FA2D344-1F35-42C7-AB16-B748609C042D}" type="parTrans" cxnId="{535D8B58-779F-4C71-B59C-54C57DC632F6}">
      <dgm:prSet/>
      <dgm:spPr/>
      <dgm:t>
        <a:bodyPr/>
        <a:lstStyle/>
        <a:p>
          <a:endParaRPr lang="fr-BE"/>
        </a:p>
      </dgm:t>
    </dgm:pt>
    <dgm:pt modelId="{491C5F1B-80F3-415F-BB9E-9DE9C123CF5C}" type="sibTrans" cxnId="{535D8B58-779F-4C71-B59C-54C57DC632F6}">
      <dgm:prSet/>
      <dgm:spPr/>
      <dgm:t>
        <a:bodyPr/>
        <a:lstStyle/>
        <a:p>
          <a:endParaRPr lang="fr-BE"/>
        </a:p>
      </dgm:t>
    </dgm:pt>
    <dgm:pt modelId="{0C7CBAB6-0C6D-49CB-8E06-2E5C1DC93B2B}">
      <dgm:prSet phldrT="[Texte]"/>
      <dgm:spPr/>
      <dgm:t>
        <a:bodyPr/>
        <a:lstStyle/>
        <a:p>
          <a:r>
            <a:rPr lang="fr-BE" dirty="0" err="1"/>
            <a:t>Refactor</a:t>
          </a:r>
          <a:endParaRPr lang="fr-BE" dirty="0"/>
        </a:p>
      </dgm:t>
    </dgm:pt>
    <dgm:pt modelId="{2329801D-F89B-4791-BBC8-2D30A2E83498}" type="parTrans" cxnId="{C5E3269C-FFD4-4F8D-9EFC-576CD46FC583}">
      <dgm:prSet/>
      <dgm:spPr/>
      <dgm:t>
        <a:bodyPr/>
        <a:lstStyle/>
        <a:p>
          <a:endParaRPr lang="fr-BE"/>
        </a:p>
      </dgm:t>
    </dgm:pt>
    <dgm:pt modelId="{7C4CD373-CE4E-450C-9E79-B14A7B1283BE}" type="sibTrans" cxnId="{C5E3269C-FFD4-4F8D-9EFC-576CD46FC583}">
      <dgm:prSet/>
      <dgm:spPr/>
      <dgm:t>
        <a:bodyPr/>
        <a:lstStyle/>
        <a:p>
          <a:endParaRPr lang="fr-BE"/>
        </a:p>
      </dgm:t>
    </dgm:pt>
    <dgm:pt modelId="{4A921CE2-E378-4C1A-8D23-B42C76D4B498}">
      <dgm:prSet phldrT="[Texte]"/>
      <dgm:spPr/>
      <dgm:t>
        <a:bodyPr/>
        <a:lstStyle/>
        <a:p>
          <a:r>
            <a:rPr lang="fr-BE" dirty="0"/>
            <a:t>Commit</a:t>
          </a:r>
        </a:p>
      </dgm:t>
    </dgm:pt>
    <dgm:pt modelId="{B12AB4BA-645A-4550-BCE4-126008FE4E21}" type="parTrans" cxnId="{9BFE5078-1B48-4963-B6EB-8BEFC1A4336B}">
      <dgm:prSet/>
      <dgm:spPr/>
      <dgm:t>
        <a:bodyPr/>
        <a:lstStyle/>
        <a:p>
          <a:endParaRPr lang="fr-BE"/>
        </a:p>
      </dgm:t>
    </dgm:pt>
    <dgm:pt modelId="{A7F61515-144B-458C-8367-A2AB16A53493}" type="sibTrans" cxnId="{9BFE5078-1B48-4963-B6EB-8BEFC1A4336B}">
      <dgm:prSet/>
      <dgm:spPr/>
      <dgm:t>
        <a:bodyPr/>
        <a:lstStyle/>
        <a:p>
          <a:endParaRPr lang="fr-BE"/>
        </a:p>
      </dgm:t>
    </dgm:pt>
    <dgm:pt modelId="{C087DD62-76CE-4296-BEE8-7D3C4749DB2F}" type="pres">
      <dgm:prSet presAssocID="{9AD48620-6ABA-40AF-BDF6-5E12451CD74A}" presName="cycle" presStyleCnt="0">
        <dgm:presLayoutVars>
          <dgm:dir/>
          <dgm:resizeHandles val="exact"/>
        </dgm:presLayoutVars>
      </dgm:prSet>
      <dgm:spPr/>
    </dgm:pt>
    <dgm:pt modelId="{ABE8D3CC-205A-43C4-8F81-DB1FF918D612}" type="pres">
      <dgm:prSet presAssocID="{D0DF50B7-A04A-4211-9E5C-0BEBD8895FFF}" presName="node" presStyleLbl="node1" presStyleIdx="0" presStyleCnt="5">
        <dgm:presLayoutVars>
          <dgm:bulletEnabled val="1"/>
        </dgm:presLayoutVars>
      </dgm:prSet>
      <dgm:spPr/>
    </dgm:pt>
    <dgm:pt modelId="{0C7D542C-24EB-4A3C-9283-E422F9981812}" type="pres">
      <dgm:prSet presAssocID="{7641CD3A-EEC6-4871-8135-EF1108D49FD7}" presName="sibTrans" presStyleLbl="sibTrans2D1" presStyleIdx="0" presStyleCnt="5"/>
      <dgm:spPr/>
    </dgm:pt>
    <dgm:pt modelId="{3F8BBD8F-12F6-49D8-9E1E-95434D383D24}" type="pres">
      <dgm:prSet presAssocID="{7641CD3A-EEC6-4871-8135-EF1108D49FD7}" presName="connectorText" presStyleLbl="sibTrans2D1" presStyleIdx="0" presStyleCnt="5"/>
      <dgm:spPr/>
    </dgm:pt>
    <dgm:pt modelId="{3A485D4C-9F08-4C01-A701-385E07D46AA1}" type="pres">
      <dgm:prSet presAssocID="{7AF980E7-D244-446B-9CE1-ABD59D8E6628}" presName="node" presStyleLbl="node1" presStyleIdx="1" presStyleCnt="5">
        <dgm:presLayoutVars>
          <dgm:bulletEnabled val="1"/>
        </dgm:presLayoutVars>
      </dgm:prSet>
      <dgm:spPr/>
    </dgm:pt>
    <dgm:pt modelId="{FB456FBC-545F-4E53-8F42-70E745A716F9}" type="pres">
      <dgm:prSet presAssocID="{21ED065F-829C-484D-A290-929B355B255F}" presName="sibTrans" presStyleLbl="sibTrans2D1" presStyleIdx="1" presStyleCnt="5"/>
      <dgm:spPr/>
    </dgm:pt>
    <dgm:pt modelId="{4DEC4E7A-547A-4930-9B86-CA66EC6882C2}" type="pres">
      <dgm:prSet presAssocID="{21ED065F-829C-484D-A290-929B355B255F}" presName="connectorText" presStyleLbl="sibTrans2D1" presStyleIdx="1" presStyleCnt="5"/>
      <dgm:spPr/>
    </dgm:pt>
    <dgm:pt modelId="{4534F962-A040-4745-832A-1D374538A967}" type="pres">
      <dgm:prSet presAssocID="{2B9154E6-01CF-4261-AF3F-FCFF3E450D40}" presName="node" presStyleLbl="node1" presStyleIdx="2" presStyleCnt="5" custScaleX="60.707%" custScaleY="64.054%">
        <dgm:presLayoutVars>
          <dgm:bulletEnabled val="1"/>
        </dgm:presLayoutVars>
      </dgm:prSet>
      <dgm:spPr/>
    </dgm:pt>
    <dgm:pt modelId="{42ADA3E2-8B1F-44AC-B746-0AA74C8B6071}" type="pres">
      <dgm:prSet presAssocID="{491C5F1B-80F3-415F-BB9E-9DE9C123CF5C}" presName="sibTrans" presStyleLbl="sibTrans2D1" presStyleIdx="2" presStyleCnt="5"/>
      <dgm:spPr/>
    </dgm:pt>
    <dgm:pt modelId="{43A66FE4-C1DA-4B0F-9C6D-D02E1FDB575E}" type="pres">
      <dgm:prSet presAssocID="{491C5F1B-80F3-415F-BB9E-9DE9C123CF5C}" presName="connectorText" presStyleLbl="sibTrans2D1" presStyleIdx="2" presStyleCnt="5"/>
      <dgm:spPr/>
    </dgm:pt>
    <dgm:pt modelId="{F0775F65-2DBC-4471-9CDF-B07AEDC1266F}" type="pres">
      <dgm:prSet presAssocID="{0C7CBAB6-0C6D-49CB-8E06-2E5C1DC93B2B}" presName="node" presStyleLbl="node1" presStyleIdx="3" presStyleCnt="5">
        <dgm:presLayoutVars>
          <dgm:bulletEnabled val="1"/>
        </dgm:presLayoutVars>
      </dgm:prSet>
      <dgm:spPr/>
    </dgm:pt>
    <dgm:pt modelId="{30A86376-2288-433B-B50D-F875D6DA63DF}" type="pres">
      <dgm:prSet presAssocID="{7C4CD373-CE4E-450C-9E79-B14A7B1283BE}" presName="sibTrans" presStyleLbl="sibTrans2D1" presStyleIdx="3" presStyleCnt="5"/>
      <dgm:spPr/>
    </dgm:pt>
    <dgm:pt modelId="{10D90CF5-B52F-42B4-9875-320B3EB613ED}" type="pres">
      <dgm:prSet presAssocID="{7C4CD373-CE4E-450C-9E79-B14A7B1283BE}" presName="connectorText" presStyleLbl="sibTrans2D1" presStyleIdx="3" presStyleCnt="5"/>
      <dgm:spPr/>
    </dgm:pt>
    <dgm:pt modelId="{A94F6070-47C3-40F1-AC1B-8789B7BF8E6E}" type="pres">
      <dgm:prSet presAssocID="{4A921CE2-E378-4C1A-8D23-B42C76D4B498}" presName="node" presStyleLbl="node1" presStyleIdx="4" presStyleCnt="5" custScaleX="65.311%" custScaleY="71.462%">
        <dgm:presLayoutVars>
          <dgm:bulletEnabled val="1"/>
        </dgm:presLayoutVars>
      </dgm:prSet>
      <dgm:spPr/>
    </dgm:pt>
    <dgm:pt modelId="{34D46ABE-7A06-4825-94E4-822D9989D1BD}" type="pres">
      <dgm:prSet presAssocID="{A7F61515-144B-458C-8367-A2AB16A53493}" presName="sibTrans" presStyleLbl="sibTrans2D1" presStyleIdx="4" presStyleCnt="5"/>
      <dgm:spPr/>
    </dgm:pt>
    <dgm:pt modelId="{6A1A9566-CAAF-4A4B-B4AA-9D66656B4A29}" type="pres">
      <dgm:prSet presAssocID="{A7F61515-144B-458C-8367-A2AB16A53493}" presName="connectorText" presStyleLbl="sibTrans2D1" presStyleIdx="4" presStyleCnt="5"/>
      <dgm:spPr/>
    </dgm:pt>
  </dgm:ptLst>
  <dgm:cxnLst>
    <dgm:cxn modelId="{4ECBA016-15B2-4BCD-876F-6282BF0619B0}" type="presOf" srcId="{7641CD3A-EEC6-4871-8135-EF1108D49FD7}" destId="{3F8BBD8F-12F6-49D8-9E1E-95434D383D24}" srcOrd="1" destOrd="0" presId="urn:microsoft.com/office/officeart/2005/8/layout/cycle2"/>
    <dgm:cxn modelId="{844D0723-1625-4F4D-8D55-9A85230DB810}" type="presOf" srcId="{2B9154E6-01CF-4261-AF3F-FCFF3E450D40}" destId="{4534F962-A040-4745-832A-1D374538A967}" srcOrd="0" destOrd="0" presId="urn:microsoft.com/office/officeart/2005/8/layout/cycle2"/>
    <dgm:cxn modelId="{A1E48726-64C9-4051-8A54-C7284859DC09}" type="presOf" srcId="{A7F61515-144B-458C-8367-A2AB16A53493}" destId="{6A1A9566-CAAF-4A4B-B4AA-9D66656B4A29}" srcOrd="1" destOrd="0" presId="urn:microsoft.com/office/officeart/2005/8/layout/cycle2"/>
    <dgm:cxn modelId="{D1AF3F36-0D16-41FA-A0C6-42E8B73D5272}" type="presOf" srcId="{491C5F1B-80F3-415F-BB9E-9DE9C123CF5C}" destId="{43A66FE4-C1DA-4B0F-9C6D-D02E1FDB575E}" srcOrd="1" destOrd="0" presId="urn:microsoft.com/office/officeart/2005/8/layout/cycle2"/>
    <dgm:cxn modelId="{B1E8283B-C012-45ED-BF30-7AD1736C549F}" srcId="{9AD48620-6ABA-40AF-BDF6-5E12451CD74A}" destId="{D0DF50B7-A04A-4211-9E5C-0BEBD8895FFF}" srcOrd="0" destOrd="0" parTransId="{6E3C4C40-1224-4CFB-9AAB-702D999E085F}" sibTransId="{7641CD3A-EEC6-4871-8135-EF1108D49FD7}"/>
    <dgm:cxn modelId="{EDFB353D-E5A1-4EA8-BAF2-E1562B6737AD}" type="presOf" srcId="{9AD48620-6ABA-40AF-BDF6-5E12451CD74A}" destId="{C087DD62-76CE-4296-BEE8-7D3C4749DB2F}" srcOrd="0" destOrd="0" presId="urn:microsoft.com/office/officeart/2005/8/layout/cycle2"/>
    <dgm:cxn modelId="{8AA4B66B-8AB8-4DB5-867E-9DF518CD08D4}" type="presOf" srcId="{21ED065F-829C-484D-A290-929B355B255F}" destId="{FB456FBC-545F-4E53-8F42-70E745A716F9}" srcOrd="0" destOrd="0" presId="urn:microsoft.com/office/officeart/2005/8/layout/cycle2"/>
    <dgm:cxn modelId="{64221750-B11D-4128-8A37-44BC2724520D}" type="presOf" srcId="{4A921CE2-E378-4C1A-8D23-B42C76D4B498}" destId="{A94F6070-47C3-40F1-AC1B-8789B7BF8E6E}" srcOrd="0" destOrd="0" presId="urn:microsoft.com/office/officeart/2005/8/layout/cycle2"/>
    <dgm:cxn modelId="{11719270-CFAD-476A-B877-F107AE77B497}" type="presOf" srcId="{7C4CD373-CE4E-450C-9E79-B14A7B1283BE}" destId="{10D90CF5-B52F-42B4-9875-320B3EB613ED}" srcOrd="1" destOrd="0" presId="urn:microsoft.com/office/officeart/2005/8/layout/cycle2"/>
    <dgm:cxn modelId="{9BFE5078-1B48-4963-B6EB-8BEFC1A4336B}" srcId="{9AD48620-6ABA-40AF-BDF6-5E12451CD74A}" destId="{4A921CE2-E378-4C1A-8D23-B42C76D4B498}" srcOrd="4" destOrd="0" parTransId="{B12AB4BA-645A-4550-BCE4-126008FE4E21}" sibTransId="{A7F61515-144B-458C-8367-A2AB16A53493}"/>
    <dgm:cxn modelId="{535D8B58-779F-4C71-B59C-54C57DC632F6}" srcId="{9AD48620-6ABA-40AF-BDF6-5E12451CD74A}" destId="{2B9154E6-01CF-4261-AF3F-FCFF3E450D40}" srcOrd="2" destOrd="0" parTransId="{9FA2D344-1F35-42C7-AB16-B748609C042D}" sibTransId="{491C5F1B-80F3-415F-BB9E-9DE9C123CF5C}"/>
    <dgm:cxn modelId="{90591C84-F810-4EC0-8AA0-037F04EEFF2D}" type="presOf" srcId="{7AF980E7-D244-446B-9CE1-ABD59D8E6628}" destId="{3A485D4C-9F08-4C01-A701-385E07D46AA1}" srcOrd="0" destOrd="0" presId="urn:microsoft.com/office/officeart/2005/8/layout/cycle2"/>
    <dgm:cxn modelId="{9B402884-FCBE-42F7-8B52-594C323EEA47}" type="presOf" srcId="{0C7CBAB6-0C6D-49CB-8E06-2E5C1DC93B2B}" destId="{F0775F65-2DBC-4471-9CDF-B07AEDC1266F}" srcOrd="0" destOrd="0" presId="urn:microsoft.com/office/officeart/2005/8/layout/cycle2"/>
    <dgm:cxn modelId="{7C4CB992-98EC-4CCE-9BA5-C15C055F327F}" srcId="{9AD48620-6ABA-40AF-BDF6-5E12451CD74A}" destId="{7AF980E7-D244-446B-9CE1-ABD59D8E6628}" srcOrd="1" destOrd="0" parTransId="{1D908422-8F61-444E-ABDE-508B52F6C1AD}" sibTransId="{21ED065F-829C-484D-A290-929B355B255F}"/>
    <dgm:cxn modelId="{C5E3269C-FFD4-4F8D-9EFC-576CD46FC583}" srcId="{9AD48620-6ABA-40AF-BDF6-5E12451CD74A}" destId="{0C7CBAB6-0C6D-49CB-8E06-2E5C1DC93B2B}" srcOrd="3" destOrd="0" parTransId="{2329801D-F89B-4791-BBC8-2D30A2E83498}" sibTransId="{7C4CD373-CE4E-450C-9E79-B14A7B1283BE}"/>
    <dgm:cxn modelId="{2F3A3EB8-BD85-4E69-8E57-6A9F2CA07C32}" type="presOf" srcId="{D0DF50B7-A04A-4211-9E5C-0BEBD8895FFF}" destId="{ABE8D3CC-205A-43C4-8F81-DB1FF918D612}" srcOrd="0" destOrd="0" presId="urn:microsoft.com/office/officeart/2005/8/layout/cycle2"/>
    <dgm:cxn modelId="{79C2EBB9-12DE-4EE4-A133-91F562692B56}" type="presOf" srcId="{A7F61515-144B-458C-8367-A2AB16A53493}" destId="{34D46ABE-7A06-4825-94E4-822D9989D1BD}" srcOrd="0" destOrd="0" presId="urn:microsoft.com/office/officeart/2005/8/layout/cycle2"/>
    <dgm:cxn modelId="{7A69DEC4-4496-465F-930B-04C29BEEED25}" type="presOf" srcId="{7641CD3A-EEC6-4871-8135-EF1108D49FD7}" destId="{0C7D542C-24EB-4A3C-9283-E422F9981812}" srcOrd="0" destOrd="0" presId="urn:microsoft.com/office/officeart/2005/8/layout/cycle2"/>
    <dgm:cxn modelId="{E7928ACB-AB51-4123-8CD8-3B6B44B5ABB5}" type="presOf" srcId="{7C4CD373-CE4E-450C-9E79-B14A7B1283BE}" destId="{30A86376-2288-433B-B50D-F875D6DA63DF}" srcOrd="0" destOrd="0" presId="urn:microsoft.com/office/officeart/2005/8/layout/cycle2"/>
    <dgm:cxn modelId="{ACE4E9D4-5018-4BB2-9538-AB4096D2A35A}" type="presOf" srcId="{21ED065F-829C-484D-A290-929B355B255F}" destId="{4DEC4E7A-547A-4930-9B86-CA66EC6882C2}" srcOrd="1" destOrd="0" presId="urn:microsoft.com/office/officeart/2005/8/layout/cycle2"/>
    <dgm:cxn modelId="{A0B819E0-2B9F-49C6-8A4F-A6A6D8616A1A}" type="presOf" srcId="{491C5F1B-80F3-415F-BB9E-9DE9C123CF5C}" destId="{42ADA3E2-8B1F-44AC-B746-0AA74C8B6071}" srcOrd="0" destOrd="0" presId="urn:microsoft.com/office/officeart/2005/8/layout/cycle2"/>
    <dgm:cxn modelId="{7408F353-A73E-41A1-8D78-DE301282C605}" type="presParOf" srcId="{C087DD62-76CE-4296-BEE8-7D3C4749DB2F}" destId="{ABE8D3CC-205A-43C4-8F81-DB1FF918D612}" srcOrd="0" destOrd="0" presId="urn:microsoft.com/office/officeart/2005/8/layout/cycle2"/>
    <dgm:cxn modelId="{6625312C-A58B-4F20-B2F1-12BE4557253A}" type="presParOf" srcId="{C087DD62-76CE-4296-BEE8-7D3C4749DB2F}" destId="{0C7D542C-24EB-4A3C-9283-E422F9981812}" srcOrd="1" destOrd="0" presId="urn:microsoft.com/office/officeart/2005/8/layout/cycle2"/>
    <dgm:cxn modelId="{B7EB7CAA-3BDF-490D-82E3-327D50F84489}" type="presParOf" srcId="{0C7D542C-24EB-4A3C-9283-E422F9981812}" destId="{3F8BBD8F-12F6-49D8-9E1E-95434D383D24}" srcOrd="0" destOrd="0" presId="urn:microsoft.com/office/officeart/2005/8/layout/cycle2"/>
    <dgm:cxn modelId="{03C67542-417F-4F79-8B91-F43E0761C32B}" type="presParOf" srcId="{C087DD62-76CE-4296-BEE8-7D3C4749DB2F}" destId="{3A485D4C-9F08-4C01-A701-385E07D46AA1}" srcOrd="2" destOrd="0" presId="urn:microsoft.com/office/officeart/2005/8/layout/cycle2"/>
    <dgm:cxn modelId="{16A3AF22-757F-4D3D-BB58-5A3FB4F8B43D}" type="presParOf" srcId="{C087DD62-76CE-4296-BEE8-7D3C4749DB2F}" destId="{FB456FBC-545F-4E53-8F42-70E745A716F9}" srcOrd="3" destOrd="0" presId="urn:microsoft.com/office/officeart/2005/8/layout/cycle2"/>
    <dgm:cxn modelId="{6DD59EC9-331C-47B2-BD24-1E795018502A}" type="presParOf" srcId="{FB456FBC-545F-4E53-8F42-70E745A716F9}" destId="{4DEC4E7A-547A-4930-9B86-CA66EC6882C2}" srcOrd="0" destOrd="0" presId="urn:microsoft.com/office/officeart/2005/8/layout/cycle2"/>
    <dgm:cxn modelId="{412E5FE4-E614-4C69-B136-65D2F2CC25FF}" type="presParOf" srcId="{C087DD62-76CE-4296-BEE8-7D3C4749DB2F}" destId="{4534F962-A040-4745-832A-1D374538A967}" srcOrd="4" destOrd="0" presId="urn:microsoft.com/office/officeart/2005/8/layout/cycle2"/>
    <dgm:cxn modelId="{B68749C8-C638-413E-9B0D-98FCABC7DCCD}" type="presParOf" srcId="{C087DD62-76CE-4296-BEE8-7D3C4749DB2F}" destId="{42ADA3E2-8B1F-44AC-B746-0AA74C8B6071}" srcOrd="5" destOrd="0" presId="urn:microsoft.com/office/officeart/2005/8/layout/cycle2"/>
    <dgm:cxn modelId="{AC33C6F2-3964-4DAA-ACE6-55711CFFFA21}" type="presParOf" srcId="{42ADA3E2-8B1F-44AC-B746-0AA74C8B6071}" destId="{43A66FE4-C1DA-4B0F-9C6D-D02E1FDB575E}" srcOrd="0" destOrd="0" presId="urn:microsoft.com/office/officeart/2005/8/layout/cycle2"/>
    <dgm:cxn modelId="{10432239-2FD4-45A1-BDB6-D72747D982A6}" type="presParOf" srcId="{C087DD62-76CE-4296-BEE8-7D3C4749DB2F}" destId="{F0775F65-2DBC-4471-9CDF-B07AEDC1266F}" srcOrd="6" destOrd="0" presId="urn:microsoft.com/office/officeart/2005/8/layout/cycle2"/>
    <dgm:cxn modelId="{BC79BB28-9199-4E2B-A162-C1F8AFF9A778}" type="presParOf" srcId="{C087DD62-76CE-4296-BEE8-7D3C4749DB2F}" destId="{30A86376-2288-433B-B50D-F875D6DA63DF}" srcOrd="7" destOrd="0" presId="urn:microsoft.com/office/officeart/2005/8/layout/cycle2"/>
    <dgm:cxn modelId="{73968F03-CAB9-47B0-B3DE-D191072AD97C}" type="presParOf" srcId="{30A86376-2288-433B-B50D-F875D6DA63DF}" destId="{10D90CF5-B52F-42B4-9875-320B3EB613ED}" srcOrd="0" destOrd="0" presId="urn:microsoft.com/office/officeart/2005/8/layout/cycle2"/>
    <dgm:cxn modelId="{28ED7675-B655-43F8-A7EA-9D06EBDB1049}" type="presParOf" srcId="{C087DD62-76CE-4296-BEE8-7D3C4749DB2F}" destId="{A94F6070-47C3-40F1-AC1B-8789B7BF8E6E}" srcOrd="8" destOrd="0" presId="urn:microsoft.com/office/officeart/2005/8/layout/cycle2"/>
    <dgm:cxn modelId="{24B0F5FA-CDCB-44DA-BBDD-EEC10C6ACD89}" type="presParOf" srcId="{C087DD62-76CE-4296-BEE8-7D3C4749DB2F}" destId="{34D46ABE-7A06-4825-94E4-822D9989D1BD}" srcOrd="9" destOrd="0" presId="urn:microsoft.com/office/officeart/2005/8/layout/cycle2"/>
    <dgm:cxn modelId="{245D218C-4B7E-49A8-A4ED-C952D9067000}" type="presParOf" srcId="{34D46ABE-7A06-4825-94E4-822D9989D1BD}" destId="{6A1A9566-CAAF-4A4B-B4AA-9D66656B4A29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purl.oclc.org/ooxml/drawingml/diagram" xmlns:dsp="http://schemas.microsoft.com/office/drawing/2008/diagram" xmlns:a="http://purl.oclc.org/ooxml/drawingml/main">
  <dsp:spTree>
    <dsp:nvGrpSpPr>
      <dsp:cNvPr id="0" name=""/>
      <dsp:cNvGrpSpPr/>
    </dsp:nvGrpSpPr>
    <dsp:grpSpPr/>
    <dsp:sp modelId="{ABE8D3CC-205A-43C4-8F81-DB1FF918D612}">
      <dsp:nvSpPr>
        <dsp:cNvPr id="0" name=""/>
        <dsp:cNvSpPr/>
      </dsp:nvSpPr>
      <dsp:spPr>
        <a:xfrm>
          <a:off x="3383325" y="869"/>
          <a:ext cx="1297417" cy="1297417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fr-BE" sz="1200" kern="1200" dirty="0"/>
            <a:t>Ecrire un test unitaire</a:t>
          </a:r>
        </a:p>
      </dsp:txBody>
      <dsp:txXfrm>
        <a:off x="3573327" y="190871"/>
        <a:ext cx="917413" cy="917413"/>
      </dsp:txXfrm>
    </dsp:sp>
    <dsp:sp modelId="{0C7D542C-24EB-4A3C-9283-E422F9981812}">
      <dsp:nvSpPr>
        <dsp:cNvPr id="0" name=""/>
        <dsp:cNvSpPr/>
      </dsp:nvSpPr>
      <dsp:spPr>
        <a:xfrm rot="2160000">
          <a:off x="4639805" y="997603"/>
          <a:ext cx="345177" cy="437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%"/>
            <a:hueOff val="0"/>
            <a:satOff val="0%"/>
            <a:lumOff val="0%"/>
            <a:alphaOff val="0%"/>
          </a:schemeClr>
        </a:solidFill>
        <a:ln>
          <a:noFill/>
        </a:ln>
        <a:effectLst/>
      </dsp:spPr>
      <dsp:style>
        <a:lnRef idx="0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endParaRPr lang="fr-BE" sz="1000" kern="1200"/>
        </a:p>
      </dsp:txBody>
      <dsp:txXfrm>
        <a:off x="4649693" y="1054746"/>
        <a:ext cx="241624" cy="262726"/>
      </dsp:txXfrm>
    </dsp:sp>
    <dsp:sp modelId="{3A485D4C-9F08-4C01-A701-385E07D46AA1}">
      <dsp:nvSpPr>
        <dsp:cNvPr id="0" name=""/>
        <dsp:cNvSpPr/>
      </dsp:nvSpPr>
      <dsp:spPr>
        <a:xfrm>
          <a:off x="4959852" y="1146283"/>
          <a:ext cx="1297417" cy="1297417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fr-BE" sz="1200" kern="1200" dirty="0"/>
            <a:t>Code minimal pour passer le test</a:t>
          </a:r>
        </a:p>
      </dsp:txBody>
      <dsp:txXfrm>
        <a:off x="5149854" y="1336285"/>
        <a:ext cx="917413" cy="917413"/>
      </dsp:txXfrm>
    </dsp:sp>
    <dsp:sp modelId="{FB456FBC-545F-4E53-8F42-70E745A716F9}">
      <dsp:nvSpPr>
        <dsp:cNvPr id="0" name=""/>
        <dsp:cNvSpPr/>
      </dsp:nvSpPr>
      <dsp:spPr>
        <a:xfrm rot="6480000">
          <a:off x="5040234" y="2602009"/>
          <a:ext cx="469946" cy="437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%"/>
            <a:hueOff val="0"/>
            <a:satOff val="0%"/>
            <a:lumOff val="9.238%"/>
            <a:alphaOff val="0%"/>
          </a:schemeClr>
        </a:solidFill>
        <a:ln>
          <a:noFill/>
        </a:ln>
        <a:effectLst/>
      </dsp:spPr>
      <dsp:style>
        <a:lnRef idx="0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endParaRPr lang="fr-BE" sz="1000" kern="1200"/>
        </a:p>
      </dsp:txBody>
      <dsp:txXfrm rot="10800000">
        <a:off x="5126212" y="2627118"/>
        <a:ext cx="338583" cy="262726"/>
      </dsp:txXfrm>
    </dsp:sp>
    <dsp:sp modelId="{4534F962-A040-4745-832A-1D374538A967}">
      <dsp:nvSpPr>
        <dsp:cNvPr id="0" name=""/>
        <dsp:cNvSpPr/>
      </dsp:nvSpPr>
      <dsp:spPr>
        <a:xfrm>
          <a:off x="4612569" y="3232787"/>
          <a:ext cx="787623" cy="831047"/>
        </a:xfrm>
        <a:prstGeom prst="ellipse">
          <a:avLst/>
        </a:prstGeom>
        <a:solidFill>
          <a:schemeClr val="accent3">
            <a:shade val="50%"/>
            <a:hueOff val="0"/>
            <a:satOff val="0%"/>
            <a:lumOff val="28.77%"/>
            <a:alphaOff val="0%"/>
          </a:schemeClr>
        </a:solid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fr-BE" sz="1200" kern="1200" dirty="0"/>
            <a:t>Commit</a:t>
          </a:r>
        </a:p>
      </dsp:txBody>
      <dsp:txXfrm>
        <a:off x="4727914" y="3354491"/>
        <a:ext cx="556933" cy="587639"/>
      </dsp:txXfrm>
    </dsp:sp>
    <dsp:sp modelId="{42ADA3E2-8B1F-44AC-B746-0AA74C8B6071}">
      <dsp:nvSpPr>
        <dsp:cNvPr id="0" name=""/>
        <dsp:cNvSpPr/>
      </dsp:nvSpPr>
      <dsp:spPr>
        <a:xfrm rot="10800000">
          <a:off x="3932938" y="3429371"/>
          <a:ext cx="480272" cy="437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%"/>
            <a:hueOff val="0"/>
            <a:satOff val="0%"/>
            <a:lumOff val="18.476%"/>
            <a:alphaOff val="0%"/>
          </a:schemeClr>
        </a:solidFill>
        <a:ln>
          <a:noFill/>
        </a:ln>
        <a:effectLst/>
      </dsp:spPr>
      <dsp:style>
        <a:lnRef idx="0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endParaRPr lang="fr-BE" sz="1000" kern="1200"/>
        </a:p>
      </dsp:txBody>
      <dsp:txXfrm rot="10800000">
        <a:off x="4064301" y="3516947"/>
        <a:ext cx="348909" cy="262726"/>
      </dsp:txXfrm>
    </dsp:sp>
    <dsp:sp modelId="{F0775F65-2DBC-4471-9CDF-B07AEDC1266F}">
      <dsp:nvSpPr>
        <dsp:cNvPr id="0" name=""/>
        <dsp:cNvSpPr/>
      </dsp:nvSpPr>
      <dsp:spPr>
        <a:xfrm>
          <a:off x="2408977" y="2999602"/>
          <a:ext cx="1297417" cy="1297417"/>
        </a:xfrm>
        <a:prstGeom prst="ellipse">
          <a:avLst/>
        </a:prstGeom>
        <a:solidFill>
          <a:schemeClr val="accent3">
            <a:shade val="50%"/>
            <a:hueOff val="0"/>
            <a:satOff val="0%"/>
            <a:lumOff val="28.77%"/>
            <a:alphaOff val="0%"/>
          </a:schemeClr>
        </a:solid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fr-BE" sz="1200" kern="1200" dirty="0" err="1"/>
            <a:t>Refactor</a:t>
          </a:r>
          <a:endParaRPr lang="fr-BE" sz="1200" kern="1200" dirty="0"/>
        </a:p>
      </dsp:txBody>
      <dsp:txXfrm>
        <a:off x="2598979" y="3189604"/>
        <a:ext cx="917413" cy="917413"/>
      </dsp:txXfrm>
    </dsp:sp>
    <dsp:sp modelId="{30A86376-2288-433B-B50D-F875D6DA63DF}">
      <dsp:nvSpPr>
        <dsp:cNvPr id="0" name=""/>
        <dsp:cNvSpPr/>
      </dsp:nvSpPr>
      <dsp:spPr>
        <a:xfrm rot="15120000">
          <a:off x="2508436" y="2424624"/>
          <a:ext cx="445576" cy="437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%"/>
            <a:hueOff val="0"/>
            <a:satOff val="0%"/>
            <a:lumOff val="18.476%"/>
            <a:alphaOff val="0%"/>
          </a:schemeClr>
        </a:solidFill>
        <a:ln>
          <a:noFill/>
        </a:ln>
        <a:effectLst/>
      </dsp:spPr>
      <dsp:style>
        <a:lnRef idx="0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endParaRPr lang="fr-BE" sz="1000" kern="1200"/>
        </a:p>
      </dsp:txBody>
      <dsp:txXfrm rot="10800000">
        <a:off x="2594414" y="2574667"/>
        <a:ext cx="314213" cy="262726"/>
      </dsp:txXfrm>
    </dsp:sp>
    <dsp:sp modelId="{A94F6070-47C3-40F1-AC1B-8789B7BF8E6E}">
      <dsp:nvSpPr>
        <dsp:cNvPr id="0" name=""/>
        <dsp:cNvSpPr/>
      </dsp:nvSpPr>
      <dsp:spPr>
        <a:xfrm>
          <a:off x="2031828" y="1331411"/>
          <a:ext cx="847356" cy="927160"/>
        </a:xfrm>
        <a:prstGeom prst="ellipse">
          <a:avLst/>
        </a:prstGeom>
        <a:solidFill>
          <a:schemeClr val="accent3">
            <a:shade val="50%"/>
            <a:hueOff val="0"/>
            <a:satOff val="0%"/>
            <a:lumOff val="14.385%"/>
            <a:alphaOff val="0%"/>
          </a:schemeClr>
        </a:solidFill>
        <a:ln w="12700" cap="flat" cmpd="sng" algn="ctr">
          <a:solidFill>
            <a:schemeClr val="lt1">
              <a:hueOff val="0"/>
              <a:satOff val="0%"/>
              <a:lumOff val="0%"/>
              <a:alphaOff val="0%"/>
            </a:schemeClr>
          </a:solidFill>
          <a:prstDash val="solid"/>
          <a:miter lim="800%"/>
        </a:ln>
        <a:effectLst/>
      </dsp:spPr>
      <dsp:style>
        <a:lnRef idx="2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r>
            <a:rPr lang="fr-BE" sz="1200" kern="1200" dirty="0"/>
            <a:t>Commit</a:t>
          </a:r>
        </a:p>
      </dsp:txBody>
      <dsp:txXfrm>
        <a:off x="2155920" y="1467190"/>
        <a:ext cx="599172" cy="655602"/>
      </dsp:txXfrm>
    </dsp:sp>
    <dsp:sp modelId="{34D46ABE-7A06-4825-94E4-822D9989D1BD}">
      <dsp:nvSpPr>
        <dsp:cNvPr id="0" name=""/>
        <dsp:cNvSpPr/>
      </dsp:nvSpPr>
      <dsp:spPr>
        <a:xfrm rot="19440000">
          <a:off x="2918474" y="1073393"/>
          <a:ext cx="457766" cy="437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%"/>
            <a:hueOff val="0"/>
            <a:satOff val="0%"/>
            <a:lumOff val="9.238%"/>
            <a:alphaOff val="0%"/>
          </a:schemeClr>
        </a:solidFill>
        <a:ln>
          <a:noFill/>
        </a:ln>
        <a:effectLst/>
      </dsp:spPr>
      <dsp:style>
        <a:lnRef idx="0">
          <a:scrgbClr r="0%" g="0%" b="0%"/>
        </a:lnRef>
        <a:fillRef idx="1">
          <a:scrgbClr r="0%" g="0%" b="0%"/>
        </a:fillRef>
        <a:effectRef idx="0">
          <a:scrgbClr r="0%" g="0%" b="0%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%"/>
            </a:lnSpc>
            <a:spcBef>
              <a:spcPct val="0%"/>
            </a:spcBef>
            <a:spcAft>
              <a:spcPct val="35%"/>
            </a:spcAft>
            <a:buNone/>
          </a:pPr>
          <a:endParaRPr lang="fr-BE" sz="1000" kern="1200"/>
        </a:p>
      </dsp:txBody>
      <dsp:txXfrm>
        <a:off x="2931018" y="1199576"/>
        <a:ext cx="326403" cy="262726"/>
      </dsp:txXfrm>
    </dsp:sp>
  </dsp:spTree>
</dsp:drawing>
</file>

<file path=ppt/diagrams/layout1.xml><?xml version="1.0" encoding="utf-8"?>
<dgm:layoutDef xmlns:dgm="http://purl.oclc.org/ooxml/drawingml/diagram" xmlns:a="http://purl.oclc.org/ooxml/drawingml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purl.oclc.org/ooxml/officeDocument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purl.oclc.org/ooxml/officeDocument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purl.oclc.org/ooxml/officeDocument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purl.oclc.org/ooxml/officeDocument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purl.oclc.org/ooxml/drawingml/diagram" xmlns:a="http://purl.oclc.org/ooxml/drawingml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%" g="0%" b="0%"/>
      </a:lnRef>
      <a:fillRef idx="1">
        <a:scrgbClr r="0%" g="0%" b="0%"/>
      </a:fillRef>
      <a:effectRef idx="0">
        <a:scrgbClr r="0%" g="0%" b="0%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%" g="0%" b="0%"/>
      </a:lnRef>
      <a:fillRef idx="0">
        <a:scrgbClr r="0%" g="0%" b="0%"/>
      </a:fillRef>
      <a:effectRef idx="0">
        <a:scrgbClr r="0%" g="0%" b="0%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7B91492-567D-4322-AEF3-171373BC6D9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858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1756" tIns="40878" rIns="81756" bIns="40878" anchorCtr="0" compatLnSpc="0">
            <a:noAutofit/>
          </a:bodyPr>
          <a:lstStyle/>
          <a:p>
            <a:pPr hangingPunct="0">
              <a:defRPr sz="1400"/>
            </a:pPr>
            <a:endParaRPr lang="fr-FR" sz="1300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E25E90-CB7D-47C5-A679-D452B21ADCA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858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1756" tIns="40878" rIns="81756" bIns="40878" anchorCtr="0" compatLnSpc="0">
            <a:noAutofit/>
          </a:bodyPr>
          <a:lstStyle/>
          <a:p>
            <a:pPr algn="r" hangingPunct="0">
              <a:defRPr sz="1400"/>
            </a:pPr>
            <a:endParaRPr lang="fr-FR" sz="1300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BA8C32-03A7-405D-BCDA-B9F898827C8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237428"/>
            <a:ext cx="2976173" cy="4858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1756" tIns="40878" rIns="81756" bIns="40878" anchor="b" anchorCtr="0" compatLnSpc="0">
            <a:noAutofit/>
          </a:bodyPr>
          <a:lstStyle/>
          <a:p>
            <a:pPr hangingPunct="0">
              <a:defRPr sz="1400"/>
            </a:pPr>
            <a:endParaRPr lang="fr-FR" sz="1300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FADDEF-81FF-4FAD-AC51-76D87F9F4C8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5" y="9237428"/>
            <a:ext cx="2976173" cy="4858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1756" tIns="40878" rIns="81756" bIns="40878" anchor="b" anchorCtr="0" compatLnSpc="0">
            <a:noAutofit/>
          </a:bodyPr>
          <a:lstStyle/>
          <a:p>
            <a:pPr algn="r" hangingPunct="0">
              <a:defRPr sz="1400"/>
            </a:pPr>
            <a:fld id="{8A822A49-41B7-4821-93F8-C908D7B42091}" type="slidenum">
              <a:t>‹N°›</a:t>
            </a:fld>
            <a:endParaRPr lang="fr-FR" sz="1300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69208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8D754CB-D574-4826-B379-AA9E6C604A3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85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EA5F008-FC68-404C-9C09-466C14D5118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759" y="0"/>
            <a:ext cx="2971800" cy="485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marR="0" lvl="0" indent="0" algn="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000000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13A8B2A-590B-4349-B18E-7D9808516F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0000" y="720000"/>
            <a:ext cx="5040000" cy="4140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DE9BC86-7629-485E-89F9-76F9330D2E3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799" y="7380000"/>
            <a:ext cx="5486399" cy="1614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119FE7E2-6629-4D3E-B919-FA37F3C26FC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236160"/>
            <a:ext cx="2971800" cy="485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B0B5E8E2-463B-4A06-9D8F-076FE95CB0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759" y="9236160"/>
            <a:ext cx="2971800" cy="485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>
            <a:lvl1pPr marL="0" marR="0" lvl="0" indent="0" algn="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000000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fld id="{680303F3-B97F-4413-9EF7-A4EF96D364D0}" type="slidenum"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058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rtl="0" hangingPunct="1">
      <a:lnSpc>
        <a:spcPct val="100%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%">
        <a:ln>
          <a:noFill/>
        </a:ln>
        <a:solidFill>
          <a:srgbClr val="000000"/>
        </a:solidFill>
        <a:highlight>
          <a:scrgbClr r="0%" g="0%" b="0%">
            <a:alpha val="0%"/>
          </a:scrgbClr>
        </a:highlight>
        <a:latin typeface="Calibri" pitchFamily="18"/>
        <a:ea typeface="DejaVu Sans" pitchFamily="2"/>
        <a:cs typeface="DejaVu Sans" pitchFamily="2"/>
      </a:defRPr>
    </a:lvl1pPr>
    <a:lvl2pPr marL="457200" marR="0" lvl="1" indent="0" algn="l" rtl="0" hangingPunct="1">
      <a:lnSpc>
        <a:spcPct val="100%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%">
        <a:ln>
          <a:noFill/>
        </a:ln>
        <a:solidFill>
          <a:srgbClr val="000000"/>
        </a:solidFill>
        <a:highlight>
          <a:scrgbClr r="0%" g="0%" b="0%">
            <a:alpha val="0%"/>
          </a:scrgbClr>
        </a:highlight>
        <a:latin typeface="Calibri" pitchFamily="18"/>
        <a:ea typeface="DejaVu Sans" pitchFamily="2"/>
        <a:cs typeface="DejaVu Sans" pitchFamily="2"/>
      </a:defRPr>
    </a:lvl2pPr>
    <a:lvl3pPr marL="914400" marR="0" lvl="2" indent="0" algn="l" rtl="0" hangingPunct="1">
      <a:lnSpc>
        <a:spcPct val="100%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%">
        <a:ln>
          <a:noFill/>
        </a:ln>
        <a:solidFill>
          <a:srgbClr val="000000"/>
        </a:solidFill>
        <a:highlight>
          <a:scrgbClr r="0%" g="0%" b="0%">
            <a:alpha val="0%"/>
          </a:scrgbClr>
        </a:highlight>
        <a:latin typeface="Calibri" pitchFamily="18"/>
        <a:ea typeface="DejaVu Sans" pitchFamily="2"/>
        <a:cs typeface="DejaVu Sans" pitchFamily="2"/>
      </a:defRPr>
    </a:lvl3pPr>
    <a:lvl4pPr marL="1371599" marR="0" lvl="3" indent="0" algn="l" rtl="0" hangingPunct="1">
      <a:lnSpc>
        <a:spcPct val="100%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%">
        <a:ln>
          <a:noFill/>
        </a:ln>
        <a:solidFill>
          <a:srgbClr val="000000"/>
        </a:solidFill>
        <a:highlight>
          <a:scrgbClr r="0%" g="0%" b="0%">
            <a:alpha val="0%"/>
          </a:scrgbClr>
        </a:highlight>
        <a:latin typeface="Calibri" pitchFamily="18"/>
        <a:ea typeface="DejaVu Sans" pitchFamily="2"/>
        <a:cs typeface="DejaVu Sans" pitchFamily="2"/>
      </a:defRPr>
    </a:lvl4pPr>
    <a:lvl5pPr marL="1828800" marR="0" lvl="4" indent="0" algn="l" rtl="0" hangingPunct="1">
      <a:lnSpc>
        <a:spcPct val="100%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%">
        <a:ln>
          <a:noFill/>
        </a:ln>
        <a:solidFill>
          <a:srgbClr val="000000"/>
        </a:solidFill>
        <a:highlight>
          <a:scrgbClr r="0%" g="0%" b="0%">
            <a:alpha val="0%"/>
          </a:scrgbClr>
        </a:highlight>
        <a:latin typeface="Calibri" pitchFamily="18"/>
        <a:ea typeface="DejaVu Sans" pitchFamily="2"/>
        <a:cs typeface="DejaVu Sans" pitchFamily="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3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3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9881421"/>
      </p:ext>
    </p:extLst>
  </p:cSld>
  <p:clrMapOvr>
    <a:masterClrMapping/>
  </p:clrMapOvr>
</p:notes>
</file>

<file path=ppt/notesSlides/notesSlide1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12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12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12399621"/>
      </p:ext>
    </p:extLst>
  </p:cSld>
  <p:clrMapOvr>
    <a:masterClrMapping/>
  </p:clrMapOvr>
</p:notes>
</file>

<file path=ppt/notesSlides/notesSlide1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13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13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18080158"/>
      </p:ext>
    </p:extLst>
  </p:cSld>
  <p:clrMapOvr>
    <a:masterClrMapping/>
  </p:clrMapOvr>
</p:notes>
</file>

<file path=ppt/notesSlides/notesSlide1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14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14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65516860"/>
      </p:ext>
    </p:extLst>
  </p:cSld>
  <p:clrMapOvr>
    <a:masterClrMapping/>
  </p:clrMapOvr>
</p:notes>
</file>

<file path=ppt/notesSlides/notesSlide1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15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15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51640000"/>
      </p:ext>
    </p:extLst>
  </p:cSld>
  <p:clrMapOvr>
    <a:masterClrMapping/>
  </p:clrMapOvr>
</p:notes>
</file>

<file path=ppt/notesSlides/notesSlide1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16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16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94666656"/>
      </p:ext>
    </p:extLst>
  </p:cSld>
  <p:clrMapOvr>
    <a:masterClrMapping/>
  </p:clrMapOvr>
</p:notes>
</file>

<file path=ppt/notesSlides/notesSlide1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17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17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94155767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4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4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08231814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5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5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37239284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6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6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55215203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7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7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42074049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8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8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43700491"/>
      </p:ext>
    </p:extLst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9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9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9184655"/>
      </p:ext>
    </p:extLst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10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10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63205597"/>
      </p:ext>
    </p:extLst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11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11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1847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e de titre">
    <p:bg>
      <p:bgPr>
        <a:solidFill>
          <a:srgbClr val="F8A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85929" y="1499012"/>
            <a:ext cx="5572142" cy="2387600"/>
          </a:xfrm>
        </p:spPr>
        <p:txBody>
          <a:bodyPr anchor="b"/>
          <a:lstStyle>
            <a:lvl1pPr algn="ctr">
              <a:defRPr sz="4500" b="1" spc="225" baseline="0%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AJOUTER UN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43469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1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4" name="Organigramme : Délai 3"/>
          <p:cNvSpPr/>
          <p:nvPr/>
        </p:nvSpPr>
        <p:spPr>
          <a:xfrm>
            <a:off x="0" y="-247527"/>
            <a:ext cx="2603509" cy="1216546"/>
          </a:xfrm>
          <a:custGeom>
            <a:avLst/>
            <a:gdLst>
              <a:gd name="connsiteX0" fmla="*/ 0 w 3136875"/>
              <a:gd name="connsiteY0" fmla="*/ 0 h 2509094"/>
              <a:gd name="connsiteX1" fmla="*/ 1568438 w 3136875"/>
              <a:gd name="connsiteY1" fmla="*/ 0 h 2509094"/>
              <a:gd name="connsiteX2" fmla="*/ 3136876 w 3136875"/>
              <a:gd name="connsiteY2" fmla="*/ 1254547 h 2509094"/>
              <a:gd name="connsiteX3" fmla="*/ 1568438 w 3136875"/>
              <a:gd name="connsiteY3" fmla="*/ 2509094 h 2509094"/>
              <a:gd name="connsiteX4" fmla="*/ 0 w 3136875"/>
              <a:gd name="connsiteY4" fmla="*/ 2509094 h 2509094"/>
              <a:gd name="connsiteX5" fmla="*/ 0 w 3136875"/>
              <a:gd name="connsiteY5" fmla="*/ 0 h 2509094"/>
              <a:gd name="connsiteX0" fmla="*/ 8878 w 3145754"/>
              <a:gd name="connsiteY0" fmla="*/ 0 h 2509094"/>
              <a:gd name="connsiteX1" fmla="*/ 1577316 w 3145754"/>
              <a:gd name="connsiteY1" fmla="*/ 0 h 2509094"/>
              <a:gd name="connsiteX2" fmla="*/ 3145754 w 3145754"/>
              <a:gd name="connsiteY2" fmla="*/ 1254547 h 2509094"/>
              <a:gd name="connsiteX3" fmla="*/ 1577316 w 3145754"/>
              <a:gd name="connsiteY3" fmla="*/ 2509094 h 2509094"/>
              <a:gd name="connsiteX4" fmla="*/ 8878 w 3145754"/>
              <a:gd name="connsiteY4" fmla="*/ 2509094 h 2509094"/>
              <a:gd name="connsiteX5" fmla="*/ 0 w 3145754"/>
              <a:gd name="connsiteY5" fmla="*/ 1213443 h 2509094"/>
              <a:gd name="connsiteX6" fmla="*/ 8878 w 3145754"/>
              <a:gd name="connsiteY6" fmla="*/ 0 h 2509094"/>
              <a:gd name="connsiteX0" fmla="*/ 8878 w 3145754"/>
              <a:gd name="connsiteY0" fmla="*/ 0 h 2509094"/>
              <a:gd name="connsiteX1" fmla="*/ 3145754 w 3145754"/>
              <a:gd name="connsiteY1" fmla="*/ 1254547 h 2509094"/>
              <a:gd name="connsiteX2" fmla="*/ 1577316 w 3145754"/>
              <a:gd name="connsiteY2" fmla="*/ 2509094 h 2509094"/>
              <a:gd name="connsiteX3" fmla="*/ 8878 w 3145754"/>
              <a:gd name="connsiteY3" fmla="*/ 2509094 h 2509094"/>
              <a:gd name="connsiteX4" fmla="*/ 0 w 3145754"/>
              <a:gd name="connsiteY4" fmla="*/ 1213443 h 2509094"/>
              <a:gd name="connsiteX5" fmla="*/ 8878 w 3145754"/>
              <a:gd name="connsiteY5" fmla="*/ 0 h 2509094"/>
              <a:gd name="connsiteX0" fmla="*/ 0 w 3145754"/>
              <a:gd name="connsiteY0" fmla="*/ 140083 h 1435734"/>
              <a:gd name="connsiteX1" fmla="*/ 3145754 w 3145754"/>
              <a:gd name="connsiteY1" fmla="*/ 181187 h 1435734"/>
              <a:gd name="connsiteX2" fmla="*/ 1577316 w 3145754"/>
              <a:gd name="connsiteY2" fmla="*/ 1435734 h 1435734"/>
              <a:gd name="connsiteX3" fmla="*/ 8878 w 3145754"/>
              <a:gd name="connsiteY3" fmla="*/ 1435734 h 1435734"/>
              <a:gd name="connsiteX4" fmla="*/ 0 w 3145754"/>
              <a:gd name="connsiteY4" fmla="*/ 140083 h 1435734"/>
              <a:gd name="connsiteX0" fmla="*/ 0 w 3145754"/>
              <a:gd name="connsiteY0" fmla="*/ 70636 h 1366287"/>
              <a:gd name="connsiteX1" fmla="*/ 3145754 w 3145754"/>
              <a:gd name="connsiteY1" fmla="*/ 111740 h 1366287"/>
              <a:gd name="connsiteX2" fmla="*/ 1577316 w 3145754"/>
              <a:gd name="connsiteY2" fmla="*/ 1366287 h 1366287"/>
              <a:gd name="connsiteX3" fmla="*/ 8878 w 3145754"/>
              <a:gd name="connsiteY3" fmla="*/ 1366287 h 1366287"/>
              <a:gd name="connsiteX4" fmla="*/ 0 w 3145754"/>
              <a:gd name="connsiteY4" fmla="*/ 70636 h 1366287"/>
              <a:gd name="connsiteX0" fmla="*/ 233347 w 3379101"/>
              <a:gd name="connsiteY0" fmla="*/ 70636 h 1366287"/>
              <a:gd name="connsiteX1" fmla="*/ 3379101 w 3379101"/>
              <a:gd name="connsiteY1" fmla="*/ 111740 h 1366287"/>
              <a:gd name="connsiteX2" fmla="*/ 1810663 w 3379101"/>
              <a:gd name="connsiteY2" fmla="*/ 1366287 h 1366287"/>
              <a:gd name="connsiteX3" fmla="*/ 242225 w 3379101"/>
              <a:gd name="connsiteY3" fmla="*/ 1366287 h 1366287"/>
              <a:gd name="connsiteX4" fmla="*/ 233347 w 3379101"/>
              <a:gd name="connsiteY4" fmla="*/ 345018 h 1366287"/>
              <a:gd name="connsiteX5" fmla="*/ 233347 w 3379101"/>
              <a:gd name="connsiteY5" fmla="*/ 70636 h 1366287"/>
              <a:gd name="connsiteX0" fmla="*/ 298911 w 3444665"/>
              <a:gd name="connsiteY0" fmla="*/ 298301 h 1319570"/>
              <a:gd name="connsiteX1" fmla="*/ 3444665 w 3444665"/>
              <a:gd name="connsiteY1" fmla="*/ 65023 h 1319570"/>
              <a:gd name="connsiteX2" fmla="*/ 1876227 w 3444665"/>
              <a:gd name="connsiteY2" fmla="*/ 1319570 h 1319570"/>
              <a:gd name="connsiteX3" fmla="*/ 307789 w 3444665"/>
              <a:gd name="connsiteY3" fmla="*/ 1319570 h 1319570"/>
              <a:gd name="connsiteX4" fmla="*/ 298911 w 3444665"/>
              <a:gd name="connsiteY4" fmla="*/ 298301 h 1319570"/>
              <a:gd name="connsiteX0" fmla="*/ 298911 w 3444665"/>
              <a:gd name="connsiteY0" fmla="*/ 277227 h 1298496"/>
              <a:gd name="connsiteX1" fmla="*/ 3444665 w 3444665"/>
              <a:gd name="connsiteY1" fmla="*/ 43949 h 1298496"/>
              <a:gd name="connsiteX2" fmla="*/ 1876227 w 3444665"/>
              <a:gd name="connsiteY2" fmla="*/ 1298496 h 1298496"/>
              <a:gd name="connsiteX3" fmla="*/ 307789 w 3444665"/>
              <a:gd name="connsiteY3" fmla="*/ 1298496 h 1298496"/>
              <a:gd name="connsiteX4" fmla="*/ 298911 w 3444665"/>
              <a:gd name="connsiteY4" fmla="*/ 277227 h 1298496"/>
              <a:gd name="connsiteX0" fmla="*/ 109560 w 3255314"/>
              <a:gd name="connsiteY0" fmla="*/ 277227 h 1298496"/>
              <a:gd name="connsiteX1" fmla="*/ 3255314 w 3255314"/>
              <a:gd name="connsiteY1" fmla="*/ 43949 h 1298496"/>
              <a:gd name="connsiteX2" fmla="*/ 1686876 w 3255314"/>
              <a:gd name="connsiteY2" fmla="*/ 1298496 h 1298496"/>
              <a:gd name="connsiteX3" fmla="*/ 118438 w 3255314"/>
              <a:gd name="connsiteY3" fmla="*/ 1298496 h 1298496"/>
              <a:gd name="connsiteX4" fmla="*/ 109560 w 3255314"/>
              <a:gd name="connsiteY4" fmla="*/ 277227 h 1298496"/>
              <a:gd name="connsiteX0" fmla="*/ 0 w 3145754"/>
              <a:gd name="connsiteY0" fmla="*/ 277227 h 1298496"/>
              <a:gd name="connsiteX1" fmla="*/ 3145754 w 3145754"/>
              <a:gd name="connsiteY1" fmla="*/ 43949 h 1298496"/>
              <a:gd name="connsiteX2" fmla="*/ 1577316 w 3145754"/>
              <a:gd name="connsiteY2" fmla="*/ 1298496 h 1298496"/>
              <a:gd name="connsiteX3" fmla="*/ 8878 w 3145754"/>
              <a:gd name="connsiteY3" fmla="*/ 1298496 h 1298496"/>
              <a:gd name="connsiteX4" fmla="*/ 0 w 3145754"/>
              <a:gd name="connsiteY4" fmla="*/ 277227 h 1298496"/>
              <a:gd name="connsiteX0" fmla="*/ 0 w 3138017"/>
              <a:gd name="connsiteY0" fmla="*/ 390500 h 1289849"/>
              <a:gd name="connsiteX1" fmla="*/ 3138017 w 3138017"/>
              <a:gd name="connsiteY1" fmla="*/ 35302 h 1289849"/>
              <a:gd name="connsiteX2" fmla="*/ 1569579 w 3138017"/>
              <a:gd name="connsiteY2" fmla="*/ 1289849 h 1289849"/>
              <a:gd name="connsiteX3" fmla="*/ 1141 w 3138017"/>
              <a:gd name="connsiteY3" fmla="*/ 1289849 h 1289849"/>
              <a:gd name="connsiteX4" fmla="*/ 0 w 3138017"/>
              <a:gd name="connsiteY4" fmla="*/ 390500 h 1289849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083862"/>
              <a:gd name="connsiteY0" fmla="*/ 230111 h 1216546"/>
              <a:gd name="connsiteX1" fmla="*/ 3083862 w 3083862"/>
              <a:gd name="connsiteY1" fmla="*/ 49085 h 1216546"/>
              <a:gd name="connsiteX2" fmla="*/ 1569579 w 3083862"/>
              <a:gd name="connsiteY2" fmla="*/ 1216546 h 1216546"/>
              <a:gd name="connsiteX3" fmla="*/ 1141 w 3083862"/>
              <a:gd name="connsiteY3" fmla="*/ 1216546 h 1216546"/>
              <a:gd name="connsiteX4" fmla="*/ 0 w 3083862"/>
              <a:gd name="connsiteY4" fmla="*/ 230111 h 121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862" h="1216546">
                <a:moveTo>
                  <a:pt x="0" y="230111"/>
                </a:moveTo>
                <a:cubicBezTo>
                  <a:pt x="460922" y="203900"/>
                  <a:pt x="2820976" y="-121127"/>
                  <a:pt x="3083862" y="49085"/>
                </a:cubicBezTo>
                <a:cubicBezTo>
                  <a:pt x="3083862" y="741952"/>
                  <a:pt x="2435803" y="1216546"/>
                  <a:pt x="1569579" y="1216546"/>
                </a:cubicBezTo>
                <a:lnTo>
                  <a:pt x="1141" y="1216546"/>
                </a:lnTo>
                <a:cubicBezTo>
                  <a:pt x="1295" y="872164"/>
                  <a:pt x="3269" y="552414"/>
                  <a:pt x="0" y="2301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1" y="208580"/>
            <a:ext cx="1937818" cy="5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5085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42127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29012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80140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42217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53057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9129" y="365126"/>
            <a:ext cx="6657411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06685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13083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04423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43609"/>
            <a:ext cx="2949178" cy="1333831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377440"/>
            <a:ext cx="2949178" cy="34915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1540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51560"/>
            <a:ext cx="2949178" cy="1600200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651760"/>
            <a:ext cx="2949178" cy="321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0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40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685800" rtl="0" eaLnBrk="1" latinLnBrk="0" hangingPunct="1">
        <a:lnSpc>
          <a:spcPct val="90%"/>
        </a:lnSpc>
        <a:spcBef>
          <a:spcPct val="0%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%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test-driven-development-tdd/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olivier.choquet@vinci.be" TargetMode="External"/><Relationship Id="rId5" Type="http://schemas.openxmlformats.org/officeDocument/2006/relationships/hyperlink" Target="mailto:dls.tech.teaching@gmail.com" TargetMode="External"/><Relationship Id="rId4" Type="http://schemas.openxmlformats.org/officeDocument/2006/relationships/hyperlink" Target="https://kata-log.rocks/bowling-game-k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85929" y="855300"/>
            <a:ext cx="5572142" cy="2387600"/>
          </a:xfrm>
        </p:spPr>
        <p:txBody>
          <a:bodyPr>
            <a:normAutofit/>
          </a:bodyPr>
          <a:lstStyle/>
          <a:p>
            <a:r>
              <a:rPr lang="fr-BE" dirty="0">
                <a:cs typeface="Calibri Light"/>
              </a:rPr>
              <a:t>BINV2190-B</a:t>
            </a:r>
            <a:br>
              <a:rPr lang="fr-BE" dirty="0">
                <a:cs typeface="Calibri Light"/>
              </a:rPr>
            </a:br>
            <a:r>
              <a:rPr lang="fr-BE" dirty="0" err="1">
                <a:cs typeface="Calibri Light"/>
              </a:rPr>
              <a:t>DevOps</a:t>
            </a:r>
            <a:r>
              <a:rPr lang="fr-BE" dirty="0">
                <a:cs typeface="Calibri Light"/>
              </a:rPr>
              <a:t> : TDD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fr-BE" dirty="0">
                <a:cs typeface="Calibri"/>
              </a:rPr>
              <a:t>Test </a:t>
            </a:r>
            <a:r>
              <a:rPr lang="fr-BE" dirty="0" err="1">
                <a:cs typeface="Calibri"/>
              </a:rPr>
              <a:t>Driven</a:t>
            </a:r>
            <a:r>
              <a:rPr lang="fr-BE" dirty="0">
                <a:cs typeface="Calibri"/>
              </a:rPr>
              <a:t> </a:t>
            </a:r>
            <a:r>
              <a:rPr lang="fr-BE" dirty="0" err="1">
                <a:cs typeface="Calibri"/>
              </a:rPr>
              <a:t>Development</a:t>
            </a:r>
            <a:endParaRPr lang="fr-BE" dirty="0">
              <a:cs typeface="Calibri"/>
            </a:endParaRPr>
          </a:p>
          <a:p>
            <a:r>
              <a:rPr lang="fr-BE" dirty="0">
                <a:cs typeface="Calibri"/>
              </a:rPr>
              <a:t>Diego </a:t>
            </a:r>
            <a:r>
              <a:rPr lang="fr-BE" dirty="0" err="1">
                <a:cs typeface="Calibri"/>
              </a:rPr>
              <a:t>Legua</a:t>
            </a:r>
            <a:r>
              <a:rPr lang="fr-BE" dirty="0">
                <a:cs typeface="Calibri"/>
              </a:rPr>
              <a:t> – Olivier Choquet</a:t>
            </a:r>
          </a:p>
        </p:txBody>
      </p:sp>
    </p:spTree>
    <p:extLst>
      <p:ext uri="{BB962C8B-B14F-4D97-AF65-F5344CB8AC3E}">
        <p14:creationId xmlns:p14="http://schemas.microsoft.com/office/powerpoint/2010/main" val="1764568989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396521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TDD :  Concept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10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0D6B8B9B-844C-462D-B1E7-399B6BAACF8F}"/>
              </a:ext>
            </a:extLst>
          </p:cNvPr>
          <p:cNvSpPr txBox="1"/>
          <p:nvPr/>
        </p:nvSpPr>
        <p:spPr>
          <a:xfrm>
            <a:off x="1259996" y="1553833"/>
            <a:ext cx="7380003" cy="343222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A55635-3E85-4E49-A799-136807CD0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715" y="2050044"/>
            <a:ext cx="4290570" cy="261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4117F9F-9B2C-0F4D-B047-A1412E02BE10}"/>
              </a:ext>
            </a:extLst>
          </p:cNvPr>
          <p:cNvSpPr txBox="1"/>
          <p:nvPr/>
        </p:nvSpPr>
        <p:spPr>
          <a:xfrm>
            <a:off x="1744200" y="5306029"/>
            <a:ext cx="689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:  </a:t>
            </a:r>
            <a:r>
              <a:rPr lang="en-US" dirty="0">
                <a:hlinkClick r:id="rId5"/>
              </a:rPr>
              <a:t>https://www.geeksforgeeks.org/test-driven-development-tdd/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3365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11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0D6B8B9B-844C-462D-B1E7-399B6BAACF8F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" name="Espace réservé du contenu 5">
            <a:extLst>
              <a:ext uri="{FF2B5EF4-FFF2-40B4-BE49-F238E27FC236}">
                <a16:creationId xmlns:a16="http://schemas.microsoft.com/office/drawing/2014/main" id="{ED1EDFB6-7DD4-4389-982A-8746A21CC603}"/>
              </a:ext>
            </a:extLst>
          </p:cNvPr>
          <p:cNvGraphicFramePr>
            <a:graphicFrameLocks/>
          </p:cNvGraphicFramePr>
          <p:nvPr/>
        </p:nvGraphicFramePr>
        <p:xfrm>
          <a:off x="539966" y="1651309"/>
          <a:ext cx="8064068" cy="4297889"/>
        </p:xfrm>
        <a:graphic>
          <a:graphicData uri="http://purl.oclc.org/ooxml/drawingml/diagram">
            <dgm:relIds xmlns:dgm="http://purl.oclc.org/ooxml/drawingml/diagram" xmlns:r="http://purl.oclc.org/ooxml/officeDocument/relationships" r:dm="rId4" r:lo="rId5" r:qs="rId6" r:cs="rId7"/>
          </a:graphicData>
        </a:graphic>
      </p:graphicFrame>
      <p:sp>
        <p:nvSpPr>
          <p:cNvPr id="7" name="TextShape 1">
            <a:extLst>
              <a:ext uri="{FF2B5EF4-FFF2-40B4-BE49-F238E27FC236}">
                <a16:creationId xmlns:a16="http://schemas.microsoft.com/office/drawing/2014/main" id="{AC6901F4-92CA-E74F-A876-DEF690C9F94F}"/>
              </a:ext>
            </a:extLst>
          </p:cNvPr>
          <p:cNvSpPr txBox="1"/>
          <p:nvPr/>
        </p:nvSpPr>
        <p:spPr>
          <a:xfrm>
            <a:off x="998806" y="396521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TDD :  Concept</a:t>
            </a:r>
          </a:p>
        </p:txBody>
      </p:sp>
    </p:spTree>
    <p:extLst>
      <p:ext uri="{BB962C8B-B14F-4D97-AF65-F5344CB8AC3E}">
        <p14:creationId xmlns:p14="http://schemas.microsoft.com/office/powerpoint/2010/main" val="1655695134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12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0D6B8B9B-844C-462D-B1E7-399B6BAACF8F}"/>
              </a:ext>
            </a:extLst>
          </p:cNvPr>
          <p:cNvSpPr txBox="1"/>
          <p:nvPr/>
        </p:nvSpPr>
        <p:spPr>
          <a:xfrm>
            <a:off x="1306796" y="1172942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AC6901F4-92CA-E74F-A876-DEF690C9F94F}"/>
              </a:ext>
            </a:extLst>
          </p:cNvPr>
          <p:cNvSpPr txBox="1"/>
          <p:nvPr/>
        </p:nvSpPr>
        <p:spPr>
          <a:xfrm>
            <a:off x="998806" y="396521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TDD :  Concept</a:t>
            </a:r>
          </a:p>
        </p:txBody>
      </p:sp>
      <p:pic>
        <p:nvPicPr>
          <p:cNvPr id="2050" name="Picture 2" descr="Cycle global TDD">
            <a:extLst>
              <a:ext uri="{FF2B5EF4-FFF2-40B4-BE49-F238E27FC236}">
                <a16:creationId xmlns:a16="http://schemas.microsoft.com/office/drawing/2014/main" id="{B68A4239-96B4-4E46-9098-FA9F1E0C8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65" y="1422049"/>
            <a:ext cx="7221828" cy="423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354459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434879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Mini-projet : Bowling Kata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13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3">
            <a:extLst>
              <a:ext uri="{FF2B5EF4-FFF2-40B4-BE49-F238E27FC236}">
                <a16:creationId xmlns:a16="http://schemas.microsoft.com/office/drawing/2014/main" id="{E8C890B3-1A98-7E4D-AE28-F62CC435FF5E}"/>
              </a:ext>
            </a:extLst>
          </p:cNvPr>
          <p:cNvSpPr txBox="1"/>
          <p:nvPr/>
        </p:nvSpPr>
        <p:spPr>
          <a:xfrm>
            <a:off x="989181" y="1353025"/>
            <a:ext cx="7380003" cy="476697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algn="l"/>
            <a:r>
              <a:rPr lang="fr-BE" sz="2000" b="0" i="0" dirty="0">
                <a:solidFill>
                  <a:srgbClr val="1C1C1C"/>
                </a:solidFill>
                <a:effectLst/>
              </a:rPr>
              <a:t>L’objectif de cet exercice est d’implémenter un composant qui calcule le score d’une partie de bowling américain.</a:t>
            </a:r>
          </a:p>
          <a:p>
            <a:pPr algn="l"/>
            <a:r>
              <a:rPr lang="fr-BE" sz="2000" b="0" i="0" dirty="0">
                <a:solidFill>
                  <a:srgbClr val="1C1C1C"/>
                </a:solidFill>
                <a:effectLst/>
              </a:rPr>
              <a:t>Une partie se déroule en </a:t>
            </a:r>
            <a:r>
              <a:rPr lang="fr-BE" sz="2000" b="1" i="0" dirty="0">
                <a:solidFill>
                  <a:srgbClr val="1C1C1C"/>
                </a:solidFill>
                <a:effectLst/>
              </a:rPr>
              <a:t>10 tours</a:t>
            </a:r>
            <a:r>
              <a:rPr lang="fr-BE" sz="2000" b="0" i="0" dirty="0">
                <a:solidFill>
                  <a:srgbClr val="1C1C1C"/>
                </a:solidFill>
                <a:effectLst/>
              </a:rPr>
              <a:t>. À chaque tour, le joueur dispose de deux essais pour faire tomber 10 quilles disposées en triangle. Le score de base est le nombre de quilles que le joueur a réussi à faire tomber pendant le tour.</a:t>
            </a:r>
          </a:p>
          <a:p>
            <a:pPr algn="l"/>
            <a:endParaRPr lang="fr-BE" sz="2000" b="0" i="0" dirty="0">
              <a:solidFill>
                <a:srgbClr val="1C1C1C"/>
              </a:solidFill>
              <a:effectLst/>
            </a:endParaRPr>
          </a:p>
          <a:p>
            <a:pPr algn="l"/>
            <a:r>
              <a:rPr lang="fr-BE" sz="2000" b="0" i="0" dirty="0">
                <a:solidFill>
                  <a:srgbClr val="1C1C1C"/>
                </a:solidFill>
                <a:effectLst/>
              </a:rPr>
              <a:t>Lorsque le joueur arrive à faire tomber les dix quilles en deux lancers, cela s’appelle un </a:t>
            </a:r>
            <a:r>
              <a:rPr lang="fr-BE" sz="2000" b="1" i="0" dirty="0" err="1">
                <a:solidFill>
                  <a:srgbClr val="1C1C1C"/>
                </a:solidFill>
                <a:effectLst/>
              </a:rPr>
              <a:t>spare</a:t>
            </a:r>
            <a:r>
              <a:rPr lang="fr-BE" sz="2000" b="0" i="0" dirty="0">
                <a:solidFill>
                  <a:srgbClr val="1C1C1C"/>
                </a:solidFill>
                <a:effectLst/>
              </a:rPr>
              <a:t>. Le score d’un </a:t>
            </a:r>
            <a:r>
              <a:rPr lang="fr-BE" sz="2000" b="0" i="0" dirty="0" err="1">
                <a:solidFill>
                  <a:srgbClr val="1C1C1C"/>
                </a:solidFill>
                <a:effectLst/>
              </a:rPr>
              <a:t>spare</a:t>
            </a:r>
            <a:r>
              <a:rPr lang="fr-BE" sz="2000" b="0" i="0" dirty="0">
                <a:solidFill>
                  <a:srgbClr val="1C1C1C"/>
                </a:solidFill>
                <a:effectLst/>
              </a:rPr>
              <a:t> est de 10, auquel on ajoute le nombre de quilles tombées </a:t>
            </a:r>
            <a:r>
              <a:rPr lang="fr-BE" sz="2000" b="0" i="1" dirty="0">
                <a:solidFill>
                  <a:srgbClr val="1C1C1C"/>
                </a:solidFill>
                <a:effectLst/>
              </a:rPr>
              <a:t>au lancer suivant</a:t>
            </a:r>
            <a:r>
              <a:rPr lang="fr-BE" sz="2000" b="0" i="0" dirty="0">
                <a:solidFill>
                  <a:srgbClr val="1C1C1C"/>
                </a:solidFill>
                <a:effectLst/>
              </a:rPr>
              <a:t>.</a:t>
            </a:r>
          </a:p>
          <a:p>
            <a:pPr algn="l"/>
            <a:r>
              <a:rPr lang="fr-BE" sz="2000" b="0" i="0" dirty="0">
                <a:solidFill>
                  <a:srgbClr val="1C1C1C"/>
                </a:solidFill>
                <a:effectLst/>
              </a:rPr>
              <a:t>Lorsque le joueur arrive à faire tomber les dix quilles en un seul lancer, cela s’appelle un </a:t>
            </a:r>
            <a:r>
              <a:rPr lang="fr-BE" sz="2000" b="1" i="0" dirty="0" err="1">
                <a:solidFill>
                  <a:srgbClr val="1C1C1C"/>
                </a:solidFill>
                <a:effectLst/>
              </a:rPr>
              <a:t>strike</a:t>
            </a:r>
            <a:r>
              <a:rPr lang="fr-BE" sz="2000" b="0" i="0" dirty="0">
                <a:solidFill>
                  <a:srgbClr val="1C1C1C"/>
                </a:solidFill>
                <a:effectLst/>
              </a:rPr>
              <a:t>. Le score d’un </a:t>
            </a:r>
            <a:r>
              <a:rPr lang="fr-BE" sz="2000" b="0" i="0" dirty="0" err="1">
                <a:solidFill>
                  <a:srgbClr val="1C1C1C"/>
                </a:solidFill>
                <a:effectLst/>
              </a:rPr>
              <a:t>strike</a:t>
            </a:r>
            <a:r>
              <a:rPr lang="fr-BE" sz="2000" b="0" i="0" dirty="0">
                <a:solidFill>
                  <a:srgbClr val="1C1C1C"/>
                </a:solidFill>
                <a:effectLst/>
              </a:rPr>
              <a:t> est de 10, auquel on ajoute le total de quilles tombées </a:t>
            </a:r>
            <a:r>
              <a:rPr lang="fr-BE" sz="2000" b="0" i="1" dirty="0">
                <a:solidFill>
                  <a:srgbClr val="1C1C1C"/>
                </a:solidFill>
                <a:effectLst/>
              </a:rPr>
              <a:t>aux deux lancers suivants</a:t>
            </a:r>
            <a:r>
              <a:rPr lang="fr-BE" sz="2000" b="0" i="0" dirty="0">
                <a:solidFill>
                  <a:srgbClr val="1C1C1C"/>
                </a:solidFill>
                <a:effectLst/>
              </a:rPr>
              <a:t>.</a:t>
            </a: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95037666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434879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Mini-projet : Bowling Kata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14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3">
            <a:extLst>
              <a:ext uri="{FF2B5EF4-FFF2-40B4-BE49-F238E27FC236}">
                <a16:creationId xmlns:a16="http://schemas.microsoft.com/office/drawing/2014/main" id="{E8C890B3-1A98-7E4D-AE28-F62CC435FF5E}"/>
              </a:ext>
            </a:extLst>
          </p:cNvPr>
          <p:cNvSpPr txBox="1"/>
          <p:nvPr/>
        </p:nvSpPr>
        <p:spPr>
          <a:xfrm>
            <a:off x="989181" y="1353025"/>
            <a:ext cx="7380003" cy="476697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algn="l"/>
            <a:r>
              <a:rPr lang="fr-BE" sz="2000" b="0" i="0" dirty="0">
                <a:solidFill>
                  <a:srgbClr val="1C1C1C"/>
                </a:solidFill>
                <a:effectLst/>
              </a:rPr>
              <a:t>Lors du dernier tour :</a:t>
            </a:r>
          </a:p>
          <a:p>
            <a:pPr algn="l"/>
            <a:endParaRPr lang="fr-BE" sz="2000" b="0" i="0" dirty="0">
              <a:solidFill>
                <a:srgbClr val="1C1C1C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BE" sz="2000" b="0" i="0" dirty="0">
                <a:solidFill>
                  <a:srgbClr val="1C1C1C"/>
                </a:solidFill>
                <a:effectLst/>
              </a:rPr>
              <a:t>si le joueur réalise un </a:t>
            </a:r>
            <a:r>
              <a:rPr lang="fr-BE" sz="2000" b="1" i="1" dirty="0" err="1">
                <a:solidFill>
                  <a:srgbClr val="1C1C1C"/>
                </a:solidFill>
                <a:effectLst/>
              </a:rPr>
              <a:t>spare</a:t>
            </a:r>
            <a:r>
              <a:rPr lang="fr-BE" sz="2000" b="0" i="0" dirty="0">
                <a:solidFill>
                  <a:srgbClr val="1C1C1C"/>
                </a:solidFill>
                <a:effectLst/>
              </a:rPr>
              <a:t>, il dispose d’un lancer bonus pour permettre de calculer son score 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BE" sz="2000" b="0" i="0" dirty="0">
              <a:solidFill>
                <a:srgbClr val="1C1C1C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BE" sz="2000" b="0" i="0" dirty="0">
                <a:solidFill>
                  <a:srgbClr val="1C1C1C"/>
                </a:solidFill>
                <a:effectLst/>
              </a:rPr>
              <a:t>si le joueur réalise un </a:t>
            </a:r>
            <a:r>
              <a:rPr lang="fr-BE" sz="2000" b="1" i="1" dirty="0" err="1">
                <a:solidFill>
                  <a:srgbClr val="1C1C1C"/>
                </a:solidFill>
                <a:effectLst/>
              </a:rPr>
              <a:t>strike</a:t>
            </a:r>
            <a:r>
              <a:rPr lang="fr-BE" sz="2000" b="0" i="0" dirty="0">
                <a:solidFill>
                  <a:srgbClr val="1C1C1C"/>
                </a:solidFill>
                <a:effectLst/>
              </a:rPr>
              <a:t>, il dispose de deux lancers bonus pour permettre de calculer son score.</a:t>
            </a:r>
          </a:p>
          <a:p>
            <a:pPr algn="l"/>
            <a:r>
              <a:rPr lang="fr-BE" sz="2000" b="0" i="0" dirty="0">
                <a:solidFill>
                  <a:srgbClr val="1C1C1C"/>
                </a:solidFill>
                <a:effectLst/>
              </a:rPr>
              <a:t>Cela signifie qu’une partie de bowling se termine en 21 lancers maximum (10 </a:t>
            </a:r>
            <a:r>
              <a:rPr lang="fr-BE" sz="2000" b="0" i="0" dirty="0" err="1">
                <a:solidFill>
                  <a:srgbClr val="1C1C1C"/>
                </a:solidFill>
                <a:effectLst/>
              </a:rPr>
              <a:t>spare</a:t>
            </a:r>
            <a:r>
              <a:rPr lang="fr-BE" sz="2000" b="0" i="0" dirty="0">
                <a:solidFill>
                  <a:srgbClr val="1C1C1C"/>
                </a:solidFill>
                <a:effectLst/>
              </a:rPr>
              <a:t> d’affilée).</a:t>
            </a:r>
          </a:p>
          <a:p>
            <a:pPr algn="l"/>
            <a:endParaRPr lang="fr-BE" sz="2000" b="0" i="0" dirty="0">
              <a:solidFill>
                <a:srgbClr val="1C1C1C"/>
              </a:solidFill>
              <a:effectLst/>
            </a:endParaRPr>
          </a:p>
          <a:p>
            <a:pPr algn="l"/>
            <a:r>
              <a:rPr lang="fr-BE" sz="2000" b="0" i="0" dirty="0">
                <a:solidFill>
                  <a:srgbClr val="1C1C1C"/>
                </a:solidFill>
                <a:effectLst/>
              </a:rPr>
              <a:t>Le composant que l’on cherche à implémenter n’est </a:t>
            </a:r>
            <a:r>
              <a:rPr lang="fr-BE" sz="2000" b="1" i="0" dirty="0">
                <a:solidFill>
                  <a:srgbClr val="1C1C1C"/>
                </a:solidFill>
                <a:effectLst/>
              </a:rPr>
              <a:t>pas</a:t>
            </a:r>
            <a:r>
              <a:rPr lang="fr-BE" sz="2000" b="0" i="0" dirty="0">
                <a:solidFill>
                  <a:srgbClr val="1C1C1C"/>
                </a:solidFill>
                <a:effectLst/>
              </a:rPr>
              <a:t> responsable de valider le nombre de coups joués dans une partie ni que les coups sont "légaux". On part de l’hypothèse que cette validation est réalisée </a:t>
            </a:r>
            <a:r>
              <a:rPr lang="fr-BE" sz="2000" b="0" i="1" dirty="0">
                <a:solidFill>
                  <a:srgbClr val="1C1C1C"/>
                </a:solidFill>
                <a:effectLst/>
              </a:rPr>
              <a:t>avant</a:t>
            </a:r>
            <a:r>
              <a:rPr lang="fr-BE" sz="2000" b="0" i="0" dirty="0">
                <a:solidFill>
                  <a:srgbClr val="1C1C1C"/>
                </a:solidFill>
                <a:effectLst/>
              </a:rPr>
              <a:t> d’interagir avec ce composant, et donc qu’il sera systématiquement appelé avec une entrée bien formée.</a:t>
            </a:r>
          </a:p>
          <a:p>
            <a:pPr marL="565200" lvl="1">
              <a:spcAft>
                <a:spcPts val="1415"/>
              </a:spcAft>
              <a:buClr>
                <a:srgbClr val="000000"/>
              </a:buClr>
              <a:buSzPct val="45%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000" b="1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11212829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434879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Mini-projet : Bowling Kata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15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3">
            <a:extLst>
              <a:ext uri="{FF2B5EF4-FFF2-40B4-BE49-F238E27FC236}">
                <a16:creationId xmlns:a16="http://schemas.microsoft.com/office/drawing/2014/main" id="{E8C890B3-1A98-7E4D-AE28-F62CC435FF5E}"/>
              </a:ext>
            </a:extLst>
          </p:cNvPr>
          <p:cNvSpPr txBox="1"/>
          <p:nvPr/>
        </p:nvSpPr>
        <p:spPr>
          <a:xfrm>
            <a:off x="989181" y="1353026"/>
            <a:ext cx="7380003" cy="3650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algn="l"/>
            <a:r>
              <a:rPr lang="fr-BE" sz="2000" b="0" i="0" dirty="0">
                <a:solidFill>
                  <a:srgbClr val="1C1C1C"/>
                </a:solidFill>
                <a:effectLst/>
              </a:rPr>
              <a:t>Exemple de parties</a:t>
            </a:r>
          </a:p>
          <a:p>
            <a:pPr marL="565200" lvl="1">
              <a:spcAft>
                <a:spcPts val="1415"/>
              </a:spcAft>
              <a:buClr>
                <a:srgbClr val="000000"/>
              </a:buClr>
              <a:buSzPct val="45%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000" b="1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id="{A08C8110-05B4-DC4C-A42B-D20229FD3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237371"/>
              </p:ext>
            </p:extLst>
          </p:nvPr>
        </p:nvGraphicFramePr>
        <p:xfrm>
          <a:off x="774816" y="2289808"/>
          <a:ext cx="7398367" cy="3147462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1202881">
                  <a:extLst>
                    <a:ext uri="{9D8B030D-6E8A-4147-A177-3AD203B41FA5}">
                      <a16:colId xmlns:a16="http://schemas.microsoft.com/office/drawing/2014/main" val="2472982458"/>
                    </a:ext>
                  </a:extLst>
                </a:gridCol>
                <a:gridCol w="438244">
                  <a:extLst>
                    <a:ext uri="{9D8B030D-6E8A-4147-A177-3AD203B41FA5}">
                      <a16:colId xmlns:a16="http://schemas.microsoft.com/office/drawing/2014/main" val="3663501621"/>
                    </a:ext>
                  </a:extLst>
                </a:gridCol>
                <a:gridCol w="500514">
                  <a:extLst>
                    <a:ext uri="{9D8B030D-6E8A-4147-A177-3AD203B41FA5}">
                      <a16:colId xmlns:a16="http://schemas.microsoft.com/office/drawing/2014/main" val="2527582129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40588921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69292036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7358844"/>
                    </a:ext>
                  </a:extLst>
                </a:gridCol>
                <a:gridCol w="506730">
                  <a:extLst>
                    <a:ext uri="{9D8B030D-6E8A-4147-A177-3AD203B41FA5}">
                      <a16:colId xmlns:a16="http://schemas.microsoft.com/office/drawing/2014/main" val="2287753566"/>
                    </a:ext>
                  </a:extLst>
                </a:gridCol>
                <a:gridCol w="500514">
                  <a:extLst>
                    <a:ext uri="{9D8B030D-6E8A-4147-A177-3AD203B41FA5}">
                      <a16:colId xmlns:a16="http://schemas.microsoft.com/office/drawing/2014/main" val="131665901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16959618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76319995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3250219310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43815769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657195454"/>
                    </a:ext>
                  </a:extLst>
                </a:gridCol>
                <a:gridCol w="566484">
                  <a:extLst>
                    <a:ext uri="{9D8B030D-6E8A-4147-A177-3AD203B41FA5}">
                      <a16:colId xmlns:a16="http://schemas.microsoft.com/office/drawing/2014/main" val="2026172053"/>
                    </a:ext>
                  </a:extLst>
                </a:gridCol>
              </a:tblGrid>
              <a:tr h="524577">
                <a:tc>
                  <a:txBody>
                    <a:bodyPr/>
                    <a:lstStyle/>
                    <a:p>
                      <a:r>
                        <a:rPr lang="en-US" dirty="0"/>
                        <a:t>Pseudo /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909534"/>
                  </a:ext>
                </a:extLst>
              </a:tr>
              <a:tr h="524577"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/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/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/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/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/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/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/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/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/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/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424648"/>
                  </a:ext>
                </a:extLst>
              </a:tr>
              <a:tr h="524577"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988841"/>
                  </a:ext>
                </a:extLst>
              </a:tr>
              <a:tr h="524577">
                <a:tc>
                  <a:txBody>
                    <a:bodyPr/>
                    <a:lstStyle/>
                    <a:p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/ -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/ -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/ -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/ -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/ -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/ -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/ -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/ -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786246"/>
                  </a:ext>
                </a:extLst>
              </a:tr>
              <a:tr h="524577">
                <a:tc>
                  <a:txBody>
                    <a:bodyPr/>
                    <a:lstStyle/>
                    <a:p>
                      <a:r>
                        <a:rPr lang="en-US" dirty="0"/>
                        <a:t>Omega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/ -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/ -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/ -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/ -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/ -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/ -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/ -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/ -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423151"/>
                  </a:ext>
                </a:extLst>
              </a:tr>
              <a:tr h="524577">
                <a:tc>
                  <a:txBody>
                    <a:bodyPr/>
                    <a:lstStyle/>
                    <a:p>
                      <a:r>
                        <a:rPr lang="en-US" dirty="0" err="1"/>
                        <a:t>Epsylon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86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925910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434879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Mini-projet : Bowling Kata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16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Shape 3">
            <a:extLst>
              <a:ext uri="{FF2B5EF4-FFF2-40B4-BE49-F238E27FC236}">
                <a16:creationId xmlns:a16="http://schemas.microsoft.com/office/drawing/2014/main" id="{F99C2802-A057-7E4F-8360-C77B24E1A94D}"/>
              </a:ext>
            </a:extLst>
          </p:cNvPr>
          <p:cNvSpPr txBox="1"/>
          <p:nvPr/>
        </p:nvSpPr>
        <p:spPr>
          <a:xfrm>
            <a:off x="998806" y="1585188"/>
            <a:ext cx="7380003" cy="44209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Appliquer le TDD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i="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En </a:t>
            </a:r>
            <a:r>
              <a:rPr lang="fr-FR" sz="20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G</a:t>
            </a:r>
            <a:r>
              <a:rPr lang="fr-FR" sz="2000" b="1" i="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roupe (Choisir sa stratégie git)</a:t>
            </a:r>
            <a:endParaRPr lang="fr-FR" sz="2000" b="1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Code JavaScript et en anglais uniquement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Commit message explicite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Formatage du code et règle de </a:t>
            </a:r>
            <a:r>
              <a:rPr lang="fr-FR" sz="2000" b="1" i="0" u="none" strike="noStrike" kern="1200" cap="none" spc="0" baseline="0%" dirty="0" err="1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lint</a:t>
            </a:r>
            <a:endParaRPr lang="fr-FR" sz="2000" b="1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Code compilable et unit test </a:t>
            </a:r>
            <a:r>
              <a:rPr lang="fr-FR" sz="2000" b="1" i="0" u="none" strike="noStrike" kern="1200" cap="none" spc="0" baseline="0%" dirty="0" err="1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coverage</a:t>
            </a:r>
            <a:r>
              <a:rPr lang="fr-FR" sz="2000" b="1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 &gt; 80 %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000" b="1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0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TextShape 3">
            <a:extLst>
              <a:ext uri="{FF2B5EF4-FFF2-40B4-BE49-F238E27FC236}">
                <a16:creationId xmlns:a16="http://schemas.microsoft.com/office/drawing/2014/main" id="{BF6597AE-D231-4B46-AD4C-32E565605436}"/>
              </a:ext>
            </a:extLst>
          </p:cNvPr>
          <p:cNvSpPr txBox="1"/>
          <p:nvPr/>
        </p:nvSpPr>
        <p:spPr>
          <a:xfrm>
            <a:off x="998806" y="1110836"/>
            <a:ext cx="7380003" cy="3650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algn="l"/>
            <a:r>
              <a:rPr lang="fr-BE" sz="2000" b="0" i="0" dirty="0">
                <a:solidFill>
                  <a:srgbClr val="1C1C1C"/>
                </a:solidFill>
                <a:effectLst/>
              </a:rPr>
              <a:t>Consignes</a:t>
            </a:r>
          </a:p>
          <a:p>
            <a:pPr marL="565200" lvl="1">
              <a:spcAft>
                <a:spcPts val="1415"/>
              </a:spcAft>
              <a:buClr>
                <a:srgbClr val="000000"/>
              </a:buClr>
              <a:buSzPct val="45%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000" b="1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539999" marR="0" lvl="1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66821493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434879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Mini-projet : Bowling Kata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17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Shape 3">
            <a:extLst>
              <a:ext uri="{FF2B5EF4-FFF2-40B4-BE49-F238E27FC236}">
                <a16:creationId xmlns:a16="http://schemas.microsoft.com/office/drawing/2014/main" id="{F99C2802-A057-7E4F-8360-C77B24E1A94D}"/>
              </a:ext>
            </a:extLst>
          </p:cNvPr>
          <p:cNvSpPr txBox="1"/>
          <p:nvPr/>
        </p:nvSpPr>
        <p:spPr>
          <a:xfrm>
            <a:off x="998806" y="1585188"/>
            <a:ext cx="7380003" cy="44209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000" b="1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0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TextShape 3">
            <a:extLst>
              <a:ext uri="{FF2B5EF4-FFF2-40B4-BE49-F238E27FC236}">
                <a16:creationId xmlns:a16="http://schemas.microsoft.com/office/drawing/2014/main" id="{BF6597AE-D231-4B46-AD4C-32E565605436}"/>
              </a:ext>
            </a:extLst>
          </p:cNvPr>
          <p:cNvSpPr txBox="1"/>
          <p:nvPr/>
        </p:nvSpPr>
        <p:spPr>
          <a:xfrm>
            <a:off x="998806" y="1110835"/>
            <a:ext cx="7380003" cy="37402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algn="l"/>
            <a:r>
              <a:rPr lang="fr-BE" sz="2000" b="0" i="0" u="sng" dirty="0">
                <a:solidFill>
                  <a:srgbClr val="1C1C1C"/>
                </a:solidFill>
                <a:effectLst/>
              </a:rPr>
              <a:t>Source :</a:t>
            </a:r>
            <a:endParaRPr lang="fr-BE" sz="2000" u="sng" dirty="0">
              <a:solidFill>
                <a:srgbClr val="1C1C1C"/>
              </a:solidFill>
            </a:endParaRPr>
          </a:p>
          <a:p>
            <a:pPr algn="l"/>
            <a:r>
              <a:rPr lang="fr-BE" sz="2000" b="0" i="0" dirty="0">
                <a:solidFill>
                  <a:srgbClr val="1C1C1C"/>
                </a:solidFill>
                <a:effectLst/>
                <a:hlinkClick r:id="rId4"/>
              </a:rPr>
              <a:t>https://kata-log.rocks/bowling-game-kata</a:t>
            </a:r>
            <a:endParaRPr lang="fr-BE" sz="2000" b="0" i="0" dirty="0">
              <a:solidFill>
                <a:srgbClr val="1C1C1C"/>
              </a:solidFill>
              <a:effectLst/>
            </a:endParaRPr>
          </a:p>
          <a:p>
            <a:pPr algn="l"/>
            <a:endParaRPr lang="fr-BE" sz="2000" dirty="0">
              <a:solidFill>
                <a:srgbClr val="1C1C1C"/>
              </a:solidFill>
            </a:endParaRPr>
          </a:p>
          <a:p>
            <a:pPr algn="l"/>
            <a:r>
              <a:rPr lang="fr-BE" sz="2000" b="0" i="0" u="sng" dirty="0">
                <a:solidFill>
                  <a:srgbClr val="1C1C1C"/>
                </a:solidFill>
                <a:effectLst/>
              </a:rPr>
              <a:t>Remise : </a:t>
            </a:r>
          </a:p>
          <a:p>
            <a:pPr algn="l"/>
            <a:r>
              <a:rPr lang="fr-BE" sz="2000" b="1" dirty="0">
                <a:solidFill>
                  <a:srgbClr val="1C1C1C"/>
                </a:solidFill>
              </a:rPr>
              <a:t>Samedi 26 Novembre 2022, 23:59:59</a:t>
            </a:r>
          </a:p>
          <a:p>
            <a:pPr algn="l"/>
            <a:endParaRPr lang="fr-BE" sz="2000" b="1" i="0" dirty="0">
              <a:solidFill>
                <a:srgbClr val="1C1C1C"/>
              </a:solidFill>
              <a:effectLst/>
            </a:endParaRPr>
          </a:p>
          <a:p>
            <a:pPr algn="l"/>
            <a:r>
              <a:rPr lang="fr-BE" sz="2000" i="0" u="sng" dirty="0">
                <a:solidFill>
                  <a:srgbClr val="1C1C1C"/>
                </a:solidFill>
                <a:effectLst/>
              </a:rPr>
              <a:t>Code :</a:t>
            </a:r>
          </a:p>
          <a:p>
            <a:pPr algn="l"/>
            <a:r>
              <a:rPr lang="fr-BE" sz="2000" dirty="0">
                <a:solidFill>
                  <a:srgbClr val="1C1C1C"/>
                </a:solidFill>
              </a:rPr>
              <a:t>Créer un répertoire GitHub avec le nom suivant :</a:t>
            </a:r>
          </a:p>
          <a:p>
            <a:r>
              <a:rPr lang="fr-BE" sz="2000" dirty="0">
                <a:solidFill>
                  <a:srgbClr val="1C1C1C"/>
                </a:solidFill>
              </a:rPr>
              <a:t>	- ‘devops-prj-01-tdd-bowling-kata’</a:t>
            </a:r>
          </a:p>
          <a:p>
            <a:pPr algn="l"/>
            <a:r>
              <a:rPr lang="fr-BE" sz="2000" dirty="0">
                <a:solidFill>
                  <a:srgbClr val="1C1C1C"/>
                </a:solidFill>
              </a:rPr>
              <a:t>	- Partager les droits avec les professeurs </a:t>
            </a:r>
          </a:p>
          <a:p>
            <a:pPr algn="l"/>
            <a:r>
              <a:rPr lang="fr-BE" sz="2000" i="0" dirty="0">
                <a:solidFill>
                  <a:srgbClr val="1C1C1C"/>
                </a:solidFill>
                <a:effectLst/>
              </a:rPr>
              <a:t>	- </a:t>
            </a:r>
            <a:r>
              <a:rPr lang="fr-BE" sz="2000" i="0" dirty="0">
                <a:solidFill>
                  <a:srgbClr val="1C1C1C"/>
                </a:solidFill>
                <a:effectLst/>
                <a:hlinkClick r:id="rId5"/>
              </a:rPr>
              <a:t>dls.tech.teaching@gmail.com</a:t>
            </a: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>
                <a:solidFill>
                  <a:srgbClr val="1C1C1C"/>
                </a:solidFill>
                <a:ea typeface="DejaVu Sans" pitchFamily="2"/>
                <a:cs typeface="Calibri"/>
              </a:rPr>
              <a:t>                - </a:t>
            </a:r>
            <a:r>
              <a:rPr lang="fr-BE" sz="2000" dirty="0">
                <a:solidFill>
                  <a:srgbClr val="1C1C1C"/>
                </a:solidFill>
                <a:ea typeface="DejaVu Sans" pitchFamily="2"/>
                <a:cs typeface="Calibri"/>
                <a:hlinkClick r:id="rId6"/>
              </a:rPr>
              <a:t>olivier.choquet@vinci.be</a:t>
            </a:r>
            <a:endParaRPr lang="fr-BE" sz="2000" dirty="0">
              <a:solidFill>
                <a:srgbClr val="1C1C1C"/>
              </a:solidFill>
              <a:ea typeface="DejaVu Sans" pitchFamily="2"/>
              <a:cs typeface="Calibri"/>
            </a:endParaRPr>
          </a:p>
          <a:p>
            <a:pPr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b="0" i="0" u="none" strike="noStrike" kern="0" cap="none" spc="0" baseline="0%" dirty="0">
              <a:solidFill>
                <a:srgbClr val="1C1C1C"/>
              </a:solidFill>
              <a:uFillTx/>
              <a:ea typeface="DejaVu Sans" pitchFamily="2"/>
              <a:cs typeface="Calibri"/>
            </a:endParaRPr>
          </a:p>
          <a:p>
            <a:pPr marR="0" algn="l" defTabSz="914400">
              <a:lnSpc>
                <a:spcPct val="100%"/>
              </a:lnSpc>
              <a:spcBef>
                <a:spcPts val="0"/>
              </a:spcBef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b="0" i="0" u="none" strike="noStrike" kern="1200" cap="none" spc="0" baseline="0%" dirty="0">
              <a:solidFill>
                <a:srgbClr val="1C1C1C"/>
              </a:solidFill>
              <a:uFillTx/>
              <a:ea typeface="DejaVu Sans" pitchFamily="2"/>
              <a:cs typeface="Calibri"/>
            </a:endParaRPr>
          </a:p>
          <a:p>
            <a:pPr marR="0" algn="l" defTabSz="914400" rtl="0" fontAlgn="auto" hangingPunct="1">
              <a:lnSpc>
                <a:spcPct val="100%"/>
              </a:lnSpc>
              <a:spcBef>
                <a:spcPts val="0"/>
              </a:spcBef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b="0" i="0" u="none" strike="noStrike" cap="none" spc="0" baseline="0%" dirty="0">
              <a:solidFill>
                <a:srgbClr val="1C1C1C"/>
              </a:solidFill>
              <a:uFillTx/>
              <a:latin typeface="Calibri" panose="020F0502020204030204"/>
              <a:ea typeface="DejaVu Sans" pitchFamily="2"/>
              <a:cs typeface="Calibri"/>
            </a:endParaRPr>
          </a:p>
          <a:p>
            <a:pPr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000" dirty="0">
              <a:solidFill>
                <a:srgbClr val="1C1C1C"/>
              </a:solidFill>
              <a:latin typeface="Calibri" panose="020F0502020204030204"/>
              <a:ea typeface="DejaVu Sans" pitchFamily="2"/>
              <a:cs typeface="Calibri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dirty="0">
              <a:solidFill>
                <a:srgbClr val="000000"/>
              </a:solidFill>
              <a:latin typeface="Calibri" panose="020F0502020204030204"/>
              <a:ea typeface="DejaVu Sans" pitchFamily="2"/>
              <a:cs typeface="Calibri"/>
            </a:endParaRPr>
          </a:p>
          <a:p>
            <a:pPr marL="863998" lvl="1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dirty="0">
              <a:solidFill>
                <a:srgbClr val="000000"/>
              </a:solidFill>
              <a:latin typeface="Calibri" panose="020F0502020204030204"/>
              <a:ea typeface="DejaVu Sans" pitchFamily="2"/>
              <a:cs typeface="DejaVu Sans" pitchFamily="2"/>
            </a:endParaRPr>
          </a:p>
          <a:p>
            <a:pPr marL="863998" lvl="1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dirty="0"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0328763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cs typeface="Calibri Light"/>
              </a:rPr>
              <a:t>Sommaire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fr-BE" dirty="0">
                <a:cs typeface="Calibri" panose="020F0502020204030204"/>
              </a:rPr>
              <a:t>Tests unitaires</a:t>
            </a:r>
          </a:p>
          <a:p>
            <a:r>
              <a:rPr lang="fr-BE" dirty="0">
                <a:cs typeface="Calibri" panose="020F0502020204030204"/>
              </a:rPr>
              <a:t>AAA Pattern</a:t>
            </a:r>
          </a:p>
          <a:p>
            <a:r>
              <a:rPr lang="fr-BE" dirty="0" err="1">
                <a:cs typeface="Calibri" panose="020F0502020204030204"/>
              </a:rPr>
              <a:t>Given</a:t>
            </a:r>
            <a:r>
              <a:rPr lang="fr-BE" dirty="0">
                <a:cs typeface="Calibri" panose="020F0502020204030204"/>
              </a:rPr>
              <a:t>, </a:t>
            </a:r>
            <a:r>
              <a:rPr lang="fr-BE" dirty="0" err="1">
                <a:cs typeface="Calibri" panose="020F0502020204030204"/>
              </a:rPr>
              <a:t>When</a:t>
            </a:r>
            <a:r>
              <a:rPr lang="fr-BE" dirty="0">
                <a:cs typeface="Calibri" panose="020F0502020204030204"/>
              </a:rPr>
              <a:t>, </a:t>
            </a:r>
            <a:r>
              <a:rPr lang="fr-BE" dirty="0" err="1">
                <a:cs typeface="Calibri" panose="020F0502020204030204"/>
              </a:rPr>
              <a:t>Then</a:t>
            </a:r>
            <a:endParaRPr lang="fr-BE" dirty="0">
              <a:cs typeface="Calibri" panose="020F0502020204030204"/>
            </a:endParaRPr>
          </a:p>
          <a:p>
            <a:r>
              <a:rPr lang="fr-BE" dirty="0">
                <a:cs typeface="Calibri" panose="020F0502020204030204"/>
              </a:rPr>
              <a:t>TDD</a:t>
            </a:r>
          </a:p>
          <a:p>
            <a:pPr lvl="1"/>
            <a:r>
              <a:rPr lang="fr-BE" dirty="0">
                <a:cs typeface="Calibri" panose="020F0502020204030204"/>
              </a:rPr>
              <a:t>Introduction</a:t>
            </a:r>
          </a:p>
          <a:p>
            <a:pPr lvl="1"/>
            <a:r>
              <a:rPr lang="fr-BE" dirty="0">
                <a:cs typeface="Calibri" panose="020F0502020204030204"/>
              </a:rPr>
              <a:t>Avantages et inconvénients</a:t>
            </a:r>
          </a:p>
          <a:p>
            <a:pPr lvl="1"/>
            <a:r>
              <a:rPr lang="fr-BE" dirty="0">
                <a:cs typeface="Calibri" panose="020F0502020204030204"/>
              </a:rPr>
              <a:t>Concept</a:t>
            </a:r>
          </a:p>
          <a:p>
            <a:pPr lvl="1"/>
            <a:r>
              <a:rPr lang="fr-BE" dirty="0">
                <a:cs typeface="Calibri" panose="020F0502020204030204"/>
              </a:rPr>
              <a:t>Cas pratique</a:t>
            </a:r>
          </a:p>
          <a:p>
            <a:r>
              <a:rPr lang="fr-BE" dirty="0">
                <a:cs typeface="Calibri" panose="020F0502020204030204"/>
              </a:rPr>
              <a:t>Mini-projet : Bowling Kata</a:t>
            </a:r>
          </a:p>
        </p:txBody>
      </p:sp>
    </p:spTree>
    <p:extLst>
      <p:ext uri="{BB962C8B-B14F-4D97-AF65-F5344CB8AC3E}">
        <p14:creationId xmlns:p14="http://schemas.microsoft.com/office/powerpoint/2010/main" val="1170697118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269565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Test unitaires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3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0D6B8B9B-844C-462D-B1E7-399B6BAACF8F}"/>
              </a:ext>
            </a:extLst>
          </p:cNvPr>
          <p:cNvSpPr txBox="1"/>
          <p:nvPr/>
        </p:nvSpPr>
        <p:spPr>
          <a:xfrm>
            <a:off x="881997" y="1140622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Le code ensuite les tests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0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Essentiel pour un développement sain et sécurisé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0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Utilisable avec différentes librairies de </a:t>
            </a:r>
            <a:r>
              <a:rPr lang="fr-FR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testing</a:t>
            </a: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: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i="1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Jest</a:t>
            </a: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pour JavaScript 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i="1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PHPUnit</a:t>
            </a: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pour </a:t>
            </a:r>
            <a:r>
              <a:rPr lang="fr-FR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Php</a:t>
            </a:r>
            <a:endParaRPr lang="fr-FR" sz="20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i="1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xUnit</a:t>
            </a: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pour C#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i="1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jUnit</a:t>
            </a: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pour Java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…</a:t>
            </a:r>
            <a:endParaRPr lang="fr-BE" sz="20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15397257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269565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AAA Pattern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4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0D6B8B9B-844C-462D-B1E7-399B6BAACF8F}"/>
              </a:ext>
            </a:extLst>
          </p:cNvPr>
          <p:cNvSpPr txBox="1"/>
          <p:nvPr/>
        </p:nvSpPr>
        <p:spPr>
          <a:xfrm>
            <a:off x="998806" y="1140622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Arrange 	(Accommode)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Setup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Préparer tout le nécessaire pour le test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Act</a:t>
            </a:r>
            <a:r>
              <a:rPr lang="fr-FR" sz="20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		(Agi)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Action spécifique à ce que l’on va tester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Appel de fonction, clique sur un bouton…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Assert</a:t>
            </a:r>
            <a:r>
              <a:rPr lang="fr-FR" sz="20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	(Affirme)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Exprime le résultat attendu</a:t>
            </a:r>
          </a:p>
        </p:txBody>
      </p:sp>
    </p:spTree>
    <p:extLst>
      <p:ext uri="{BB962C8B-B14F-4D97-AF65-F5344CB8AC3E}">
        <p14:creationId xmlns:p14="http://schemas.microsoft.com/office/powerpoint/2010/main" val="3563170167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269565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Given</a:t>
            </a: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, </a:t>
            </a: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When</a:t>
            </a: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, </a:t>
            </a: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Then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+mj-lt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5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0D6B8B9B-844C-462D-B1E7-399B6BAACF8F}"/>
              </a:ext>
            </a:extLst>
          </p:cNvPr>
          <p:cNvSpPr txBox="1"/>
          <p:nvPr/>
        </p:nvSpPr>
        <p:spPr>
          <a:xfrm>
            <a:off x="998806" y="1140622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%" dirty="0" err="1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Given</a:t>
            </a:r>
            <a:r>
              <a:rPr lang="fr-FR" sz="2000" b="1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 - Arrange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000" b="1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000" b="1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When</a:t>
            </a:r>
            <a:r>
              <a:rPr lang="fr-FR" sz="20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- </a:t>
            </a:r>
            <a:r>
              <a:rPr lang="fr-FR" sz="2000" b="1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Act</a:t>
            </a:r>
            <a:endParaRPr lang="fr-FR" sz="2000" b="1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000" b="1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000" b="1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%" dirty="0" err="1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Then</a:t>
            </a:r>
            <a:r>
              <a:rPr lang="fr-FR" sz="2000" b="1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 - </a:t>
            </a:r>
            <a:r>
              <a:rPr lang="fr-FR" sz="2000" b="1" i="0" u="none" strike="noStrike" kern="1200" cap="none" spc="0" baseline="0%" dirty="0" err="1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Assert</a:t>
            </a:r>
            <a:endParaRPr lang="fr-FR" sz="20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54532513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396521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TDD : introduction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6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0D6B8B9B-844C-462D-B1E7-399B6BAACF8F}"/>
              </a:ext>
            </a:extLst>
          </p:cNvPr>
          <p:cNvSpPr txBox="1"/>
          <p:nvPr/>
        </p:nvSpPr>
        <p:spPr>
          <a:xfrm>
            <a:off x="1259996" y="1553833"/>
            <a:ext cx="7380003" cy="343222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Shape 3">
            <a:extLst>
              <a:ext uri="{FF2B5EF4-FFF2-40B4-BE49-F238E27FC236}">
                <a16:creationId xmlns:a16="http://schemas.microsoft.com/office/drawing/2014/main" id="{12F2B473-8244-9146-9B49-F140FF557972}"/>
              </a:ext>
            </a:extLst>
          </p:cNvPr>
          <p:cNvSpPr txBox="1"/>
          <p:nvPr/>
        </p:nvSpPr>
        <p:spPr>
          <a:xfrm>
            <a:off x="998806" y="1140622"/>
            <a:ext cx="7380003" cy="395114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i="1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« Test </a:t>
            </a:r>
            <a:r>
              <a:rPr lang="fr-FR" sz="2000" b="1" i="1" u="none" strike="noStrike" kern="1200" cap="none" spc="0" baseline="0%" dirty="0" err="1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Driven</a:t>
            </a:r>
            <a:r>
              <a:rPr lang="fr-FR" sz="2000" b="1" i="1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 </a:t>
            </a:r>
            <a:r>
              <a:rPr lang="fr-FR" sz="2000" b="1" i="1" u="none" strike="noStrike" kern="1200" cap="none" spc="0" baseline="0%" dirty="0" err="1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Development</a:t>
            </a:r>
            <a:r>
              <a:rPr lang="fr-FR" sz="2000" b="1" i="1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 »</a:t>
            </a:r>
          </a:p>
          <a:p>
            <a:pPr marL="108000" marR="0" lvl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000" b="1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Méthode de développement logiciel</a:t>
            </a:r>
          </a:p>
          <a:p>
            <a:pPr marL="108000" marR="0" lvl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000" b="1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Agnostique des </a:t>
            </a:r>
            <a:r>
              <a:rPr lang="fr-FR" sz="2000" b="1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frameworks</a:t>
            </a:r>
            <a:r>
              <a:rPr lang="fr-FR" sz="20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de test</a:t>
            </a:r>
          </a:p>
          <a:p>
            <a:pPr marL="108000" marR="0" lvl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000" b="1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Processus cyclique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000" b="1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%" dirty="0" err="1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XProgramming</a:t>
            </a:r>
            <a:endParaRPr lang="fr-FR" sz="20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02149902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396521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TDD : introduction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7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0D6B8B9B-844C-462D-B1E7-399B6BAACF8F}"/>
              </a:ext>
            </a:extLst>
          </p:cNvPr>
          <p:cNvSpPr txBox="1"/>
          <p:nvPr/>
        </p:nvSpPr>
        <p:spPr>
          <a:xfrm>
            <a:off x="1259996" y="1553833"/>
            <a:ext cx="7380003" cy="343222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Shape 3">
            <a:extLst>
              <a:ext uri="{FF2B5EF4-FFF2-40B4-BE49-F238E27FC236}">
                <a16:creationId xmlns:a16="http://schemas.microsoft.com/office/drawing/2014/main" id="{12F2B473-8244-9146-9B49-F140FF557972}"/>
              </a:ext>
            </a:extLst>
          </p:cNvPr>
          <p:cNvSpPr txBox="1"/>
          <p:nvPr/>
        </p:nvSpPr>
        <p:spPr>
          <a:xfrm>
            <a:off x="881997" y="2405373"/>
            <a:ext cx="7380003" cy="395114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08000" marR="0" lvl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000" b="1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997199" lvl="2">
              <a:spcAft>
                <a:spcPts val="1135"/>
              </a:spcAft>
              <a:buClr>
                <a:srgbClr val="000000"/>
              </a:buClr>
              <a:buSzPct val="45%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3200" b="1" i="1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« Des tests avant le code »</a:t>
            </a: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19399776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719997" y="420221"/>
            <a:ext cx="805856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TDD : Avantages </a:t>
            </a:r>
            <a:r>
              <a:rPr lang="fr-FR" sz="3200" b="1" dirty="0">
                <a:solidFill>
                  <a:srgbClr val="000000"/>
                </a:solidFill>
                <a:latin typeface="+mj-lt"/>
                <a:ea typeface="DejaVu Sans" pitchFamily="2"/>
                <a:cs typeface="DejaVu Sans" pitchFamily="2"/>
              </a:rPr>
              <a:t>et inconvénients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+mj-lt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8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0D6B8B9B-844C-462D-B1E7-399B6BAACF8F}"/>
              </a:ext>
            </a:extLst>
          </p:cNvPr>
          <p:cNvSpPr txBox="1"/>
          <p:nvPr/>
        </p:nvSpPr>
        <p:spPr>
          <a:xfrm>
            <a:off x="1259996" y="1553833"/>
            <a:ext cx="7380003" cy="343222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5C764DA2-03DA-D245-AFF7-1E8BFAAA0219}"/>
              </a:ext>
            </a:extLst>
          </p:cNvPr>
          <p:cNvSpPr txBox="1"/>
          <p:nvPr/>
        </p:nvSpPr>
        <p:spPr>
          <a:xfrm>
            <a:off x="989181" y="1353025"/>
            <a:ext cx="7380003" cy="395114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Justesse et complexité minimale, code de meilleure qualité (+)</a:t>
            </a:r>
          </a:p>
          <a:p>
            <a:pPr marL="108000" marR="0" lvl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000" b="1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Focalise le développeur lors de son implémentation </a:t>
            </a:r>
            <a:r>
              <a:rPr lang="fr-FR" sz="2000" b="1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(+)</a:t>
            </a:r>
            <a:endParaRPr lang="fr-FR" sz="2000" b="1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108000" marR="0" lvl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000" b="1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Code perméable au changement </a:t>
            </a:r>
            <a:r>
              <a:rPr lang="fr-FR" sz="2000" b="1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(+)</a:t>
            </a:r>
            <a:endParaRPr lang="fr-FR" sz="2000" b="1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000" b="1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Courbe d’apprentissage élevée </a:t>
            </a:r>
            <a:r>
              <a:rPr lang="fr-FR" sz="2000" b="1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(-)</a:t>
            </a:r>
            <a:endParaRPr lang="fr-FR" sz="20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78322040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9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0D6B8B9B-844C-462D-B1E7-399B6BAACF8F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AC6901F4-92CA-E74F-A876-DEF690C9F94F}"/>
              </a:ext>
            </a:extLst>
          </p:cNvPr>
          <p:cNvSpPr txBox="1"/>
          <p:nvPr/>
        </p:nvSpPr>
        <p:spPr>
          <a:xfrm>
            <a:off x="998806" y="396521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TDD :  Concept</a:t>
            </a:r>
          </a:p>
        </p:txBody>
      </p:sp>
      <p:sp>
        <p:nvSpPr>
          <p:cNvPr id="8" name="TextShape 3">
            <a:extLst>
              <a:ext uri="{FF2B5EF4-FFF2-40B4-BE49-F238E27FC236}">
                <a16:creationId xmlns:a16="http://schemas.microsoft.com/office/drawing/2014/main" id="{F5BE7F54-EB66-EC42-9607-E61E258E1549}"/>
              </a:ext>
            </a:extLst>
          </p:cNvPr>
          <p:cNvSpPr txBox="1"/>
          <p:nvPr/>
        </p:nvSpPr>
        <p:spPr>
          <a:xfrm>
            <a:off x="989181" y="1353025"/>
            <a:ext cx="7380003" cy="56349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Loi 1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« Il faut écrire un test qui échoue avant d’écrire le code de production correspondant. »</a:t>
            </a:r>
            <a:endParaRPr lang="fr-FR" sz="2000" b="1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Loi 2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« Il faut écrire une seule assertion à la fois, qui fait échouer le test ou qui échoue à la compilation. »</a:t>
            </a:r>
            <a:endParaRPr lang="fr-FR" sz="2000" b="1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Loi 3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« Il faut écrire le minimum de code de production pour que l'assertion du test actuellement en échec soit satisfaite. »</a:t>
            </a:r>
            <a:endParaRPr lang="fr-FR" sz="2000" b="1" i="1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000" b="1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03216001"/>
      </p:ext>
    </p:extLst>
  </p:cSld>
  <p:clrMapOvr>
    <a:masterClrMapping/>
  </p:clrMapOvr>
</p:sld>
</file>

<file path=ppt/theme/theme1.xml><?xml version="1.0" encoding="utf-8"?>
<a:theme xmlns:a="http://purl.oclc.org/ooxml/drawingml/main" name="IP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PL" id="{D086615D-7BD3-439A-8873-ACF4848EC875}" vid="{54295FC8-0DDB-44DE-B17B-170610DD0666}"/>
    </a:ext>
  </a:extLst>
</a:theme>
</file>

<file path=ppt/theme/theme2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7d4fea-2b4e-4a2e-9c21-fac9bc5f4d18" xsi:nil="true"/>
    <lcf76f155ced4ddcb4097134ff3c332f xmlns="7a56ee12-99f1-4a87-ab15-e35f9667cf0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F7770AEB57F4D9E08691D62E16A99" ma:contentTypeVersion="13" ma:contentTypeDescription="Crée un document." ma:contentTypeScope="" ma:versionID="1c17144cfdb5f55202d7a18f3e40220b">
  <xsd:schema xmlns:xsd="http://www.w3.org/2001/XMLSchema" xmlns:xs="http://www.w3.org/2001/XMLSchema" xmlns:p="http://schemas.microsoft.com/office/2006/metadata/properties" xmlns:ns2="7a56ee12-99f1-4a87-ab15-e35f9667cf03" xmlns:ns3="2a7d4fea-2b4e-4a2e-9c21-fac9bc5f4d18" targetNamespace="http://schemas.microsoft.com/office/2006/metadata/properties" ma:root="true" ma:fieldsID="131a03da6f58b2e21d21e09a8b97aa2b" ns2:_="" ns3:_="">
    <xsd:import namespace="7a56ee12-99f1-4a87-ab15-e35f9667cf03"/>
    <xsd:import namespace="2a7d4fea-2b4e-4a2e-9c21-fac9bc5f4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6ee12-99f1-4a87-ab15-e35f9667cf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Balises d’images" ma:readOnly="false" ma:fieldId="{5cf76f15-5ced-4ddc-b409-7134ff3c332f}" ma:taxonomyMulti="true" ma:sspId="d99b3629-034e-40d8-81e2-b8c7a4d868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7d4fea-2b4e-4a2e-9c21-fac9bc5f4d18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7de14d8-4252-4a8e-884c-057028e6cfac}" ma:internalName="TaxCatchAll" ma:showField="CatchAllData" ma:web="2a7d4fea-2b4e-4a2e-9c21-fac9bc5f4d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435DD1-8008-4BF9-AE30-1B9C602C3CEC}">
  <ds:schemaRefs>
    <ds:schemaRef ds:uri="http://schemas.microsoft.com/office/2006/metadata/properties"/>
    <ds:schemaRef ds:uri="http://schemas.microsoft.com/office/infopath/2007/PartnerControls"/>
    <ds:schemaRef ds:uri="2a7d4fea-2b4e-4a2e-9c21-fac9bc5f4d18"/>
    <ds:schemaRef ds:uri="7a56ee12-99f1-4a87-ab15-e35f9667cf03"/>
  </ds:schemaRefs>
</ds:datastoreItem>
</file>

<file path=customXml/itemProps2.xml><?xml version="1.0" encoding="utf-8"?>
<ds:datastoreItem xmlns:ds="http://schemas.openxmlformats.org/officeDocument/2006/customXml" ds:itemID="{2E46CE58-5E17-4C02-BD50-C868EA7745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BD423F-3751-44A5-A879-86E7E6AF0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56ee12-99f1-4a87-ab15-e35f9667cf03"/>
    <ds:schemaRef ds:uri="2a7d4fea-2b4e-4a2e-9c21-fac9bc5f4d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5636</TotalTime>
  <Words>893</Words>
  <Application>Microsoft Office PowerPoint</Application>
  <PresentationFormat>Affichage à l'écran (4:3)</PresentationFormat>
  <Paragraphs>290</Paragraphs>
  <Slides>17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IPL</vt:lpstr>
      <vt:lpstr>BINV2190-B DevOps : TDD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Vinci &amp; ProEco:  Présentation au Conseil d’Entreprise</dc:title>
  <dc:subject/>
  <dc:creator>gregoire</dc:creator>
  <dc:description/>
  <cp:lastModifiedBy>Microsoft Office User</cp:lastModifiedBy>
  <cp:revision>1790</cp:revision>
  <cp:lastPrinted>2018-04-28T10:12:52Z</cp:lastPrinted>
  <dcterms:created xsi:type="dcterms:W3CDTF">2011-03-16T09:08:07Z</dcterms:created>
  <dcterms:modified xsi:type="dcterms:W3CDTF">2022-11-09T07:15:04Z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0x0101001B1F7770AEB57F4D9E08691D62E16A99</vt:lpwstr>
  </property>
  <property fmtid="{D5CDD505-2E9C-101B-9397-08002B2CF9AE}" pid="3" name="MediaServiceImageTags">
    <vt:lpwstr/>
  </property>
</Properties>
</file>