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509" r:id="rId3"/>
    <p:sldId id="498" r:id="rId4"/>
    <p:sldId id="514" r:id="rId5"/>
    <p:sldId id="515" r:id="rId6"/>
    <p:sldId id="797" r:id="rId7"/>
    <p:sldId id="510" r:id="rId8"/>
    <p:sldId id="511" r:id="rId9"/>
    <p:sldId id="519" r:id="rId10"/>
    <p:sldId id="516" r:id="rId11"/>
    <p:sldId id="518" r:id="rId12"/>
    <p:sldId id="512" r:id="rId13"/>
    <p:sldId id="513" r:id="rId14"/>
    <p:sldId id="79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2" y="1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E90F8-9287-4996-899C-91756577BFD6}" type="datetimeFigureOut">
              <a:rPr lang="fr-FR" smtClean="0"/>
              <a:t>05/03/2023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B0A83-3E0D-43BF-BB4A-2DE95B1995B9}" type="slidenum">
              <a:rPr lang="fr-FR" smtClean="0"/>
              <a:t>‹N°›</a:t>
            </a:fld>
            <a:endParaRPr lang="fr-FR"/>
          </a:p>
        </p:txBody>
      </p:sp>
    </p:spTree>
    <p:extLst>
      <p:ext uri="{BB962C8B-B14F-4D97-AF65-F5344CB8AC3E}">
        <p14:creationId xmlns:p14="http://schemas.microsoft.com/office/powerpoint/2010/main" val="316138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05/03/2023</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3</a:t>
            </a:fld>
            <a:endParaRPr lang="en-GB"/>
          </a:p>
        </p:txBody>
      </p:sp>
    </p:spTree>
    <p:extLst>
      <p:ext uri="{BB962C8B-B14F-4D97-AF65-F5344CB8AC3E}">
        <p14:creationId xmlns:p14="http://schemas.microsoft.com/office/powerpoint/2010/main" val="232918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2F99E83D-10BD-4912-838C-C14C2B9472B3}" type="slidenum">
              <a:rPr lang="fr-FR" smtClean="0"/>
              <a:t>6</a:t>
            </a:fld>
            <a:endParaRPr lang="fr-FR"/>
          </a:p>
        </p:txBody>
      </p:sp>
    </p:spTree>
    <p:extLst>
      <p:ext uri="{BB962C8B-B14F-4D97-AF65-F5344CB8AC3E}">
        <p14:creationId xmlns:p14="http://schemas.microsoft.com/office/powerpoint/2010/main" val="14457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7</a:t>
            </a:fld>
            <a:endParaRPr lang="en-GB"/>
          </a:p>
        </p:txBody>
      </p:sp>
    </p:spTree>
    <p:extLst>
      <p:ext uri="{BB962C8B-B14F-4D97-AF65-F5344CB8AC3E}">
        <p14:creationId xmlns:p14="http://schemas.microsoft.com/office/powerpoint/2010/main" val="30691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8</a:t>
            </a:fld>
            <a:endParaRPr lang="en-GB"/>
          </a:p>
        </p:txBody>
      </p:sp>
    </p:spTree>
    <p:extLst>
      <p:ext uri="{BB962C8B-B14F-4D97-AF65-F5344CB8AC3E}">
        <p14:creationId xmlns:p14="http://schemas.microsoft.com/office/powerpoint/2010/main" val="135222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10</a:t>
            </a:fld>
            <a:endParaRPr lang="en-GB"/>
          </a:p>
        </p:txBody>
      </p:sp>
    </p:spTree>
    <p:extLst>
      <p:ext uri="{BB962C8B-B14F-4D97-AF65-F5344CB8AC3E}">
        <p14:creationId xmlns:p14="http://schemas.microsoft.com/office/powerpoint/2010/main" val="242871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11</a:t>
            </a:fld>
            <a:endParaRPr lang="en-GB"/>
          </a:p>
        </p:txBody>
      </p:sp>
    </p:spTree>
    <p:extLst>
      <p:ext uri="{BB962C8B-B14F-4D97-AF65-F5344CB8AC3E}">
        <p14:creationId xmlns:p14="http://schemas.microsoft.com/office/powerpoint/2010/main" val="5306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12</a:t>
            </a:fld>
            <a:endParaRPr lang="en-GB"/>
          </a:p>
        </p:txBody>
      </p:sp>
    </p:spTree>
    <p:extLst>
      <p:ext uri="{BB962C8B-B14F-4D97-AF65-F5344CB8AC3E}">
        <p14:creationId xmlns:p14="http://schemas.microsoft.com/office/powerpoint/2010/main" val="2991641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ea typeface="Calibri"/>
              <a:cs typeface="Calibri"/>
            </a:endParaRPr>
          </a:p>
        </p:txBody>
      </p:sp>
      <p:sp>
        <p:nvSpPr>
          <p:cNvPr id="4" name="Slide Number Placeholder 3"/>
          <p:cNvSpPr>
            <a:spLocks noGrp="1"/>
          </p:cNvSpPr>
          <p:nvPr>
            <p:ph type="sldNum" sz="quarter" idx="5"/>
          </p:nvPr>
        </p:nvSpPr>
        <p:spPr/>
        <p:txBody>
          <a:bodyPr/>
          <a:lstStyle/>
          <a:p>
            <a:fld id="{552E1AAF-5B74-496F-81DF-3CC759526CD1}" type="slidenum">
              <a:rPr lang="en-GB" smtClean="0"/>
              <a:t>13</a:t>
            </a:fld>
            <a:endParaRPr lang="en-GB"/>
          </a:p>
        </p:txBody>
      </p:sp>
    </p:spTree>
    <p:extLst>
      <p:ext uri="{BB962C8B-B14F-4D97-AF65-F5344CB8AC3E}">
        <p14:creationId xmlns:p14="http://schemas.microsoft.com/office/powerpoint/2010/main" val="222662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83235-DA41-00D0-2477-E4F06C8D68B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57012C9-A52E-BEB2-9243-14567FEA2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4D86DF2-BF5E-CDD7-2869-97BD91F206E8}"/>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593E4D7F-033C-F11C-742B-EAD91E1A8B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9A86-25C9-FE38-F3EE-46A5343EF802}"/>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368545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B4E31-D74C-D9B3-F600-12CACCF7B68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6A9BB0-8B2B-893E-C0CC-C74EF94264A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A0D822-21A7-C7DF-943E-B832A61336D9}"/>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E7493FCB-52A5-6896-EB97-FCCDDC4E11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6B34EF-DBD4-8FD5-5FA1-9CAEC6996F4B}"/>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211964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27245A-F468-F1E4-68E7-C2C6444DA6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1248B1-CF3F-8126-16F9-6E59F2C45CD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8181B7-4374-528A-D591-8E7DB9CC7A5E}"/>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853C0C63-0CEB-033F-67C1-D6441CACEE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A84962-78D3-86EA-1D02-FA6DE136147D}"/>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2971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237791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ummary_ColorGradient_WhiteText">
    <p:spTree>
      <p:nvGrpSpPr>
        <p:cNvPr id="1" name=""/>
        <p:cNvGrpSpPr/>
        <p:nvPr/>
      </p:nvGrpSpPr>
      <p:grpSpPr>
        <a:xfrm>
          <a:off x="0" y="0"/>
          <a:ext cx="0" cy="0"/>
          <a:chOff x="0" y="0"/>
          <a:chExt cx="0" cy="0"/>
        </a:xfrm>
      </p:grpSpPr>
      <p:pic>
        <p:nvPicPr>
          <p:cNvPr id="26" name="Imag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19"/>
            <a:ext cx="12192000" cy="6114288"/>
          </a:xfrm>
          <a:prstGeom prst="rect">
            <a:avLst/>
          </a:prstGeom>
        </p:spPr>
      </p:pic>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23106" y="1741479"/>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endParaRPr lang="en-GB"/>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endParaRPr lang="en-GB"/>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0D4BD80F-527C-459A-BA58-7AF79ED8751A}" type="slidenum">
              <a:rPr lang="en-GB" smtClean="0"/>
              <a:t>‹N°›</a:t>
            </a:fld>
            <a:endParaRPr lang="en-GB"/>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19250" y="1741479"/>
            <a:ext cx="9851389" cy="60961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723106" y="2403943"/>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1619250" y="2403944"/>
            <a:ext cx="9851389" cy="611523"/>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723106" y="3066407"/>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1619250" y="3066408"/>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723106" y="3728871"/>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1619250" y="3728872"/>
            <a:ext cx="9851389" cy="61199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723106" y="4391335"/>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1619250" y="4391335"/>
            <a:ext cx="9851389" cy="61723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723106" y="5053798"/>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1619250" y="5053799"/>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4" name="ZoneTexte 23"/>
          <p:cNvSpPr txBox="1"/>
          <p:nvPr/>
        </p:nvSpPr>
        <p:spPr>
          <a:xfrm>
            <a:off x="252000" y="-384054"/>
            <a:ext cx="4080298" cy="276999"/>
          </a:xfrm>
          <a:prstGeom prst="rect">
            <a:avLst/>
          </a:prstGeom>
          <a:noFill/>
        </p:spPr>
        <p:txBody>
          <a:bodyPr wrap="square" rtlCol="0">
            <a:spAutoFit/>
          </a:bodyPr>
          <a:lstStyle/>
          <a:p>
            <a:r>
              <a:rPr lang="en-GB" sz="1200" noProof="0"/>
              <a:t>Colour of text</a:t>
            </a:r>
          </a:p>
        </p:txBody>
      </p:sp>
      <p:sp>
        <p:nvSpPr>
          <p:cNvPr id="25" name="Rectangle 24"/>
          <p:cNvSpPr/>
          <p:nvPr/>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0"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solidFill>
                  <a:schemeClr val="bg1"/>
                </a:solidFill>
              </a:defRPr>
            </a:lvl1pPr>
          </a:lstStyle>
          <a:p>
            <a:r>
              <a:rPr lang="en-GB" noProof="0"/>
              <a:t>Click to edit master title style</a:t>
            </a:r>
          </a:p>
        </p:txBody>
      </p:sp>
      <p:pic>
        <p:nvPicPr>
          <p:cNvPr id="27" name="Imag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19"/>
            <a:ext cx="12192000" cy="6114288"/>
          </a:xfrm>
          <a:prstGeom prst="rect">
            <a:avLst/>
          </a:prstGeom>
        </p:spPr>
      </p:pic>
      <p:sp>
        <p:nvSpPr>
          <p:cNvPr id="28" name="ZoneTexte 23"/>
          <p:cNvSpPr txBox="1"/>
          <p:nvPr/>
        </p:nvSpPr>
        <p:spPr>
          <a:xfrm>
            <a:off x="252000" y="-384054"/>
            <a:ext cx="4080298" cy="276999"/>
          </a:xfrm>
          <a:prstGeom prst="rect">
            <a:avLst/>
          </a:prstGeom>
          <a:noFill/>
        </p:spPr>
        <p:txBody>
          <a:bodyPr wrap="square" rtlCol="0">
            <a:spAutoFit/>
          </a:bodyPr>
          <a:lstStyle/>
          <a:p>
            <a:r>
              <a:rPr lang="en-GB" sz="1200" noProof="0"/>
              <a:t>Colour of text</a:t>
            </a:r>
          </a:p>
        </p:txBody>
      </p:sp>
      <p:sp>
        <p:nvSpPr>
          <p:cNvPr id="29" name="Rectangle 28"/>
          <p:cNvSpPr/>
          <p:nvPr/>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202692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endParaRPr lang="en-GB"/>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endParaRPr lang="en-GB"/>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0D4BD80F-527C-459A-BA58-7AF79ED8751A}" type="slidenum">
              <a:rPr lang="en-GB" smtClean="0"/>
              <a:t>‹N°›</a:t>
            </a:fld>
            <a:endParaRPr lang="en-GB"/>
          </a:p>
        </p:txBody>
      </p:sp>
      <p:sp>
        <p:nvSpPr>
          <p:cNvPr id="8" name="Rectangle 7"/>
          <p:cNvSpPr/>
          <p:nvPr/>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ZoneTexte 10"/>
          <p:cNvSpPr txBox="1"/>
          <p:nvPr/>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2" name="Rectangle 11"/>
          <p:cNvSpPr/>
          <p:nvPr/>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
        <p:nvSpPr>
          <p:cNvPr id="13" name="Rectangle 12"/>
          <p:cNvSpPr/>
          <p:nvPr/>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ZoneTexte 10"/>
          <p:cNvSpPr txBox="1"/>
          <p:nvPr/>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5" name="Rectangle 14"/>
          <p:cNvSpPr/>
          <p:nvPr/>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347714103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8EA03A-F6D1-3E67-D067-52BF5A90A6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0370819-0F62-96FA-A25B-5901C70DEB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7ECB7A-DC87-65D9-A578-90EEE8202043}"/>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110AFBBB-24B7-99CD-E9DC-CF54A68DC2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AF4EE6-706A-1DDB-6CEA-A95FCF286AA2}"/>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163315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566D4-076E-6FAE-0337-AFE372F4E06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3389DAF-06AC-DA06-CFB2-9CFF90E8E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C4A843B-B3F1-9085-720A-3CFB7BDFFFC1}"/>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19BC801E-69DB-36E2-7F91-02F8F95537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408F7F-D00B-52AE-7183-B3B4C04B91CC}"/>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90986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F7824-ABF3-90E8-A6E6-23217AEB8A7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27A62BB-F813-BC6E-1E10-9DD6106FFC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2D909BA-FBAD-4C34-3F9E-B102E5C485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93B425E-B1B3-5EB3-EF18-ECC006CC28EE}"/>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F87CACD3-5D4A-EB48-B152-322B4F8EB1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CADD94-8F65-6004-744D-0282BA6834D0}"/>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180196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B6BF31-3ACE-8C28-CB28-C5F6C3BAC2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52D9B7D-7668-31CF-710E-2FDDC393D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2795925-D4C8-D4F6-29D9-410C08EC6D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4054CEC-1E24-3A4E-A214-0171955CB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1EE996E-5CC9-C7FC-A376-94B421471C6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0D241A-9EF6-0AFD-AFE6-B18178A8F6C6}"/>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8" name="Espace réservé du pied de page 7">
            <a:extLst>
              <a:ext uri="{FF2B5EF4-FFF2-40B4-BE49-F238E27FC236}">
                <a16:creationId xmlns:a16="http://schemas.microsoft.com/office/drawing/2014/main" id="{E7B2811C-F440-D2D1-9B28-769175F12DF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0720197-1164-31C1-2459-59505F9E8B6F}"/>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389139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68350-DDAA-2BF8-23CA-1124075720A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2600A97-CF17-D8F4-E4EB-E0C6CE475742}"/>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4" name="Espace réservé du pied de page 3">
            <a:extLst>
              <a:ext uri="{FF2B5EF4-FFF2-40B4-BE49-F238E27FC236}">
                <a16:creationId xmlns:a16="http://schemas.microsoft.com/office/drawing/2014/main" id="{5A3EDE30-44B9-58EF-ACC2-4FF5B9C83A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C47C0D0-F2A6-04BA-5EFF-8D274BB7EA8B}"/>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37507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39AA390-3D45-C060-B9D3-43AB3BB2AADD}"/>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3" name="Espace réservé du pied de page 2">
            <a:extLst>
              <a:ext uri="{FF2B5EF4-FFF2-40B4-BE49-F238E27FC236}">
                <a16:creationId xmlns:a16="http://schemas.microsoft.com/office/drawing/2014/main" id="{BA246860-F9BA-E0BB-0F9A-C248224BA5E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7E7BF9B-88B0-41F6-E70F-60645294C0C8}"/>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45570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1BE31-8E96-6C9B-ADA5-F727417F4C6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BB08B16-F77F-7329-F0C6-80FF9689F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6CF32B1-CE7B-D33E-8347-E3FB75776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ABA481-A854-3289-1284-26BD381CF0B7}"/>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D0EC4070-AA4F-E465-8141-E14EDEB9E4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FB35D67-CFC2-A9C9-3131-80E153B224D6}"/>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255490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6888B-7CEB-08DE-3749-FCAB4E03F6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B40BBD4-ABF9-F064-7048-D6CF77184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372553-A84C-6E18-DD0C-F99D1A27B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B307699-5237-7C40-8084-F5598CE86F05}"/>
              </a:ext>
            </a:extLst>
          </p:cNvPr>
          <p:cNvSpPr>
            <a:spLocks noGrp="1"/>
          </p:cNvSpPr>
          <p:nvPr>
            <p:ph type="dt" sz="half" idx="10"/>
          </p:nvPr>
        </p:nvSpPr>
        <p:spPr/>
        <p:txBody>
          <a:bodyPr/>
          <a:lstStyle/>
          <a:p>
            <a:fld id="{E1ECF894-0435-4C06-AE98-237B4B6FFB84}"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6F3801E9-3C2F-6A46-A792-5645CE28A2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CFEB14-167C-EF04-B510-93C63232C3AA}"/>
              </a:ext>
            </a:extLst>
          </p:cNvPr>
          <p:cNvSpPr>
            <a:spLocks noGrp="1"/>
          </p:cNvSpPr>
          <p:nvPr>
            <p:ph type="sldNum" sz="quarter" idx="12"/>
          </p:nvPr>
        </p:nvSpPr>
        <p:spPr/>
        <p:txBody>
          <a:bodyPr/>
          <a:lstStyle/>
          <a:p>
            <a:fld id="{942764A4-CFC3-48C7-968B-925D1433E620}" type="slidenum">
              <a:rPr lang="fr-FR" smtClean="0"/>
              <a:t>‹N°›</a:t>
            </a:fld>
            <a:endParaRPr lang="fr-FR"/>
          </a:p>
        </p:txBody>
      </p:sp>
    </p:spTree>
    <p:extLst>
      <p:ext uri="{BB962C8B-B14F-4D97-AF65-F5344CB8AC3E}">
        <p14:creationId xmlns:p14="http://schemas.microsoft.com/office/powerpoint/2010/main" val="283096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206EA79-3D5C-8D5E-9EDB-1E628C76B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C7CB3E-D517-251D-B824-206696F90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15C233-EC1B-AF10-5D4B-DF785C783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F894-0435-4C06-AE98-237B4B6FFB84}"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D236656D-81E3-29E5-5838-3B3CD0553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02D695B-8404-FE29-9B1D-6806E0475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764A4-CFC3-48C7-968B-925D1433E620}" type="slidenum">
              <a:rPr lang="fr-FR" smtClean="0"/>
              <a:t>‹N°›</a:t>
            </a:fld>
            <a:endParaRPr lang="fr-FR"/>
          </a:p>
        </p:txBody>
      </p:sp>
    </p:spTree>
    <p:extLst>
      <p:ext uri="{BB962C8B-B14F-4D97-AF65-F5344CB8AC3E}">
        <p14:creationId xmlns:p14="http://schemas.microsoft.com/office/powerpoint/2010/main" val="69259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2000">
              <a:srgbClr val="CF022B">
                <a:lumMod val="100000"/>
              </a:srgbClr>
            </a:gs>
            <a:gs pos="100000">
              <a:srgbClr val="F07D00"/>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9A11267-FC52-4990-8D98-010AFABA5544}"/>
              </a:ext>
            </a:extLst>
          </p:cNvPr>
          <p:cNvSpPr>
            <a:spLocks noGrp="1"/>
          </p:cNvSpPr>
          <p:nvPr>
            <p:ph type="title"/>
          </p:nvPr>
        </p:nvSpPr>
        <p:spPr>
          <a:xfrm>
            <a:off x="550863" y="4508500"/>
            <a:ext cx="4500562" cy="1562959"/>
          </a:xfrm>
        </p:spPr>
        <p:txBody>
          <a:bodyPr wrap="square" rtlCol="0" anchor="t">
            <a:normAutofit/>
          </a:bodyPr>
          <a:lstStyle/>
          <a:p>
            <a:r>
              <a:rPr lang="fr-FR" sz="4300" dirty="0">
                <a:solidFill>
                  <a:schemeClr val="bg1"/>
                </a:solidFill>
                <a:latin typeface="+mn-lt"/>
              </a:rPr>
              <a:t>Présentation du stage d’observation</a:t>
            </a:r>
          </a:p>
        </p:txBody>
      </p:sp>
      <p:pic>
        <p:nvPicPr>
          <p:cNvPr id="7" name="Image 6">
            <a:extLst>
              <a:ext uri="{FF2B5EF4-FFF2-40B4-BE49-F238E27FC236}">
                <a16:creationId xmlns:a16="http://schemas.microsoft.com/office/drawing/2014/main" id="{F9604422-3043-477B-1ABD-F1AFB080F84F}"/>
              </a:ext>
            </a:extLst>
          </p:cNvPr>
          <p:cNvPicPr>
            <a:picLocks noChangeAspect="1"/>
          </p:cNvPicPr>
          <p:nvPr/>
        </p:nvPicPr>
        <p:blipFill rotWithShape="1">
          <a:blip r:embed="rId3"/>
          <a:srcRect r="534" b="1"/>
          <a:stretch/>
        </p:blipFill>
        <p:spPr>
          <a:xfrm>
            <a:off x="5262411" y="4508500"/>
            <a:ext cx="6221412" cy="1563688"/>
          </a:xfrm>
          <a:prstGeom prst="rect">
            <a:avLst/>
          </a:prstGeom>
          <a:noFill/>
        </p:spPr>
      </p:pic>
      <p:sp>
        <p:nvSpPr>
          <p:cNvPr id="19" name="Date Placeholder 4">
            <a:extLst>
              <a:ext uri="{FF2B5EF4-FFF2-40B4-BE49-F238E27FC236}">
                <a16:creationId xmlns:a16="http://schemas.microsoft.com/office/drawing/2014/main" id="{4A7CE7A5-2ABF-D8A1-913B-25E4613EF771}"/>
              </a:ext>
            </a:extLst>
          </p:cNvPr>
          <p:cNvSpPr>
            <a:spLocks noGrp="1"/>
          </p:cNvSpPr>
          <p:nvPr>
            <p:ph type="dt" sz="half" idx="10"/>
          </p:nvPr>
        </p:nvSpPr>
        <p:spPr>
          <a:xfrm>
            <a:off x="550863" y="6507212"/>
            <a:ext cx="2628900" cy="153888"/>
          </a:xfrm>
        </p:spPr>
        <p:txBody>
          <a:bodyPr/>
          <a:lstStyle/>
          <a:p>
            <a:pPr rtl="0">
              <a:spcAft>
                <a:spcPts val="600"/>
              </a:spcAft>
            </a:pPr>
            <a:r>
              <a:rPr lang="fr-FR" dirty="0">
                <a:solidFill>
                  <a:schemeClr val="bg1">
                    <a:alpha val="80000"/>
                  </a:schemeClr>
                </a:solidFill>
              </a:rPr>
              <a:t>Année académique 2022-2023</a:t>
            </a:r>
          </a:p>
        </p:txBody>
      </p:sp>
      <p:sp>
        <p:nvSpPr>
          <p:cNvPr id="21" name="Footer Placeholder 5">
            <a:extLst>
              <a:ext uri="{FF2B5EF4-FFF2-40B4-BE49-F238E27FC236}">
                <a16:creationId xmlns:a16="http://schemas.microsoft.com/office/drawing/2014/main" id="{F116455F-E889-39D2-BCD3-058A41754236}"/>
              </a:ext>
            </a:extLst>
          </p:cNvPr>
          <p:cNvSpPr>
            <a:spLocks noGrp="1"/>
          </p:cNvSpPr>
          <p:nvPr>
            <p:ph type="ftr" sz="quarter" idx="11"/>
          </p:nvPr>
        </p:nvSpPr>
        <p:spPr>
          <a:xfrm>
            <a:off x="3359150" y="6507212"/>
            <a:ext cx="6379210" cy="153888"/>
          </a:xfrm>
        </p:spPr>
        <p:txBody>
          <a:bodyPr/>
          <a:lstStyle/>
          <a:p>
            <a:pPr algn="l" rtl="0">
              <a:spcAft>
                <a:spcPts val="600"/>
              </a:spcAft>
            </a:pPr>
            <a:r>
              <a:rPr lang="fr-FR" dirty="0">
                <a:solidFill>
                  <a:schemeClr val="bg1">
                    <a:alpha val="80000"/>
                  </a:schemeClr>
                </a:solidFill>
              </a:rPr>
              <a:t>Présenté par Corentin D’haeyere</a:t>
            </a:r>
          </a:p>
        </p:txBody>
      </p:sp>
      <p:sp>
        <p:nvSpPr>
          <p:cNvPr id="23" name="Slide Number Placeholder 6">
            <a:extLst>
              <a:ext uri="{FF2B5EF4-FFF2-40B4-BE49-F238E27FC236}">
                <a16:creationId xmlns:a16="http://schemas.microsoft.com/office/drawing/2014/main" id="{C900B1BA-1457-083C-E39E-3F40E3C1D573}"/>
              </a:ext>
            </a:extLst>
          </p:cNvPr>
          <p:cNvSpPr>
            <a:spLocks noGrp="1"/>
          </p:cNvSpPr>
          <p:nvPr>
            <p:ph type="sldNum" sz="quarter" idx="12"/>
          </p:nvPr>
        </p:nvSpPr>
        <p:spPr>
          <a:xfrm>
            <a:off x="9948863" y="6507212"/>
            <a:ext cx="1692274" cy="153888"/>
          </a:xfrm>
        </p:spPr>
        <p:txBody>
          <a:bodyPr/>
          <a:lstStyle/>
          <a:p>
            <a:pPr rtl="0">
              <a:spcAft>
                <a:spcPts val="600"/>
              </a:spcAft>
            </a:pPr>
            <a:fld id="{DBA1B0FB-D917-4C8C-928F-313BD683BF39}" type="slidenum">
              <a:rPr lang="fr-FR" smtClean="0">
                <a:solidFill>
                  <a:schemeClr val="bg1"/>
                </a:solidFill>
              </a:rPr>
              <a:pPr rtl="0">
                <a:spcAft>
                  <a:spcPts val="600"/>
                </a:spcAft>
              </a:pPr>
              <a:t>1</a:t>
            </a:fld>
            <a:endParaRPr lang="fr-FR" dirty="0">
              <a:solidFill>
                <a:schemeClr val="bg1"/>
              </a:solidFill>
            </a:endParaRPr>
          </a:p>
        </p:txBody>
      </p:sp>
      <p:pic>
        <p:nvPicPr>
          <p:cNvPr id="11" name="Espace réservé pour une image  10" descr="Une image contenant arbre&#10;&#10;Description générée automatiquement">
            <a:extLst>
              <a:ext uri="{FF2B5EF4-FFF2-40B4-BE49-F238E27FC236}">
                <a16:creationId xmlns:a16="http://schemas.microsoft.com/office/drawing/2014/main" id="{681D3484-E29A-5B70-8933-C43D8B88D75F}"/>
              </a:ext>
            </a:extLst>
          </p:cNvPr>
          <p:cNvPicPr>
            <a:picLocks noGrp="1" noChangeAspect="1"/>
          </p:cNvPicPr>
          <p:nvPr>
            <p:ph type="pic" sz="quarter" idx="13"/>
          </p:nvPr>
        </p:nvPicPr>
        <p:blipFill>
          <a:blip r:embed="rId4"/>
          <a:srcRect t="25477" b="25477"/>
          <a:stretch>
            <a:fillRect/>
          </a:stretch>
        </p:blipFill>
        <p:spPr>
          <a:xfrm>
            <a:off x="0" y="-1"/>
            <a:ext cx="12192000" cy="4238045"/>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10</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2" name="ZoneTexte 1">
            <a:extLst>
              <a:ext uri="{FF2B5EF4-FFF2-40B4-BE49-F238E27FC236}">
                <a16:creationId xmlns:a16="http://schemas.microsoft.com/office/drawing/2014/main" id="{7CDBC2F9-1F61-8305-4E91-30057B59D961}"/>
              </a:ext>
            </a:extLst>
          </p:cNvPr>
          <p:cNvSpPr txBox="1"/>
          <p:nvPr/>
        </p:nvSpPr>
        <p:spPr>
          <a:xfrm>
            <a:off x="3594289" y="75210"/>
            <a:ext cx="5003421" cy="769441"/>
          </a:xfrm>
          <a:prstGeom prst="rect">
            <a:avLst/>
          </a:prstGeom>
          <a:noFill/>
        </p:spPr>
        <p:txBody>
          <a:bodyPr wrap="none" rtlCol="0">
            <a:spAutoFit/>
          </a:bodyPr>
          <a:lstStyle/>
          <a:p>
            <a:r>
              <a:rPr lang="fr-FR" sz="4400" u="sng" dirty="0"/>
              <a:t>Personnes observées</a:t>
            </a:r>
          </a:p>
        </p:txBody>
      </p:sp>
      <p:sp>
        <p:nvSpPr>
          <p:cNvPr id="3" name="ZoneTexte 2">
            <a:extLst>
              <a:ext uri="{FF2B5EF4-FFF2-40B4-BE49-F238E27FC236}">
                <a16:creationId xmlns:a16="http://schemas.microsoft.com/office/drawing/2014/main" id="{916C9883-9347-0F2C-8E22-3A405FC98751}"/>
              </a:ext>
            </a:extLst>
          </p:cNvPr>
          <p:cNvSpPr txBox="1"/>
          <p:nvPr/>
        </p:nvSpPr>
        <p:spPr>
          <a:xfrm>
            <a:off x="790989" y="1166842"/>
            <a:ext cx="10610020" cy="4524315"/>
          </a:xfrm>
          <a:prstGeom prst="rect">
            <a:avLst/>
          </a:prstGeom>
          <a:noFill/>
        </p:spPr>
        <p:txBody>
          <a:bodyPr wrap="none" rtlCol="0">
            <a:spAutoFit/>
          </a:bodyPr>
          <a:lstStyle/>
          <a:p>
            <a:r>
              <a:rPr lang="fr-FR" sz="3200" dirty="0"/>
              <a:t>Au cours de mon stage d’observation, j’ai eu la chance de voir :</a:t>
            </a:r>
            <a:br>
              <a:rPr lang="fr-FR" sz="3200" dirty="0"/>
            </a:br>
            <a:endParaRPr lang="fr-FR" sz="3200" dirty="0"/>
          </a:p>
          <a:p>
            <a:pPr marL="285750" indent="-285750">
              <a:buFont typeface="Arial" panose="020B0604020202020204" pitchFamily="34" charset="0"/>
              <a:buChar char="•"/>
            </a:pPr>
            <a:r>
              <a:rPr lang="fr-FR" sz="3200" dirty="0"/>
              <a:t>Plusieurs développeurs (Java, Javascript, </a:t>
            </a:r>
            <a:r>
              <a:rPr lang="fr-FR" sz="3200" dirty="0" err="1"/>
              <a:t>Zkoss</a:t>
            </a:r>
            <a:r>
              <a:rPr lang="fr-FR" sz="3200" dirty="0"/>
              <a:t>)</a:t>
            </a:r>
          </a:p>
          <a:p>
            <a:pPr marL="285750" indent="-285750">
              <a:buFont typeface="Arial" panose="020B0604020202020204" pitchFamily="34" charset="0"/>
              <a:buChar char="•"/>
            </a:pPr>
            <a:r>
              <a:rPr lang="fr-FR" sz="3200" dirty="0"/>
              <a:t>Un chef de projet</a:t>
            </a:r>
          </a:p>
          <a:p>
            <a:pPr marL="285750" indent="-285750">
              <a:buFont typeface="Arial" panose="020B0604020202020204" pitchFamily="34" charset="0"/>
              <a:buChar char="•"/>
            </a:pPr>
            <a:r>
              <a:rPr lang="fr-FR" sz="3200" dirty="0"/>
              <a:t>Plusieurs analystes de la sécurité</a:t>
            </a:r>
          </a:p>
          <a:p>
            <a:pPr marL="285750" indent="-285750">
              <a:buFont typeface="Arial" panose="020B0604020202020204" pitchFamily="34" charset="0"/>
              <a:buChar char="•"/>
            </a:pPr>
            <a:r>
              <a:rPr lang="fr-FR" sz="3200" dirty="0"/>
              <a:t>Une personne du service marketing</a:t>
            </a:r>
          </a:p>
          <a:p>
            <a:pPr marL="285750" indent="-285750">
              <a:buFont typeface="Arial" panose="020B0604020202020204" pitchFamily="34" charset="0"/>
              <a:buChar char="•"/>
            </a:pPr>
            <a:r>
              <a:rPr lang="fr-FR" sz="3200" dirty="0"/>
              <a:t>Une administratrice de base de données</a:t>
            </a:r>
          </a:p>
          <a:p>
            <a:endParaRPr lang="fr-FR" sz="3200" dirty="0"/>
          </a:p>
          <a:p>
            <a:r>
              <a:rPr lang="fr-FR" sz="3200" dirty="0"/>
              <a:t>Et bien sur une personne des ressources humaines </a:t>
            </a:r>
          </a:p>
        </p:txBody>
      </p:sp>
    </p:spTree>
    <p:extLst>
      <p:ext uri="{BB962C8B-B14F-4D97-AF65-F5344CB8AC3E}">
        <p14:creationId xmlns:p14="http://schemas.microsoft.com/office/powerpoint/2010/main" val="24270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11</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2" name="ZoneTexte 1">
            <a:extLst>
              <a:ext uri="{FF2B5EF4-FFF2-40B4-BE49-F238E27FC236}">
                <a16:creationId xmlns:a16="http://schemas.microsoft.com/office/drawing/2014/main" id="{7CDBC2F9-1F61-8305-4E91-30057B59D961}"/>
              </a:ext>
            </a:extLst>
          </p:cNvPr>
          <p:cNvSpPr txBox="1"/>
          <p:nvPr/>
        </p:nvSpPr>
        <p:spPr>
          <a:xfrm>
            <a:off x="5048661" y="0"/>
            <a:ext cx="2094676" cy="769441"/>
          </a:xfrm>
          <a:prstGeom prst="rect">
            <a:avLst/>
          </a:prstGeom>
          <a:noFill/>
        </p:spPr>
        <p:txBody>
          <a:bodyPr wrap="none" rtlCol="0">
            <a:spAutoFit/>
          </a:bodyPr>
          <a:lstStyle/>
          <a:p>
            <a:r>
              <a:rPr lang="fr-FR" sz="4400" u="sng" dirty="0"/>
              <a:t>Ressenti</a:t>
            </a:r>
          </a:p>
        </p:txBody>
      </p:sp>
      <p:sp>
        <p:nvSpPr>
          <p:cNvPr id="4" name="ZoneTexte 3">
            <a:extLst>
              <a:ext uri="{FF2B5EF4-FFF2-40B4-BE49-F238E27FC236}">
                <a16:creationId xmlns:a16="http://schemas.microsoft.com/office/drawing/2014/main" id="{43ADF41D-0539-D4F9-0ACC-B09AC7B479D3}"/>
              </a:ext>
            </a:extLst>
          </p:cNvPr>
          <p:cNvSpPr txBox="1"/>
          <p:nvPr/>
        </p:nvSpPr>
        <p:spPr>
          <a:xfrm>
            <a:off x="3121403" y="1905506"/>
            <a:ext cx="5949193" cy="3046988"/>
          </a:xfrm>
          <a:prstGeom prst="rect">
            <a:avLst/>
          </a:prstGeom>
          <a:noFill/>
        </p:spPr>
        <p:txBody>
          <a:bodyPr wrap="none" rtlCol="0">
            <a:spAutoFit/>
          </a:bodyPr>
          <a:lstStyle/>
          <a:p>
            <a:pPr marL="457200" indent="-457200">
              <a:buFont typeface="Arial" panose="020B0604020202020204" pitchFamily="34" charset="0"/>
              <a:buChar char="•"/>
            </a:pPr>
            <a:r>
              <a:rPr lang="fr-FR" sz="3200" dirty="0"/>
              <a:t>Equipe accueillante</a:t>
            </a:r>
          </a:p>
          <a:p>
            <a:pPr marL="457200" indent="-457200">
              <a:buFont typeface="Arial" panose="020B0604020202020204" pitchFamily="34" charset="0"/>
              <a:buChar char="•"/>
            </a:pPr>
            <a:r>
              <a:rPr lang="fr-FR" sz="3200" dirty="0" err="1"/>
              <a:t>Tres</a:t>
            </a:r>
            <a:r>
              <a:rPr lang="fr-FR" sz="3200" dirty="0"/>
              <a:t> bonne cohésion d’équipe</a:t>
            </a:r>
          </a:p>
          <a:p>
            <a:pPr marL="457200" indent="-457200">
              <a:buFont typeface="Arial" panose="020B0604020202020204" pitchFamily="34" charset="0"/>
              <a:buChar char="•"/>
            </a:pPr>
            <a:r>
              <a:rPr lang="fr-FR" sz="3200" dirty="0"/>
              <a:t>Ouvert à tout type de questions</a:t>
            </a:r>
          </a:p>
          <a:p>
            <a:pPr marL="457200" indent="-457200">
              <a:buFont typeface="Arial" panose="020B0604020202020204" pitchFamily="34" charset="0"/>
              <a:buChar char="•"/>
            </a:pPr>
            <a:r>
              <a:rPr lang="fr-FR" sz="3200" dirty="0"/>
              <a:t>Equipe de passionnés</a:t>
            </a:r>
          </a:p>
          <a:p>
            <a:pPr marL="457200" indent="-457200">
              <a:buFont typeface="Arial" panose="020B0604020202020204" pitchFamily="34" charset="0"/>
              <a:buChar char="•"/>
            </a:pPr>
            <a:r>
              <a:rPr lang="fr-FR" sz="3200" dirty="0"/>
              <a:t>Bonne communication</a:t>
            </a:r>
          </a:p>
          <a:p>
            <a:pPr marL="457200" indent="-457200">
              <a:buFont typeface="Arial" panose="020B0604020202020204" pitchFamily="34" charset="0"/>
              <a:buChar char="•"/>
            </a:pPr>
            <a:r>
              <a:rPr lang="fr-FR" sz="3200" dirty="0"/>
              <a:t>Excellente collaboration</a:t>
            </a:r>
          </a:p>
        </p:txBody>
      </p:sp>
    </p:spTree>
    <p:extLst>
      <p:ext uri="{BB962C8B-B14F-4D97-AF65-F5344CB8AC3E}">
        <p14:creationId xmlns:p14="http://schemas.microsoft.com/office/powerpoint/2010/main" val="192998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12</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27" name="ZoneTexte 26">
            <a:extLst>
              <a:ext uri="{FF2B5EF4-FFF2-40B4-BE49-F238E27FC236}">
                <a16:creationId xmlns:a16="http://schemas.microsoft.com/office/drawing/2014/main" id="{4262DF11-5ABE-2A57-1417-98059CB4C8F9}"/>
              </a:ext>
            </a:extLst>
          </p:cNvPr>
          <p:cNvSpPr txBox="1"/>
          <p:nvPr/>
        </p:nvSpPr>
        <p:spPr>
          <a:xfrm>
            <a:off x="2470068" y="136525"/>
            <a:ext cx="7081651" cy="1446550"/>
          </a:xfrm>
          <a:prstGeom prst="rect">
            <a:avLst/>
          </a:prstGeom>
          <a:noFill/>
        </p:spPr>
        <p:txBody>
          <a:bodyPr wrap="square" rtlCol="0">
            <a:spAutoFit/>
          </a:bodyPr>
          <a:lstStyle/>
          <a:p>
            <a:pPr algn="just"/>
            <a:r>
              <a:rPr lang="fr-FR" sz="4400" b="1" u="sng" dirty="0"/>
              <a:t>4. Liens avec la formation à la Haute Ecole Léonard de Vinci</a:t>
            </a:r>
          </a:p>
        </p:txBody>
      </p:sp>
      <p:sp>
        <p:nvSpPr>
          <p:cNvPr id="2" name="ZoneTexte 1">
            <a:extLst>
              <a:ext uri="{FF2B5EF4-FFF2-40B4-BE49-F238E27FC236}">
                <a16:creationId xmlns:a16="http://schemas.microsoft.com/office/drawing/2014/main" id="{478A202F-404F-A45D-74B6-2A89FA93C09E}"/>
              </a:ext>
            </a:extLst>
          </p:cNvPr>
          <p:cNvSpPr txBox="1"/>
          <p:nvPr/>
        </p:nvSpPr>
        <p:spPr>
          <a:xfrm>
            <a:off x="3377018" y="1707555"/>
            <a:ext cx="5437964" cy="4524315"/>
          </a:xfrm>
          <a:prstGeom prst="rect">
            <a:avLst/>
          </a:prstGeom>
          <a:noFill/>
        </p:spPr>
        <p:txBody>
          <a:bodyPr wrap="none" rtlCol="0">
            <a:spAutoFit/>
          </a:bodyPr>
          <a:lstStyle/>
          <a:p>
            <a:pPr marL="285750" indent="-285750">
              <a:buFont typeface="Arial" panose="020B0604020202020204" pitchFamily="34" charset="0"/>
              <a:buChar char="•"/>
            </a:pPr>
            <a:r>
              <a:rPr lang="fr-FR" sz="3200" dirty="0" err="1"/>
              <a:t>Languages</a:t>
            </a:r>
            <a:r>
              <a:rPr lang="fr-FR" sz="3200" dirty="0"/>
              <a:t> de programmation</a:t>
            </a:r>
          </a:p>
          <a:p>
            <a:pPr marL="742950" lvl="1" indent="-285750">
              <a:buFont typeface="Arial" panose="020B0604020202020204" pitchFamily="34" charset="0"/>
              <a:buChar char="•"/>
            </a:pPr>
            <a:r>
              <a:rPr lang="fr-FR" sz="3200" dirty="0"/>
              <a:t>Java</a:t>
            </a:r>
          </a:p>
          <a:p>
            <a:pPr marL="742950" lvl="1" indent="-285750">
              <a:buFont typeface="Arial" panose="020B0604020202020204" pitchFamily="34" charset="0"/>
              <a:buChar char="•"/>
            </a:pPr>
            <a:r>
              <a:rPr lang="fr-FR" sz="3200" dirty="0"/>
              <a:t>Javascript</a:t>
            </a:r>
          </a:p>
          <a:p>
            <a:pPr marL="742950" lvl="1" indent="-285750">
              <a:buFont typeface="Arial" panose="020B0604020202020204" pitchFamily="34" charset="0"/>
              <a:buChar char="•"/>
            </a:pPr>
            <a:r>
              <a:rPr lang="fr-FR" sz="3200" dirty="0"/>
              <a:t>SQL</a:t>
            </a:r>
          </a:p>
          <a:p>
            <a:pPr marL="285750" indent="-285750">
              <a:buFont typeface="Arial" panose="020B0604020202020204" pitchFamily="34" charset="0"/>
              <a:buChar char="•"/>
            </a:pPr>
            <a:r>
              <a:rPr lang="fr-FR" sz="3200" dirty="0"/>
              <a:t>Méthodologies de travail</a:t>
            </a:r>
          </a:p>
          <a:p>
            <a:pPr marL="742950" lvl="1" indent="-285750">
              <a:buFont typeface="Arial" panose="020B0604020202020204" pitchFamily="34" charset="0"/>
              <a:buChar char="•"/>
            </a:pPr>
            <a:r>
              <a:rPr lang="fr-FR" sz="3200" dirty="0"/>
              <a:t>SCRUM</a:t>
            </a:r>
          </a:p>
          <a:p>
            <a:pPr marL="742950" lvl="1" indent="-285750">
              <a:buFont typeface="Arial" panose="020B0604020202020204" pitchFamily="34" charset="0"/>
              <a:buChar char="•"/>
            </a:pPr>
            <a:r>
              <a:rPr lang="fr-FR" sz="3200" dirty="0"/>
              <a:t>Agile</a:t>
            </a:r>
          </a:p>
          <a:p>
            <a:pPr marL="285750" indent="-285750">
              <a:buFont typeface="Arial" panose="020B0604020202020204" pitchFamily="34" charset="0"/>
              <a:buChar char="•"/>
            </a:pPr>
            <a:r>
              <a:rPr lang="fr-FR" sz="3200" dirty="0"/>
              <a:t>Cahier des charges</a:t>
            </a:r>
          </a:p>
          <a:p>
            <a:pPr marL="285750" indent="-285750">
              <a:buFont typeface="Arial" panose="020B0604020202020204" pitchFamily="34" charset="0"/>
              <a:buChar char="•"/>
            </a:pPr>
            <a:r>
              <a:rPr lang="fr-FR" sz="3200" dirty="0"/>
              <a:t>Réseaux</a:t>
            </a:r>
          </a:p>
        </p:txBody>
      </p:sp>
    </p:spTree>
    <p:extLst>
      <p:ext uri="{BB962C8B-B14F-4D97-AF65-F5344CB8AC3E}">
        <p14:creationId xmlns:p14="http://schemas.microsoft.com/office/powerpoint/2010/main" val="8190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13</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pic>
        <p:nvPicPr>
          <p:cNvPr id="24" name="Image 23">
            <a:extLst>
              <a:ext uri="{FF2B5EF4-FFF2-40B4-BE49-F238E27FC236}">
                <a16:creationId xmlns:a16="http://schemas.microsoft.com/office/drawing/2014/main" id="{93A191C2-C7C1-3162-376F-8A6E22326056}"/>
              </a:ext>
            </a:extLst>
          </p:cNvPr>
          <p:cNvPicPr>
            <a:picLocks noChangeAspect="1"/>
          </p:cNvPicPr>
          <p:nvPr/>
        </p:nvPicPr>
        <p:blipFill rotWithShape="1">
          <a:blip r:embed="rId4"/>
          <a:srcRect r="534" b="1"/>
          <a:stretch/>
        </p:blipFill>
        <p:spPr>
          <a:xfrm>
            <a:off x="2985294" y="5192433"/>
            <a:ext cx="6221412" cy="1563688"/>
          </a:xfrm>
          <a:prstGeom prst="rect">
            <a:avLst/>
          </a:prstGeom>
          <a:noFill/>
        </p:spPr>
      </p:pic>
      <p:sp>
        <p:nvSpPr>
          <p:cNvPr id="27" name="ZoneTexte 26">
            <a:extLst>
              <a:ext uri="{FF2B5EF4-FFF2-40B4-BE49-F238E27FC236}">
                <a16:creationId xmlns:a16="http://schemas.microsoft.com/office/drawing/2014/main" id="{4262DF11-5ABE-2A57-1417-98059CB4C8F9}"/>
              </a:ext>
            </a:extLst>
          </p:cNvPr>
          <p:cNvSpPr txBox="1"/>
          <p:nvPr/>
        </p:nvSpPr>
        <p:spPr>
          <a:xfrm>
            <a:off x="4451769" y="123460"/>
            <a:ext cx="3288462" cy="769441"/>
          </a:xfrm>
          <a:prstGeom prst="rect">
            <a:avLst/>
          </a:prstGeom>
          <a:noFill/>
        </p:spPr>
        <p:txBody>
          <a:bodyPr wrap="square" rtlCol="0">
            <a:spAutoFit/>
          </a:bodyPr>
          <a:lstStyle/>
          <a:p>
            <a:pPr algn="just"/>
            <a:r>
              <a:rPr lang="fr-FR" sz="4400" b="1" u="sng" dirty="0"/>
              <a:t>5. Conclusion</a:t>
            </a:r>
          </a:p>
        </p:txBody>
      </p:sp>
      <p:sp>
        <p:nvSpPr>
          <p:cNvPr id="2" name="ZoneTexte 1">
            <a:extLst>
              <a:ext uri="{FF2B5EF4-FFF2-40B4-BE49-F238E27FC236}">
                <a16:creationId xmlns:a16="http://schemas.microsoft.com/office/drawing/2014/main" id="{415B2D12-2A0A-3F8B-2A9A-3AF5CCB2DBF9}"/>
              </a:ext>
            </a:extLst>
          </p:cNvPr>
          <p:cNvSpPr txBox="1"/>
          <p:nvPr/>
        </p:nvSpPr>
        <p:spPr>
          <a:xfrm>
            <a:off x="1268421" y="1479415"/>
            <a:ext cx="10201062" cy="3046988"/>
          </a:xfrm>
          <a:prstGeom prst="rect">
            <a:avLst/>
          </a:prstGeom>
          <a:noFill/>
        </p:spPr>
        <p:txBody>
          <a:bodyPr wrap="none" rtlCol="0">
            <a:spAutoFit/>
          </a:bodyPr>
          <a:lstStyle/>
          <a:p>
            <a:r>
              <a:rPr lang="fr-FR" sz="3200" dirty="0"/>
              <a:t>Ce stage m’a apporté :</a:t>
            </a:r>
          </a:p>
          <a:p>
            <a:pPr marL="285750" indent="-285750">
              <a:buFont typeface="Arial" panose="020B0604020202020204" pitchFamily="34" charset="0"/>
              <a:buChar char="•"/>
            </a:pPr>
            <a:r>
              <a:rPr lang="fr-FR" sz="3200" dirty="0"/>
              <a:t>Une meilleure compréhension du travail d’un </a:t>
            </a:r>
            <a:r>
              <a:rPr lang="fr-FR" sz="3200" dirty="0" err="1"/>
              <a:t>developpeur</a:t>
            </a:r>
            <a:endParaRPr lang="fr-FR" sz="3200" dirty="0"/>
          </a:p>
          <a:p>
            <a:pPr marL="285750" indent="-285750">
              <a:buFont typeface="Arial" panose="020B0604020202020204" pitchFamily="34" charset="0"/>
              <a:buChar char="•"/>
            </a:pPr>
            <a:r>
              <a:rPr lang="fr-FR" sz="3200" dirty="0"/>
              <a:t>Découverte de plusieurs outils </a:t>
            </a:r>
          </a:p>
          <a:p>
            <a:pPr marL="285750" indent="-285750">
              <a:buFont typeface="Arial" panose="020B0604020202020204" pitchFamily="34" charset="0"/>
              <a:buChar char="•"/>
            </a:pPr>
            <a:r>
              <a:rPr lang="fr-FR" sz="3200" dirty="0"/>
              <a:t>Enormément de liens possibles avec notre formation</a:t>
            </a:r>
          </a:p>
          <a:p>
            <a:pPr marL="285750" indent="-285750">
              <a:buFont typeface="Arial" panose="020B0604020202020204" pitchFamily="34" charset="0"/>
              <a:buChar char="•"/>
            </a:pPr>
            <a:r>
              <a:rPr lang="fr-FR" sz="3200" dirty="0"/>
              <a:t>Rencontre de plusieurs anciens élèves de l’institut</a:t>
            </a:r>
          </a:p>
          <a:p>
            <a:pPr marL="285750" indent="-285750">
              <a:buFont typeface="Arial" panose="020B0604020202020204" pitchFamily="34" charset="0"/>
              <a:buChar char="•"/>
            </a:pPr>
            <a:r>
              <a:rPr lang="fr-FR" sz="3200" dirty="0"/>
              <a:t>Voir la mise en pratique des méthodologies</a:t>
            </a:r>
          </a:p>
        </p:txBody>
      </p:sp>
    </p:spTree>
    <p:extLst>
      <p:ext uri="{BB962C8B-B14F-4D97-AF65-F5344CB8AC3E}">
        <p14:creationId xmlns:p14="http://schemas.microsoft.com/office/powerpoint/2010/main" val="343315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F173D41-A910-CDDD-730A-4D551D5C9595}"/>
              </a:ext>
            </a:extLst>
          </p:cNvPr>
          <p:cNvSpPr>
            <a:spLocks noGrp="1"/>
          </p:cNvSpPr>
          <p:nvPr>
            <p:ph type="body" sz="quarter" idx="13"/>
          </p:nvPr>
        </p:nvSpPr>
        <p:spPr/>
        <p:txBody>
          <a:bodyPr/>
          <a:lstStyle/>
          <a:p>
            <a:pPr marL="0" indent="0">
              <a:buNone/>
            </a:pPr>
            <a:r>
              <a:rPr lang="fr-FR" dirty="0"/>
              <a:t>Je tiens à remercier ces personnes: </a:t>
            </a:r>
          </a:p>
          <a:p>
            <a:r>
              <a:rPr lang="fr-FR" dirty="0"/>
              <a:t>Xavier </a:t>
            </a:r>
            <a:r>
              <a:rPr lang="fr-FR" dirty="0" err="1"/>
              <a:t>Schafer</a:t>
            </a:r>
            <a:endParaRPr lang="fr-FR" dirty="0"/>
          </a:p>
          <a:p>
            <a:r>
              <a:rPr lang="fr-FR" dirty="0"/>
              <a:t>Cédric Tavernier</a:t>
            </a:r>
          </a:p>
          <a:p>
            <a:r>
              <a:rPr lang="fr-FR" dirty="0"/>
              <a:t>Tous les développeurs présents</a:t>
            </a:r>
          </a:p>
          <a:p>
            <a:r>
              <a:rPr lang="fr-FR" dirty="0"/>
              <a:t>Les personnes du SOC</a:t>
            </a:r>
          </a:p>
          <a:p>
            <a:r>
              <a:rPr lang="fr-FR" dirty="0"/>
              <a:t>L’administratrice de base de données</a:t>
            </a:r>
          </a:p>
        </p:txBody>
      </p:sp>
      <p:sp>
        <p:nvSpPr>
          <p:cNvPr id="5" name="ZoneTexte 4">
            <a:extLst>
              <a:ext uri="{FF2B5EF4-FFF2-40B4-BE49-F238E27FC236}">
                <a16:creationId xmlns:a16="http://schemas.microsoft.com/office/drawing/2014/main" id="{9DCB6CDC-B6DC-296F-8F4A-19B229C4F409}"/>
              </a:ext>
            </a:extLst>
          </p:cNvPr>
          <p:cNvSpPr txBox="1"/>
          <p:nvPr/>
        </p:nvSpPr>
        <p:spPr>
          <a:xfrm>
            <a:off x="4141275" y="149339"/>
            <a:ext cx="3907227" cy="769441"/>
          </a:xfrm>
          <a:prstGeom prst="rect">
            <a:avLst/>
          </a:prstGeom>
          <a:noFill/>
        </p:spPr>
        <p:txBody>
          <a:bodyPr wrap="square" rtlCol="0">
            <a:spAutoFit/>
          </a:bodyPr>
          <a:lstStyle/>
          <a:p>
            <a:pPr algn="just"/>
            <a:r>
              <a:rPr lang="fr-FR" sz="4400" b="1" u="sng" dirty="0"/>
              <a:t>Remerciements</a:t>
            </a:r>
          </a:p>
        </p:txBody>
      </p:sp>
    </p:spTree>
    <p:extLst>
      <p:ext uri="{BB962C8B-B14F-4D97-AF65-F5344CB8AC3E}">
        <p14:creationId xmlns:p14="http://schemas.microsoft.com/office/powerpoint/2010/main" val="70763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A18E21-8A88-2068-F93F-F9381D5B3B24}"/>
              </a:ext>
            </a:extLst>
          </p:cNvPr>
          <p:cNvSpPr>
            <a:spLocks noGrp="1"/>
          </p:cNvSpPr>
          <p:nvPr>
            <p:ph type="body" idx="1"/>
          </p:nvPr>
        </p:nvSpPr>
        <p:spPr>
          <a:xfrm>
            <a:off x="723106" y="1415358"/>
            <a:ext cx="792000" cy="612000"/>
          </a:xfrm>
        </p:spPr>
        <p:txBody>
          <a:bodyPr>
            <a:normAutofit lnSpcReduction="10000"/>
          </a:bodyPr>
          <a:lstStyle/>
          <a:p>
            <a:r>
              <a:rPr lang="fr-FR" dirty="0"/>
              <a:t>01</a:t>
            </a:r>
          </a:p>
        </p:txBody>
      </p:sp>
      <p:sp>
        <p:nvSpPr>
          <p:cNvPr id="3" name="Espace réservé du texte 2">
            <a:extLst>
              <a:ext uri="{FF2B5EF4-FFF2-40B4-BE49-F238E27FC236}">
                <a16:creationId xmlns:a16="http://schemas.microsoft.com/office/drawing/2014/main" id="{51FF1E8C-86D4-65D0-6550-C0A609C13D86}"/>
              </a:ext>
            </a:extLst>
          </p:cNvPr>
          <p:cNvSpPr>
            <a:spLocks noGrp="1"/>
          </p:cNvSpPr>
          <p:nvPr>
            <p:ph type="body" sz="quarter" idx="13"/>
          </p:nvPr>
        </p:nvSpPr>
        <p:spPr>
          <a:xfrm>
            <a:off x="1613536" y="1645579"/>
            <a:ext cx="9851389" cy="803799"/>
          </a:xfrm>
        </p:spPr>
        <p:txBody>
          <a:bodyPr>
            <a:noAutofit/>
          </a:bodyPr>
          <a:lstStyle/>
          <a:p>
            <a:r>
              <a:rPr lang="fr-FR" sz="1400" dirty="0"/>
              <a:t>Introduction</a:t>
            </a:r>
          </a:p>
          <a:p>
            <a:pPr marL="285750" indent="-285750">
              <a:buFont typeface="Arial" panose="020B0604020202020204" pitchFamily="34" charset="0"/>
              <a:buChar char="•"/>
            </a:pPr>
            <a:r>
              <a:rPr lang="fr-FR" sz="1400" dirty="0"/>
              <a:t>Présentation de Sopra Steria</a:t>
            </a:r>
          </a:p>
          <a:p>
            <a:pPr marL="285750" indent="-285750">
              <a:buFont typeface="Arial" panose="020B0604020202020204" pitchFamily="34" charset="0"/>
              <a:buChar char="•"/>
            </a:pPr>
            <a:r>
              <a:rPr lang="fr-FR" sz="1400" dirty="0"/>
              <a:t>Leurs valeurs</a:t>
            </a:r>
          </a:p>
        </p:txBody>
      </p:sp>
      <p:sp>
        <p:nvSpPr>
          <p:cNvPr id="4" name="Espace réservé du texte 3">
            <a:extLst>
              <a:ext uri="{FF2B5EF4-FFF2-40B4-BE49-F238E27FC236}">
                <a16:creationId xmlns:a16="http://schemas.microsoft.com/office/drawing/2014/main" id="{71DBC09E-ACDB-8D55-16A0-5A6993924E3C}"/>
              </a:ext>
            </a:extLst>
          </p:cNvPr>
          <p:cNvSpPr>
            <a:spLocks noGrp="1"/>
          </p:cNvSpPr>
          <p:nvPr>
            <p:ph type="body" idx="14"/>
          </p:nvPr>
        </p:nvSpPr>
        <p:spPr/>
        <p:txBody>
          <a:bodyPr>
            <a:normAutofit lnSpcReduction="10000"/>
          </a:bodyPr>
          <a:lstStyle/>
          <a:p>
            <a:r>
              <a:rPr lang="fr-FR" dirty="0"/>
              <a:t>02</a:t>
            </a:r>
          </a:p>
        </p:txBody>
      </p:sp>
      <p:sp>
        <p:nvSpPr>
          <p:cNvPr id="5" name="Espace réservé du texte 4">
            <a:extLst>
              <a:ext uri="{FF2B5EF4-FFF2-40B4-BE49-F238E27FC236}">
                <a16:creationId xmlns:a16="http://schemas.microsoft.com/office/drawing/2014/main" id="{B66CD9AB-EE83-9BC8-2650-FC905D41A45B}"/>
              </a:ext>
            </a:extLst>
          </p:cNvPr>
          <p:cNvSpPr>
            <a:spLocks noGrp="1"/>
          </p:cNvSpPr>
          <p:nvPr>
            <p:ph type="body" sz="quarter" idx="15"/>
          </p:nvPr>
        </p:nvSpPr>
        <p:spPr/>
        <p:txBody>
          <a:bodyPr>
            <a:normAutofit/>
          </a:bodyPr>
          <a:lstStyle/>
          <a:p>
            <a:r>
              <a:rPr lang="fr-FR" sz="1400" dirty="0"/>
              <a:t>Objectif du stage</a:t>
            </a:r>
          </a:p>
        </p:txBody>
      </p:sp>
      <p:sp>
        <p:nvSpPr>
          <p:cNvPr id="6" name="Espace réservé du texte 5">
            <a:extLst>
              <a:ext uri="{FF2B5EF4-FFF2-40B4-BE49-F238E27FC236}">
                <a16:creationId xmlns:a16="http://schemas.microsoft.com/office/drawing/2014/main" id="{71BA0F5F-55F7-4C30-7107-B837911A0C09}"/>
              </a:ext>
            </a:extLst>
          </p:cNvPr>
          <p:cNvSpPr>
            <a:spLocks noGrp="1"/>
          </p:cNvSpPr>
          <p:nvPr>
            <p:ph type="body" idx="16"/>
          </p:nvPr>
        </p:nvSpPr>
        <p:spPr/>
        <p:txBody>
          <a:bodyPr>
            <a:normAutofit lnSpcReduction="10000"/>
          </a:bodyPr>
          <a:lstStyle/>
          <a:p>
            <a:r>
              <a:rPr lang="fr-FR" dirty="0"/>
              <a:t>03</a:t>
            </a:r>
          </a:p>
        </p:txBody>
      </p:sp>
      <p:sp>
        <p:nvSpPr>
          <p:cNvPr id="7" name="Espace réservé du texte 6">
            <a:extLst>
              <a:ext uri="{FF2B5EF4-FFF2-40B4-BE49-F238E27FC236}">
                <a16:creationId xmlns:a16="http://schemas.microsoft.com/office/drawing/2014/main" id="{43160C53-291F-E2C3-4085-0EC20000A67E}"/>
              </a:ext>
            </a:extLst>
          </p:cNvPr>
          <p:cNvSpPr>
            <a:spLocks noGrp="1"/>
          </p:cNvSpPr>
          <p:nvPr>
            <p:ph type="body" sz="quarter" idx="17"/>
          </p:nvPr>
        </p:nvSpPr>
        <p:spPr>
          <a:xfrm>
            <a:off x="1613536" y="3139657"/>
            <a:ext cx="9851389" cy="1177042"/>
          </a:xfrm>
        </p:spPr>
        <p:txBody>
          <a:bodyPr>
            <a:noAutofit/>
          </a:bodyPr>
          <a:lstStyle/>
          <a:p>
            <a:r>
              <a:rPr lang="fr-FR" sz="1400" dirty="0"/>
              <a:t>Présentation de mon stage</a:t>
            </a:r>
          </a:p>
          <a:p>
            <a:pPr marL="285750" indent="-285750">
              <a:buFont typeface="Arial" panose="020B0604020202020204" pitchFamily="34" charset="0"/>
              <a:buChar char="•"/>
            </a:pPr>
            <a:r>
              <a:rPr lang="fr-FR" sz="1400" dirty="0"/>
              <a:t>Personnes observées</a:t>
            </a:r>
          </a:p>
          <a:p>
            <a:pPr marL="285750" indent="-285750">
              <a:buFont typeface="Arial" panose="020B0604020202020204" pitchFamily="34" charset="0"/>
              <a:buChar char="•"/>
            </a:pPr>
            <a:r>
              <a:rPr lang="fr-FR" sz="1400" dirty="0"/>
              <a:t>Journée type</a:t>
            </a:r>
          </a:p>
          <a:p>
            <a:pPr marL="285750" indent="-285750">
              <a:buFont typeface="Arial" panose="020B0604020202020204" pitchFamily="34" charset="0"/>
              <a:buChar char="•"/>
            </a:pPr>
            <a:r>
              <a:rPr lang="fr-FR" sz="1400" dirty="0"/>
              <a:t>Ressenti</a:t>
            </a:r>
          </a:p>
        </p:txBody>
      </p:sp>
      <p:sp>
        <p:nvSpPr>
          <p:cNvPr id="8" name="Espace réservé du texte 7">
            <a:extLst>
              <a:ext uri="{FF2B5EF4-FFF2-40B4-BE49-F238E27FC236}">
                <a16:creationId xmlns:a16="http://schemas.microsoft.com/office/drawing/2014/main" id="{F33B4F4C-6418-15C8-2950-0C61D630FA34}"/>
              </a:ext>
            </a:extLst>
          </p:cNvPr>
          <p:cNvSpPr>
            <a:spLocks noGrp="1"/>
          </p:cNvSpPr>
          <p:nvPr>
            <p:ph type="body" idx="18"/>
          </p:nvPr>
        </p:nvSpPr>
        <p:spPr>
          <a:xfrm>
            <a:off x="719136" y="4524643"/>
            <a:ext cx="792000" cy="612000"/>
          </a:xfrm>
        </p:spPr>
        <p:txBody>
          <a:bodyPr>
            <a:normAutofit lnSpcReduction="10000"/>
          </a:bodyPr>
          <a:lstStyle/>
          <a:p>
            <a:r>
              <a:rPr lang="fr-FR" dirty="0"/>
              <a:t>04</a:t>
            </a:r>
          </a:p>
        </p:txBody>
      </p:sp>
      <p:sp>
        <p:nvSpPr>
          <p:cNvPr id="9" name="Espace réservé du texte 8">
            <a:extLst>
              <a:ext uri="{FF2B5EF4-FFF2-40B4-BE49-F238E27FC236}">
                <a16:creationId xmlns:a16="http://schemas.microsoft.com/office/drawing/2014/main" id="{99ED93C3-FB92-9A08-8BDB-B82F3CC5EF9D}"/>
              </a:ext>
            </a:extLst>
          </p:cNvPr>
          <p:cNvSpPr>
            <a:spLocks noGrp="1"/>
          </p:cNvSpPr>
          <p:nvPr>
            <p:ph type="body" sz="quarter" idx="19"/>
          </p:nvPr>
        </p:nvSpPr>
        <p:spPr>
          <a:xfrm>
            <a:off x="1613535" y="4524643"/>
            <a:ext cx="9851389" cy="611999"/>
          </a:xfrm>
        </p:spPr>
        <p:txBody>
          <a:bodyPr>
            <a:normAutofit/>
          </a:bodyPr>
          <a:lstStyle/>
          <a:p>
            <a:r>
              <a:rPr lang="fr-FR" sz="1400" dirty="0"/>
              <a:t>Liens avec la formation à la Haute Ecole Léonard de Vinci</a:t>
            </a:r>
          </a:p>
        </p:txBody>
      </p:sp>
      <p:sp>
        <p:nvSpPr>
          <p:cNvPr id="14" name="Titre 13">
            <a:extLst>
              <a:ext uri="{FF2B5EF4-FFF2-40B4-BE49-F238E27FC236}">
                <a16:creationId xmlns:a16="http://schemas.microsoft.com/office/drawing/2014/main" id="{6AB3C0B0-3BFC-1FA0-6FCB-56DFCBAA2C27}"/>
              </a:ext>
            </a:extLst>
          </p:cNvPr>
          <p:cNvSpPr>
            <a:spLocks noGrp="1"/>
          </p:cNvSpPr>
          <p:nvPr>
            <p:ph type="title"/>
          </p:nvPr>
        </p:nvSpPr>
        <p:spPr/>
        <p:txBody>
          <a:bodyPr/>
          <a:lstStyle/>
          <a:p>
            <a:r>
              <a:rPr lang="fr-FR" dirty="0"/>
              <a:t>Plan de la présentation</a:t>
            </a:r>
          </a:p>
        </p:txBody>
      </p:sp>
      <p:sp>
        <p:nvSpPr>
          <p:cNvPr id="15" name="Slide Number Placeholder 6">
            <a:extLst>
              <a:ext uri="{FF2B5EF4-FFF2-40B4-BE49-F238E27FC236}">
                <a16:creationId xmlns:a16="http://schemas.microsoft.com/office/drawing/2014/main" id="{301286AE-A80F-C80E-6B5E-D9057241A9C8}"/>
              </a:ext>
            </a:extLst>
          </p:cNvPr>
          <p:cNvSpPr>
            <a:spLocks noGrp="1"/>
          </p:cNvSpPr>
          <p:nvPr>
            <p:ph type="sldNum" sz="quarter" idx="12"/>
          </p:nvPr>
        </p:nvSpPr>
        <p:spPr>
          <a:xfrm>
            <a:off x="9948863" y="6489877"/>
            <a:ext cx="1692274" cy="153888"/>
          </a:xfrm>
        </p:spPr>
        <p:txBody>
          <a:bodyPr/>
          <a:lstStyle/>
          <a:p>
            <a:pPr rtl="0">
              <a:spcAft>
                <a:spcPts val="600"/>
              </a:spcAft>
            </a:pPr>
            <a:fld id="{DBA1B0FB-D917-4C8C-928F-313BD683BF39}" type="slidenum">
              <a:rPr lang="fr-FR" smtClean="0"/>
              <a:pPr rtl="0">
                <a:spcAft>
                  <a:spcPts val="600"/>
                </a:spcAft>
              </a:pPr>
              <a:t>2</a:t>
            </a:fld>
            <a:endParaRPr lang="fr-FR" dirty="0"/>
          </a:p>
        </p:txBody>
      </p:sp>
      <p:sp>
        <p:nvSpPr>
          <p:cNvPr id="10" name="Espace réservé du texte 7">
            <a:extLst>
              <a:ext uri="{FF2B5EF4-FFF2-40B4-BE49-F238E27FC236}">
                <a16:creationId xmlns:a16="http://schemas.microsoft.com/office/drawing/2014/main" id="{8FA5FB90-BBE7-6956-D458-254690D13C3C}"/>
              </a:ext>
            </a:extLst>
          </p:cNvPr>
          <p:cNvSpPr txBox="1">
            <a:spLocks/>
          </p:cNvSpPr>
          <p:nvPr/>
        </p:nvSpPr>
        <p:spPr>
          <a:xfrm>
            <a:off x="709711" y="5136642"/>
            <a:ext cx="792000" cy="612000"/>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40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05</a:t>
            </a:r>
          </a:p>
        </p:txBody>
      </p:sp>
      <p:sp>
        <p:nvSpPr>
          <p:cNvPr id="11" name="Espace réservé du texte 8">
            <a:extLst>
              <a:ext uri="{FF2B5EF4-FFF2-40B4-BE49-F238E27FC236}">
                <a16:creationId xmlns:a16="http://schemas.microsoft.com/office/drawing/2014/main" id="{E98412BE-52DF-2E34-494D-5E6E9A93A072}"/>
              </a:ext>
            </a:extLst>
          </p:cNvPr>
          <p:cNvSpPr txBox="1">
            <a:spLocks/>
          </p:cNvSpPr>
          <p:nvPr/>
        </p:nvSpPr>
        <p:spPr>
          <a:xfrm>
            <a:off x="1613535" y="5125202"/>
            <a:ext cx="9851389" cy="611999"/>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5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Conclusion</a:t>
            </a:r>
          </a:p>
        </p:txBody>
      </p:sp>
    </p:spTree>
    <p:extLst>
      <p:ext uri="{BB962C8B-B14F-4D97-AF65-F5344CB8AC3E}">
        <p14:creationId xmlns:p14="http://schemas.microsoft.com/office/powerpoint/2010/main" val="327294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3</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pic>
        <p:nvPicPr>
          <p:cNvPr id="24" name="Image 23">
            <a:extLst>
              <a:ext uri="{FF2B5EF4-FFF2-40B4-BE49-F238E27FC236}">
                <a16:creationId xmlns:a16="http://schemas.microsoft.com/office/drawing/2014/main" id="{93A191C2-C7C1-3162-376F-8A6E22326056}"/>
              </a:ext>
            </a:extLst>
          </p:cNvPr>
          <p:cNvPicPr>
            <a:picLocks noChangeAspect="1"/>
          </p:cNvPicPr>
          <p:nvPr/>
        </p:nvPicPr>
        <p:blipFill rotWithShape="1">
          <a:blip r:embed="rId4"/>
          <a:srcRect r="534" b="1"/>
          <a:stretch/>
        </p:blipFill>
        <p:spPr>
          <a:xfrm>
            <a:off x="2985294" y="3252797"/>
            <a:ext cx="6221412" cy="1563688"/>
          </a:xfrm>
          <a:prstGeom prst="rect">
            <a:avLst/>
          </a:prstGeom>
          <a:noFill/>
        </p:spPr>
      </p:pic>
      <p:sp>
        <p:nvSpPr>
          <p:cNvPr id="27" name="ZoneTexte 26">
            <a:extLst>
              <a:ext uri="{FF2B5EF4-FFF2-40B4-BE49-F238E27FC236}">
                <a16:creationId xmlns:a16="http://schemas.microsoft.com/office/drawing/2014/main" id="{4262DF11-5ABE-2A57-1417-98059CB4C8F9}"/>
              </a:ext>
            </a:extLst>
          </p:cNvPr>
          <p:cNvSpPr txBox="1"/>
          <p:nvPr/>
        </p:nvSpPr>
        <p:spPr>
          <a:xfrm>
            <a:off x="4263464" y="2250559"/>
            <a:ext cx="3665072" cy="769441"/>
          </a:xfrm>
          <a:prstGeom prst="rect">
            <a:avLst/>
          </a:prstGeom>
          <a:noFill/>
        </p:spPr>
        <p:txBody>
          <a:bodyPr wrap="square" rtlCol="0">
            <a:spAutoFit/>
          </a:bodyPr>
          <a:lstStyle/>
          <a:p>
            <a:r>
              <a:rPr lang="fr-FR" sz="4400" b="1" u="sng" dirty="0"/>
              <a:t>1. Introduction</a:t>
            </a:r>
          </a:p>
        </p:txBody>
      </p:sp>
    </p:spTree>
    <p:extLst>
      <p:ext uri="{BB962C8B-B14F-4D97-AF65-F5344CB8AC3E}">
        <p14:creationId xmlns:p14="http://schemas.microsoft.com/office/powerpoint/2010/main" val="13095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descr="A picture containing text, sign&#10;&#10;Description automatically generated">
            <a:extLst>
              <a:ext uri="{FF2B5EF4-FFF2-40B4-BE49-F238E27FC236}">
                <a16:creationId xmlns:a16="http://schemas.microsoft.com/office/drawing/2014/main" id="{104C668D-A44C-94A6-5B10-4D610A376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6" name="ZoneTexte 5">
            <a:extLst>
              <a:ext uri="{FF2B5EF4-FFF2-40B4-BE49-F238E27FC236}">
                <a16:creationId xmlns:a16="http://schemas.microsoft.com/office/drawing/2014/main" id="{399678F1-551E-71E0-B411-2A5371609C1B}"/>
              </a:ext>
            </a:extLst>
          </p:cNvPr>
          <p:cNvSpPr txBox="1"/>
          <p:nvPr/>
        </p:nvSpPr>
        <p:spPr>
          <a:xfrm>
            <a:off x="2748353" y="160249"/>
            <a:ext cx="6695294" cy="769441"/>
          </a:xfrm>
          <a:prstGeom prst="rect">
            <a:avLst/>
          </a:prstGeom>
          <a:noFill/>
        </p:spPr>
        <p:txBody>
          <a:bodyPr wrap="none" rtlCol="0">
            <a:spAutoFit/>
          </a:bodyPr>
          <a:lstStyle/>
          <a:p>
            <a:r>
              <a:rPr lang="fr-FR" sz="4400" u="sng" dirty="0"/>
              <a:t>Présentation de Sopra Steria</a:t>
            </a:r>
          </a:p>
        </p:txBody>
      </p:sp>
      <p:sp>
        <p:nvSpPr>
          <p:cNvPr id="7" name="ZoneTexte 6">
            <a:extLst>
              <a:ext uri="{FF2B5EF4-FFF2-40B4-BE49-F238E27FC236}">
                <a16:creationId xmlns:a16="http://schemas.microsoft.com/office/drawing/2014/main" id="{12CFC8AD-C12E-1FFB-6E06-5D2EEF9A3E42}"/>
              </a:ext>
            </a:extLst>
          </p:cNvPr>
          <p:cNvSpPr txBox="1"/>
          <p:nvPr/>
        </p:nvSpPr>
        <p:spPr>
          <a:xfrm>
            <a:off x="376051" y="1659285"/>
            <a:ext cx="10972929" cy="3539430"/>
          </a:xfrm>
          <a:prstGeom prst="rect">
            <a:avLst/>
          </a:prstGeom>
          <a:noFill/>
        </p:spPr>
        <p:txBody>
          <a:bodyPr wrap="square" rtlCol="0">
            <a:spAutoFit/>
          </a:bodyPr>
          <a:lstStyle/>
          <a:p>
            <a:pPr marL="285750" indent="-285750">
              <a:buFont typeface="Arial" panose="020B0604020202020204" pitchFamily="34" charset="0"/>
              <a:buChar char="•"/>
            </a:pPr>
            <a:r>
              <a:rPr lang="fr-FR" sz="3200" dirty="0"/>
              <a:t>Entreprise de services de transformation numérique</a:t>
            </a:r>
          </a:p>
          <a:p>
            <a:pPr marL="285750" indent="-285750">
              <a:buFont typeface="Arial" panose="020B0604020202020204" pitchFamily="34" charset="0"/>
              <a:buChar char="•"/>
            </a:pPr>
            <a:r>
              <a:rPr lang="fr-FR" sz="3200" dirty="0"/>
              <a:t>Créée le 1</a:t>
            </a:r>
            <a:r>
              <a:rPr lang="fr-FR" sz="3200" baseline="30000" dirty="0"/>
              <a:t>er</a:t>
            </a:r>
            <a:r>
              <a:rPr lang="fr-FR" sz="3200" dirty="0"/>
              <a:t> janvier 2015</a:t>
            </a:r>
          </a:p>
          <a:p>
            <a:pPr marL="285750" indent="-285750">
              <a:buFont typeface="Arial" panose="020B0604020202020204" pitchFamily="34" charset="0"/>
              <a:buChar char="•"/>
            </a:pPr>
            <a:r>
              <a:rPr lang="fr-FR" sz="3200" dirty="0"/>
              <a:t>Fusion de Sopra </a:t>
            </a:r>
            <a:r>
              <a:rPr lang="fr-FR" sz="2000" i="1" dirty="0"/>
              <a:t>(créée en 1968) </a:t>
            </a:r>
            <a:r>
              <a:rPr lang="fr-FR" sz="3200" dirty="0"/>
              <a:t>et Steria </a:t>
            </a:r>
            <a:r>
              <a:rPr lang="fr-FR" sz="2000" i="1" dirty="0"/>
              <a:t>(créée en 1969)</a:t>
            </a:r>
          </a:p>
          <a:p>
            <a:pPr marL="285750" indent="-285750">
              <a:buFont typeface="Arial" panose="020B0604020202020204" pitchFamily="34" charset="0"/>
              <a:buChar char="•"/>
            </a:pPr>
            <a:r>
              <a:rPr lang="fr-FR" sz="3200" dirty="0"/>
              <a:t>Plus de 46,000 employés</a:t>
            </a:r>
          </a:p>
          <a:p>
            <a:pPr marL="285750" indent="-285750">
              <a:buFont typeface="Arial" panose="020B0604020202020204" pitchFamily="34" charset="0"/>
              <a:buChar char="•"/>
            </a:pPr>
            <a:r>
              <a:rPr lang="fr-FR" sz="3200" dirty="0"/>
              <a:t>Présente dans plus de 20 pays différents</a:t>
            </a:r>
          </a:p>
          <a:p>
            <a:pPr marL="285750" indent="-285750">
              <a:buFont typeface="Arial" panose="020B0604020202020204" pitchFamily="34" charset="0"/>
              <a:buChar char="•"/>
            </a:pPr>
            <a:r>
              <a:rPr lang="fr-FR" sz="3200" dirty="0"/>
              <a:t>Concentrée sur le centre de l’Europe</a:t>
            </a:r>
          </a:p>
          <a:p>
            <a:pPr marL="285750" indent="-285750">
              <a:buFont typeface="Arial" panose="020B0604020202020204" pitchFamily="34" charset="0"/>
              <a:buChar char="•"/>
            </a:pPr>
            <a:r>
              <a:rPr lang="fr-FR" sz="3200" dirty="0"/>
              <a:t>Capitalisée à plus de 3,3 milliard en 2021</a:t>
            </a:r>
          </a:p>
        </p:txBody>
      </p:sp>
    </p:spTree>
    <p:extLst>
      <p:ext uri="{BB962C8B-B14F-4D97-AF65-F5344CB8AC3E}">
        <p14:creationId xmlns:p14="http://schemas.microsoft.com/office/powerpoint/2010/main" val="392050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descr="A picture containing text, sign&#10;&#10;Description automatically generated">
            <a:extLst>
              <a:ext uri="{FF2B5EF4-FFF2-40B4-BE49-F238E27FC236}">
                <a16:creationId xmlns:a16="http://schemas.microsoft.com/office/drawing/2014/main" id="{104C668D-A44C-94A6-5B10-4D610A376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6" name="ZoneTexte 5">
            <a:extLst>
              <a:ext uri="{FF2B5EF4-FFF2-40B4-BE49-F238E27FC236}">
                <a16:creationId xmlns:a16="http://schemas.microsoft.com/office/drawing/2014/main" id="{399678F1-551E-71E0-B411-2A5371609C1B}"/>
              </a:ext>
            </a:extLst>
          </p:cNvPr>
          <p:cNvSpPr txBox="1"/>
          <p:nvPr/>
        </p:nvSpPr>
        <p:spPr>
          <a:xfrm>
            <a:off x="4511398" y="75210"/>
            <a:ext cx="3169201" cy="769441"/>
          </a:xfrm>
          <a:prstGeom prst="rect">
            <a:avLst/>
          </a:prstGeom>
          <a:noFill/>
        </p:spPr>
        <p:txBody>
          <a:bodyPr wrap="none" rtlCol="0">
            <a:spAutoFit/>
          </a:bodyPr>
          <a:lstStyle/>
          <a:p>
            <a:r>
              <a:rPr lang="fr-FR" sz="4400" u="sng" dirty="0"/>
              <a:t>Leurs valeurs</a:t>
            </a:r>
          </a:p>
        </p:txBody>
      </p:sp>
      <p:pic>
        <p:nvPicPr>
          <p:cNvPr id="2" name="Picture 3">
            <a:extLst>
              <a:ext uri="{FF2B5EF4-FFF2-40B4-BE49-F238E27FC236}">
                <a16:creationId xmlns:a16="http://schemas.microsoft.com/office/drawing/2014/main" id="{06F3E5E6-3CE7-FE00-B496-F3613AEDCE7F}"/>
              </a:ext>
            </a:extLst>
          </p:cNvPr>
          <p:cNvPicPr>
            <a:picLocks noChangeAspect="1"/>
          </p:cNvPicPr>
          <p:nvPr/>
        </p:nvPicPr>
        <p:blipFill>
          <a:blip r:embed="rId3"/>
          <a:stretch>
            <a:fillRect/>
          </a:stretch>
        </p:blipFill>
        <p:spPr>
          <a:xfrm>
            <a:off x="360679" y="1870489"/>
            <a:ext cx="11470640" cy="3117021"/>
          </a:xfrm>
          <a:prstGeom prst="rect">
            <a:avLst/>
          </a:prstGeom>
        </p:spPr>
      </p:pic>
    </p:spTree>
    <p:extLst>
      <p:ext uri="{BB962C8B-B14F-4D97-AF65-F5344CB8AC3E}">
        <p14:creationId xmlns:p14="http://schemas.microsoft.com/office/powerpoint/2010/main" val="258782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21C9B1-48CA-437B-86B5-583A50FCF10E}"/>
              </a:ext>
            </a:extLst>
          </p:cNvPr>
          <p:cNvPicPr>
            <a:picLocks noChangeAspect="1"/>
          </p:cNvPicPr>
          <p:nvPr/>
        </p:nvPicPr>
        <p:blipFill>
          <a:blip r:embed="rId3"/>
          <a:stretch>
            <a:fillRect/>
          </a:stretch>
        </p:blipFill>
        <p:spPr>
          <a:xfrm>
            <a:off x="970637" y="932992"/>
            <a:ext cx="10248502" cy="5894528"/>
          </a:xfrm>
          <a:prstGeom prst="rect">
            <a:avLst/>
          </a:prstGeom>
        </p:spPr>
      </p:pic>
      <p:sp>
        <p:nvSpPr>
          <p:cNvPr id="5" name="Slide Number Placeholder 4">
            <a:extLst>
              <a:ext uri="{FF2B5EF4-FFF2-40B4-BE49-F238E27FC236}">
                <a16:creationId xmlns:a16="http://schemas.microsoft.com/office/drawing/2014/main" id="{89686A55-49A6-4D8D-8DE5-BA9E1F521173}"/>
              </a:ext>
            </a:extLst>
          </p:cNvPr>
          <p:cNvSpPr>
            <a:spLocks noGrp="1"/>
          </p:cNvSpPr>
          <p:nvPr>
            <p:ph type="sldNum" sz="quarter" idx="12"/>
          </p:nvPr>
        </p:nvSpPr>
        <p:spPr/>
        <p:txBody>
          <a:bodyPr/>
          <a:lstStyle/>
          <a:p>
            <a:fld id="{0D4BD80F-527C-459A-BA58-7AF79ED8751A}" type="slidenum">
              <a:rPr lang="en-GB" smtClean="0"/>
              <a:t>6</a:t>
            </a:fld>
            <a:endParaRPr lang="en-GB"/>
          </a:p>
        </p:txBody>
      </p:sp>
      <p:sp>
        <p:nvSpPr>
          <p:cNvPr id="3" name="ZoneTexte 2">
            <a:extLst>
              <a:ext uri="{FF2B5EF4-FFF2-40B4-BE49-F238E27FC236}">
                <a16:creationId xmlns:a16="http://schemas.microsoft.com/office/drawing/2014/main" id="{3101A8FB-BEB1-B80F-A38C-B517533E87E5}"/>
              </a:ext>
            </a:extLst>
          </p:cNvPr>
          <p:cNvSpPr txBox="1"/>
          <p:nvPr/>
        </p:nvSpPr>
        <p:spPr>
          <a:xfrm>
            <a:off x="3641331" y="0"/>
            <a:ext cx="4907113" cy="769441"/>
          </a:xfrm>
          <a:prstGeom prst="rect">
            <a:avLst/>
          </a:prstGeom>
          <a:noFill/>
        </p:spPr>
        <p:txBody>
          <a:bodyPr wrap="none" rtlCol="0">
            <a:spAutoFit/>
          </a:bodyPr>
          <a:lstStyle/>
          <a:p>
            <a:r>
              <a:rPr lang="fr-FR" sz="4400" u="sng" dirty="0"/>
              <a:t>Sopra Steria Benelux</a:t>
            </a:r>
          </a:p>
        </p:txBody>
      </p:sp>
    </p:spTree>
    <p:extLst>
      <p:ext uri="{BB962C8B-B14F-4D97-AF65-F5344CB8AC3E}">
        <p14:creationId xmlns:p14="http://schemas.microsoft.com/office/powerpoint/2010/main" val="55309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7</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sp>
        <p:nvSpPr>
          <p:cNvPr id="27" name="ZoneTexte 26">
            <a:extLst>
              <a:ext uri="{FF2B5EF4-FFF2-40B4-BE49-F238E27FC236}">
                <a16:creationId xmlns:a16="http://schemas.microsoft.com/office/drawing/2014/main" id="{4262DF11-5ABE-2A57-1417-98059CB4C8F9}"/>
              </a:ext>
            </a:extLst>
          </p:cNvPr>
          <p:cNvSpPr txBox="1"/>
          <p:nvPr/>
        </p:nvSpPr>
        <p:spPr>
          <a:xfrm>
            <a:off x="3744797" y="197039"/>
            <a:ext cx="4702406" cy="769441"/>
          </a:xfrm>
          <a:prstGeom prst="rect">
            <a:avLst/>
          </a:prstGeom>
          <a:noFill/>
        </p:spPr>
        <p:txBody>
          <a:bodyPr wrap="square" rtlCol="0">
            <a:spAutoFit/>
          </a:bodyPr>
          <a:lstStyle/>
          <a:p>
            <a:r>
              <a:rPr lang="fr-FR" sz="4400" b="1" u="sng" dirty="0"/>
              <a:t>2. Objectif du stage</a:t>
            </a:r>
          </a:p>
        </p:txBody>
      </p:sp>
      <p:sp>
        <p:nvSpPr>
          <p:cNvPr id="4" name="ZoneTexte 3">
            <a:extLst>
              <a:ext uri="{FF2B5EF4-FFF2-40B4-BE49-F238E27FC236}">
                <a16:creationId xmlns:a16="http://schemas.microsoft.com/office/drawing/2014/main" id="{2858E721-77D9-EEFE-5660-075F5443F40A}"/>
              </a:ext>
            </a:extLst>
          </p:cNvPr>
          <p:cNvSpPr txBox="1"/>
          <p:nvPr/>
        </p:nvSpPr>
        <p:spPr>
          <a:xfrm>
            <a:off x="1569522" y="2151727"/>
            <a:ext cx="9052955" cy="2554545"/>
          </a:xfrm>
          <a:prstGeom prst="rect">
            <a:avLst/>
          </a:prstGeom>
          <a:noFill/>
        </p:spPr>
        <p:txBody>
          <a:bodyPr wrap="square" rtlCol="0">
            <a:spAutoFit/>
          </a:bodyPr>
          <a:lstStyle/>
          <a:p>
            <a:pPr algn="ctr"/>
            <a:r>
              <a:rPr lang="fr-FR" sz="3200" dirty="0"/>
              <a:t>Se familiariser avec l'environnement professionnel, de découvrir les différents métiers et secteurs d'activité de l'entreprise, ainsi que de comprendre les technologies et outils utilisés par Sopra Steria pour répondre aux besoins de ses clients.</a:t>
            </a:r>
          </a:p>
        </p:txBody>
      </p:sp>
    </p:spTree>
    <p:extLst>
      <p:ext uri="{BB962C8B-B14F-4D97-AF65-F5344CB8AC3E}">
        <p14:creationId xmlns:p14="http://schemas.microsoft.com/office/powerpoint/2010/main" val="267998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943C84A-F430-451C-B6AF-E3C203DC68B4}"/>
              </a:ext>
            </a:extLst>
          </p:cNvPr>
          <p:cNvSpPr>
            <a:spLocks noGrp="1"/>
          </p:cNvSpPr>
          <p:nvPr>
            <p:ph type="sldNum" sz="quarter" idx="12"/>
          </p:nvPr>
        </p:nvSpPr>
        <p:spPr/>
        <p:txBody>
          <a:bodyPr/>
          <a:lstStyle/>
          <a:p>
            <a:fld id="{0D4BD80F-527C-459A-BA58-7AF79ED8751A}" type="slidenum">
              <a:rPr lang="en-GB" smtClean="0"/>
              <a:t>8</a:t>
            </a:fld>
            <a:endParaRPr lang="en-GB"/>
          </a:p>
        </p:txBody>
      </p:sp>
      <p:pic>
        <p:nvPicPr>
          <p:cNvPr id="26" name="Picture 25" descr="A picture containing text, sign&#10;&#10;Description automatically generated">
            <a:extLst>
              <a:ext uri="{FF2B5EF4-FFF2-40B4-BE49-F238E27FC236}">
                <a16:creationId xmlns:a16="http://schemas.microsoft.com/office/drawing/2014/main" id="{164B2A65-591D-4690-9D6C-859EE21DC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980" y="123460"/>
            <a:ext cx="843020" cy="843020"/>
          </a:xfrm>
          <a:prstGeom prst="rect">
            <a:avLst/>
          </a:prstGeom>
        </p:spPr>
      </p:pic>
      <p:pic>
        <p:nvPicPr>
          <p:cNvPr id="24" name="Image 23">
            <a:extLst>
              <a:ext uri="{FF2B5EF4-FFF2-40B4-BE49-F238E27FC236}">
                <a16:creationId xmlns:a16="http://schemas.microsoft.com/office/drawing/2014/main" id="{93A191C2-C7C1-3162-376F-8A6E22326056}"/>
              </a:ext>
            </a:extLst>
          </p:cNvPr>
          <p:cNvPicPr>
            <a:picLocks noChangeAspect="1"/>
          </p:cNvPicPr>
          <p:nvPr/>
        </p:nvPicPr>
        <p:blipFill rotWithShape="1">
          <a:blip r:embed="rId4"/>
          <a:srcRect r="534" b="1"/>
          <a:stretch/>
        </p:blipFill>
        <p:spPr>
          <a:xfrm>
            <a:off x="2985294" y="3252797"/>
            <a:ext cx="6221412" cy="1563688"/>
          </a:xfrm>
          <a:prstGeom prst="rect">
            <a:avLst/>
          </a:prstGeom>
          <a:noFill/>
        </p:spPr>
      </p:pic>
      <p:sp>
        <p:nvSpPr>
          <p:cNvPr id="27" name="ZoneTexte 26">
            <a:extLst>
              <a:ext uri="{FF2B5EF4-FFF2-40B4-BE49-F238E27FC236}">
                <a16:creationId xmlns:a16="http://schemas.microsoft.com/office/drawing/2014/main" id="{4262DF11-5ABE-2A57-1417-98059CB4C8F9}"/>
              </a:ext>
            </a:extLst>
          </p:cNvPr>
          <p:cNvSpPr txBox="1"/>
          <p:nvPr/>
        </p:nvSpPr>
        <p:spPr>
          <a:xfrm>
            <a:off x="2612599" y="2298061"/>
            <a:ext cx="6966802" cy="769441"/>
          </a:xfrm>
          <a:prstGeom prst="rect">
            <a:avLst/>
          </a:prstGeom>
          <a:noFill/>
        </p:spPr>
        <p:txBody>
          <a:bodyPr wrap="square" rtlCol="0">
            <a:spAutoFit/>
          </a:bodyPr>
          <a:lstStyle/>
          <a:p>
            <a:r>
              <a:rPr lang="fr-FR" sz="4400" b="1" u="sng" dirty="0"/>
              <a:t>3. Présentation de mon stage</a:t>
            </a:r>
          </a:p>
        </p:txBody>
      </p:sp>
    </p:spTree>
    <p:extLst>
      <p:ext uri="{BB962C8B-B14F-4D97-AF65-F5344CB8AC3E}">
        <p14:creationId xmlns:p14="http://schemas.microsoft.com/office/powerpoint/2010/main" val="357860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77A3E01-F5F1-1C87-67DE-C923E0BEB5CF}"/>
              </a:ext>
            </a:extLst>
          </p:cNvPr>
          <p:cNvSpPr txBox="1"/>
          <p:nvPr/>
        </p:nvSpPr>
        <p:spPr>
          <a:xfrm>
            <a:off x="5137179" y="0"/>
            <a:ext cx="1917641" cy="769441"/>
          </a:xfrm>
          <a:prstGeom prst="rect">
            <a:avLst/>
          </a:prstGeom>
          <a:noFill/>
        </p:spPr>
        <p:txBody>
          <a:bodyPr wrap="none" rtlCol="0">
            <a:spAutoFit/>
          </a:bodyPr>
          <a:lstStyle/>
          <a:p>
            <a:r>
              <a:rPr lang="fr-FR" sz="4400" u="sng" dirty="0"/>
              <a:t>Agenda</a:t>
            </a:r>
          </a:p>
        </p:txBody>
      </p:sp>
      <p:graphicFrame>
        <p:nvGraphicFramePr>
          <p:cNvPr id="7" name="Tableau 7">
            <a:extLst>
              <a:ext uri="{FF2B5EF4-FFF2-40B4-BE49-F238E27FC236}">
                <a16:creationId xmlns:a16="http://schemas.microsoft.com/office/drawing/2014/main" id="{C8F1B085-4396-C06D-1302-984782AD3E53}"/>
              </a:ext>
            </a:extLst>
          </p:cNvPr>
          <p:cNvGraphicFramePr>
            <a:graphicFrameLocks noGrp="1"/>
          </p:cNvGraphicFramePr>
          <p:nvPr>
            <p:extLst>
              <p:ext uri="{D42A27DB-BD31-4B8C-83A1-F6EECF244321}">
                <p14:modId xmlns:p14="http://schemas.microsoft.com/office/powerpoint/2010/main" val="2311217266"/>
              </p:ext>
            </p:extLst>
          </p:nvPr>
        </p:nvGraphicFramePr>
        <p:xfrm>
          <a:off x="2031999" y="2552700"/>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4262118"/>
                    </a:ext>
                  </a:extLst>
                </a:gridCol>
                <a:gridCol w="4064000">
                  <a:extLst>
                    <a:ext uri="{9D8B030D-6E8A-4147-A177-3AD203B41FA5}">
                      <a16:colId xmlns:a16="http://schemas.microsoft.com/office/drawing/2014/main" val="4067030576"/>
                    </a:ext>
                  </a:extLst>
                </a:gridCol>
              </a:tblGrid>
              <a:tr h="370840">
                <a:tc>
                  <a:txBody>
                    <a:bodyPr/>
                    <a:lstStyle/>
                    <a:p>
                      <a:pPr algn="ctr"/>
                      <a:r>
                        <a:rPr lang="fr-FR" dirty="0"/>
                        <a:t>31/01</a:t>
                      </a:r>
                    </a:p>
                  </a:txBody>
                  <a:tcPr/>
                </a:tc>
                <a:tc>
                  <a:txBody>
                    <a:bodyPr/>
                    <a:lstStyle/>
                    <a:p>
                      <a:pPr algn="ctr"/>
                      <a:r>
                        <a:rPr lang="fr-FR" dirty="0"/>
                        <a:t>01/02</a:t>
                      </a:r>
                    </a:p>
                  </a:txBody>
                  <a:tcPr/>
                </a:tc>
                <a:extLst>
                  <a:ext uri="{0D108BD9-81ED-4DB2-BD59-A6C34878D82A}">
                    <a16:rowId xmlns:a16="http://schemas.microsoft.com/office/drawing/2014/main" val="1707740634"/>
                  </a:ext>
                </a:extLst>
              </a:tr>
              <a:tr h="370840">
                <a:tc>
                  <a:txBody>
                    <a:bodyPr/>
                    <a:lstStyle/>
                    <a:p>
                      <a:r>
                        <a:rPr lang="fr-FR" dirty="0"/>
                        <a:t>Présentation de Sopra Steria Benelux</a:t>
                      </a:r>
                    </a:p>
                  </a:txBody>
                  <a:tcPr/>
                </a:tc>
                <a:tc>
                  <a:txBody>
                    <a:bodyPr/>
                    <a:lstStyle/>
                    <a:p>
                      <a:r>
                        <a:rPr lang="fr-FR" dirty="0"/>
                        <a:t>Matinée avec un </a:t>
                      </a:r>
                      <a:r>
                        <a:rPr lang="fr-FR" dirty="0" err="1"/>
                        <a:t>product</a:t>
                      </a:r>
                      <a:r>
                        <a:rPr lang="fr-FR" dirty="0"/>
                        <a:t> </a:t>
                      </a:r>
                      <a:r>
                        <a:rPr lang="fr-FR" dirty="0" err="1"/>
                        <a:t>owner</a:t>
                      </a:r>
                      <a:endParaRPr lang="fr-FR" dirty="0"/>
                    </a:p>
                  </a:txBody>
                  <a:tcPr/>
                </a:tc>
                <a:extLst>
                  <a:ext uri="{0D108BD9-81ED-4DB2-BD59-A6C34878D82A}">
                    <a16:rowId xmlns:a16="http://schemas.microsoft.com/office/drawing/2014/main" val="1203552437"/>
                  </a:ext>
                </a:extLst>
              </a:tr>
              <a:tr h="370840">
                <a:tc>
                  <a:txBody>
                    <a:bodyPr/>
                    <a:lstStyle/>
                    <a:p>
                      <a:r>
                        <a:rPr lang="fr-FR" dirty="0"/>
                        <a:t>Visite des bureaux</a:t>
                      </a:r>
                    </a:p>
                  </a:txBody>
                  <a:tcPr/>
                </a:tc>
                <a:tc>
                  <a:txBody>
                    <a:bodyPr/>
                    <a:lstStyle/>
                    <a:p>
                      <a:r>
                        <a:rPr lang="fr-FR" dirty="0"/>
                        <a:t>Visite du Security Operations Center</a:t>
                      </a:r>
                    </a:p>
                  </a:txBody>
                  <a:tcPr/>
                </a:tc>
                <a:extLst>
                  <a:ext uri="{0D108BD9-81ED-4DB2-BD59-A6C34878D82A}">
                    <a16:rowId xmlns:a16="http://schemas.microsoft.com/office/drawing/2014/main" val="1806063186"/>
                  </a:ext>
                </a:extLst>
              </a:tr>
              <a:tr h="370840">
                <a:tc>
                  <a:txBody>
                    <a:bodyPr/>
                    <a:lstStyle/>
                    <a:p>
                      <a:r>
                        <a:rPr lang="fr-FR" dirty="0"/>
                        <a:t>Rencontre avec les développeurs</a:t>
                      </a:r>
                    </a:p>
                  </a:txBody>
                  <a:tcPr/>
                </a:tc>
                <a:tc>
                  <a:txBody>
                    <a:bodyPr/>
                    <a:lstStyle/>
                    <a:p>
                      <a:r>
                        <a:rPr lang="fr-FR" dirty="0"/>
                        <a:t>Rencontre avec une DBA (</a:t>
                      </a:r>
                      <a:r>
                        <a:rPr lang="fr-FR" dirty="0" err="1"/>
                        <a:t>Database</a:t>
                      </a:r>
                      <a:r>
                        <a:rPr lang="fr-FR" dirty="0"/>
                        <a:t> </a:t>
                      </a:r>
                      <a:r>
                        <a:rPr lang="fr-FR" dirty="0" err="1"/>
                        <a:t>Administrator</a:t>
                      </a:r>
                      <a:r>
                        <a:rPr lang="fr-FR" dirty="0"/>
                        <a:t>)</a:t>
                      </a:r>
                    </a:p>
                  </a:txBody>
                  <a:tcPr/>
                </a:tc>
                <a:extLst>
                  <a:ext uri="{0D108BD9-81ED-4DB2-BD59-A6C34878D82A}">
                    <a16:rowId xmlns:a16="http://schemas.microsoft.com/office/drawing/2014/main" val="186992461"/>
                  </a:ext>
                </a:extLst>
              </a:tr>
              <a:tr h="370840">
                <a:tc>
                  <a:txBody>
                    <a:bodyPr/>
                    <a:lstStyle/>
                    <a:p>
                      <a:r>
                        <a:rPr lang="fr-FR" dirty="0"/>
                        <a:t>Fin de la journée à 17h45</a:t>
                      </a:r>
                    </a:p>
                  </a:txBody>
                  <a:tcPr/>
                </a:tc>
                <a:tc>
                  <a:txBody>
                    <a:bodyPr/>
                    <a:lstStyle/>
                    <a:p>
                      <a:r>
                        <a:rPr lang="fr-FR" dirty="0"/>
                        <a:t>Fin de la journée à 16h</a:t>
                      </a:r>
                    </a:p>
                  </a:txBody>
                  <a:tcPr/>
                </a:tc>
                <a:extLst>
                  <a:ext uri="{0D108BD9-81ED-4DB2-BD59-A6C34878D82A}">
                    <a16:rowId xmlns:a16="http://schemas.microsoft.com/office/drawing/2014/main" val="1086884958"/>
                  </a:ext>
                </a:extLst>
              </a:tr>
            </a:tbl>
          </a:graphicData>
        </a:graphic>
      </p:graphicFrame>
    </p:spTree>
    <p:extLst>
      <p:ext uri="{BB962C8B-B14F-4D97-AF65-F5344CB8AC3E}">
        <p14:creationId xmlns:p14="http://schemas.microsoft.com/office/powerpoint/2010/main" val="1601323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394</Words>
  <Application>Microsoft Office PowerPoint</Application>
  <PresentationFormat>Grand écran</PresentationFormat>
  <Paragraphs>104</Paragraphs>
  <Slides>14</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du stage d’observation</vt:lpstr>
      <vt:lpstr>Plan de la 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stage d’observation</dc:title>
  <dc:creator>Corentin D'haeyere</dc:creator>
  <cp:lastModifiedBy>Corentin D'haeyere</cp:lastModifiedBy>
  <cp:revision>4</cp:revision>
  <dcterms:created xsi:type="dcterms:W3CDTF">2023-02-14T20:45:40Z</dcterms:created>
  <dcterms:modified xsi:type="dcterms:W3CDTF">2023-03-05T16:41:34Z</dcterms:modified>
</cp:coreProperties>
</file>