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4"/>
  </p:sldMasterIdLst>
  <p:notesMasterIdLst>
    <p:notesMasterId r:id="rId17"/>
  </p:notesMasterIdLst>
  <p:handoutMasterIdLst>
    <p:handoutMasterId r:id="rId18"/>
  </p:handoutMasterIdLst>
  <p:sldIdLst>
    <p:sldId id="259" r:id="rId5"/>
    <p:sldId id="260" r:id="rId6"/>
    <p:sldId id="261" r:id="rId7"/>
    <p:sldId id="264" r:id="rId8"/>
    <p:sldId id="270" r:id="rId9"/>
    <p:sldId id="262" r:id="rId10"/>
    <p:sldId id="265" r:id="rId11"/>
    <p:sldId id="271" r:id="rId12"/>
    <p:sldId id="263" r:id="rId13"/>
    <p:sldId id="267" r:id="rId14"/>
    <p:sldId id="266" r:id="rId15"/>
    <p:sldId id="273" r:id="rId16"/>
  </p:sldIdLst>
  <p:sldSz cx="9144000" cy="6858000" type="screen4x3"/>
  <p:notesSz cx="10234613" cy="70993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36">
          <p15:clr>
            <a:srgbClr val="A4A3A4"/>
          </p15:clr>
        </p15:guide>
        <p15:guide id="2" pos="32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99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B2E998-9F5B-4F97-A078-D26C01583E9B}" v="11" dt="2024-10-12T21:45:49.9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3" autoAdjust="0"/>
    <p:restoredTop sz="94655" autoAdjust="0"/>
  </p:normalViewPr>
  <p:slideViewPr>
    <p:cSldViewPr>
      <p:cViewPr>
        <p:scale>
          <a:sx n="94" d="100"/>
          <a:sy n="94" d="100"/>
        </p:scale>
        <p:origin x="-1070" y="2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39" d="100"/>
          <a:sy n="139" d="100"/>
        </p:scale>
        <p:origin x="-1374" y="-108"/>
      </p:cViewPr>
      <p:guideLst>
        <p:guide orient="horz" pos="2236"/>
        <p:guide pos="322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ain SAURON" userId="S::alain.sauron@yncrea.fr::52705173-7107-49a6-9e9a-644fee11f3e5" providerId="AD" clId="Web-{50B2E998-9F5B-4F97-A078-D26C01583E9B}"/>
    <pc:docChg chg="modSld">
      <pc:chgData name="Alain SAURON" userId="S::alain.sauron@yncrea.fr::52705173-7107-49a6-9e9a-644fee11f3e5" providerId="AD" clId="Web-{50B2E998-9F5B-4F97-A078-D26C01583E9B}" dt="2024-10-12T21:45:49.991" v="8" actId="20577"/>
      <pc:docMkLst>
        <pc:docMk/>
      </pc:docMkLst>
      <pc:sldChg chg="modSp">
        <pc:chgData name="Alain SAURON" userId="S::alain.sauron@yncrea.fr::52705173-7107-49a6-9e9a-644fee11f3e5" providerId="AD" clId="Web-{50B2E998-9F5B-4F97-A078-D26C01583E9B}" dt="2024-10-12T21:45:49.991" v="8" actId="20577"/>
        <pc:sldMkLst>
          <pc:docMk/>
          <pc:sldMk cId="3917354035" sldId="273"/>
        </pc:sldMkLst>
        <pc:spChg chg="mod">
          <ac:chgData name="Alain SAURON" userId="S::alain.sauron@yncrea.fr::52705173-7107-49a6-9e9a-644fee11f3e5" providerId="AD" clId="Web-{50B2E998-9F5B-4F97-A078-D26C01583E9B}" dt="2024-10-12T21:45:49.991" v="8" actId="20577"/>
          <ac:spMkLst>
            <pc:docMk/>
            <pc:sldMk cId="3917354035" sldId="273"/>
            <ac:spMk id="17" creationId="{2E0FA058-3335-4240-A9D3-0D84644E81F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4435272" cy="354965"/>
          </a:xfrm>
          <a:prstGeom prst="rect">
            <a:avLst/>
          </a:prstGeom>
        </p:spPr>
        <p:txBody>
          <a:bodyPr vert="horz" lIns="94320" tIns="47160" rIns="94320" bIns="47160" rtlCol="0"/>
          <a:lstStyle>
            <a:lvl1pPr algn="l">
              <a:defRPr sz="1200"/>
            </a:lvl1pPr>
          </a:lstStyle>
          <a:p>
            <a:pPr>
              <a:defRPr/>
            </a:pPr>
            <a:endParaRPr lang="fr-FR"/>
          </a:p>
        </p:txBody>
      </p:sp>
      <p:sp>
        <p:nvSpPr>
          <p:cNvPr id="3" name="Espace réservé de la date 2"/>
          <p:cNvSpPr>
            <a:spLocks noGrp="1"/>
          </p:cNvSpPr>
          <p:nvPr>
            <p:ph type="dt" sz="quarter" idx="1"/>
          </p:nvPr>
        </p:nvSpPr>
        <p:spPr>
          <a:xfrm>
            <a:off x="5797709" y="0"/>
            <a:ext cx="4435270" cy="354965"/>
          </a:xfrm>
          <a:prstGeom prst="rect">
            <a:avLst/>
          </a:prstGeom>
        </p:spPr>
        <p:txBody>
          <a:bodyPr vert="horz" lIns="94320" tIns="47160" rIns="94320" bIns="47160" rtlCol="0"/>
          <a:lstStyle>
            <a:lvl1pPr algn="r">
              <a:defRPr sz="1200"/>
            </a:lvl1pPr>
          </a:lstStyle>
          <a:p>
            <a:pPr>
              <a:defRPr/>
            </a:pPr>
            <a:fld id="{9BEE0A8A-46B4-410E-A0A1-EC560CF5600B}" type="datetimeFigureOut">
              <a:rPr lang="fr-FR"/>
              <a:pPr>
                <a:defRPr/>
              </a:pPr>
              <a:t>12/10/2024</a:t>
            </a:fld>
            <a:endParaRPr lang="fr-FR"/>
          </a:p>
        </p:txBody>
      </p:sp>
      <p:sp>
        <p:nvSpPr>
          <p:cNvPr id="4" name="Espace réservé du pied de page 3"/>
          <p:cNvSpPr>
            <a:spLocks noGrp="1"/>
          </p:cNvSpPr>
          <p:nvPr>
            <p:ph type="ftr" sz="quarter" idx="2"/>
          </p:nvPr>
        </p:nvSpPr>
        <p:spPr>
          <a:xfrm>
            <a:off x="0" y="6742692"/>
            <a:ext cx="4435272" cy="354965"/>
          </a:xfrm>
          <a:prstGeom prst="rect">
            <a:avLst/>
          </a:prstGeom>
        </p:spPr>
        <p:txBody>
          <a:bodyPr vert="horz" lIns="94320" tIns="47160" rIns="94320" bIns="47160" rtlCol="0" anchor="b"/>
          <a:lstStyle>
            <a:lvl1pPr algn="l">
              <a:defRPr sz="1200"/>
            </a:lvl1pPr>
          </a:lstStyle>
          <a:p>
            <a:pPr>
              <a:defRPr/>
            </a:pPr>
            <a:endParaRPr lang="fr-FR"/>
          </a:p>
        </p:txBody>
      </p:sp>
      <p:sp>
        <p:nvSpPr>
          <p:cNvPr id="5" name="Espace réservé du numéro de diapositive 4"/>
          <p:cNvSpPr>
            <a:spLocks noGrp="1"/>
          </p:cNvSpPr>
          <p:nvPr>
            <p:ph type="sldNum" sz="quarter" idx="3"/>
          </p:nvPr>
        </p:nvSpPr>
        <p:spPr>
          <a:xfrm>
            <a:off x="5797709" y="6742692"/>
            <a:ext cx="4435270" cy="354965"/>
          </a:xfrm>
          <a:prstGeom prst="rect">
            <a:avLst/>
          </a:prstGeom>
        </p:spPr>
        <p:txBody>
          <a:bodyPr vert="horz" lIns="94320" tIns="47160" rIns="94320" bIns="47160" rtlCol="0" anchor="b"/>
          <a:lstStyle>
            <a:lvl1pPr algn="r">
              <a:defRPr sz="1200"/>
            </a:lvl1pPr>
          </a:lstStyle>
          <a:p>
            <a:pPr>
              <a:defRPr/>
            </a:pPr>
            <a:fld id="{44213C51-B1CB-491A-8345-471399E98392}" type="slidenum">
              <a:rPr lang="fr-FR"/>
              <a:pPr>
                <a:defRPr/>
              </a:pPr>
              <a:t>‹N°›</a:t>
            </a:fld>
            <a:endParaRPr lang="fr-FR"/>
          </a:p>
        </p:txBody>
      </p:sp>
    </p:spTree>
    <p:extLst>
      <p:ext uri="{BB962C8B-B14F-4D97-AF65-F5344CB8AC3E}">
        <p14:creationId xmlns:p14="http://schemas.microsoft.com/office/powerpoint/2010/main" val="11345478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4435272" cy="354965"/>
          </a:xfrm>
          <a:prstGeom prst="rect">
            <a:avLst/>
          </a:prstGeom>
        </p:spPr>
        <p:txBody>
          <a:bodyPr vert="horz" lIns="94320" tIns="47160" rIns="94320" bIns="47160" rtlCol="0"/>
          <a:lstStyle>
            <a:lvl1pPr algn="l">
              <a:defRPr sz="1200"/>
            </a:lvl1pPr>
          </a:lstStyle>
          <a:p>
            <a:pPr>
              <a:defRPr/>
            </a:pPr>
            <a:endParaRPr lang="fr-FR"/>
          </a:p>
        </p:txBody>
      </p:sp>
      <p:sp>
        <p:nvSpPr>
          <p:cNvPr id="3" name="Espace réservé de la date 2"/>
          <p:cNvSpPr>
            <a:spLocks noGrp="1"/>
          </p:cNvSpPr>
          <p:nvPr>
            <p:ph type="dt" idx="1"/>
          </p:nvPr>
        </p:nvSpPr>
        <p:spPr>
          <a:xfrm>
            <a:off x="5797709" y="0"/>
            <a:ext cx="4435270" cy="354965"/>
          </a:xfrm>
          <a:prstGeom prst="rect">
            <a:avLst/>
          </a:prstGeom>
        </p:spPr>
        <p:txBody>
          <a:bodyPr vert="horz" lIns="94320" tIns="47160" rIns="94320" bIns="47160" rtlCol="0"/>
          <a:lstStyle>
            <a:lvl1pPr algn="r">
              <a:defRPr sz="1200"/>
            </a:lvl1pPr>
          </a:lstStyle>
          <a:p>
            <a:pPr>
              <a:defRPr/>
            </a:pPr>
            <a:fld id="{2728BF76-EC17-4FE7-BA59-AD691FA47D5E}" type="datetimeFigureOut">
              <a:rPr lang="fr-FR"/>
              <a:pPr>
                <a:defRPr/>
              </a:pPr>
              <a:t>12/10/2024</a:t>
            </a:fld>
            <a:endParaRPr lang="fr-FR"/>
          </a:p>
        </p:txBody>
      </p:sp>
      <p:sp>
        <p:nvSpPr>
          <p:cNvPr id="4" name="Espace réservé de l'image des diapositives 3"/>
          <p:cNvSpPr>
            <a:spLocks noGrp="1" noRot="1" noChangeAspect="1"/>
          </p:cNvSpPr>
          <p:nvPr>
            <p:ph type="sldImg" idx="2"/>
          </p:nvPr>
        </p:nvSpPr>
        <p:spPr>
          <a:xfrm>
            <a:off x="3343275" y="531813"/>
            <a:ext cx="3548063" cy="2662237"/>
          </a:xfrm>
          <a:prstGeom prst="rect">
            <a:avLst/>
          </a:prstGeom>
          <a:noFill/>
          <a:ln w="12700">
            <a:solidFill>
              <a:prstClr val="black"/>
            </a:solidFill>
          </a:ln>
        </p:spPr>
        <p:txBody>
          <a:bodyPr vert="horz" lIns="94320" tIns="47160" rIns="94320" bIns="47160" rtlCol="0" anchor="ctr"/>
          <a:lstStyle/>
          <a:p>
            <a:pPr lvl="0"/>
            <a:endParaRPr lang="fr-FR" noProof="0"/>
          </a:p>
        </p:txBody>
      </p:sp>
      <p:sp>
        <p:nvSpPr>
          <p:cNvPr id="5" name="Espace réservé des commentaires 4"/>
          <p:cNvSpPr>
            <a:spLocks noGrp="1"/>
          </p:cNvSpPr>
          <p:nvPr>
            <p:ph type="body" sz="quarter" idx="3"/>
          </p:nvPr>
        </p:nvSpPr>
        <p:spPr>
          <a:xfrm>
            <a:off x="1024279" y="3372168"/>
            <a:ext cx="8187690" cy="3194685"/>
          </a:xfrm>
          <a:prstGeom prst="rect">
            <a:avLst/>
          </a:prstGeom>
        </p:spPr>
        <p:txBody>
          <a:bodyPr vert="horz" wrap="square" lIns="94320" tIns="47160" rIns="94320" bIns="47160" numCol="1" anchor="t" anchorCtr="0" compatLnSpc="1">
            <a:prstTxWarp prst="textNoShape">
              <a:avLst/>
            </a:prstTxWarp>
            <a:normAutofit/>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p:cNvSpPr>
            <a:spLocks noGrp="1"/>
          </p:cNvSpPr>
          <p:nvPr>
            <p:ph type="ftr" sz="quarter" idx="4"/>
          </p:nvPr>
        </p:nvSpPr>
        <p:spPr>
          <a:xfrm>
            <a:off x="0" y="6742692"/>
            <a:ext cx="4435272" cy="354965"/>
          </a:xfrm>
          <a:prstGeom prst="rect">
            <a:avLst/>
          </a:prstGeom>
        </p:spPr>
        <p:txBody>
          <a:bodyPr vert="horz" lIns="94320" tIns="47160" rIns="94320" bIns="47160" rtlCol="0" anchor="b"/>
          <a:lstStyle>
            <a:lvl1pPr algn="l">
              <a:defRPr sz="1200"/>
            </a:lvl1pPr>
          </a:lstStyle>
          <a:p>
            <a:pPr>
              <a:defRPr/>
            </a:pPr>
            <a:endParaRPr lang="fr-FR"/>
          </a:p>
        </p:txBody>
      </p:sp>
      <p:sp>
        <p:nvSpPr>
          <p:cNvPr id="7" name="Espace réservé du numéro de diapositive 6"/>
          <p:cNvSpPr>
            <a:spLocks noGrp="1"/>
          </p:cNvSpPr>
          <p:nvPr>
            <p:ph type="sldNum" sz="quarter" idx="5"/>
          </p:nvPr>
        </p:nvSpPr>
        <p:spPr>
          <a:xfrm>
            <a:off x="5797709" y="6742692"/>
            <a:ext cx="4435270" cy="354965"/>
          </a:xfrm>
          <a:prstGeom prst="rect">
            <a:avLst/>
          </a:prstGeom>
        </p:spPr>
        <p:txBody>
          <a:bodyPr vert="horz" lIns="94320" tIns="47160" rIns="94320" bIns="47160" rtlCol="0" anchor="b"/>
          <a:lstStyle>
            <a:lvl1pPr algn="r">
              <a:defRPr sz="1200"/>
            </a:lvl1pPr>
          </a:lstStyle>
          <a:p>
            <a:pPr>
              <a:defRPr/>
            </a:pPr>
            <a:fld id="{9DC12A4D-46B2-45A2-A2CB-9FFD3CC2A75A}" type="slidenum">
              <a:rPr lang="fr-FR"/>
              <a:pPr>
                <a:defRPr/>
              </a:pPr>
              <a:t>‹N°›</a:t>
            </a:fld>
            <a:endParaRPr lang="fr-FR"/>
          </a:p>
        </p:txBody>
      </p:sp>
    </p:spTree>
    <p:extLst>
      <p:ext uri="{BB962C8B-B14F-4D97-AF65-F5344CB8AC3E}">
        <p14:creationId xmlns:p14="http://schemas.microsoft.com/office/powerpoint/2010/main" val="36159962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a:defRPr/>
            </a:pPr>
            <a:fld id="{9DC12A4D-46B2-45A2-A2CB-9FFD3CC2A75A}" type="slidenum">
              <a:rPr lang="fr-FR" smtClean="0"/>
              <a:pPr>
                <a:defRPr/>
              </a:pPr>
              <a:t>1</a:t>
            </a:fld>
            <a:endParaRPr lang="fr-FR"/>
          </a:p>
        </p:txBody>
      </p:sp>
    </p:spTree>
    <p:extLst>
      <p:ext uri="{BB962C8B-B14F-4D97-AF65-F5344CB8AC3E}">
        <p14:creationId xmlns:p14="http://schemas.microsoft.com/office/powerpoint/2010/main" val="1615527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4" name="Group 2"/>
          <p:cNvGrpSpPr>
            <a:grpSpLocks/>
          </p:cNvGrpSpPr>
          <p:nvPr/>
        </p:nvGrpSpPr>
        <p:grpSpPr bwMode="auto">
          <a:xfrm>
            <a:off x="0" y="927100"/>
            <a:ext cx="8991600" cy="4495800"/>
            <a:chOff x="0" y="584"/>
            <a:chExt cx="5664" cy="2832"/>
          </a:xfrm>
        </p:grpSpPr>
        <p:sp>
          <p:nvSpPr>
            <p:cNvPr id="5" name="AutoShape 3"/>
            <p:cNvSpPr>
              <a:spLocks noChangeArrowheads="1"/>
            </p:cNvSpPr>
            <p:nvPr userDrawn="1"/>
          </p:nvSpPr>
          <p:spPr bwMode="auto">
            <a:xfrm>
              <a:off x="432" y="1304"/>
              <a:ext cx="4656" cy="2112"/>
            </a:xfrm>
            <a:prstGeom prst="roundRect">
              <a:avLst>
                <a:gd name="adj" fmla="val 16667"/>
              </a:avLst>
            </a:prstGeom>
            <a:noFill/>
            <a:ln w="508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fr-FR" sz="2400">
                <a:latin typeface="Times New Roman" pitchFamily="18" charset="0"/>
              </a:endParaRPr>
            </a:p>
          </p:txBody>
        </p:sp>
        <p:sp>
          <p:nvSpPr>
            <p:cNvPr id="6" name="Rectangle 4"/>
            <p:cNvSpPr>
              <a:spLocks noChangeArrowheads="1"/>
            </p:cNvSpPr>
            <p:nvPr userDrawn="1"/>
          </p:nvSpPr>
          <p:spPr bwMode="blackWhite">
            <a:xfrm>
              <a:off x="144" y="584"/>
              <a:ext cx="4512" cy="624"/>
            </a:xfrm>
            <a:prstGeom prst="rect">
              <a:avLst/>
            </a:prstGeom>
            <a:solidFill>
              <a:schemeClr val="bg1"/>
            </a:solidFill>
            <a:ln w="57150">
              <a:solidFill>
                <a:schemeClr val="bg2"/>
              </a:solidFill>
              <a:miter lim="800000"/>
              <a:headEnd/>
              <a:tailEnd/>
            </a:ln>
          </p:spPr>
          <p:txBody>
            <a:bodyPr wrap="none" anchor="ctr"/>
            <a:lstStyle/>
            <a:p>
              <a:pPr algn="ctr"/>
              <a:endParaRPr lang="fr-FR" sz="2400">
                <a:latin typeface="Times New Roman" pitchFamily="18" charset="0"/>
              </a:endParaRPr>
            </a:p>
          </p:txBody>
        </p:sp>
        <p:sp>
          <p:nvSpPr>
            <p:cNvPr id="7" name="AutoShape 5"/>
            <p:cNvSpPr>
              <a:spLocks noChangeArrowheads="1"/>
            </p:cNvSpPr>
            <p:nvPr userDrawn="1"/>
          </p:nvSpPr>
          <p:spPr bwMode="blackWhite">
            <a:xfrm>
              <a:off x="0" y="872"/>
              <a:ext cx="5664" cy="1152"/>
            </a:xfrm>
            <a:custGeom>
              <a:avLst/>
              <a:gdLst>
                <a:gd name="T0" fmla="*/ 0 w 4917"/>
                <a:gd name="T1" fmla="*/ 0 h 1000"/>
                <a:gd name="T2" fmla="*/ 6750 w 4917"/>
                <a:gd name="T3" fmla="*/ 0 h 1000"/>
                <a:gd name="T4" fmla="*/ 7515 w 4917"/>
                <a:gd name="T5" fmla="*/ 765 h 1000"/>
                <a:gd name="T6" fmla="*/ 6751 w 4917"/>
                <a:gd name="T7" fmla="*/ 1529 h 1000"/>
                <a:gd name="T8" fmla="*/ 0 w 4917"/>
                <a:gd name="T9" fmla="*/ 1529 h 1000"/>
                <a:gd name="T10" fmla="*/ 0 60000 65536"/>
                <a:gd name="T11" fmla="*/ 0 60000 65536"/>
                <a:gd name="T12" fmla="*/ 0 60000 65536"/>
                <a:gd name="T13" fmla="*/ 0 60000 65536"/>
                <a:gd name="T14" fmla="*/ 0 60000 65536"/>
                <a:gd name="T15" fmla="*/ 0 w 4917"/>
                <a:gd name="T16" fmla="*/ 0 h 1000"/>
                <a:gd name="T17" fmla="*/ 2459 w 4917"/>
                <a:gd name="T18" fmla="*/ 1000 h 1000"/>
              </a:gdLst>
              <a:ahLst/>
              <a:cxnLst>
                <a:cxn ang="T10">
                  <a:pos x="T0" y="T1"/>
                </a:cxn>
                <a:cxn ang="T11">
                  <a:pos x="T2" y="T3"/>
                </a:cxn>
                <a:cxn ang="T12">
                  <a:pos x="T4" y="T5"/>
                </a:cxn>
                <a:cxn ang="T13">
                  <a:pos x="T6" y="T7"/>
                </a:cxn>
                <a:cxn ang="T14">
                  <a:pos x="T8" y="T9"/>
                </a:cxn>
              </a:cxnLst>
              <a:rect l="T15" t="T16" r="T17" b="T18"/>
              <a:pathLst>
                <a:path w="4917" h="1000">
                  <a:moveTo>
                    <a:pt x="0" y="0"/>
                  </a:moveTo>
                  <a:lnTo>
                    <a:pt x="4416" y="0"/>
                  </a:lnTo>
                  <a:cubicBezTo>
                    <a:pt x="4693" y="0"/>
                    <a:pt x="4917" y="223"/>
                    <a:pt x="4917" y="500"/>
                  </a:cubicBezTo>
                  <a:cubicBezTo>
                    <a:pt x="4917" y="776"/>
                    <a:pt x="4693" y="999"/>
                    <a:pt x="4417" y="1000"/>
                  </a:cubicBezTo>
                  <a:lnTo>
                    <a:pt x="0" y="100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8" name="Line 6"/>
            <p:cNvSpPr>
              <a:spLocks noChangeShapeType="1"/>
            </p:cNvSpPr>
            <p:nvPr userDrawn="1"/>
          </p:nvSpPr>
          <p:spPr bwMode="auto">
            <a:xfrm>
              <a:off x="0" y="1928"/>
              <a:ext cx="5232" cy="0"/>
            </a:xfrm>
            <a:prstGeom prst="line">
              <a:avLst/>
            </a:prstGeom>
            <a:noFill/>
            <a:ln w="50800">
              <a:solidFill>
                <a:schemeClr val="bg1"/>
              </a:solidFill>
              <a:round/>
              <a:headEnd/>
              <a:tailEnd/>
            </a:ln>
            <a:extLst>
              <a:ext uri="{909E8E84-426E-40DD-AFC4-6F175D3DCCD1}">
                <a14:hiddenFill xmlns:a14="http://schemas.microsoft.com/office/drawing/2010/main">
                  <a:noFill/>
                </a14:hiddenFill>
              </a:ext>
            </a:extLst>
          </p:spPr>
          <p:txBody>
            <a:bodyPr/>
            <a:lstStyle/>
            <a:p>
              <a:endParaRPr lang="fr-FR"/>
            </a:p>
          </p:txBody>
        </p:sp>
      </p:grpSp>
      <p:sp>
        <p:nvSpPr>
          <p:cNvPr id="234503" name="Rectangle 7"/>
          <p:cNvSpPr>
            <a:spLocks noGrp="1" noChangeArrowheads="1"/>
          </p:cNvSpPr>
          <p:nvPr>
            <p:ph type="ctrTitle"/>
          </p:nvPr>
        </p:nvSpPr>
        <p:spPr>
          <a:xfrm>
            <a:off x="228600" y="1427163"/>
            <a:ext cx="8077200" cy="1609725"/>
          </a:xfrm>
        </p:spPr>
        <p:txBody>
          <a:bodyPr/>
          <a:lstStyle>
            <a:lvl1pPr>
              <a:defRPr sz="4600"/>
            </a:lvl1pPr>
          </a:lstStyle>
          <a:p>
            <a:r>
              <a:rPr lang="fr-FR"/>
              <a:t>Cliquez pour modifier le style du titre</a:t>
            </a:r>
          </a:p>
        </p:txBody>
      </p:sp>
      <p:sp>
        <p:nvSpPr>
          <p:cNvPr id="234504" name="Rectangle 8"/>
          <p:cNvSpPr>
            <a:spLocks noGrp="1" noChangeArrowheads="1"/>
          </p:cNvSpPr>
          <p:nvPr>
            <p:ph type="subTitle" idx="1"/>
          </p:nvPr>
        </p:nvSpPr>
        <p:spPr>
          <a:xfrm>
            <a:off x="1066800" y="3441700"/>
            <a:ext cx="6629400" cy="1676400"/>
          </a:xfrm>
        </p:spPr>
        <p:txBody>
          <a:bodyPr/>
          <a:lstStyle>
            <a:lvl1pPr marL="0" indent="0">
              <a:buFont typeface="Wingdings" pitchFamily="2" charset="2"/>
              <a:buNone/>
              <a:defRPr/>
            </a:lvl1pPr>
          </a:lstStyle>
          <a:p>
            <a:r>
              <a:rPr lang="fr-FR"/>
              <a:t>Cliquez pour modifier le style des sous-titres du masque</a:t>
            </a:r>
          </a:p>
        </p:txBody>
      </p:sp>
      <p:sp>
        <p:nvSpPr>
          <p:cNvPr id="9" name="Rectangle 9"/>
          <p:cNvSpPr>
            <a:spLocks noGrp="1" noChangeArrowheads="1"/>
          </p:cNvSpPr>
          <p:nvPr>
            <p:ph type="dt" sz="half" idx="10"/>
          </p:nvPr>
        </p:nvSpPr>
        <p:spPr>
          <a:xfrm>
            <a:off x="457200" y="6248400"/>
            <a:ext cx="2133600" cy="471488"/>
          </a:xfrm>
        </p:spPr>
        <p:txBody>
          <a:bodyPr/>
          <a:lstStyle>
            <a:lvl1pPr>
              <a:defRPr/>
            </a:lvl1pPr>
          </a:lstStyle>
          <a:p>
            <a:pPr>
              <a:defRPr/>
            </a:pPr>
            <a:fld id="{602F8E06-1817-4925-B9FF-6529495D0205}" type="datetimeFigureOut">
              <a:rPr lang="fr-FR"/>
              <a:pPr>
                <a:defRPr/>
              </a:pPr>
              <a:t>12/10/2024</a:t>
            </a:fld>
            <a:endParaRPr lang="fr-FR"/>
          </a:p>
        </p:txBody>
      </p:sp>
      <p:sp>
        <p:nvSpPr>
          <p:cNvPr id="10" name="Rectangle 10"/>
          <p:cNvSpPr>
            <a:spLocks noGrp="1" noChangeArrowheads="1"/>
          </p:cNvSpPr>
          <p:nvPr>
            <p:ph type="ftr" sz="quarter" idx="11"/>
          </p:nvPr>
        </p:nvSpPr>
        <p:spPr>
          <a:xfrm>
            <a:off x="3124200" y="6253163"/>
            <a:ext cx="2895600" cy="457200"/>
          </a:xfrm>
        </p:spPr>
        <p:txBody>
          <a:bodyPr/>
          <a:lstStyle>
            <a:lvl1pPr>
              <a:defRPr/>
            </a:lvl1pPr>
          </a:lstStyle>
          <a:p>
            <a:pPr>
              <a:defRPr/>
            </a:pPr>
            <a:endParaRPr lang="fr-FR"/>
          </a:p>
        </p:txBody>
      </p:sp>
      <p:sp>
        <p:nvSpPr>
          <p:cNvPr id="11" name="Rectangle 11"/>
          <p:cNvSpPr>
            <a:spLocks noGrp="1" noChangeArrowheads="1"/>
          </p:cNvSpPr>
          <p:nvPr>
            <p:ph type="sldNum" sz="quarter" idx="12"/>
          </p:nvPr>
        </p:nvSpPr>
        <p:spPr>
          <a:xfrm>
            <a:off x="6553200" y="6248400"/>
            <a:ext cx="2133600" cy="471488"/>
          </a:xfrm>
        </p:spPr>
        <p:txBody>
          <a:bodyPr/>
          <a:lstStyle>
            <a:lvl1pPr>
              <a:defRPr/>
            </a:lvl1pPr>
          </a:lstStyle>
          <a:p>
            <a:pPr>
              <a:defRPr/>
            </a:pPr>
            <a:fld id="{74AE6F5D-59AD-4E0E-8241-F27F032EB87A}" type="slidenum">
              <a:rPr lang="fr-FR"/>
              <a:pPr>
                <a:defRPr/>
              </a:pPr>
              <a:t>‹N°›</a:t>
            </a:fld>
            <a:endParaRPr lang="fr-FR"/>
          </a:p>
        </p:txBody>
      </p:sp>
    </p:spTree>
    <p:extLst>
      <p:ext uri="{BB962C8B-B14F-4D97-AF65-F5344CB8AC3E}">
        <p14:creationId xmlns:p14="http://schemas.microsoft.com/office/powerpoint/2010/main" val="718855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8"/>
          <p:cNvSpPr>
            <a:spLocks noGrp="1" noChangeArrowheads="1"/>
          </p:cNvSpPr>
          <p:nvPr>
            <p:ph type="dt" sz="half" idx="10"/>
          </p:nvPr>
        </p:nvSpPr>
        <p:spPr>
          <a:ln/>
        </p:spPr>
        <p:txBody>
          <a:bodyPr/>
          <a:lstStyle>
            <a:lvl1pPr>
              <a:defRPr/>
            </a:lvl1pPr>
          </a:lstStyle>
          <a:p>
            <a:pPr>
              <a:defRPr/>
            </a:pPr>
            <a:fld id="{ED30F594-1761-413B-91DF-2F57741A83D7}" type="datetimeFigureOut">
              <a:rPr lang="fr-FR"/>
              <a:pPr>
                <a:defRPr/>
              </a:pPr>
              <a:t>12/10/2024</a:t>
            </a:fld>
            <a:endParaRPr lang="fr-FR"/>
          </a:p>
        </p:txBody>
      </p:sp>
      <p:sp>
        <p:nvSpPr>
          <p:cNvPr id="5" name="Rectangle 9"/>
          <p:cNvSpPr>
            <a:spLocks noGrp="1" noChangeArrowheads="1"/>
          </p:cNvSpPr>
          <p:nvPr>
            <p:ph type="ftr" sz="quarter" idx="11"/>
          </p:nvPr>
        </p:nvSpPr>
        <p:spPr>
          <a:ln/>
        </p:spPr>
        <p:txBody>
          <a:bodyPr/>
          <a:lstStyle>
            <a:lvl1pPr>
              <a:defRPr/>
            </a:lvl1pPr>
          </a:lstStyle>
          <a:p>
            <a:pPr>
              <a:defRPr/>
            </a:pPr>
            <a:endParaRPr lang="fr-FR"/>
          </a:p>
        </p:txBody>
      </p:sp>
      <p:sp>
        <p:nvSpPr>
          <p:cNvPr id="6" name="Rectangle 10"/>
          <p:cNvSpPr>
            <a:spLocks noGrp="1" noChangeArrowheads="1"/>
          </p:cNvSpPr>
          <p:nvPr>
            <p:ph type="sldNum" sz="quarter" idx="12"/>
          </p:nvPr>
        </p:nvSpPr>
        <p:spPr>
          <a:ln/>
        </p:spPr>
        <p:txBody>
          <a:bodyPr/>
          <a:lstStyle>
            <a:lvl1pPr>
              <a:defRPr/>
            </a:lvl1pPr>
          </a:lstStyle>
          <a:p>
            <a:pPr>
              <a:defRPr/>
            </a:pPr>
            <a:fld id="{ACCBECE1-1B8C-402E-8CF7-E26FC7E20023}" type="slidenum">
              <a:rPr lang="fr-FR"/>
              <a:pPr>
                <a:defRPr/>
              </a:pPr>
              <a:t>‹N°›</a:t>
            </a:fld>
            <a:endParaRPr lang="fr-FR"/>
          </a:p>
        </p:txBody>
      </p:sp>
    </p:spTree>
    <p:extLst>
      <p:ext uri="{BB962C8B-B14F-4D97-AF65-F5344CB8AC3E}">
        <p14:creationId xmlns:p14="http://schemas.microsoft.com/office/powerpoint/2010/main" val="1250310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450013" y="228600"/>
            <a:ext cx="2084387" cy="57912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95263" y="228600"/>
            <a:ext cx="6102350" cy="57912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8"/>
          <p:cNvSpPr>
            <a:spLocks noGrp="1" noChangeArrowheads="1"/>
          </p:cNvSpPr>
          <p:nvPr>
            <p:ph type="dt" sz="half" idx="10"/>
          </p:nvPr>
        </p:nvSpPr>
        <p:spPr>
          <a:ln/>
        </p:spPr>
        <p:txBody>
          <a:bodyPr/>
          <a:lstStyle>
            <a:lvl1pPr>
              <a:defRPr/>
            </a:lvl1pPr>
          </a:lstStyle>
          <a:p>
            <a:pPr>
              <a:defRPr/>
            </a:pPr>
            <a:fld id="{E07DF2BF-32F5-47B9-ADF0-77D767758372}" type="datetimeFigureOut">
              <a:rPr lang="fr-FR"/>
              <a:pPr>
                <a:defRPr/>
              </a:pPr>
              <a:t>12/10/2024</a:t>
            </a:fld>
            <a:endParaRPr lang="fr-FR"/>
          </a:p>
        </p:txBody>
      </p:sp>
      <p:sp>
        <p:nvSpPr>
          <p:cNvPr id="5" name="Rectangle 9"/>
          <p:cNvSpPr>
            <a:spLocks noGrp="1" noChangeArrowheads="1"/>
          </p:cNvSpPr>
          <p:nvPr>
            <p:ph type="ftr" sz="quarter" idx="11"/>
          </p:nvPr>
        </p:nvSpPr>
        <p:spPr>
          <a:ln/>
        </p:spPr>
        <p:txBody>
          <a:bodyPr/>
          <a:lstStyle>
            <a:lvl1pPr>
              <a:defRPr/>
            </a:lvl1pPr>
          </a:lstStyle>
          <a:p>
            <a:pPr>
              <a:defRPr/>
            </a:pPr>
            <a:endParaRPr lang="fr-FR"/>
          </a:p>
        </p:txBody>
      </p:sp>
      <p:sp>
        <p:nvSpPr>
          <p:cNvPr id="6" name="Rectangle 10"/>
          <p:cNvSpPr>
            <a:spLocks noGrp="1" noChangeArrowheads="1"/>
          </p:cNvSpPr>
          <p:nvPr>
            <p:ph type="sldNum" sz="quarter" idx="12"/>
          </p:nvPr>
        </p:nvSpPr>
        <p:spPr>
          <a:ln/>
        </p:spPr>
        <p:txBody>
          <a:bodyPr/>
          <a:lstStyle>
            <a:lvl1pPr>
              <a:defRPr/>
            </a:lvl1pPr>
          </a:lstStyle>
          <a:p>
            <a:pPr>
              <a:defRPr/>
            </a:pPr>
            <a:fld id="{DDB9B67C-EFF5-4CE4-A568-BA7B36B451AA}" type="slidenum">
              <a:rPr lang="fr-FR"/>
              <a:pPr>
                <a:defRPr/>
              </a:pPr>
              <a:t>‹N°›</a:t>
            </a:fld>
            <a:endParaRPr lang="fr-FR"/>
          </a:p>
        </p:txBody>
      </p:sp>
    </p:spTree>
    <p:extLst>
      <p:ext uri="{BB962C8B-B14F-4D97-AF65-F5344CB8AC3E}">
        <p14:creationId xmlns:p14="http://schemas.microsoft.com/office/powerpoint/2010/main" val="39792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Rectangle 8"/>
          <p:cNvSpPr>
            <a:spLocks noGrp="1" noChangeArrowheads="1"/>
          </p:cNvSpPr>
          <p:nvPr>
            <p:ph type="dt" sz="half" idx="10"/>
          </p:nvPr>
        </p:nvSpPr>
        <p:spPr>
          <a:ln/>
        </p:spPr>
        <p:txBody>
          <a:bodyPr/>
          <a:lstStyle>
            <a:lvl1pPr>
              <a:defRPr/>
            </a:lvl1pPr>
          </a:lstStyle>
          <a:p>
            <a:pPr>
              <a:defRPr/>
            </a:pPr>
            <a:fld id="{778A7406-5375-4266-85FD-7B70AB5112C4}" type="datetimeFigureOut">
              <a:rPr lang="fr-FR"/>
              <a:pPr>
                <a:defRPr/>
              </a:pPr>
              <a:t>12/10/2024</a:t>
            </a:fld>
            <a:endParaRPr lang="fr-FR"/>
          </a:p>
        </p:txBody>
      </p:sp>
      <p:sp>
        <p:nvSpPr>
          <p:cNvPr id="5" name="Rectangle 9"/>
          <p:cNvSpPr>
            <a:spLocks noGrp="1" noChangeArrowheads="1"/>
          </p:cNvSpPr>
          <p:nvPr>
            <p:ph type="ftr" sz="quarter" idx="11"/>
          </p:nvPr>
        </p:nvSpPr>
        <p:spPr>
          <a:ln/>
        </p:spPr>
        <p:txBody>
          <a:bodyPr/>
          <a:lstStyle>
            <a:lvl1pPr>
              <a:defRPr/>
            </a:lvl1pPr>
          </a:lstStyle>
          <a:p>
            <a:pPr>
              <a:defRPr/>
            </a:pPr>
            <a:endParaRPr lang="fr-FR"/>
          </a:p>
        </p:txBody>
      </p:sp>
      <p:sp>
        <p:nvSpPr>
          <p:cNvPr id="6" name="Rectangle 10"/>
          <p:cNvSpPr>
            <a:spLocks noGrp="1" noChangeArrowheads="1"/>
          </p:cNvSpPr>
          <p:nvPr>
            <p:ph type="sldNum" sz="quarter" idx="12"/>
          </p:nvPr>
        </p:nvSpPr>
        <p:spPr>
          <a:ln/>
        </p:spPr>
        <p:txBody>
          <a:bodyPr/>
          <a:lstStyle>
            <a:lvl1pPr>
              <a:defRPr/>
            </a:lvl1pPr>
          </a:lstStyle>
          <a:p>
            <a:pPr>
              <a:defRPr/>
            </a:pPr>
            <a:fld id="{E299D291-4A8D-4629-9EBE-1B69DC5E0089}" type="slidenum">
              <a:rPr lang="fr-FR"/>
              <a:pPr>
                <a:defRPr/>
              </a:pPr>
              <a:t>‹N°›</a:t>
            </a:fld>
            <a:endParaRPr lang="fr-FR"/>
          </a:p>
        </p:txBody>
      </p:sp>
    </p:spTree>
    <p:extLst>
      <p:ext uri="{BB962C8B-B14F-4D97-AF65-F5344CB8AC3E}">
        <p14:creationId xmlns:p14="http://schemas.microsoft.com/office/powerpoint/2010/main" val="3136157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8"/>
          <p:cNvSpPr>
            <a:spLocks noGrp="1" noChangeArrowheads="1"/>
          </p:cNvSpPr>
          <p:nvPr>
            <p:ph type="dt" sz="half" idx="10"/>
          </p:nvPr>
        </p:nvSpPr>
        <p:spPr>
          <a:ln/>
        </p:spPr>
        <p:txBody>
          <a:bodyPr/>
          <a:lstStyle>
            <a:lvl1pPr>
              <a:defRPr/>
            </a:lvl1pPr>
          </a:lstStyle>
          <a:p>
            <a:pPr>
              <a:defRPr/>
            </a:pPr>
            <a:fld id="{D8BF98B4-406D-4D21-9869-D885983B1BBF}" type="datetimeFigureOut">
              <a:rPr lang="fr-FR"/>
              <a:pPr>
                <a:defRPr/>
              </a:pPr>
              <a:t>12/10/2024</a:t>
            </a:fld>
            <a:endParaRPr lang="fr-FR"/>
          </a:p>
        </p:txBody>
      </p:sp>
      <p:sp>
        <p:nvSpPr>
          <p:cNvPr id="5" name="Rectangle 9"/>
          <p:cNvSpPr>
            <a:spLocks noGrp="1" noChangeArrowheads="1"/>
          </p:cNvSpPr>
          <p:nvPr>
            <p:ph type="ftr" sz="quarter" idx="11"/>
          </p:nvPr>
        </p:nvSpPr>
        <p:spPr>
          <a:ln/>
        </p:spPr>
        <p:txBody>
          <a:bodyPr/>
          <a:lstStyle>
            <a:lvl1pPr>
              <a:defRPr/>
            </a:lvl1pPr>
          </a:lstStyle>
          <a:p>
            <a:pPr>
              <a:defRPr/>
            </a:pPr>
            <a:endParaRPr lang="fr-FR"/>
          </a:p>
        </p:txBody>
      </p:sp>
      <p:sp>
        <p:nvSpPr>
          <p:cNvPr id="6" name="Rectangle 10"/>
          <p:cNvSpPr>
            <a:spLocks noGrp="1" noChangeArrowheads="1"/>
          </p:cNvSpPr>
          <p:nvPr>
            <p:ph type="sldNum" sz="quarter" idx="12"/>
          </p:nvPr>
        </p:nvSpPr>
        <p:spPr>
          <a:ln/>
        </p:spPr>
        <p:txBody>
          <a:bodyPr/>
          <a:lstStyle>
            <a:lvl1pPr>
              <a:defRPr/>
            </a:lvl1pPr>
          </a:lstStyle>
          <a:p>
            <a:pPr>
              <a:defRPr/>
            </a:pPr>
            <a:fld id="{64C6FF18-141D-410E-A324-5DA276949489}" type="slidenum">
              <a:rPr lang="fr-FR"/>
              <a:pPr>
                <a:defRPr/>
              </a:pPr>
              <a:t>‹N°›</a:t>
            </a:fld>
            <a:endParaRPr lang="fr-FR"/>
          </a:p>
        </p:txBody>
      </p:sp>
    </p:spTree>
    <p:extLst>
      <p:ext uri="{BB962C8B-B14F-4D97-AF65-F5344CB8AC3E}">
        <p14:creationId xmlns:p14="http://schemas.microsoft.com/office/powerpoint/2010/main" val="3212960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6096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Rectangle 8"/>
          <p:cNvSpPr>
            <a:spLocks noGrp="1" noChangeArrowheads="1"/>
          </p:cNvSpPr>
          <p:nvPr>
            <p:ph type="dt" sz="half" idx="10"/>
          </p:nvPr>
        </p:nvSpPr>
        <p:spPr>
          <a:ln/>
        </p:spPr>
        <p:txBody>
          <a:bodyPr/>
          <a:lstStyle>
            <a:lvl1pPr>
              <a:defRPr/>
            </a:lvl1pPr>
          </a:lstStyle>
          <a:p>
            <a:pPr>
              <a:defRPr/>
            </a:pPr>
            <a:fld id="{BF0CE29A-E4EA-413E-97BC-8D0BDED625E7}" type="datetimeFigureOut">
              <a:rPr lang="fr-FR"/>
              <a:pPr>
                <a:defRPr/>
              </a:pPr>
              <a:t>12/10/2024</a:t>
            </a:fld>
            <a:endParaRPr lang="fr-FR"/>
          </a:p>
        </p:txBody>
      </p:sp>
      <p:sp>
        <p:nvSpPr>
          <p:cNvPr id="6" name="Rectangle 9"/>
          <p:cNvSpPr>
            <a:spLocks noGrp="1" noChangeArrowheads="1"/>
          </p:cNvSpPr>
          <p:nvPr>
            <p:ph type="ftr" sz="quarter" idx="11"/>
          </p:nvPr>
        </p:nvSpPr>
        <p:spPr>
          <a:ln/>
        </p:spPr>
        <p:txBody>
          <a:bodyPr/>
          <a:lstStyle>
            <a:lvl1pPr>
              <a:defRPr/>
            </a:lvl1pPr>
          </a:lstStyle>
          <a:p>
            <a:pPr>
              <a:defRPr/>
            </a:pPr>
            <a:endParaRPr lang="fr-FR"/>
          </a:p>
        </p:txBody>
      </p:sp>
      <p:sp>
        <p:nvSpPr>
          <p:cNvPr id="7" name="Rectangle 10"/>
          <p:cNvSpPr>
            <a:spLocks noGrp="1" noChangeArrowheads="1"/>
          </p:cNvSpPr>
          <p:nvPr>
            <p:ph type="sldNum" sz="quarter" idx="12"/>
          </p:nvPr>
        </p:nvSpPr>
        <p:spPr>
          <a:ln/>
        </p:spPr>
        <p:txBody>
          <a:bodyPr/>
          <a:lstStyle>
            <a:lvl1pPr>
              <a:defRPr/>
            </a:lvl1pPr>
          </a:lstStyle>
          <a:p>
            <a:pPr>
              <a:defRPr/>
            </a:pPr>
            <a:fld id="{BF3F234E-95B6-4059-9DC3-EC2710D8629D}" type="slidenum">
              <a:rPr lang="fr-FR"/>
              <a:pPr>
                <a:defRPr/>
              </a:pPr>
              <a:t>‹N°›</a:t>
            </a:fld>
            <a:endParaRPr lang="fr-FR"/>
          </a:p>
        </p:txBody>
      </p:sp>
    </p:spTree>
    <p:extLst>
      <p:ext uri="{BB962C8B-B14F-4D97-AF65-F5344CB8AC3E}">
        <p14:creationId xmlns:p14="http://schemas.microsoft.com/office/powerpoint/2010/main" val="1360329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Rectangle 8"/>
          <p:cNvSpPr>
            <a:spLocks noGrp="1" noChangeArrowheads="1"/>
          </p:cNvSpPr>
          <p:nvPr>
            <p:ph type="dt" sz="half" idx="10"/>
          </p:nvPr>
        </p:nvSpPr>
        <p:spPr>
          <a:ln/>
        </p:spPr>
        <p:txBody>
          <a:bodyPr/>
          <a:lstStyle>
            <a:lvl1pPr>
              <a:defRPr/>
            </a:lvl1pPr>
          </a:lstStyle>
          <a:p>
            <a:pPr>
              <a:defRPr/>
            </a:pPr>
            <a:fld id="{4FA661E7-E23F-4E5D-8020-81E6C60F00B1}" type="datetimeFigureOut">
              <a:rPr lang="fr-FR"/>
              <a:pPr>
                <a:defRPr/>
              </a:pPr>
              <a:t>12/10/2024</a:t>
            </a:fld>
            <a:endParaRPr lang="fr-FR"/>
          </a:p>
        </p:txBody>
      </p:sp>
      <p:sp>
        <p:nvSpPr>
          <p:cNvPr id="8" name="Rectangle 9"/>
          <p:cNvSpPr>
            <a:spLocks noGrp="1" noChangeArrowheads="1"/>
          </p:cNvSpPr>
          <p:nvPr>
            <p:ph type="ftr" sz="quarter" idx="11"/>
          </p:nvPr>
        </p:nvSpPr>
        <p:spPr>
          <a:ln/>
        </p:spPr>
        <p:txBody>
          <a:bodyPr/>
          <a:lstStyle>
            <a:lvl1pPr>
              <a:defRPr/>
            </a:lvl1pPr>
          </a:lstStyle>
          <a:p>
            <a:pPr>
              <a:defRPr/>
            </a:pPr>
            <a:endParaRPr lang="fr-FR"/>
          </a:p>
        </p:txBody>
      </p:sp>
      <p:sp>
        <p:nvSpPr>
          <p:cNvPr id="9" name="Rectangle 10"/>
          <p:cNvSpPr>
            <a:spLocks noGrp="1" noChangeArrowheads="1"/>
          </p:cNvSpPr>
          <p:nvPr>
            <p:ph type="sldNum" sz="quarter" idx="12"/>
          </p:nvPr>
        </p:nvSpPr>
        <p:spPr>
          <a:ln/>
        </p:spPr>
        <p:txBody>
          <a:bodyPr/>
          <a:lstStyle>
            <a:lvl1pPr>
              <a:defRPr/>
            </a:lvl1pPr>
          </a:lstStyle>
          <a:p>
            <a:pPr>
              <a:defRPr/>
            </a:pPr>
            <a:fld id="{0FCC5663-CEF6-4D8F-BED7-6574D783DB71}" type="slidenum">
              <a:rPr lang="fr-FR"/>
              <a:pPr>
                <a:defRPr/>
              </a:pPr>
              <a:t>‹N°›</a:t>
            </a:fld>
            <a:endParaRPr lang="fr-FR"/>
          </a:p>
        </p:txBody>
      </p:sp>
    </p:spTree>
    <p:extLst>
      <p:ext uri="{BB962C8B-B14F-4D97-AF65-F5344CB8AC3E}">
        <p14:creationId xmlns:p14="http://schemas.microsoft.com/office/powerpoint/2010/main" val="82624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Rectangle 8"/>
          <p:cNvSpPr>
            <a:spLocks noGrp="1" noChangeArrowheads="1"/>
          </p:cNvSpPr>
          <p:nvPr>
            <p:ph type="dt" sz="half" idx="10"/>
          </p:nvPr>
        </p:nvSpPr>
        <p:spPr>
          <a:ln/>
        </p:spPr>
        <p:txBody>
          <a:bodyPr/>
          <a:lstStyle>
            <a:lvl1pPr>
              <a:defRPr/>
            </a:lvl1pPr>
          </a:lstStyle>
          <a:p>
            <a:pPr>
              <a:defRPr/>
            </a:pPr>
            <a:fld id="{5D03B0FA-E1CE-4625-8BF9-A49210327328}" type="datetimeFigureOut">
              <a:rPr lang="fr-FR"/>
              <a:pPr>
                <a:defRPr/>
              </a:pPr>
              <a:t>12/10/2024</a:t>
            </a:fld>
            <a:endParaRPr lang="fr-FR"/>
          </a:p>
        </p:txBody>
      </p:sp>
      <p:sp>
        <p:nvSpPr>
          <p:cNvPr id="4" name="Rectangle 9"/>
          <p:cNvSpPr>
            <a:spLocks noGrp="1" noChangeArrowheads="1"/>
          </p:cNvSpPr>
          <p:nvPr>
            <p:ph type="ftr" sz="quarter" idx="11"/>
          </p:nvPr>
        </p:nvSpPr>
        <p:spPr>
          <a:ln/>
        </p:spPr>
        <p:txBody>
          <a:bodyPr/>
          <a:lstStyle>
            <a:lvl1pPr>
              <a:defRPr/>
            </a:lvl1pPr>
          </a:lstStyle>
          <a:p>
            <a:pPr>
              <a:defRPr/>
            </a:pPr>
            <a:endParaRPr lang="fr-FR"/>
          </a:p>
        </p:txBody>
      </p:sp>
      <p:sp>
        <p:nvSpPr>
          <p:cNvPr id="5" name="Rectangle 10"/>
          <p:cNvSpPr>
            <a:spLocks noGrp="1" noChangeArrowheads="1"/>
          </p:cNvSpPr>
          <p:nvPr>
            <p:ph type="sldNum" sz="quarter" idx="12"/>
          </p:nvPr>
        </p:nvSpPr>
        <p:spPr>
          <a:ln/>
        </p:spPr>
        <p:txBody>
          <a:bodyPr/>
          <a:lstStyle>
            <a:lvl1pPr>
              <a:defRPr/>
            </a:lvl1pPr>
          </a:lstStyle>
          <a:p>
            <a:pPr>
              <a:defRPr/>
            </a:pPr>
            <a:fld id="{78AF4A7C-D415-4A37-BBB7-7FCF19559CB3}" type="slidenum">
              <a:rPr lang="fr-FR"/>
              <a:pPr>
                <a:defRPr/>
              </a:pPr>
              <a:t>‹N°›</a:t>
            </a:fld>
            <a:endParaRPr lang="fr-FR"/>
          </a:p>
        </p:txBody>
      </p:sp>
    </p:spTree>
    <p:extLst>
      <p:ext uri="{BB962C8B-B14F-4D97-AF65-F5344CB8AC3E}">
        <p14:creationId xmlns:p14="http://schemas.microsoft.com/office/powerpoint/2010/main" val="658887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fld id="{3AD85B7A-608D-4136-87FF-864A834FBC5D}" type="datetimeFigureOut">
              <a:rPr lang="fr-FR"/>
              <a:pPr>
                <a:defRPr/>
              </a:pPr>
              <a:t>12/10/2024</a:t>
            </a:fld>
            <a:endParaRPr lang="fr-FR"/>
          </a:p>
        </p:txBody>
      </p:sp>
      <p:sp>
        <p:nvSpPr>
          <p:cNvPr id="3" name="Rectangle 9"/>
          <p:cNvSpPr>
            <a:spLocks noGrp="1" noChangeArrowheads="1"/>
          </p:cNvSpPr>
          <p:nvPr>
            <p:ph type="ftr" sz="quarter" idx="11"/>
          </p:nvPr>
        </p:nvSpPr>
        <p:spPr>
          <a:ln/>
        </p:spPr>
        <p:txBody>
          <a:bodyPr/>
          <a:lstStyle>
            <a:lvl1pPr>
              <a:defRPr/>
            </a:lvl1pPr>
          </a:lstStyle>
          <a:p>
            <a:pPr>
              <a:defRPr/>
            </a:pPr>
            <a:endParaRPr lang="fr-FR"/>
          </a:p>
        </p:txBody>
      </p:sp>
      <p:sp>
        <p:nvSpPr>
          <p:cNvPr id="4" name="Rectangle 10"/>
          <p:cNvSpPr>
            <a:spLocks noGrp="1" noChangeArrowheads="1"/>
          </p:cNvSpPr>
          <p:nvPr>
            <p:ph type="sldNum" sz="quarter" idx="12"/>
          </p:nvPr>
        </p:nvSpPr>
        <p:spPr>
          <a:ln/>
        </p:spPr>
        <p:txBody>
          <a:bodyPr/>
          <a:lstStyle>
            <a:lvl1pPr>
              <a:defRPr/>
            </a:lvl1pPr>
          </a:lstStyle>
          <a:p>
            <a:pPr>
              <a:defRPr/>
            </a:pPr>
            <a:fld id="{C3F5EE94-38F9-4D08-8746-36A4D480A78E}" type="slidenum">
              <a:rPr lang="fr-FR"/>
              <a:pPr>
                <a:defRPr/>
              </a:pPr>
              <a:t>‹N°›</a:t>
            </a:fld>
            <a:endParaRPr lang="fr-FR"/>
          </a:p>
        </p:txBody>
      </p:sp>
    </p:spTree>
    <p:extLst>
      <p:ext uri="{BB962C8B-B14F-4D97-AF65-F5344CB8AC3E}">
        <p14:creationId xmlns:p14="http://schemas.microsoft.com/office/powerpoint/2010/main" val="1331492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8"/>
          <p:cNvSpPr>
            <a:spLocks noGrp="1" noChangeArrowheads="1"/>
          </p:cNvSpPr>
          <p:nvPr>
            <p:ph type="dt" sz="half" idx="10"/>
          </p:nvPr>
        </p:nvSpPr>
        <p:spPr>
          <a:ln/>
        </p:spPr>
        <p:txBody>
          <a:bodyPr/>
          <a:lstStyle>
            <a:lvl1pPr>
              <a:defRPr/>
            </a:lvl1pPr>
          </a:lstStyle>
          <a:p>
            <a:pPr>
              <a:defRPr/>
            </a:pPr>
            <a:fld id="{C00342BE-1E12-4F99-812D-8A9DB11945A0}" type="datetimeFigureOut">
              <a:rPr lang="fr-FR"/>
              <a:pPr>
                <a:defRPr/>
              </a:pPr>
              <a:t>12/10/2024</a:t>
            </a:fld>
            <a:endParaRPr lang="fr-FR"/>
          </a:p>
        </p:txBody>
      </p:sp>
      <p:sp>
        <p:nvSpPr>
          <p:cNvPr id="6" name="Rectangle 9"/>
          <p:cNvSpPr>
            <a:spLocks noGrp="1" noChangeArrowheads="1"/>
          </p:cNvSpPr>
          <p:nvPr>
            <p:ph type="ftr" sz="quarter" idx="11"/>
          </p:nvPr>
        </p:nvSpPr>
        <p:spPr>
          <a:ln/>
        </p:spPr>
        <p:txBody>
          <a:bodyPr/>
          <a:lstStyle>
            <a:lvl1pPr>
              <a:defRPr/>
            </a:lvl1pPr>
          </a:lstStyle>
          <a:p>
            <a:pPr>
              <a:defRPr/>
            </a:pPr>
            <a:endParaRPr lang="fr-FR"/>
          </a:p>
        </p:txBody>
      </p:sp>
      <p:sp>
        <p:nvSpPr>
          <p:cNvPr id="7" name="Rectangle 10"/>
          <p:cNvSpPr>
            <a:spLocks noGrp="1" noChangeArrowheads="1"/>
          </p:cNvSpPr>
          <p:nvPr>
            <p:ph type="sldNum" sz="quarter" idx="12"/>
          </p:nvPr>
        </p:nvSpPr>
        <p:spPr>
          <a:ln/>
        </p:spPr>
        <p:txBody>
          <a:bodyPr/>
          <a:lstStyle>
            <a:lvl1pPr>
              <a:defRPr/>
            </a:lvl1pPr>
          </a:lstStyle>
          <a:p>
            <a:pPr>
              <a:defRPr/>
            </a:pPr>
            <a:fld id="{92D399FC-B170-4BA0-82BB-706A6A2F4CAE}" type="slidenum">
              <a:rPr lang="fr-FR"/>
              <a:pPr>
                <a:defRPr/>
              </a:pPr>
              <a:t>‹N°›</a:t>
            </a:fld>
            <a:endParaRPr lang="fr-FR"/>
          </a:p>
        </p:txBody>
      </p:sp>
    </p:spTree>
    <p:extLst>
      <p:ext uri="{BB962C8B-B14F-4D97-AF65-F5344CB8AC3E}">
        <p14:creationId xmlns:p14="http://schemas.microsoft.com/office/powerpoint/2010/main" val="47222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8"/>
          <p:cNvSpPr>
            <a:spLocks noGrp="1" noChangeArrowheads="1"/>
          </p:cNvSpPr>
          <p:nvPr>
            <p:ph type="dt" sz="half" idx="10"/>
          </p:nvPr>
        </p:nvSpPr>
        <p:spPr>
          <a:ln/>
        </p:spPr>
        <p:txBody>
          <a:bodyPr/>
          <a:lstStyle>
            <a:lvl1pPr>
              <a:defRPr/>
            </a:lvl1pPr>
          </a:lstStyle>
          <a:p>
            <a:pPr>
              <a:defRPr/>
            </a:pPr>
            <a:fld id="{6A71C104-C7E9-4AE8-9799-170309943AA3}" type="datetimeFigureOut">
              <a:rPr lang="fr-FR"/>
              <a:pPr>
                <a:defRPr/>
              </a:pPr>
              <a:t>12/10/2024</a:t>
            </a:fld>
            <a:endParaRPr lang="fr-FR"/>
          </a:p>
        </p:txBody>
      </p:sp>
      <p:sp>
        <p:nvSpPr>
          <p:cNvPr id="6" name="Rectangle 9"/>
          <p:cNvSpPr>
            <a:spLocks noGrp="1" noChangeArrowheads="1"/>
          </p:cNvSpPr>
          <p:nvPr>
            <p:ph type="ftr" sz="quarter" idx="11"/>
          </p:nvPr>
        </p:nvSpPr>
        <p:spPr>
          <a:ln/>
        </p:spPr>
        <p:txBody>
          <a:bodyPr/>
          <a:lstStyle>
            <a:lvl1pPr>
              <a:defRPr/>
            </a:lvl1pPr>
          </a:lstStyle>
          <a:p>
            <a:pPr>
              <a:defRPr/>
            </a:pPr>
            <a:endParaRPr lang="fr-FR"/>
          </a:p>
        </p:txBody>
      </p:sp>
      <p:sp>
        <p:nvSpPr>
          <p:cNvPr id="7" name="Rectangle 10"/>
          <p:cNvSpPr>
            <a:spLocks noGrp="1" noChangeArrowheads="1"/>
          </p:cNvSpPr>
          <p:nvPr>
            <p:ph type="sldNum" sz="quarter" idx="12"/>
          </p:nvPr>
        </p:nvSpPr>
        <p:spPr>
          <a:ln/>
        </p:spPr>
        <p:txBody>
          <a:bodyPr/>
          <a:lstStyle>
            <a:lvl1pPr>
              <a:defRPr/>
            </a:lvl1pPr>
          </a:lstStyle>
          <a:p>
            <a:pPr>
              <a:defRPr/>
            </a:pPr>
            <a:fld id="{FFEF66DE-DBAE-4305-B55A-333B00B81087}" type="slidenum">
              <a:rPr lang="fr-FR"/>
              <a:pPr>
                <a:defRPr/>
              </a:pPr>
              <a:t>‹N°›</a:t>
            </a:fld>
            <a:endParaRPr lang="fr-FR"/>
          </a:p>
        </p:txBody>
      </p:sp>
    </p:spTree>
    <p:extLst>
      <p:ext uri="{BB962C8B-B14F-4D97-AF65-F5344CB8AC3E}">
        <p14:creationId xmlns:p14="http://schemas.microsoft.com/office/powerpoint/2010/main" val="2377918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152400"/>
            <a:ext cx="8686800" cy="6096000"/>
            <a:chOff x="0" y="96"/>
            <a:chExt cx="5472" cy="3840"/>
          </a:xfrm>
        </p:grpSpPr>
        <p:sp>
          <p:nvSpPr>
            <p:cNvPr id="3080" name="AutoShape 3"/>
            <p:cNvSpPr>
              <a:spLocks noChangeArrowheads="1"/>
            </p:cNvSpPr>
            <p:nvPr/>
          </p:nvSpPr>
          <p:spPr bwMode="auto">
            <a:xfrm>
              <a:off x="240" y="336"/>
              <a:ext cx="5232" cy="3600"/>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algn="ctr"/>
              <a:endParaRPr lang="fr-FR" sz="2400">
                <a:latin typeface="Times New Roman" pitchFamily="18" charset="0"/>
              </a:endParaRPr>
            </a:p>
          </p:txBody>
        </p:sp>
        <p:sp>
          <p:nvSpPr>
            <p:cNvPr id="3081" name="AutoShape 4"/>
            <p:cNvSpPr>
              <a:spLocks noChangeArrowheads="1"/>
            </p:cNvSpPr>
            <p:nvPr/>
          </p:nvSpPr>
          <p:spPr bwMode="blackWhite">
            <a:xfrm>
              <a:off x="0" y="96"/>
              <a:ext cx="5376" cy="768"/>
            </a:xfrm>
            <a:custGeom>
              <a:avLst/>
              <a:gdLst>
                <a:gd name="T0" fmla="*/ 0 w 7000"/>
                <a:gd name="T1" fmla="*/ 0 h 1000"/>
                <a:gd name="T2" fmla="*/ 2944 w 7000"/>
                <a:gd name="T3" fmla="*/ 0 h 1000"/>
                <a:gd name="T4" fmla="*/ 3171 w 7000"/>
                <a:gd name="T5" fmla="*/ 227 h 1000"/>
                <a:gd name="T6" fmla="*/ 2945 w 7000"/>
                <a:gd name="T7" fmla="*/ 453 h 1000"/>
                <a:gd name="T8" fmla="*/ 0 w 7000"/>
                <a:gd name="T9" fmla="*/ 453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499" y="0"/>
                  </a:lnTo>
                  <a:cubicBezTo>
                    <a:pt x="6776" y="0"/>
                    <a:pt x="7000" y="223"/>
                    <a:pt x="7000" y="500"/>
                  </a:cubicBezTo>
                  <a:cubicBezTo>
                    <a:pt x="7000" y="776"/>
                    <a:pt x="6776" y="999"/>
                    <a:pt x="6500" y="1000"/>
                  </a:cubicBezTo>
                  <a:lnTo>
                    <a:pt x="0" y="100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082" name="Line 5"/>
            <p:cNvSpPr>
              <a:spLocks noChangeShapeType="1"/>
            </p:cNvSpPr>
            <p:nvPr/>
          </p:nvSpPr>
          <p:spPr bwMode="auto">
            <a:xfrm>
              <a:off x="0" y="768"/>
              <a:ext cx="5088"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fr-FR"/>
            </a:p>
          </p:txBody>
        </p:sp>
      </p:grpSp>
      <p:sp>
        <p:nvSpPr>
          <p:cNvPr id="3075" name="Rectangle 6"/>
          <p:cNvSpPr>
            <a:spLocks noGrp="1" noChangeArrowheads="1"/>
          </p:cNvSpPr>
          <p:nvPr>
            <p:ph type="title"/>
          </p:nvPr>
        </p:nvSpPr>
        <p:spPr bwMode="auto">
          <a:xfrm>
            <a:off x="195263" y="228600"/>
            <a:ext cx="801528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t>Cliquez pour modifier le style du titre</a:t>
            </a:r>
          </a:p>
        </p:txBody>
      </p:sp>
      <p:sp>
        <p:nvSpPr>
          <p:cNvPr id="3076" name="Rectangle 7"/>
          <p:cNvSpPr>
            <a:spLocks noGrp="1" noChangeArrowheads="1"/>
          </p:cNvSpPr>
          <p:nvPr>
            <p:ph type="body" idx="1"/>
          </p:nvPr>
        </p:nvSpPr>
        <p:spPr bwMode="auto">
          <a:xfrm>
            <a:off x="609600" y="1600200"/>
            <a:ext cx="79248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33480"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fld id="{E96ED72F-789D-42EB-8D91-98FC2746BF73}" type="datetimeFigureOut">
              <a:rPr lang="fr-FR"/>
              <a:pPr>
                <a:defRPr/>
              </a:pPr>
              <a:t>12/10/2024</a:t>
            </a:fld>
            <a:endParaRPr lang="fr-FR"/>
          </a:p>
        </p:txBody>
      </p:sp>
      <p:sp>
        <p:nvSpPr>
          <p:cNvPr id="233481"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vl1pPr>
          </a:lstStyle>
          <a:p>
            <a:pPr>
              <a:defRPr/>
            </a:pPr>
            <a:endParaRPr lang="fr-FR"/>
          </a:p>
        </p:txBody>
      </p:sp>
      <p:sp>
        <p:nvSpPr>
          <p:cNvPr id="233482"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Black" pitchFamily="34" charset="0"/>
              </a:defRPr>
            </a:lvl1pPr>
          </a:lstStyle>
          <a:p>
            <a:pPr>
              <a:defRPr/>
            </a:pPr>
            <a:fld id="{B55DF2FB-33D9-4EFF-9C99-2101DC49B1F4}" type="slidenum">
              <a:rPr lang="fr-FR"/>
              <a:pPr>
                <a:defRPr/>
              </a:pPr>
              <a:t>‹N°›</a:t>
            </a:fld>
            <a:endParaRPr lang="fr-FR"/>
          </a:p>
        </p:txBody>
      </p:sp>
    </p:spTree>
  </p:cSld>
  <p:clrMap bg1="lt1" tx1="dk1" bg2="lt2" tx2="dk2" accent1="accent1" accent2="accent2" accent3="accent3" accent4="accent4" accent5="accent5" accent6="accent6" hlink="hlink" folHlink="folHlink"/>
  <p:sldLayoutIdLst>
    <p:sldLayoutId id="2147484088"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charset="0"/>
        </a:defRPr>
      </a:lvl2pPr>
      <a:lvl3pPr algn="l" rtl="0" eaLnBrk="0" fontAlgn="base" hangingPunct="0">
        <a:spcBef>
          <a:spcPct val="0"/>
        </a:spcBef>
        <a:spcAft>
          <a:spcPct val="0"/>
        </a:spcAft>
        <a:defRPr sz="4200">
          <a:solidFill>
            <a:schemeClr val="tx2"/>
          </a:solidFill>
          <a:latin typeface="Arial" charset="0"/>
        </a:defRPr>
      </a:lvl3pPr>
      <a:lvl4pPr algn="l" rtl="0" eaLnBrk="0" fontAlgn="base" hangingPunct="0">
        <a:spcBef>
          <a:spcPct val="0"/>
        </a:spcBef>
        <a:spcAft>
          <a:spcPct val="0"/>
        </a:spcAft>
        <a:defRPr sz="4200">
          <a:solidFill>
            <a:schemeClr val="tx2"/>
          </a:solidFill>
          <a:latin typeface="Arial" charset="0"/>
        </a:defRPr>
      </a:lvl4pPr>
      <a:lvl5pPr algn="l" rtl="0" eaLnBrk="0" fontAlgn="base" hangingPunct="0">
        <a:spcBef>
          <a:spcPct val="0"/>
        </a:spcBef>
        <a:spcAft>
          <a:spcPct val="0"/>
        </a:spcAft>
        <a:defRPr sz="4200">
          <a:solidFill>
            <a:schemeClr val="tx2"/>
          </a:solidFill>
          <a:latin typeface="Arial" charset="0"/>
        </a:defRPr>
      </a:lvl5pPr>
      <a:lvl6pPr marL="457200" algn="l" rtl="0" fontAlgn="base">
        <a:spcBef>
          <a:spcPct val="0"/>
        </a:spcBef>
        <a:spcAft>
          <a:spcPct val="0"/>
        </a:spcAft>
        <a:defRPr sz="4200">
          <a:solidFill>
            <a:schemeClr val="tx2"/>
          </a:solidFill>
          <a:latin typeface="Arial" charset="0"/>
        </a:defRPr>
      </a:lvl6pPr>
      <a:lvl7pPr marL="914400" algn="l" rtl="0" fontAlgn="base">
        <a:spcBef>
          <a:spcPct val="0"/>
        </a:spcBef>
        <a:spcAft>
          <a:spcPct val="0"/>
        </a:spcAft>
        <a:defRPr sz="4200">
          <a:solidFill>
            <a:schemeClr val="tx2"/>
          </a:solidFill>
          <a:latin typeface="Arial" charset="0"/>
        </a:defRPr>
      </a:lvl7pPr>
      <a:lvl8pPr marL="1371600" algn="l" rtl="0" fontAlgn="base">
        <a:spcBef>
          <a:spcPct val="0"/>
        </a:spcBef>
        <a:spcAft>
          <a:spcPct val="0"/>
        </a:spcAft>
        <a:defRPr sz="4200">
          <a:solidFill>
            <a:schemeClr val="tx2"/>
          </a:solidFill>
          <a:latin typeface="Arial" charset="0"/>
        </a:defRPr>
      </a:lvl8pPr>
      <a:lvl9pPr marL="1828800" algn="l" rtl="0" fontAlgn="base">
        <a:spcBef>
          <a:spcPct val="0"/>
        </a:spcBef>
        <a:spcAft>
          <a:spcPct val="0"/>
        </a:spcAft>
        <a:defRPr sz="4200">
          <a:solidFill>
            <a:schemeClr val="tx2"/>
          </a:solidFill>
          <a:latin typeface="Arial" charset="0"/>
        </a:defRPr>
      </a:lvl9pPr>
    </p:titleStyle>
    <p:bodyStyle>
      <a:lvl1pPr marL="342900" indent="-342900" algn="just" rtl="0" eaLnBrk="0" fontAlgn="base" hangingPunct="0">
        <a:spcBef>
          <a:spcPct val="20000"/>
        </a:spcBef>
        <a:spcAft>
          <a:spcPct val="0"/>
        </a:spcAft>
        <a:buClr>
          <a:schemeClr val="hlink"/>
        </a:buClr>
        <a:buSzPct val="80000"/>
        <a:buFont typeface="Wingdings" pitchFamily="2" charset="2"/>
        <a:buChar char="l"/>
        <a:defRPr sz="3200">
          <a:solidFill>
            <a:schemeClr val="tx1"/>
          </a:solidFill>
          <a:latin typeface="+mn-lt"/>
          <a:ea typeface="+mn-ea"/>
          <a:cs typeface="+mn-cs"/>
        </a:defRPr>
      </a:lvl1pPr>
      <a:lvl2pPr marL="742950" indent="-285750" algn="just" rtl="0" eaLnBrk="0" fontAlgn="base" hangingPunct="0">
        <a:spcBef>
          <a:spcPct val="20000"/>
        </a:spcBef>
        <a:spcAft>
          <a:spcPct val="0"/>
        </a:spcAft>
        <a:buClr>
          <a:schemeClr val="accent1"/>
        </a:buClr>
        <a:buSzPct val="70000"/>
        <a:buFont typeface="Wingdings" pitchFamily="2" charset="2"/>
        <a:buChar char="l"/>
        <a:defRPr sz="2800">
          <a:solidFill>
            <a:schemeClr val="tx1"/>
          </a:solidFill>
          <a:latin typeface="+mn-lt"/>
        </a:defRPr>
      </a:lvl2pPr>
      <a:lvl3pPr marL="1143000" indent="-228600" algn="just" rtl="0" eaLnBrk="0" fontAlgn="base" hangingPunct="0">
        <a:spcBef>
          <a:spcPct val="20000"/>
        </a:spcBef>
        <a:spcAft>
          <a:spcPct val="0"/>
        </a:spcAft>
        <a:buClr>
          <a:schemeClr val="bg2"/>
        </a:buClr>
        <a:buSzPct val="65000"/>
        <a:buFont typeface="Wingdings" pitchFamily="2" charset="2"/>
        <a:buChar char="l"/>
        <a:defRPr sz="2400">
          <a:solidFill>
            <a:schemeClr val="tx1"/>
          </a:solidFill>
          <a:latin typeface="+mn-lt"/>
        </a:defRPr>
      </a:lvl3pPr>
      <a:lvl4pPr marL="1600200" indent="-228600" algn="just" rtl="0" eaLnBrk="0" fontAlgn="base" hangingPunct="0">
        <a:spcBef>
          <a:spcPct val="20000"/>
        </a:spcBef>
        <a:spcAft>
          <a:spcPct val="0"/>
        </a:spcAft>
        <a:buClr>
          <a:schemeClr val="hlink"/>
        </a:buClr>
        <a:buSzPct val="60000"/>
        <a:buFont typeface="Wingdings" pitchFamily="2" charset="2"/>
        <a:buChar char="l"/>
        <a:defRPr sz="2000">
          <a:solidFill>
            <a:schemeClr val="tx1"/>
          </a:solidFill>
          <a:latin typeface="+mn-lt"/>
        </a:defRPr>
      </a:lvl4pPr>
      <a:lvl5pPr marL="2057400" indent="-228600" algn="just" rtl="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mn-lt"/>
        </a:defRPr>
      </a:lvl5pPr>
      <a:lvl6pPr marL="2514600" indent="-228600" algn="just"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6pPr>
      <a:lvl7pPr marL="2971800" indent="-228600" algn="just"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7pPr>
      <a:lvl8pPr marL="3429000" indent="-228600" algn="just"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8pPr>
      <a:lvl9pPr marL="3886200" indent="-228600" algn="just"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fr.wikipedia.org/wiki/Singleton_(patron_de_conception)" TargetMode="External"/><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pPr eaLnBrk="1" hangingPunct="1"/>
            <a:r>
              <a:rPr lang="fr-FR" sz="3600" b="1" dirty="0"/>
              <a:t>Suites du projet / Introduction</a:t>
            </a:r>
            <a:endParaRPr lang="fr-FR" sz="3600" b="1" i="1" dirty="0"/>
          </a:p>
        </p:txBody>
      </p:sp>
      <p:sp>
        <p:nvSpPr>
          <p:cNvPr id="19459" name="Rectangle 3"/>
          <p:cNvSpPr>
            <a:spLocks noGrp="1" noChangeArrowheads="1"/>
          </p:cNvSpPr>
          <p:nvPr>
            <p:ph type="body" idx="4294967295"/>
          </p:nvPr>
        </p:nvSpPr>
        <p:spPr>
          <a:xfrm>
            <a:off x="457200" y="1600200"/>
            <a:ext cx="8229600" cy="4724400"/>
          </a:xfrm>
        </p:spPr>
        <p:txBody>
          <a:bodyPr/>
          <a:lstStyle/>
          <a:p>
            <a:r>
              <a:rPr lang="fr-FR" sz="1800" dirty="0"/>
              <a:t>Les suites du projet seront traitées par plusieurs groupes qui auront à développer de nouvelles fonctionnalités et des IHM. A chaque sujet est associé une difficulté (débutant / intermédiaire / avancé).</a:t>
            </a:r>
          </a:p>
          <a:p>
            <a:endParaRPr lang="fr-FR" sz="1800" dirty="0"/>
          </a:p>
          <a:p>
            <a:r>
              <a:rPr lang="fr-FR" sz="1800" dirty="0"/>
              <a:t>Chaque groupe devra délivrer 2 itérations de son code afin de permettre une première intégration à la fin de la première itération. </a:t>
            </a:r>
          </a:p>
          <a:p>
            <a:endParaRPr lang="fr-FR" sz="1800" dirty="0"/>
          </a:p>
          <a:p>
            <a:endParaRPr lang="fr-FR" sz="1800" dirty="0"/>
          </a:p>
          <a:p>
            <a:endParaRPr lang="fr-FR" sz="1800" dirty="0"/>
          </a:p>
          <a:p>
            <a:r>
              <a:rPr lang="fr-FR" sz="1800" dirty="0"/>
              <a:t>Il y a 10 sujets pour au maximum 10 groupes de 2 élèves</a:t>
            </a:r>
          </a:p>
          <a:p>
            <a:pPr lvl="1"/>
            <a:r>
              <a:rPr lang="fr-FR" sz="1400" dirty="0"/>
              <a:t>Groupes à constituer dans le fichier Teams « Groupes Projet »</a:t>
            </a:r>
          </a:p>
          <a:p>
            <a:pPr marL="0" indent="0">
              <a:buNone/>
            </a:pPr>
            <a:endParaRPr lang="fr-FR" sz="1800" dirty="0"/>
          </a:p>
          <a:p>
            <a:pPr marL="0" indent="0">
              <a:buNone/>
            </a:pPr>
            <a:endParaRPr lang="fr-FR" sz="1800" dirty="0"/>
          </a:p>
          <a:p>
            <a:pPr marL="0" indent="0" eaLnBrk="1" hangingPunct="1">
              <a:lnSpc>
                <a:spcPct val="80000"/>
              </a:lnSpc>
            </a:pPr>
            <a:endParaRPr lang="fr-FR" sz="2400" dirty="0"/>
          </a:p>
        </p:txBody>
      </p:sp>
      <p:sp>
        <p:nvSpPr>
          <p:cNvPr id="19460" name="Espace réservé du numéro de diapositive 3"/>
          <p:cNvSpPr>
            <a:spLocks noGrp="1"/>
          </p:cNvSpPr>
          <p:nvPr>
            <p:ph type="sldNum" sz="quarter" idx="12"/>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60BBF35-E791-47D3-BBB6-65D2F44D6FEC}" type="slidenum">
              <a:rPr lang="fr-FR" sz="1400" smtClean="0"/>
              <a:pPr eaLnBrk="1" hangingPunct="1"/>
              <a:t>1</a:t>
            </a:fld>
            <a:endParaRPr lang="fr-FR" sz="1400"/>
          </a:p>
        </p:txBody>
      </p:sp>
      <p:pic>
        <p:nvPicPr>
          <p:cNvPr id="5" name="Image 4">
            <a:extLst>
              <a:ext uri="{FF2B5EF4-FFF2-40B4-BE49-F238E27FC236}">
                <a16:creationId xmlns:a16="http://schemas.microsoft.com/office/drawing/2014/main" id="{0856F6F3-CFDA-3F48-3730-00D9A90642C9}"/>
              </a:ext>
            </a:extLst>
          </p:cNvPr>
          <p:cNvPicPr>
            <a:picLocks noChangeAspect="1"/>
          </p:cNvPicPr>
          <p:nvPr/>
        </p:nvPicPr>
        <p:blipFill>
          <a:blip r:embed="rId3"/>
          <a:stretch>
            <a:fillRect/>
          </a:stretch>
        </p:blipFill>
        <p:spPr>
          <a:xfrm>
            <a:off x="5410200" y="3451167"/>
            <a:ext cx="639890" cy="652355"/>
          </a:xfrm>
          <a:prstGeom prst="rect">
            <a:avLst/>
          </a:prstGeom>
        </p:spPr>
      </p:pic>
      <p:pic>
        <p:nvPicPr>
          <p:cNvPr id="6" name="Image 5">
            <a:extLst>
              <a:ext uri="{FF2B5EF4-FFF2-40B4-BE49-F238E27FC236}">
                <a16:creationId xmlns:a16="http://schemas.microsoft.com/office/drawing/2014/main" id="{FB2E2A46-3275-A9E5-0059-77D33A2AB9B5}"/>
              </a:ext>
            </a:extLst>
          </p:cNvPr>
          <p:cNvPicPr>
            <a:picLocks noChangeAspect="1"/>
          </p:cNvPicPr>
          <p:nvPr/>
        </p:nvPicPr>
        <p:blipFill>
          <a:blip r:embed="rId4"/>
          <a:stretch>
            <a:fillRect/>
          </a:stretch>
        </p:blipFill>
        <p:spPr>
          <a:xfrm>
            <a:off x="6172200" y="3438698"/>
            <a:ext cx="640839" cy="655403"/>
          </a:xfrm>
          <a:prstGeom prst="rect">
            <a:avLst/>
          </a:prstGeom>
        </p:spPr>
      </p:pic>
    </p:spTree>
    <p:extLst>
      <p:ext uri="{BB962C8B-B14F-4D97-AF65-F5344CB8AC3E}">
        <p14:creationId xmlns:p14="http://schemas.microsoft.com/office/powerpoint/2010/main" val="1045573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r>
              <a:rPr lang="fr-FR" sz="3200" b="1" dirty="0"/>
              <a:t>Groupe 8 :</a:t>
            </a:r>
            <a:br>
              <a:rPr lang="fr-FR" sz="3200" b="1" dirty="0"/>
            </a:br>
            <a:r>
              <a:rPr lang="fr-FR" sz="3200" dirty="0"/>
              <a:t>Extension des opérateurs</a:t>
            </a:r>
          </a:p>
        </p:txBody>
      </p:sp>
      <p:sp>
        <p:nvSpPr>
          <p:cNvPr id="19459" name="Rectangle 3"/>
          <p:cNvSpPr>
            <a:spLocks noGrp="1" noChangeArrowheads="1"/>
          </p:cNvSpPr>
          <p:nvPr>
            <p:ph type="body" idx="4294967295"/>
          </p:nvPr>
        </p:nvSpPr>
        <p:spPr>
          <a:xfrm>
            <a:off x="2235172" y="1600200"/>
            <a:ext cx="6451628" cy="4724400"/>
          </a:xfrm>
        </p:spPr>
        <p:txBody>
          <a:bodyPr/>
          <a:lstStyle/>
          <a:p>
            <a:r>
              <a:rPr lang="fr-FR" sz="1800" dirty="0"/>
              <a:t>On souhaite pouvoir traiter plus d’opérateurs dans les expressions saisies. A minima :</a:t>
            </a:r>
          </a:p>
          <a:p>
            <a:pPr lvl="1"/>
            <a:r>
              <a:rPr lang="fr-FR" sz="1400" dirty="0"/>
              <a:t>Opérateurs unaires : inverse, opposé, valeur absolue, log népérien, carré, racine carré, </a:t>
            </a:r>
          </a:p>
          <a:p>
            <a:pPr lvl="1"/>
            <a:r>
              <a:rPr lang="fr-FR" sz="1400" dirty="0"/>
              <a:t>Opérateurs binaires : puissance</a:t>
            </a:r>
          </a:p>
          <a:p>
            <a:endParaRPr lang="fr-FR" sz="1800" dirty="0"/>
          </a:p>
          <a:p>
            <a:r>
              <a:rPr lang="en-US" sz="1800" dirty="0"/>
              <a:t>La première </a:t>
            </a:r>
            <a:r>
              <a:rPr lang="en-US" sz="1800" dirty="0" err="1"/>
              <a:t>itération</a:t>
            </a:r>
            <a:r>
              <a:rPr lang="en-US" sz="1800" dirty="0"/>
              <a:t> </a:t>
            </a:r>
            <a:r>
              <a:rPr lang="en-US" sz="1800" dirty="0" err="1"/>
              <a:t>traitera</a:t>
            </a:r>
            <a:r>
              <a:rPr lang="en-US" sz="1800" dirty="0"/>
              <a:t> </a:t>
            </a:r>
            <a:r>
              <a:rPr lang="en-US" sz="1800" dirty="0" err="1"/>
              <a:t>une</a:t>
            </a:r>
            <a:r>
              <a:rPr lang="en-US" sz="1800" dirty="0"/>
              <a:t> expression </a:t>
            </a:r>
            <a:r>
              <a:rPr lang="en-US" sz="1800" dirty="0" err="1"/>
              <a:t>construite</a:t>
            </a:r>
            <a:r>
              <a:rPr lang="en-US" sz="1800" dirty="0"/>
              <a:t> par code.</a:t>
            </a:r>
          </a:p>
          <a:p>
            <a:endParaRPr lang="en-US" sz="1800" dirty="0"/>
          </a:p>
          <a:p>
            <a:endParaRPr lang="en-US" sz="1800" dirty="0"/>
          </a:p>
          <a:p>
            <a:endParaRPr lang="en-US" sz="1800" dirty="0"/>
          </a:p>
          <a:p>
            <a:r>
              <a:rPr lang="en-US" sz="1800" dirty="0" err="1"/>
              <a:t>Dans</a:t>
            </a:r>
            <a:r>
              <a:rPr lang="en-US" sz="1800" dirty="0"/>
              <a:t> la </a:t>
            </a:r>
            <a:r>
              <a:rPr lang="en-US" sz="1800" dirty="0" err="1"/>
              <a:t>deuxième</a:t>
            </a:r>
            <a:r>
              <a:rPr lang="en-US" sz="1800" dirty="0"/>
              <a:t> iteration, </a:t>
            </a:r>
            <a:r>
              <a:rPr lang="en-US" sz="1800" dirty="0" err="1"/>
              <a:t>l’expression</a:t>
            </a:r>
            <a:r>
              <a:rPr lang="en-US" sz="1800" dirty="0"/>
              <a:t> sera </a:t>
            </a:r>
            <a:r>
              <a:rPr lang="en-US" sz="1800" dirty="0" err="1"/>
              <a:t>saisie</a:t>
            </a:r>
            <a:r>
              <a:rPr lang="en-US" sz="1800" dirty="0"/>
              <a:t> au clavier par </a:t>
            </a:r>
            <a:r>
              <a:rPr lang="en-US" sz="1800" dirty="0" err="1"/>
              <a:t>l’opérateur</a:t>
            </a:r>
            <a:r>
              <a:rPr lang="en-US" sz="1800" dirty="0"/>
              <a:t>.</a:t>
            </a:r>
            <a:endParaRPr lang="fr-FR" sz="1800" dirty="0"/>
          </a:p>
          <a:p>
            <a:endParaRPr lang="fr-FR" sz="1800" dirty="0"/>
          </a:p>
          <a:p>
            <a:endParaRPr lang="fr-FR" sz="1800" dirty="0"/>
          </a:p>
          <a:p>
            <a:pPr marL="0" indent="0" eaLnBrk="1" hangingPunct="1">
              <a:lnSpc>
                <a:spcPct val="80000"/>
              </a:lnSpc>
            </a:pPr>
            <a:endParaRPr lang="fr-FR" sz="2400" dirty="0"/>
          </a:p>
        </p:txBody>
      </p:sp>
      <p:sp>
        <p:nvSpPr>
          <p:cNvPr id="19460" name="Espace réservé du numéro de diapositive 3"/>
          <p:cNvSpPr>
            <a:spLocks noGrp="1"/>
          </p:cNvSpPr>
          <p:nvPr>
            <p:ph type="sldNum" sz="quarter" idx="12"/>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60BBF35-E791-47D3-BBB6-65D2F44D6FEC}" type="slidenum">
              <a:rPr lang="fr-FR" sz="1400" smtClean="0"/>
              <a:pPr eaLnBrk="1" hangingPunct="1"/>
              <a:t>10</a:t>
            </a:fld>
            <a:endParaRPr lang="fr-FR" sz="1400"/>
          </a:p>
        </p:txBody>
      </p:sp>
      <p:grpSp>
        <p:nvGrpSpPr>
          <p:cNvPr id="5" name="Groupe 4"/>
          <p:cNvGrpSpPr/>
          <p:nvPr/>
        </p:nvGrpSpPr>
        <p:grpSpPr>
          <a:xfrm>
            <a:off x="355681" y="1600200"/>
            <a:ext cx="1879491" cy="1915836"/>
            <a:chOff x="914400" y="3276600"/>
            <a:chExt cx="2619375" cy="2754036"/>
          </a:xfrm>
        </p:grpSpPr>
        <p:pic>
          <p:nvPicPr>
            <p:cNvPr id="6" name="Picture 2" descr="Agile Testing - UX24/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3276600"/>
              <a:ext cx="2619375" cy="2754036"/>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p:cNvSpPr txBox="1"/>
            <p:nvPr/>
          </p:nvSpPr>
          <p:spPr>
            <a:xfrm>
              <a:off x="1917753" y="3962399"/>
              <a:ext cx="655021" cy="1017594"/>
            </a:xfrm>
            <a:prstGeom prst="rect">
              <a:avLst/>
            </a:prstGeom>
            <a:noFill/>
          </p:spPr>
          <p:txBody>
            <a:bodyPr wrap="none" rtlCol="0">
              <a:spAutoFit/>
            </a:bodyPr>
            <a:lstStyle/>
            <a:p>
              <a:r>
                <a:rPr lang="fr-FR" sz="4000" b="1" dirty="0"/>
                <a:t>1</a:t>
              </a:r>
              <a:endParaRPr lang="fr-FR" sz="6000" b="1" dirty="0"/>
            </a:p>
          </p:txBody>
        </p:sp>
      </p:grpSp>
      <p:grpSp>
        <p:nvGrpSpPr>
          <p:cNvPr id="8" name="Groupe 7"/>
          <p:cNvGrpSpPr/>
          <p:nvPr/>
        </p:nvGrpSpPr>
        <p:grpSpPr>
          <a:xfrm>
            <a:off x="381000" y="4267200"/>
            <a:ext cx="1879491" cy="1915836"/>
            <a:chOff x="914400" y="3276600"/>
            <a:chExt cx="2619375" cy="2754036"/>
          </a:xfrm>
        </p:grpSpPr>
        <p:pic>
          <p:nvPicPr>
            <p:cNvPr id="9" name="Picture 2" descr="Agile Testing - UX24/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3276600"/>
              <a:ext cx="2619375" cy="2754036"/>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p:cNvSpPr txBox="1"/>
            <p:nvPr/>
          </p:nvSpPr>
          <p:spPr>
            <a:xfrm>
              <a:off x="1917753" y="3962399"/>
              <a:ext cx="655021" cy="1017594"/>
            </a:xfrm>
            <a:prstGeom prst="rect">
              <a:avLst/>
            </a:prstGeom>
            <a:noFill/>
          </p:spPr>
          <p:txBody>
            <a:bodyPr wrap="none" rtlCol="0">
              <a:spAutoFit/>
            </a:bodyPr>
            <a:lstStyle/>
            <a:p>
              <a:r>
                <a:rPr lang="fr-FR" sz="4000" b="1" dirty="0"/>
                <a:t>2</a:t>
              </a:r>
              <a:endParaRPr lang="fr-FR" sz="6000" b="1" dirty="0"/>
            </a:p>
          </p:txBody>
        </p:sp>
      </p:grpSp>
      <p:pic>
        <p:nvPicPr>
          <p:cNvPr id="12" name="Image 11">
            <a:extLst>
              <a:ext uri="{FF2B5EF4-FFF2-40B4-BE49-F238E27FC236}">
                <a16:creationId xmlns:a16="http://schemas.microsoft.com/office/drawing/2014/main" id="{BEAD41D6-8000-41D6-885D-894C42278A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0" y="288887"/>
            <a:ext cx="1388225" cy="865197"/>
          </a:xfrm>
          <a:prstGeom prst="rect">
            <a:avLst/>
          </a:prstGeom>
        </p:spPr>
      </p:pic>
    </p:spTree>
    <p:extLst>
      <p:ext uri="{BB962C8B-B14F-4D97-AF65-F5344CB8AC3E}">
        <p14:creationId xmlns:p14="http://schemas.microsoft.com/office/powerpoint/2010/main" val="1262504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r>
              <a:rPr lang="fr-FR" sz="3200" b="1" dirty="0"/>
              <a:t>Groupe 9 : </a:t>
            </a:r>
            <a:r>
              <a:rPr lang="fr-FR" sz="3200" dirty="0"/>
              <a:t>Grapheur 3D</a:t>
            </a:r>
          </a:p>
        </p:txBody>
      </p:sp>
      <p:sp>
        <p:nvSpPr>
          <p:cNvPr id="19459" name="Rectangle 3"/>
          <p:cNvSpPr>
            <a:spLocks noGrp="1" noChangeArrowheads="1"/>
          </p:cNvSpPr>
          <p:nvPr>
            <p:ph type="body" idx="4294967295"/>
          </p:nvPr>
        </p:nvSpPr>
        <p:spPr>
          <a:xfrm>
            <a:off x="2286000" y="1600200"/>
            <a:ext cx="6400800" cy="4724400"/>
          </a:xfrm>
        </p:spPr>
        <p:txBody>
          <a:bodyPr/>
          <a:lstStyle/>
          <a:p>
            <a:r>
              <a:rPr lang="fr-FR" sz="1800" dirty="0"/>
              <a:t>On souhaite tracer en 3D une expression contenant deux variables dans un espace paramétrable par l’utilisateur.</a:t>
            </a:r>
          </a:p>
          <a:p>
            <a:r>
              <a:rPr lang="fr-FR" sz="1800" dirty="0"/>
              <a:t>On utilisera un Q3DSurface pour cette représentation et le design pattern MVC.  </a:t>
            </a:r>
          </a:p>
          <a:p>
            <a:r>
              <a:rPr lang="en-US" sz="1800" dirty="0"/>
              <a:t>La première </a:t>
            </a:r>
            <a:r>
              <a:rPr lang="en-US" sz="1800" dirty="0" err="1"/>
              <a:t>itération</a:t>
            </a:r>
            <a:r>
              <a:rPr lang="en-US" sz="1800" dirty="0"/>
              <a:t> </a:t>
            </a:r>
            <a:r>
              <a:rPr lang="en-US" sz="1800" dirty="0" err="1"/>
              <a:t>traitera</a:t>
            </a:r>
            <a:r>
              <a:rPr lang="en-US" sz="1800" dirty="0"/>
              <a:t> </a:t>
            </a:r>
            <a:r>
              <a:rPr lang="en-US" sz="1800" dirty="0" err="1"/>
              <a:t>une</a:t>
            </a:r>
            <a:r>
              <a:rPr lang="en-US" sz="1800" dirty="0"/>
              <a:t> expression </a:t>
            </a:r>
            <a:r>
              <a:rPr lang="en-US" sz="1800" dirty="0" err="1"/>
              <a:t>construite</a:t>
            </a:r>
            <a:r>
              <a:rPr lang="en-US" sz="1800" dirty="0"/>
              <a:t> par code </a:t>
            </a:r>
            <a:r>
              <a:rPr lang="en-US" sz="1800" dirty="0" err="1"/>
              <a:t>dont</a:t>
            </a:r>
            <a:r>
              <a:rPr lang="en-US" sz="1800" dirty="0"/>
              <a:t> on </a:t>
            </a:r>
            <a:r>
              <a:rPr lang="en-US" sz="1800" dirty="0" err="1"/>
              <a:t>changera</a:t>
            </a:r>
            <a:r>
              <a:rPr lang="en-US" sz="1800" dirty="0"/>
              <a:t> les </a:t>
            </a:r>
            <a:r>
              <a:rPr lang="en-US" sz="1800" dirty="0" err="1"/>
              <a:t>valeurs</a:t>
            </a:r>
            <a:r>
              <a:rPr lang="en-US" sz="1800" dirty="0"/>
              <a:t> des </a:t>
            </a:r>
            <a:r>
              <a:rPr lang="en-US" sz="1800" dirty="0" err="1"/>
              <a:t>constantes</a:t>
            </a:r>
            <a:r>
              <a:rPr lang="en-US" sz="1800" dirty="0"/>
              <a:t>.</a:t>
            </a:r>
            <a:endParaRPr lang="fr-FR" sz="1800" dirty="0"/>
          </a:p>
          <a:p>
            <a:pPr marL="0" indent="0">
              <a:buNone/>
            </a:pPr>
            <a:r>
              <a:rPr lang="en-US" sz="1800" dirty="0"/>
              <a:t> </a:t>
            </a:r>
          </a:p>
          <a:p>
            <a:pPr marL="0" indent="0">
              <a:buNone/>
            </a:pPr>
            <a:endParaRPr lang="en-US" sz="1800" dirty="0"/>
          </a:p>
          <a:p>
            <a:pPr marL="0" indent="0">
              <a:buNone/>
            </a:pPr>
            <a:endParaRPr lang="fr-FR" sz="1800" dirty="0"/>
          </a:p>
          <a:p>
            <a:r>
              <a:rPr lang="en-US" sz="1800" dirty="0"/>
              <a:t>Dans la </a:t>
            </a:r>
            <a:r>
              <a:rPr lang="en-US" sz="1800" dirty="0" err="1"/>
              <a:t>deuxième</a:t>
            </a:r>
            <a:r>
              <a:rPr lang="en-US" sz="1800" dirty="0"/>
              <a:t> iteration, on </a:t>
            </a:r>
            <a:r>
              <a:rPr lang="en-US" sz="1800" dirty="0" err="1"/>
              <a:t>utilisera</a:t>
            </a:r>
            <a:r>
              <a:rPr lang="en-US" sz="1800" dirty="0"/>
              <a:t> la </a:t>
            </a:r>
            <a:r>
              <a:rPr lang="en-US" sz="1800" dirty="0" err="1"/>
              <a:t>classe</a:t>
            </a:r>
            <a:r>
              <a:rPr lang="en-US" sz="1800" dirty="0"/>
              <a:t> Variable du </a:t>
            </a:r>
            <a:r>
              <a:rPr lang="en-US" sz="1800" dirty="0" err="1"/>
              <a:t>groupe</a:t>
            </a:r>
            <a:r>
              <a:rPr lang="en-US" sz="1800" dirty="0"/>
              <a:t> 6 et </a:t>
            </a:r>
            <a:r>
              <a:rPr lang="en-US" sz="1800" dirty="0" err="1"/>
              <a:t>l’expression</a:t>
            </a:r>
            <a:r>
              <a:rPr lang="en-US" sz="1800" dirty="0"/>
              <a:t> à </a:t>
            </a:r>
            <a:r>
              <a:rPr lang="en-US" sz="1800" dirty="0" err="1"/>
              <a:t>représenter</a:t>
            </a:r>
            <a:r>
              <a:rPr lang="en-US" sz="1800" dirty="0"/>
              <a:t> sera </a:t>
            </a:r>
            <a:r>
              <a:rPr lang="en-US" sz="1800" dirty="0" err="1"/>
              <a:t>celle</a:t>
            </a:r>
            <a:r>
              <a:rPr lang="en-US" sz="1800" dirty="0"/>
              <a:t> </a:t>
            </a:r>
            <a:r>
              <a:rPr lang="en-US" sz="1800" dirty="0" err="1"/>
              <a:t>saisie</a:t>
            </a:r>
            <a:r>
              <a:rPr lang="en-US" sz="1800" dirty="0"/>
              <a:t> via </a:t>
            </a:r>
            <a:r>
              <a:rPr lang="en-US" sz="1800" dirty="0" err="1"/>
              <a:t>l’IHM</a:t>
            </a:r>
            <a:r>
              <a:rPr lang="en-US" sz="1800" dirty="0"/>
              <a:t> (cf. </a:t>
            </a:r>
            <a:r>
              <a:rPr lang="en-US" sz="1800" dirty="0" err="1"/>
              <a:t>groupe</a:t>
            </a:r>
            <a:r>
              <a:rPr lang="en-US" sz="1800" dirty="0"/>
              <a:t> </a:t>
            </a:r>
            <a:r>
              <a:rPr lang="en-US" sz="1800" dirty="0" err="1"/>
              <a:t>en</a:t>
            </a:r>
            <a:r>
              <a:rPr lang="en-US" sz="1800" dirty="0"/>
              <a:t> charge de </a:t>
            </a:r>
            <a:r>
              <a:rPr lang="en-US" sz="1800" dirty="0" err="1"/>
              <a:t>cette</a:t>
            </a:r>
            <a:r>
              <a:rPr lang="en-US" sz="1800" dirty="0"/>
              <a:t> </a:t>
            </a:r>
            <a:r>
              <a:rPr lang="en-US" sz="1800" dirty="0" err="1"/>
              <a:t>partie</a:t>
            </a:r>
            <a:r>
              <a:rPr lang="en-US" sz="1800" dirty="0"/>
              <a:t>). On </a:t>
            </a:r>
            <a:r>
              <a:rPr lang="en-US" sz="1800" dirty="0" err="1"/>
              <a:t>testera</a:t>
            </a:r>
            <a:r>
              <a:rPr lang="en-US" sz="1800" dirty="0"/>
              <a:t> que </a:t>
            </a:r>
            <a:r>
              <a:rPr lang="en-US" sz="1800" dirty="0" err="1"/>
              <a:t>l’expression</a:t>
            </a:r>
            <a:r>
              <a:rPr lang="en-US" sz="1800" dirty="0"/>
              <a:t> </a:t>
            </a:r>
            <a:r>
              <a:rPr lang="en-US" sz="1800" dirty="0" err="1"/>
              <a:t>comporte</a:t>
            </a:r>
            <a:r>
              <a:rPr lang="en-US" sz="1800" dirty="0"/>
              <a:t> bien deux variables compatible </a:t>
            </a:r>
            <a:r>
              <a:rPr lang="en-US" sz="1800" dirty="0" err="1"/>
              <a:t>d’une</a:t>
            </a:r>
            <a:r>
              <a:rPr lang="en-US" sz="1800" dirty="0"/>
              <a:t> </a:t>
            </a:r>
            <a:r>
              <a:rPr lang="en-US" sz="1800" dirty="0" err="1"/>
              <a:t>représentation</a:t>
            </a:r>
            <a:r>
              <a:rPr lang="en-US" sz="1800" dirty="0"/>
              <a:t> 3D. </a:t>
            </a:r>
          </a:p>
          <a:p>
            <a:endParaRPr lang="fr-FR" sz="1800" dirty="0"/>
          </a:p>
          <a:p>
            <a:endParaRPr lang="fr-FR" sz="1800" dirty="0"/>
          </a:p>
          <a:p>
            <a:endParaRPr lang="fr-FR" sz="1800" dirty="0"/>
          </a:p>
          <a:p>
            <a:pPr marL="0" indent="0" eaLnBrk="1" hangingPunct="1">
              <a:lnSpc>
                <a:spcPct val="80000"/>
              </a:lnSpc>
            </a:pPr>
            <a:endParaRPr lang="fr-FR" sz="2400" dirty="0"/>
          </a:p>
        </p:txBody>
      </p:sp>
      <p:sp>
        <p:nvSpPr>
          <p:cNvPr id="19460" name="Espace réservé du numéro de diapositive 3"/>
          <p:cNvSpPr>
            <a:spLocks noGrp="1"/>
          </p:cNvSpPr>
          <p:nvPr>
            <p:ph type="sldNum" sz="quarter" idx="12"/>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60BBF35-E791-47D3-BBB6-65D2F44D6FEC}" type="slidenum">
              <a:rPr lang="fr-FR" sz="1400" smtClean="0"/>
              <a:pPr eaLnBrk="1" hangingPunct="1"/>
              <a:t>11</a:t>
            </a:fld>
            <a:endParaRPr lang="fr-FR" sz="1400"/>
          </a:p>
        </p:txBody>
      </p:sp>
      <p:grpSp>
        <p:nvGrpSpPr>
          <p:cNvPr id="5" name="Groupe 4"/>
          <p:cNvGrpSpPr/>
          <p:nvPr/>
        </p:nvGrpSpPr>
        <p:grpSpPr>
          <a:xfrm>
            <a:off x="355681" y="1600200"/>
            <a:ext cx="1879491" cy="1915836"/>
            <a:chOff x="914400" y="3276600"/>
            <a:chExt cx="2619375" cy="2754036"/>
          </a:xfrm>
        </p:grpSpPr>
        <p:pic>
          <p:nvPicPr>
            <p:cNvPr id="6" name="Picture 2" descr="Agile Testing - UX24/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3276600"/>
              <a:ext cx="2619375" cy="2754036"/>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p:cNvSpPr txBox="1"/>
            <p:nvPr/>
          </p:nvSpPr>
          <p:spPr>
            <a:xfrm>
              <a:off x="1917753" y="3962399"/>
              <a:ext cx="655021" cy="1017594"/>
            </a:xfrm>
            <a:prstGeom prst="rect">
              <a:avLst/>
            </a:prstGeom>
            <a:noFill/>
          </p:spPr>
          <p:txBody>
            <a:bodyPr wrap="none" rtlCol="0">
              <a:spAutoFit/>
            </a:bodyPr>
            <a:lstStyle/>
            <a:p>
              <a:r>
                <a:rPr lang="fr-FR" sz="4000" b="1" dirty="0"/>
                <a:t>1</a:t>
              </a:r>
              <a:endParaRPr lang="fr-FR" sz="6000" b="1" dirty="0"/>
            </a:p>
          </p:txBody>
        </p:sp>
      </p:grpSp>
      <p:grpSp>
        <p:nvGrpSpPr>
          <p:cNvPr id="8" name="Groupe 7"/>
          <p:cNvGrpSpPr/>
          <p:nvPr/>
        </p:nvGrpSpPr>
        <p:grpSpPr>
          <a:xfrm>
            <a:off x="381000" y="4267200"/>
            <a:ext cx="1879491" cy="1915836"/>
            <a:chOff x="914400" y="3276600"/>
            <a:chExt cx="2619375" cy="2754036"/>
          </a:xfrm>
        </p:grpSpPr>
        <p:pic>
          <p:nvPicPr>
            <p:cNvPr id="9" name="Picture 2" descr="Agile Testing - UX24/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3276600"/>
              <a:ext cx="2619375" cy="2754036"/>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p:cNvSpPr txBox="1"/>
            <p:nvPr/>
          </p:nvSpPr>
          <p:spPr>
            <a:xfrm>
              <a:off x="1917753" y="3962399"/>
              <a:ext cx="655021" cy="1017594"/>
            </a:xfrm>
            <a:prstGeom prst="rect">
              <a:avLst/>
            </a:prstGeom>
            <a:noFill/>
          </p:spPr>
          <p:txBody>
            <a:bodyPr wrap="none" rtlCol="0">
              <a:spAutoFit/>
            </a:bodyPr>
            <a:lstStyle/>
            <a:p>
              <a:r>
                <a:rPr lang="fr-FR" sz="4000" b="1" dirty="0"/>
                <a:t>2</a:t>
              </a:r>
              <a:endParaRPr lang="fr-FR" sz="6000" b="1" dirty="0"/>
            </a:p>
          </p:txBody>
        </p:sp>
      </p:grpSp>
      <p:pic>
        <p:nvPicPr>
          <p:cNvPr id="11" name="Image 10">
            <a:extLst>
              <a:ext uri="{FF2B5EF4-FFF2-40B4-BE49-F238E27FC236}">
                <a16:creationId xmlns:a16="http://schemas.microsoft.com/office/drawing/2014/main" id="{7109E090-67A7-4493-BECF-374BA253B0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5600" y="238298"/>
            <a:ext cx="1382400" cy="864000"/>
          </a:xfrm>
          <a:prstGeom prst="rect">
            <a:avLst/>
          </a:prstGeom>
        </p:spPr>
      </p:pic>
    </p:spTree>
    <p:extLst>
      <p:ext uri="{BB962C8B-B14F-4D97-AF65-F5344CB8AC3E}">
        <p14:creationId xmlns:p14="http://schemas.microsoft.com/office/powerpoint/2010/main" val="3187496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r>
              <a:rPr lang="fr-FR" sz="2800" b="1" dirty="0"/>
              <a:t>Groupe 10 : </a:t>
            </a:r>
            <a:r>
              <a:rPr lang="fr-FR" sz="2800" dirty="0"/>
              <a:t>Gestion de projet</a:t>
            </a:r>
          </a:p>
        </p:txBody>
      </p:sp>
      <p:sp>
        <p:nvSpPr>
          <p:cNvPr id="19459" name="Rectangle 3"/>
          <p:cNvSpPr>
            <a:spLocks noGrp="1" noChangeArrowheads="1"/>
          </p:cNvSpPr>
          <p:nvPr>
            <p:ph type="body" idx="4294967295"/>
          </p:nvPr>
        </p:nvSpPr>
        <p:spPr>
          <a:xfrm>
            <a:off x="2133599" y="2743200"/>
            <a:ext cx="5334001" cy="1447800"/>
          </a:xfrm>
        </p:spPr>
        <p:txBody>
          <a:bodyPr/>
          <a:lstStyle/>
          <a:p>
            <a:pPr marL="179388" lvl="1" indent="-179388"/>
            <a:r>
              <a:rPr lang="fr-FR" sz="1400" dirty="0"/>
              <a:t>Ajouter ensuite à l’aide du « design pattern » singleton un accès simplifié à l’expression à utiliser par tous les groupes dans leurs fonctions. Aides</a:t>
            </a:r>
          </a:p>
          <a:p>
            <a:pPr marL="285750" lvl="1">
              <a:buFont typeface="Wingdings" panose="05000000000000000000" pitchFamily="2" charset="2"/>
              <a:buChar char="Ø"/>
            </a:pPr>
            <a:r>
              <a:rPr lang="fr-FR" sz="1200" dirty="0">
                <a:sym typeface="Wingdings" panose="05000000000000000000" pitchFamily="2" charset="2"/>
                <a:hlinkClick r:id="rId2"/>
              </a:rPr>
              <a:t>h</a:t>
            </a:r>
            <a:r>
              <a:rPr lang="fr-FR" sz="1200" dirty="0">
                <a:hlinkClick r:id="rId2"/>
              </a:rPr>
              <a:t>ttps://fr.wikipedia.org/wiki/Singleton_(patron_de_conception)</a:t>
            </a:r>
            <a:endParaRPr lang="fr-FR" sz="1200" dirty="0"/>
          </a:p>
          <a:p>
            <a:pPr marL="285750" lvl="1">
              <a:buFont typeface="Wingdings" panose="05000000000000000000" pitchFamily="2" charset="2"/>
              <a:buChar char="Ø"/>
            </a:pPr>
            <a:r>
              <a:rPr lang="fr-FR" sz="1200" dirty="0">
                <a:sym typeface="Wingdings" panose="05000000000000000000" pitchFamily="2" charset="2"/>
              </a:rPr>
              <a:t> </a:t>
            </a:r>
            <a:r>
              <a:rPr lang="fr-FR" sz="1200" dirty="0"/>
              <a:t>Cours § 10.2</a:t>
            </a:r>
          </a:p>
        </p:txBody>
      </p:sp>
      <p:sp>
        <p:nvSpPr>
          <p:cNvPr id="19460" name="Espace réservé du numéro de diapositive 3"/>
          <p:cNvSpPr>
            <a:spLocks noGrp="1"/>
          </p:cNvSpPr>
          <p:nvPr>
            <p:ph type="sldNum" sz="quarter" idx="12"/>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60BBF35-E791-47D3-BBB6-65D2F44D6FEC}" type="slidenum">
              <a:rPr lang="fr-FR" sz="1400" smtClean="0"/>
              <a:pPr eaLnBrk="1" hangingPunct="1"/>
              <a:t>12</a:t>
            </a:fld>
            <a:endParaRPr lang="fr-FR" sz="1400"/>
          </a:p>
        </p:txBody>
      </p:sp>
      <p:grpSp>
        <p:nvGrpSpPr>
          <p:cNvPr id="5" name="Groupe 4">
            <a:extLst>
              <a:ext uri="{FF2B5EF4-FFF2-40B4-BE49-F238E27FC236}">
                <a16:creationId xmlns:a16="http://schemas.microsoft.com/office/drawing/2014/main" id="{6B7504DB-6FE9-4EEC-9C5C-BD6E0CD3D075}"/>
              </a:ext>
            </a:extLst>
          </p:cNvPr>
          <p:cNvGrpSpPr/>
          <p:nvPr/>
        </p:nvGrpSpPr>
        <p:grpSpPr>
          <a:xfrm>
            <a:off x="317554" y="2031324"/>
            <a:ext cx="1879491" cy="1915836"/>
            <a:chOff x="914400" y="3276600"/>
            <a:chExt cx="2619375" cy="2754036"/>
          </a:xfrm>
        </p:grpSpPr>
        <p:pic>
          <p:nvPicPr>
            <p:cNvPr id="6" name="Picture 2" descr="Agile Testing - UX24/7">
              <a:extLst>
                <a:ext uri="{FF2B5EF4-FFF2-40B4-BE49-F238E27FC236}">
                  <a16:creationId xmlns:a16="http://schemas.microsoft.com/office/drawing/2014/main" id="{33A4DF98-85C3-41BA-ACEF-C88CFE334C2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3276600"/>
              <a:ext cx="2619375" cy="2754036"/>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008C073D-A4BB-4605-A588-AC86E4A9FF72}"/>
                </a:ext>
              </a:extLst>
            </p:cNvPr>
            <p:cNvSpPr txBox="1"/>
            <p:nvPr/>
          </p:nvSpPr>
          <p:spPr>
            <a:xfrm>
              <a:off x="1917753" y="3962399"/>
              <a:ext cx="655021" cy="1017594"/>
            </a:xfrm>
            <a:prstGeom prst="rect">
              <a:avLst/>
            </a:prstGeom>
            <a:noFill/>
          </p:spPr>
          <p:txBody>
            <a:bodyPr wrap="none" rtlCol="0">
              <a:spAutoFit/>
            </a:bodyPr>
            <a:lstStyle/>
            <a:p>
              <a:r>
                <a:rPr lang="fr-FR" sz="4000" b="1" dirty="0"/>
                <a:t>1</a:t>
              </a:r>
              <a:endParaRPr lang="fr-FR" sz="6000" b="1" dirty="0"/>
            </a:p>
          </p:txBody>
        </p:sp>
      </p:grpSp>
      <p:grpSp>
        <p:nvGrpSpPr>
          <p:cNvPr id="8" name="Groupe 7">
            <a:extLst>
              <a:ext uri="{FF2B5EF4-FFF2-40B4-BE49-F238E27FC236}">
                <a16:creationId xmlns:a16="http://schemas.microsoft.com/office/drawing/2014/main" id="{84F2AED2-0A0B-4D58-9B51-FEF3B1358B6A}"/>
              </a:ext>
            </a:extLst>
          </p:cNvPr>
          <p:cNvGrpSpPr/>
          <p:nvPr/>
        </p:nvGrpSpPr>
        <p:grpSpPr>
          <a:xfrm>
            <a:off x="381000" y="4267200"/>
            <a:ext cx="1879491" cy="1915836"/>
            <a:chOff x="914400" y="3276600"/>
            <a:chExt cx="2619375" cy="2754036"/>
          </a:xfrm>
        </p:grpSpPr>
        <p:pic>
          <p:nvPicPr>
            <p:cNvPr id="9" name="Picture 2" descr="Agile Testing - UX24/7">
              <a:extLst>
                <a:ext uri="{FF2B5EF4-FFF2-40B4-BE49-F238E27FC236}">
                  <a16:creationId xmlns:a16="http://schemas.microsoft.com/office/drawing/2014/main" id="{2D5FBB30-7504-4229-9AF1-D9B5849FCB8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3276600"/>
              <a:ext cx="2619375" cy="2754036"/>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a:extLst>
                <a:ext uri="{FF2B5EF4-FFF2-40B4-BE49-F238E27FC236}">
                  <a16:creationId xmlns:a16="http://schemas.microsoft.com/office/drawing/2014/main" id="{F2FDE95B-301D-453C-974B-0BAEB68AD8BF}"/>
                </a:ext>
              </a:extLst>
            </p:cNvPr>
            <p:cNvSpPr txBox="1"/>
            <p:nvPr/>
          </p:nvSpPr>
          <p:spPr>
            <a:xfrm>
              <a:off x="1917753" y="3962399"/>
              <a:ext cx="655021" cy="1017594"/>
            </a:xfrm>
            <a:prstGeom prst="rect">
              <a:avLst/>
            </a:prstGeom>
            <a:noFill/>
          </p:spPr>
          <p:txBody>
            <a:bodyPr wrap="none" rtlCol="0">
              <a:spAutoFit/>
            </a:bodyPr>
            <a:lstStyle/>
            <a:p>
              <a:r>
                <a:rPr lang="fr-FR" sz="4000" b="1" dirty="0"/>
                <a:t>2</a:t>
              </a:r>
              <a:endParaRPr lang="fr-FR" sz="6000" b="1" dirty="0"/>
            </a:p>
          </p:txBody>
        </p:sp>
      </p:grpSp>
      <p:pic>
        <p:nvPicPr>
          <p:cNvPr id="12" name="Image 11">
            <a:extLst>
              <a:ext uri="{FF2B5EF4-FFF2-40B4-BE49-F238E27FC236}">
                <a16:creationId xmlns:a16="http://schemas.microsoft.com/office/drawing/2014/main" id="{E9B4C3E0-DAB6-4E71-A7DB-16CDE75B89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05600" y="238298"/>
            <a:ext cx="1382400" cy="864000"/>
          </a:xfrm>
          <a:prstGeom prst="rect">
            <a:avLst/>
          </a:prstGeom>
        </p:spPr>
      </p:pic>
      <p:pic>
        <p:nvPicPr>
          <p:cNvPr id="3" name="Image 2">
            <a:extLst>
              <a:ext uri="{FF2B5EF4-FFF2-40B4-BE49-F238E27FC236}">
                <a16:creationId xmlns:a16="http://schemas.microsoft.com/office/drawing/2014/main" id="{E1074994-7A66-4BFC-B1D6-CF440045FCE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67600" y="2775523"/>
            <a:ext cx="1148760" cy="1633537"/>
          </a:xfrm>
          <a:prstGeom prst="rect">
            <a:avLst/>
          </a:prstGeom>
        </p:spPr>
      </p:pic>
      <p:sp>
        <p:nvSpPr>
          <p:cNvPr id="17" name="Rectangle 3">
            <a:extLst>
              <a:ext uri="{FF2B5EF4-FFF2-40B4-BE49-F238E27FC236}">
                <a16:creationId xmlns:a16="http://schemas.microsoft.com/office/drawing/2014/main" id="{2E0FA058-3335-4240-A9D3-0D84644E81F3}"/>
              </a:ext>
            </a:extLst>
          </p:cNvPr>
          <p:cNvSpPr txBox="1">
            <a:spLocks noChangeArrowheads="1"/>
          </p:cNvSpPr>
          <p:nvPr/>
        </p:nvSpPr>
        <p:spPr bwMode="auto">
          <a:xfrm>
            <a:off x="2183558" y="4385272"/>
            <a:ext cx="648975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spcBef>
                <a:spcPct val="20000"/>
              </a:spcBef>
              <a:spcAft>
                <a:spcPct val="0"/>
              </a:spcAft>
              <a:buClr>
                <a:schemeClr val="hlink"/>
              </a:buClr>
              <a:buSzPct val="80000"/>
              <a:buFont typeface="Wingdings" pitchFamily="2" charset="2"/>
              <a:buChar char="l"/>
              <a:defRPr sz="3200">
                <a:solidFill>
                  <a:schemeClr val="tx1"/>
                </a:solidFill>
                <a:latin typeface="+mn-lt"/>
                <a:ea typeface="+mn-ea"/>
                <a:cs typeface="+mn-cs"/>
              </a:defRPr>
            </a:lvl1pPr>
            <a:lvl2pPr marL="742950" indent="-285750" algn="just" rtl="0" eaLnBrk="0" fontAlgn="base" hangingPunct="0">
              <a:spcBef>
                <a:spcPct val="20000"/>
              </a:spcBef>
              <a:spcAft>
                <a:spcPct val="0"/>
              </a:spcAft>
              <a:buClr>
                <a:schemeClr val="accent1"/>
              </a:buClr>
              <a:buSzPct val="70000"/>
              <a:buFont typeface="Wingdings" pitchFamily="2" charset="2"/>
              <a:buChar char="l"/>
              <a:defRPr sz="2800">
                <a:solidFill>
                  <a:schemeClr val="tx1"/>
                </a:solidFill>
                <a:latin typeface="+mn-lt"/>
              </a:defRPr>
            </a:lvl2pPr>
            <a:lvl3pPr marL="1143000" indent="-228600" algn="just" rtl="0" eaLnBrk="0" fontAlgn="base" hangingPunct="0">
              <a:spcBef>
                <a:spcPct val="20000"/>
              </a:spcBef>
              <a:spcAft>
                <a:spcPct val="0"/>
              </a:spcAft>
              <a:buClr>
                <a:schemeClr val="bg2"/>
              </a:buClr>
              <a:buSzPct val="65000"/>
              <a:buFont typeface="Wingdings" pitchFamily="2" charset="2"/>
              <a:buChar char="l"/>
              <a:defRPr sz="2400">
                <a:solidFill>
                  <a:schemeClr val="tx1"/>
                </a:solidFill>
                <a:latin typeface="+mn-lt"/>
              </a:defRPr>
            </a:lvl3pPr>
            <a:lvl4pPr marL="1600200" indent="-228600" algn="just" rtl="0" eaLnBrk="0" fontAlgn="base" hangingPunct="0">
              <a:spcBef>
                <a:spcPct val="20000"/>
              </a:spcBef>
              <a:spcAft>
                <a:spcPct val="0"/>
              </a:spcAft>
              <a:buClr>
                <a:schemeClr val="hlink"/>
              </a:buClr>
              <a:buSzPct val="60000"/>
              <a:buFont typeface="Wingdings" pitchFamily="2" charset="2"/>
              <a:buChar char="l"/>
              <a:defRPr sz="2000">
                <a:solidFill>
                  <a:schemeClr val="tx1"/>
                </a:solidFill>
                <a:latin typeface="+mn-lt"/>
              </a:defRPr>
            </a:lvl4pPr>
            <a:lvl5pPr marL="2057400" indent="-228600" algn="just" rtl="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mn-lt"/>
              </a:defRPr>
            </a:lvl5pPr>
            <a:lvl6pPr marL="2514600" indent="-228600" algn="just"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6pPr>
            <a:lvl7pPr marL="2971800" indent="-228600" algn="just"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7pPr>
            <a:lvl8pPr marL="3429000" indent="-228600" algn="just"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8pPr>
            <a:lvl9pPr marL="3886200" indent="-228600" algn="just"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9pPr>
          </a:lstStyle>
          <a:p>
            <a:pPr marL="179070" lvl="1" indent="-179070"/>
            <a:r>
              <a:rPr lang="fr-FR" sz="1400" kern="0" dirty="0">
                <a:sym typeface="Wingdings" pitchFamily="2" charset="2"/>
              </a:rPr>
              <a:t>Définir les interfaces logicielles entre les # groupes pour réussir l’intégration,</a:t>
            </a:r>
            <a:endParaRPr lang="fr-FR" sz="1400" kern="0" dirty="0">
              <a:cs typeface="Arial"/>
            </a:endParaRPr>
          </a:p>
          <a:p>
            <a:pPr marL="179070" lvl="1" indent="-179070"/>
            <a:r>
              <a:rPr lang="fr-FR" sz="1400" kern="0" dirty="0"/>
              <a:t>Préparer et réaliser l’intégration des deux itérations du programme,</a:t>
            </a:r>
            <a:endParaRPr lang="fr-FR" sz="1400" kern="0" dirty="0">
              <a:cs typeface="Arial"/>
            </a:endParaRPr>
          </a:p>
          <a:p>
            <a:pPr marL="179070" lvl="1" indent="-179070"/>
            <a:r>
              <a:rPr lang="fr-FR" sz="1400" kern="0" dirty="0"/>
              <a:t>Réaliser les tests d’intégration,</a:t>
            </a:r>
            <a:endParaRPr lang="fr-FR" sz="1400" kern="0" dirty="0">
              <a:cs typeface="Arial"/>
            </a:endParaRPr>
          </a:p>
          <a:p>
            <a:pPr marL="179070" lvl="1" indent="-179070"/>
            <a:r>
              <a:rPr lang="fr-FR" sz="1400" kern="0" dirty="0"/>
              <a:t>Réaliser une modèle UML complet du programme (diagrammes de classe (expression &amp; IHM) et diagramme de séquence) et l’ajouter au référentiel,</a:t>
            </a:r>
            <a:endParaRPr lang="fr-FR" sz="1400" kern="0" dirty="0">
              <a:cs typeface="Arial"/>
            </a:endParaRPr>
          </a:p>
          <a:p>
            <a:pPr marL="179070" lvl="1" indent="-179070"/>
            <a:r>
              <a:rPr lang="fr-FR" sz="1400" kern="0" dirty="0"/>
              <a:t>Remettre l’ensemble des sources et le modèle à votre enseignant après les vacances de Noël</a:t>
            </a:r>
            <a:endParaRPr lang="fr-FR" sz="1400" kern="0" dirty="0">
              <a:cs typeface="Arial"/>
            </a:endParaRPr>
          </a:p>
        </p:txBody>
      </p:sp>
      <p:sp>
        <p:nvSpPr>
          <p:cNvPr id="19" name="ZoneTexte 18">
            <a:extLst>
              <a:ext uri="{FF2B5EF4-FFF2-40B4-BE49-F238E27FC236}">
                <a16:creationId xmlns:a16="http://schemas.microsoft.com/office/drawing/2014/main" id="{3FE76234-0F16-4B52-9D46-692163BFC716}"/>
              </a:ext>
            </a:extLst>
          </p:cNvPr>
          <p:cNvSpPr txBox="1"/>
          <p:nvPr/>
        </p:nvSpPr>
        <p:spPr>
          <a:xfrm>
            <a:off x="2197045" y="1531019"/>
            <a:ext cx="6308260" cy="1298817"/>
          </a:xfrm>
          <a:prstGeom prst="rect">
            <a:avLst/>
          </a:prstGeom>
          <a:noFill/>
        </p:spPr>
        <p:txBody>
          <a:bodyPr wrap="square">
            <a:spAutoFit/>
          </a:bodyPr>
          <a:lstStyle/>
          <a:p>
            <a:pPr marL="0" lvl="1" algn="just" eaLnBrk="0" hangingPunct="0">
              <a:spcBef>
                <a:spcPct val="20000"/>
              </a:spcBef>
              <a:buClr>
                <a:schemeClr val="accent1"/>
              </a:buClr>
              <a:buSzPct val="70000"/>
            </a:pPr>
            <a:r>
              <a:rPr lang="fr-FR" sz="1400" dirty="0">
                <a:latin typeface="+mn-lt"/>
              </a:rPr>
              <a:t>Il s’agit de coordonner les développements des groupes :</a:t>
            </a:r>
          </a:p>
          <a:p>
            <a:pPr marL="179388" lvl="1" indent="-179388" algn="just" eaLnBrk="0" hangingPunct="0">
              <a:spcBef>
                <a:spcPct val="20000"/>
              </a:spcBef>
              <a:buClr>
                <a:schemeClr val="accent1"/>
              </a:buClr>
              <a:buSzPct val="70000"/>
              <a:buFont typeface="Wingdings" pitchFamily="2" charset="2"/>
              <a:buChar char="l"/>
            </a:pPr>
            <a:r>
              <a:rPr lang="fr-FR" sz="1400" dirty="0">
                <a:latin typeface="+mn-lt"/>
                <a:sym typeface="Wingdings" pitchFamily="2" charset="2"/>
              </a:rPr>
              <a:t>Mettre en place un outil de gestion de configuration (</a:t>
            </a:r>
            <a:r>
              <a:rPr lang="fr-FR" sz="1400" dirty="0" err="1">
                <a:latin typeface="+mn-lt"/>
                <a:sym typeface="Wingdings" pitchFamily="2" charset="2"/>
              </a:rPr>
              <a:t>gitHub</a:t>
            </a:r>
            <a:r>
              <a:rPr lang="fr-FR" sz="1400" dirty="0">
                <a:latin typeface="+mn-lt"/>
                <a:sym typeface="Wingdings" pitchFamily="2" charset="2"/>
              </a:rPr>
              <a:t> de préférence)</a:t>
            </a:r>
          </a:p>
          <a:p>
            <a:pPr marL="179388" lvl="1" indent="-179388" algn="just" eaLnBrk="0" hangingPunct="0">
              <a:spcBef>
                <a:spcPct val="20000"/>
              </a:spcBef>
              <a:buClr>
                <a:schemeClr val="accent1"/>
              </a:buClr>
              <a:buSzPct val="70000"/>
              <a:buFont typeface="Wingdings" pitchFamily="2" charset="2"/>
              <a:buChar char="l"/>
            </a:pPr>
            <a:r>
              <a:rPr lang="fr-FR" sz="1400" dirty="0">
                <a:sym typeface="Wingdings" pitchFamily="2" charset="2"/>
              </a:rPr>
              <a:t>Placer dans ce référentiel les classes Expression à utiliser par tous les groupes (Expression, Constante, Operateur, Addition, Multiplication, etc.)</a:t>
            </a:r>
          </a:p>
          <a:p>
            <a:pPr marL="179388" lvl="1" indent="-179388" algn="just" eaLnBrk="0" hangingPunct="0">
              <a:spcBef>
                <a:spcPct val="20000"/>
              </a:spcBef>
              <a:buClr>
                <a:schemeClr val="accent1"/>
              </a:buClr>
              <a:buSzPct val="70000"/>
              <a:buFont typeface="Wingdings" pitchFamily="2" charset="2"/>
              <a:buChar char="l"/>
            </a:pPr>
            <a:endParaRPr lang="fr-FR" sz="1400" dirty="0">
              <a:latin typeface="+mn-lt"/>
              <a:sym typeface="Wingdings" pitchFamily="2" charset="2"/>
            </a:endParaRPr>
          </a:p>
        </p:txBody>
      </p:sp>
    </p:spTree>
    <p:extLst>
      <p:ext uri="{BB962C8B-B14F-4D97-AF65-F5344CB8AC3E}">
        <p14:creationId xmlns:p14="http://schemas.microsoft.com/office/powerpoint/2010/main" val="3917354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pPr eaLnBrk="1" hangingPunct="1"/>
            <a:r>
              <a:rPr lang="fr-FR" sz="2400" b="1" dirty="0"/>
              <a:t>Groupe 1 : </a:t>
            </a:r>
            <a:r>
              <a:rPr lang="fr-FR" sz="2400" dirty="0"/>
              <a:t>Entrée de l’expression par</a:t>
            </a:r>
            <a:br>
              <a:rPr lang="fr-FR" sz="2400" dirty="0"/>
            </a:br>
            <a:r>
              <a:rPr lang="fr-FR" sz="2400" dirty="0"/>
              <a:t>l’opérateur dans un terminal</a:t>
            </a:r>
            <a:endParaRPr lang="fr-FR" sz="2400" b="1" i="1" dirty="0"/>
          </a:p>
        </p:txBody>
      </p:sp>
      <p:sp>
        <p:nvSpPr>
          <p:cNvPr id="19459" name="Rectangle 3"/>
          <p:cNvSpPr>
            <a:spLocks noGrp="1" noChangeArrowheads="1"/>
          </p:cNvSpPr>
          <p:nvPr>
            <p:ph type="body" idx="4294967295"/>
          </p:nvPr>
        </p:nvSpPr>
        <p:spPr>
          <a:xfrm>
            <a:off x="457200" y="1600200"/>
            <a:ext cx="8229600" cy="4724400"/>
          </a:xfrm>
        </p:spPr>
        <p:txBody>
          <a:bodyPr/>
          <a:lstStyle/>
          <a:p>
            <a:r>
              <a:rPr lang="fr-FR" sz="1800" dirty="0"/>
              <a:t>On souhaite construire l’expression à partir d’une chaîne de caractères entrée au clavier dans une console (pas dans une interface graphique). Pour simplifier le problème l'expression sera entrée sous forme polonaise inversée. Cette notation permet de simplifier l’analyse de la chaîne entrée car elle ne nécessite pas de parenthèses.</a:t>
            </a:r>
          </a:p>
          <a:p>
            <a:endParaRPr lang="fr-FR" sz="1800" dirty="0"/>
          </a:p>
          <a:p>
            <a:pPr marL="1793875" indent="-1793875"/>
            <a:r>
              <a:rPr lang="fr-FR" sz="1800" dirty="0"/>
              <a:t>Ex : (5/2 + 4) * (-20 - 3)</a:t>
            </a:r>
          </a:p>
          <a:p>
            <a:pPr marL="1793875" indent="-1793875">
              <a:buNone/>
            </a:pPr>
            <a:r>
              <a:rPr lang="fr-FR" sz="1800" dirty="0"/>
              <a:t>	en polonaise inversée : 5 2 / 4 + -20 -3 + *</a:t>
            </a:r>
          </a:p>
          <a:p>
            <a:pPr marL="1793875" indent="-1793875">
              <a:buNone/>
            </a:pPr>
            <a:r>
              <a:rPr lang="fr-FR" sz="1800" dirty="0"/>
              <a:t>	en "dc" (desk </a:t>
            </a:r>
            <a:r>
              <a:rPr lang="fr-FR" sz="1800" dirty="0" err="1"/>
              <a:t>calculator</a:t>
            </a:r>
            <a:r>
              <a:rPr lang="fr-FR" sz="1800" dirty="0"/>
              <a:t> sous Linux) : 5 2 / 4 + _20 _3 + * p</a:t>
            </a:r>
          </a:p>
          <a:p>
            <a:endParaRPr lang="fr-FR" sz="1800" dirty="0"/>
          </a:p>
          <a:p>
            <a:r>
              <a:rPr lang="fr-FR" sz="1800" dirty="0"/>
              <a:t>Pour simplifier encore, l’utilisateur entrera l’expression par morceaux (c'est-à-dire qu’il entrera 5 puis 2 puis /, etc.). Pour terminer son expression, l’utilisateur entrera un caractère convenu (comme ‘p’ avec l’application « dc »). Dans un premier temps, on considèrera que la syntaxe de l’expression à analyser est correcte (pas de gestion d’erreurs).</a:t>
            </a:r>
          </a:p>
        </p:txBody>
      </p:sp>
      <p:sp>
        <p:nvSpPr>
          <p:cNvPr id="19460" name="Espace réservé du numéro de diapositive 3"/>
          <p:cNvSpPr>
            <a:spLocks noGrp="1"/>
          </p:cNvSpPr>
          <p:nvPr>
            <p:ph type="sldNum" sz="quarter" idx="12"/>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60BBF35-E791-47D3-BBB6-65D2F44D6FEC}" type="slidenum">
              <a:rPr lang="fr-FR" sz="1400" smtClean="0"/>
              <a:pPr eaLnBrk="1" hangingPunct="1"/>
              <a:t>2</a:t>
            </a:fld>
            <a:endParaRPr lang="fr-FR" sz="1400"/>
          </a:p>
        </p:txBody>
      </p:sp>
      <p:grpSp>
        <p:nvGrpSpPr>
          <p:cNvPr id="6" name="Groupe 5"/>
          <p:cNvGrpSpPr/>
          <p:nvPr/>
        </p:nvGrpSpPr>
        <p:grpSpPr>
          <a:xfrm>
            <a:off x="389793" y="2971800"/>
            <a:ext cx="1879491" cy="1915836"/>
            <a:chOff x="914400" y="3276600"/>
            <a:chExt cx="2619375" cy="2754036"/>
          </a:xfrm>
        </p:grpSpPr>
        <p:pic>
          <p:nvPicPr>
            <p:cNvPr id="7" name="Picture 2" descr="Agile Testing - UX24/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3276600"/>
              <a:ext cx="2619375" cy="2754036"/>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p:cNvSpPr txBox="1"/>
            <p:nvPr/>
          </p:nvSpPr>
          <p:spPr>
            <a:xfrm>
              <a:off x="1917753" y="3962399"/>
              <a:ext cx="655021" cy="1017594"/>
            </a:xfrm>
            <a:prstGeom prst="rect">
              <a:avLst/>
            </a:prstGeom>
            <a:noFill/>
          </p:spPr>
          <p:txBody>
            <a:bodyPr wrap="none" rtlCol="0">
              <a:spAutoFit/>
            </a:bodyPr>
            <a:lstStyle/>
            <a:p>
              <a:r>
                <a:rPr lang="fr-FR" sz="4000" b="1" dirty="0"/>
                <a:t>1</a:t>
              </a:r>
              <a:endParaRPr lang="fr-FR" sz="6000" b="1" dirty="0"/>
            </a:p>
          </p:txBody>
        </p:sp>
      </p:grpSp>
      <p:pic>
        <p:nvPicPr>
          <p:cNvPr id="3" name="Image 2">
            <a:extLst>
              <a:ext uri="{FF2B5EF4-FFF2-40B4-BE49-F238E27FC236}">
                <a16:creationId xmlns:a16="http://schemas.microsoft.com/office/drawing/2014/main" id="{6DB187F4-1929-4872-8B12-65B7334773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0" y="288887"/>
            <a:ext cx="1388225" cy="865197"/>
          </a:xfrm>
          <a:prstGeom prst="rect">
            <a:avLst/>
          </a:prstGeom>
        </p:spPr>
      </p:pic>
    </p:spTree>
    <p:extLst>
      <p:ext uri="{BB962C8B-B14F-4D97-AF65-F5344CB8AC3E}">
        <p14:creationId xmlns:p14="http://schemas.microsoft.com/office/powerpoint/2010/main" val="921618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pPr eaLnBrk="1" hangingPunct="1"/>
            <a:r>
              <a:rPr lang="fr-FR" sz="2400" b="1" dirty="0"/>
              <a:t>Groupe 1 : </a:t>
            </a:r>
            <a:r>
              <a:rPr lang="fr-FR" sz="2400" dirty="0"/>
              <a:t>Entrée de l’expression par</a:t>
            </a:r>
            <a:br>
              <a:rPr lang="fr-FR" sz="2400" dirty="0"/>
            </a:br>
            <a:r>
              <a:rPr lang="fr-FR" sz="2400" dirty="0"/>
              <a:t>l’opérateur dans un terminal</a:t>
            </a:r>
            <a:endParaRPr lang="fr-FR" sz="2400" b="1" i="1" dirty="0"/>
          </a:p>
        </p:txBody>
      </p:sp>
      <p:sp>
        <p:nvSpPr>
          <p:cNvPr id="19459" name="Rectangle 3"/>
          <p:cNvSpPr>
            <a:spLocks noGrp="1" noChangeArrowheads="1"/>
          </p:cNvSpPr>
          <p:nvPr>
            <p:ph type="body" idx="4294967295"/>
          </p:nvPr>
        </p:nvSpPr>
        <p:spPr>
          <a:xfrm>
            <a:off x="457200" y="1600200"/>
            <a:ext cx="8229600" cy="4724400"/>
          </a:xfrm>
        </p:spPr>
        <p:txBody>
          <a:bodyPr/>
          <a:lstStyle/>
          <a:p>
            <a:r>
              <a:rPr lang="fr-FR" sz="1800" dirty="0"/>
              <a:t>Aides : La notation polonaise implique l’utilisation d’une pile d’expressions.</a:t>
            </a:r>
          </a:p>
          <a:p>
            <a:pPr marL="0" indent="0">
              <a:buNone/>
            </a:pPr>
            <a:r>
              <a:rPr lang="fr-FR" sz="1800" dirty="0"/>
              <a:t> </a:t>
            </a:r>
          </a:p>
          <a:p>
            <a:r>
              <a:rPr lang="fr-FR" sz="1800" dirty="0"/>
              <a:t>Aides : Fonctions utiles</a:t>
            </a:r>
          </a:p>
          <a:p>
            <a:pPr marL="0" indent="0">
              <a:buNone/>
            </a:pPr>
            <a:r>
              <a:rPr lang="fr-FR" sz="1800" dirty="0"/>
              <a:t>	</a:t>
            </a:r>
            <a:r>
              <a:rPr lang="fr-FR" sz="1800" dirty="0" err="1"/>
              <a:t>isalpha</a:t>
            </a:r>
            <a:r>
              <a:rPr lang="fr-FR" sz="1800" dirty="0"/>
              <a:t>(char c)	// test si le caractère est un alphanumérique</a:t>
            </a:r>
          </a:p>
          <a:p>
            <a:pPr marL="0" indent="0">
              <a:buNone/>
            </a:pPr>
            <a:r>
              <a:rPr lang="fr-FR" sz="1800" dirty="0"/>
              <a:t>	</a:t>
            </a:r>
            <a:r>
              <a:rPr lang="fr-FR" sz="1800" dirty="0" err="1"/>
              <a:t>isdigit</a:t>
            </a:r>
            <a:r>
              <a:rPr lang="fr-FR" sz="1800" dirty="0"/>
              <a:t>(char c) 	// test si le caractère est un chiffre</a:t>
            </a:r>
          </a:p>
          <a:p>
            <a:pPr marL="0" indent="0">
              <a:buNone/>
            </a:pPr>
            <a:r>
              <a:rPr lang="en-US" sz="1800" dirty="0"/>
              <a:t>	float </a:t>
            </a:r>
            <a:r>
              <a:rPr lang="en-US" sz="1800" dirty="0" err="1"/>
              <a:t>stof</a:t>
            </a:r>
            <a:r>
              <a:rPr lang="en-US" sz="1800" dirty="0"/>
              <a:t>(</a:t>
            </a:r>
            <a:r>
              <a:rPr lang="en-US" sz="1800" dirty="0" err="1"/>
              <a:t>const</a:t>
            </a:r>
            <a:r>
              <a:rPr lang="en-US" sz="1800" dirty="0"/>
              <a:t> string&amp;) //  conversion </a:t>
            </a:r>
            <a:r>
              <a:rPr lang="en-US" sz="1800" dirty="0" err="1"/>
              <a:t>d’une</a:t>
            </a:r>
            <a:r>
              <a:rPr lang="en-US" sz="1800" dirty="0"/>
              <a:t> </a:t>
            </a:r>
            <a:r>
              <a:rPr lang="en-US" sz="1800" dirty="0" err="1"/>
              <a:t>chaîne</a:t>
            </a:r>
            <a:r>
              <a:rPr lang="en-US" sz="1800" dirty="0"/>
              <a:t> en </a:t>
            </a:r>
            <a:r>
              <a:rPr lang="en-US" sz="1800" dirty="0" err="1"/>
              <a:t>flottant</a:t>
            </a:r>
            <a:endParaRPr lang="fr-FR" sz="1800" dirty="0"/>
          </a:p>
          <a:p>
            <a:r>
              <a:rPr lang="en-US" sz="1800" dirty="0"/>
              <a:t>La première </a:t>
            </a:r>
            <a:r>
              <a:rPr lang="en-US" sz="1800" dirty="0" err="1"/>
              <a:t>itération</a:t>
            </a:r>
            <a:r>
              <a:rPr lang="en-US" sz="1800" dirty="0"/>
              <a:t> ne </a:t>
            </a:r>
            <a:r>
              <a:rPr lang="en-US" sz="1800" dirty="0" err="1"/>
              <a:t>traitera</a:t>
            </a:r>
            <a:r>
              <a:rPr lang="en-US" sz="1800" dirty="0"/>
              <a:t> pas les variables.</a:t>
            </a:r>
            <a:endParaRPr lang="fr-FR" sz="1800" dirty="0"/>
          </a:p>
        </p:txBody>
      </p:sp>
      <p:sp>
        <p:nvSpPr>
          <p:cNvPr id="19460" name="Espace réservé du numéro de diapositive 3"/>
          <p:cNvSpPr>
            <a:spLocks noGrp="1"/>
          </p:cNvSpPr>
          <p:nvPr>
            <p:ph type="sldNum" sz="quarter" idx="12"/>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60BBF35-E791-47D3-BBB6-65D2F44D6FEC}" type="slidenum">
              <a:rPr lang="fr-FR" sz="1400" smtClean="0"/>
              <a:pPr eaLnBrk="1" hangingPunct="1"/>
              <a:t>3</a:t>
            </a:fld>
            <a:endParaRPr lang="fr-FR" sz="1400"/>
          </a:p>
        </p:txBody>
      </p:sp>
      <p:grpSp>
        <p:nvGrpSpPr>
          <p:cNvPr id="5" name="Groupe 4"/>
          <p:cNvGrpSpPr/>
          <p:nvPr/>
        </p:nvGrpSpPr>
        <p:grpSpPr>
          <a:xfrm>
            <a:off x="685800" y="4317505"/>
            <a:ext cx="1879491" cy="1915836"/>
            <a:chOff x="914400" y="3276600"/>
            <a:chExt cx="2619375" cy="2754036"/>
          </a:xfrm>
        </p:grpSpPr>
        <p:pic>
          <p:nvPicPr>
            <p:cNvPr id="6" name="Picture 2" descr="Agile Testing - UX24/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3276600"/>
              <a:ext cx="2619375" cy="2754036"/>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p:cNvSpPr txBox="1"/>
            <p:nvPr/>
          </p:nvSpPr>
          <p:spPr>
            <a:xfrm>
              <a:off x="1917753" y="3962399"/>
              <a:ext cx="655021" cy="1017594"/>
            </a:xfrm>
            <a:prstGeom prst="rect">
              <a:avLst/>
            </a:prstGeom>
            <a:noFill/>
          </p:spPr>
          <p:txBody>
            <a:bodyPr wrap="none" rtlCol="0">
              <a:spAutoFit/>
            </a:bodyPr>
            <a:lstStyle/>
            <a:p>
              <a:r>
                <a:rPr lang="fr-FR" sz="4000" b="1" dirty="0"/>
                <a:t>2</a:t>
              </a:r>
              <a:endParaRPr lang="fr-FR" sz="6000" b="1" dirty="0"/>
            </a:p>
          </p:txBody>
        </p:sp>
      </p:grpSp>
      <p:sp>
        <p:nvSpPr>
          <p:cNvPr id="8" name="Rectangle 3"/>
          <p:cNvSpPr txBox="1">
            <a:spLocks noChangeArrowheads="1"/>
          </p:cNvSpPr>
          <p:nvPr/>
        </p:nvSpPr>
        <p:spPr bwMode="auto">
          <a:xfrm>
            <a:off x="2565291" y="4648200"/>
            <a:ext cx="589291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just" rtl="0" eaLnBrk="0" fontAlgn="base" hangingPunct="0">
              <a:spcBef>
                <a:spcPct val="20000"/>
              </a:spcBef>
              <a:spcAft>
                <a:spcPct val="0"/>
              </a:spcAft>
              <a:buClr>
                <a:schemeClr val="hlink"/>
              </a:buClr>
              <a:buSzPct val="80000"/>
              <a:buFont typeface="Wingdings" pitchFamily="2" charset="2"/>
              <a:buChar char="l"/>
              <a:defRPr sz="3200">
                <a:solidFill>
                  <a:schemeClr val="tx1"/>
                </a:solidFill>
                <a:latin typeface="+mn-lt"/>
                <a:ea typeface="+mn-ea"/>
                <a:cs typeface="+mn-cs"/>
              </a:defRPr>
            </a:lvl1pPr>
            <a:lvl2pPr marL="742950" indent="-285750" algn="just" rtl="0" eaLnBrk="0" fontAlgn="base" hangingPunct="0">
              <a:spcBef>
                <a:spcPct val="20000"/>
              </a:spcBef>
              <a:spcAft>
                <a:spcPct val="0"/>
              </a:spcAft>
              <a:buClr>
                <a:schemeClr val="accent1"/>
              </a:buClr>
              <a:buSzPct val="70000"/>
              <a:buFont typeface="Wingdings" pitchFamily="2" charset="2"/>
              <a:buChar char="l"/>
              <a:defRPr sz="2800">
                <a:solidFill>
                  <a:schemeClr val="tx1"/>
                </a:solidFill>
                <a:latin typeface="+mn-lt"/>
              </a:defRPr>
            </a:lvl2pPr>
            <a:lvl3pPr marL="1143000" indent="-228600" algn="just" rtl="0" eaLnBrk="0" fontAlgn="base" hangingPunct="0">
              <a:spcBef>
                <a:spcPct val="20000"/>
              </a:spcBef>
              <a:spcAft>
                <a:spcPct val="0"/>
              </a:spcAft>
              <a:buClr>
                <a:schemeClr val="bg2"/>
              </a:buClr>
              <a:buSzPct val="65000"/>
              <a:buFont typeface="Wingdings" pitchFamily="2" charset="2"/>
              <a:buChar char="l"/>
              <a:defRPr sz="2400">
                <a:solidFill>
                  <a:schemeClr val="tx1"/>
                </a:solidFill>
                <a:latin typeface="+mn-lt"/>
              </a:defRPr>
            </a:lvl3pPr>
            <a:lvl4pPr marL="1600200" indent="-228600" algn="just" rtl="0" eaLnBrk="0" fontAlgn="base" hangingPunct="0">
              <a:spcBef>
                <a:spcPct val="20000"/>
              </a:spcBef>
              <a:spcAft>
                <a:spcPct val="0"/>
              </a:spcAft>
              <a:buClr>
                <a:schemeClr val="hlink"/>
              </a:buClr>
              <a:buSzPct val="60000"/>
              <a:buFont typeface="Wingdings" pitchFamily="2" charset="2"/>
              <a:buChar char="l"/>
              <a:defRPr sz="2000">
                <a:solidFill>
                  <a:schemeClr val="tx1"/>
                </a:solidFill>
                <a:latin typeface="+mn-lt"/>
              </a:defRPr>
            </a:lvl4pPr>
            <a:lvl5pPr marL="2057400" indent="-228600" algn="just" rtl="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mn-lt"/>
              </a:defRPr>
            </a:lvl5pPr>
            <a:lvl6pPr marL="2514600" indent="-228600" algn="just"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6pPr>
            <a:lvl7pPr marL="2971800" indent="-228600" algn="just"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7pPr>
            <a:lvl8pPr marL="3429000" indent="-228600" algn="just"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8pPr>
            <a:lvl9pPr marL="3886200" indent="-228600" algn="just"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9pPr>
          </a:lstStyle>
          <a:p>
            <a:r>
              <a:rPr lang="en-US" sz="1800" dirty="0"/>
              <a:t>Pour la </a:t>
            </a:r>
            <a:r>
              <a:rPr lang="en-US" sz="1800" dirty="0" err="1"/>
              <a:t>deuxième</a:t>
            </a:r>
            <a:r>
              <a:rPr lang="en-US" sz="1800" dirty="0"/>
              <a:t> iteration, le </a:t>
            </a:r>
            <a:r>
              <a:rPr lang="en-US" sz="1800" dirty="0" err="1"/>
              <a:t>groupe</a:t>
            </a:r>
            <a:r>
              <a:rPr lang="en-US" sz="1800" dirty="0"/>
              <a:t> </a:t>
            </a:r>
            <a:r>
              <a:rPr lang="en-US" sz="1800" dirty="0" err="1"/>
              <a:t>devra</a:t>
            </a:r>
            <a:r>
              <a:rPr lang="en-US" sz="1800" dirty="0"/>
              <a:t> </a:t>
            </a:r>
            <a:r>
              <a:rPr lang="en-US" sz="1800" dirty="0" err="1"/>
              <a:t>intégrer</a:t>
            </a:r>
            <a:r>
              <a:rPr lang="en-US" sz="1800" dirty="0"/>
              <a:t> les </a:t>
            </a:r>
            <a:r>
              <a:rPr lang="en-US" sz="1800" dirty="0" err="1"/>
              <a:t>résultats</a:t>
            </a:r>
            <a:r>
              <a:rPr lang="en-US" sz="1800" dirty="0"/>
              <a:t> du </a:t>
            </a:r>
            <a:r>
              <a:rPr lang="en-US" sz="1800" dirty="0" err="1"/>
              <a:t>groupe</a:t>
            </a:r>
            <a:r>
              <a:rPr lang="en-US" sz="1800" dirty="0"/>
              <a:t> chargé de la gestion des variables pour </a:t>
            </a:r>
            <a:r>
              <a:rPr lang="en-US" sz="1800" dirty="0" err="1"/>
              <a:t>permettre</a:t>
            </a:r>
            <a:r>
              <a:rPr lang="en-US" sz="1800" dirty="0"/>
              <a:t> la </a:t>
            </a:r>
            <a:r>
              <a:rPr lang="en-US" sz="1800" dirty="0" err="1"/>
              <a:t>saisie</a:t>
            </a:r>
            <a:r>
              <a:rPr lang="en-US" sz="1800" dirty="0"/>
              <a:t> </a:t>
            </a:r>
            <a:r>
              <a:rPr lang="en-US" sz="1800" dirty="0" err="1"/>
              <a:t>d’une</a:t>
            </a:r>
            <a:r>
              <a:rPr lang="en-US" sz="1800" dirty="0"/>
              <a:t> expression </a:t>
            </a:r>
            <a:r>
              <a:rPr lang="en-US" sz="1800" dirty="0" err="1"/>
              <a:t>contenant</a:t>
            </a:r>
            <a:r>
              <a:rPr lang="en-US" sz="1800" dirty="0"/>
              <a:t> des variables </a:t>
            </a:r>
            <a:r>
              <a:rPr lang="en-US" sz="1800" dirty="0" err="1"/>
              <a:t>puis</a:t>
            </a:r>
            <a:r>
              <a:rPr lang="en-US" sz="1800" dirty="0"/>
              <a:t> </a:t>
            </a:r>
            <a:r>
              <a:rPr lang="en-US" sz="1800" dirty="0" err="1"/>
              <a:t>en</a:t>
            </a:r>
            <a:r>
              <a:rPr lang="en-US" sz="1800" dirty="0"/>
              <a:t> </a:t>
            </a:r>
            <a:r>
              <a:rPr lang="en-US" sz="1800" dirty="0" err="1"/>
              <a:t>utilisant</a:t>
            </a:r>
            <a:r>
              <a:rPr lang="en-US" sz="1800" dirty="0"/>
              <a:t> </a:t>
            </a:r>
            <a:r>
              <a:rPr lang="en-US" sz="1800" dirty="0" err="1"/>
              <a:t>une</a:t>
            </a:r>
            <a:r>
              <a:rPr lang="en-US" sz="1800" dirty="0"/>
              <a:t> table des </a:t>
            </a:r>
            <a:r>
              <a:rPr lang="en-US" sz="1800" dirty="0" err="1"/>
              <a:t>symboles</a:t>
            </a:r>
            <a:r>
              <a:rPr lang="en-US" sz="1800" dirty="0"/>
              <a:t>.</a:t>
            </a:r>
            <a:endParaRPr lang="fr-FR" sz="2400" dirty="0"/>
          </a:p>
        </p:txBody>
      </p:sp>
      <p:pic>
        <p:nvPicPr>
          <p:cNvPr id="9" name="Image 8">
            <a:extLst>
              <a:ext uri="{FF2B5EF4-FFF2-40B4-BE49-F238E27FC236}">
                <a16:creationId xmlns:a16="http://schemas.microsoft.com/office/drawing/2014/main" id="{9833B5CA-6B1D-4219-BC7E-ADF4D74DD9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0" y="288887"/>
            <a:ext cx="1388225" cy="865197"/>
          </a:xfrm>
          <a:prstGeom prst="rect">
            <a:avLst/>
          </a:prstGeom>
        </p:spPr>
      </p:pic>
    </p:spTree>
    <p:extLst>
      <p:ext uri="{BB962C8B-B14F-4D97-AF65-F5344CB8AC3E}">
        <p14:creationId xmlns:p14="http://schemas.microsoft.com/office/powerpoint/2010/main" val="3755154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r>
              <a:rPr lang="fr-FR" sz="3200" b="1" dirty="0"/>
              <a:t>Groupe 2 : </a:t>
            </a:r>
            <a:r>
              <a:rPr lang="fr-FR" sz="3200" dirty="0"/>
              <a:t>Sauvegarde</a:t>
            </a:r>
            <a:br>
              <a:rPr lang="fr-FR" sz="3200" dirty="0"/>
            </a:br>
            <a:r>
              <a:rPr lang="fr-FR" sz="3200" dirty="0"/>
              <a:t>&amp; chargement </a:t>
            </a:r>
          </a:p>
        </p:txBody>
      </p:sp>
      <p:sp>
        <p:nvSpPr>
          <p:cNvPr id="19459" name="Rectangle 3"/>
          <p:cNvSpPr>
            <a:spLocks noGrp="1" noChangeArrowheads="1"/>
          </p:cNvSpPr>
          <p:nvPr>
            <p:ph type="body" idx="4294967295"/>
          </p:nvPr>
        </p:nvSpPr>
        <p:spPr>
          <a:xfrm>
            <a:off x="2286000" y="1600200"/>
            <a:ext cx="6400800" cy="4724400"/>
          </a:xfrm>
        </p:spPr>
        <p:txBody>
          <a:bodyPr/>
          <a:lstStyle/>
          <a:p>
            <a:r>
              <a:rPr lang="fr-FR" sz="1800" dirty="0"/>
              <a:t>On souhaite sauvegarder dans un fichier au format ASCII une expression. La sauvegarde devra s’effectuer en notation polonaise inversée.</a:t>
            </a:r>
          </a:p>
          <a:p>
            <a:r>
              <a:rPr lang="fr-FR" sz="1800" dirty="0"/>
              <a:t>Aide : On pourra utiliser  la méthode afficher() avec en paramètre un flux de sortie (classe </a:t>
            </a:r>
            <a:r>
              <a:rPr lang="fr-FR" sz="1800" dirty="0" err="1"/>
              <a:t>ostream</a:t>
            </a:r>
            <a:r>
              <a:rPr lang="fr-FR" sz="1800" dirty="0"/>
              <a:t>). </a:t>
            </a:r>
          </a:p>
          <a:p>
            <a:endParaRPr lang="fr-FR" sz="1800" dirty="0"/>
          </a:p>
          <a:p>
            <a:endParaRPr lang="fr-FR" sz="1800" dirty="0"/>
          </a:p>
          <a:p>
            <a:endParaRPr lang="fr-FR" sz="1800" dirty="0"/>
          </a:p>
          <a:p>
            <a:endParaRPr lang="fr-FR" sz="1800" dirty="0"/>
          </a:p>
          <a:p>
            <a:endParaRPr lang="fr-FR" sz="1800" dirty="0"/>
          </a:p>
          <a:p>
            <a:r>
              <a:rPr lang="fr-FR" sz="1800" dirty="0"/>
              <a:t>Ce fichier doit permettre de recréer l’expression en mémoire par une opération de chargement. Le résultat doit être une expression que l’on pourra calculer, afficher suivant les différentes notations</a:t>
            </a:r>
            <a:r>
              <a:rPr lang="fr-FR" sz="1800"/>
              <a:t>, etc.</a:t>
            </a:r>
            <a:endParaRPr lang="fr-FR" sz="1800" dirty="0"/>
          </a:p>
          <a:p>
            <a:endParaRPr lang="fr-FR" sz="1800" dirty="0"/>
          </a:p>
          <a:p>
            <a:endParaRPr lang="fr-FR" sz="1800" dirty="0"/>
          </a:p>
          <a:p>
            <a:pPr marL="0" indent="0" eaLnBrk="1" hangingPunct="1">
              <a:lnSpc>
                <a:spcPct val="80000"/>
              </a:lnSpc>
            </a:pPr>
            <a:endParaRPr lang="fr-FR" sz="2400" dirty="0"/>
          </a:p>
        </p:txBody>
      </p:sp>
      <p:sp>
        <p:nvSpPr>
          <p:cNvPr id="19460" name="Espace réservé du numéro de diapositive 3"/>
          <p:cNvSpPr>
            <a:spLocks noGrp="1"/>
          </p:cNvSpPr>
          <p:nvPr>
            <p:ph type="sldNum" sz="quarter" idx="12"/>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60BBF35-E791-47D3-BBB6-65D2F44D6FEC}" type="slidenum">
              <a:rPr lang="fr-FR" sz="1400" smtClean="0"/>
              <a:pPr eaLnBrk="1" hangingPunct="1"/>
              <a:t>4</a:t>
            </a:fld>
            <a:endParaRPr lang="fr-FR" sz="1400"/>
          </a:p>
        </p:txBody>
      </p:sp>
      <p:grpSp>
        <p:nvGrpSpPr>
          <p:cNvPr id="6" name="Groupe 5"/>
          <p:cNvGrpSpPr/>
          <p:nvPr/>
        </p:nvGrpSpPr>
        <p:grpSpPr>
          <a:xfrm>
            <a:off x="355681" y="1600200"/>
            <a:ext cx="1879491" cy="1915836"/>
            <a:chOff x="914400" y="3276600"/>
            <a:chExt cx="2619375" cy="2754036"/>
          </a:xfrm>
        </p:grpSpPr>
        <p:pic>
          <p:nvPicPr>
            <p:cNvPr id="7" name="Picture 2" descr="Agile Testing - UX24/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3276600"/>
              <a:ext cx="2619375" cy="2754036"/>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p:cNvSpPr txBox="1"/>
            <p:nvPr/>
          </p:nvSpPr>
          <p:spPr>
            <a:xfrm>
              <a:off x="1917753" y="3962399"/>
              <a:ext cx="655021" cy="1017594"/>
            </a:xfrm>
            <a:prstGeom prst="rect">
              <a:avLst/>
            </a:prstGeom>
            <a:noFill/>
          </p:spPr>
          <p:txBody>
            <a:bodyPr wrap="none" rtlCol="0">
              <a:spAutoFit/>
            </a:bodyPr>
            <a:lstStyle/>
            <a:p>
              <a:r>
                <a:rPr lang="fr-FR" sz="4000" b="1" dirty="0"/>
                <a:t>1</a:t>
              </a:r>
              <a:endParaRPr lang="fr-FR" sz="6000" b="1" dirty="0"/>
            </a:p>
          </p:txBody>
        </p:sp>
      </p:grpSp>
      <p:grpSp>
        <p:nvGrpSpPr>
          <p:cNvPr id="9" name="Groupe 8"/>
          <p:cNvGrpSpPr/>
          <p:nvPr/>
        </p:nvGrpSpPr>
        <p:grpSpPr>
          <a:xfrm>
            <a:off x="381000" y="4267200"/>
            <a:ext cx="1879491" cy="1915836"/>
            <a:chOff x="914400" y="3276600"/>
            <a:chExt cx="2619375" cy="2754036"/>
          </a:xfrm>
        </p:grpSpPr>
        <p:pic>
          <p:nvPicPr>
            <p:cNvPr id="10" name="Picture 2" descr="Agile Testing - UX24/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3276600"/>
              <a:ext cx="2619375" cy="2754036"/>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p:cNvSpPr txBox="1"/>
            <p:nvPr/>
          </p:nvSpPr>
          <p:spPr>
            <a:xfrm>
              <a:off x="1917753" y="3962399"/>
              <a:ext cx="655021" cy="1017594"/>
            </a:xfrm>
            <a:prstGeom prst="rect">
              <a:avLst/>
            </a:prstGeom>
            <a:noFill/>
          </p:spPr>
          <p:txBody>
            <a:bodyPr wrap="none" rtlCol="0">
              <a:spAutoFit/>
            </a:bodyPr>
            <a:lstStyle/>
            <a:p>
              <a:r>
                <a:rPr lang="fr-FR" sz="4000" b="1" dirty="0"/>
                <a:t>2</a:t>
              </a:r>
              <a:endParaRPr lang="fr-FR" sz="6000" b="1" dirty="0"/>
            </a:p>
          </p:txBody>
        </p:sp>
      </p:grpSp>
      <p:pic>
        <p:nvPicPr>
          <p:cNvPr id="12" name="Image 11">
            <a:extLst>
              <a:ext uri="{FF2B5EF4-FFF2-40B4-BE49-F238E27FC236}">
                <a16:creationId xmlns:a16="http://schemas.microsoft.com/office/drawing/2014/main" id="{DADFF149-DEFB-460D-9F26-CA60A0A328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0" y="288887"/>
            <a:ext cx="1388225" cy="865197"/>
          </a:xfrm>
          <a:prstGeom prst="rect">
            <a:avLst/>
          </a:prstGeom>
        </p:spPr>
      </p:pic>
    </p:spTree>
    <p:extLst>
      <p:ext uri="{BB962C8B-B14F-4D97-AF65-F5344CB8AC3E}">
        <p14:creationId xmlns:p14="http://schemas.microsoft.com/office/powerpoint/2010/main" val="3199188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r>
              <a:rPr lang="fr-FR" sz="3200" b="1" dirty="0"/>
              <a:t>Groupe 3 : </a:t>
            </a:r>
            <a:r>
              <a:rPr lang="fr-FR" sz="3200" dirty="0"/>
              <a:t>IHM</a:t>
            </a:r>
          </a:p>
        </p:txBody>
      </p:sp>
      <p:sp>
        <p:nvSpPr>
          <p:cNvPr id="19459" name="Rectangle 3"/>
          <p:cNvSpPr>
            <a:spLocks noGrp="1" noChangeArrowheads="1"/>
          </p:cNvSpPr>
          <p:nvPr>
            <p:ph type="body" idx="4294967295"/>
          </p:nvPr>
        </p:nvSpPr>
        <p:spPr>
          <a:xfrm>
            <a:off x="2362200" y="1600200"/>
            <a:ext cx="6324600" cy="4724400"/>
          </a:xfrm>
        </p:spPr>
        <p:txBody>
          <a:bodyPr/>
          <a:lstStyle/>
          <a:p>
            <a:r>
              <a:rPr lang="fr-FR" sz="1800" dirty="0"/>
              <a:t>Il s’agit de concevoir l’IHM permettant d’appeler les fonctionnalités développées par les différents groupes </a:t>
            </a:r>
            <a:r>
              <a:rPr lang="en-US" sz="1800" dirty="0"/>
              <a:t> à </a:t>
            </a:r>
            <a:r>
              <a:rPr lang="en-US" sz="1800" dirty="0" err="1"/>
              <a:t>l’aide</a:t>
            </a:r>
            <a:r>
              <a:rPr lang="en-US" sz="1800" dirty="0"/>
              <a:t> de 3 menus </a:t>
            </a:r>
            <a:r>
              <a:rPr lang="fr-FR" sz="1800" dirty="0"/>
              <a:t>:</a:t>
            </a:r>
          </a:p>
          <a:p>
            <a:pPr lvl="1"/>
            <a:r>
              <a:rPr lang="fr-FR" sz="1400" dirty="0"/>
              <a:t>Fichier :</a:t>
            </a:r>
          </a:p>
          <a:p>
            <a:pPr lvl="2"/>
            <a:r>
              <a:rPr lang="en-US" sz="1000" dirty="0" err="1"/>
              <a:t>Sauvegarde</a:t>
            </a:r>
            <a:r>
              <a:rPr lang="en-US" sz="1000" dirty="0"/>
              <a:t> </a:t>
            </a:r>
            <a:r>
              <a:rPr lang="en-US" sz="1000" dirty="0" err="1"/>
              <a:t>dans</a:t>
            </a:r>
            <a:r>
              <a:rPr lang="en-US" sz="1000" dirty="0"/>
              <a:t> un </a:t>
            </a:r>
            <a:r>
              <a:rPr lang="en-US" sz="1000" dirty="0" err="1"/>
              <a:t>fichier</a:t>
            </a:r>
            <a:endParaRPr lang="fr-FR" sz="1000" dirty="0"/>
          </a:p>
          <a:p>
            <a:pPr lvl="2"/>
            <a:r>
              <a:rPr lang="en-US" sz="1000" dirty="0" err="1"/>
              <a:t>Chargement</a:t>
            </a:r>
            <a:r>
              <a:rPr lang="en-US" sz="1000" dirty="0"/>
              <a:t> </a:t>
            </a:r>
            <a:r>
              <a:rPr lang="en-US" sz="1000" dirty="0" err="1"/>
              <a:t>dans</a:t>
            </a:r>
            <a:r>
              <a:rPr lang="en-US" sz="1000" dirty="0"/>
              <a:t> un </a:t>
            </a:r>
            <a:r>
              <a:rPr lang="en-US" sz="1000" dirty="0" err="1"/>
              <a:t>fichier</a:t>
            </a:r>
            <a:endParaRPr lang="en-US" sz="1000" dirty="0"/>
          </a:p>
          <a:p>
            <a:pPr lvl="1"/>
            <a:r>
              <a:rPr lang="en-US" sz="1400" dirty="0"/>
              <a:t>Edition :</a:t>
            </a:r>
            <a:endParaRPr lang="fr-FR" sz="600" dirty="0"/>
          </a:p>
          <a:p>
            <a:pPr lvl="2"/>
            <a:r>
              <a:rPr lang="fr-FR" sz="1000" dirty="0"/>
              <a:t>Saisie de l’expression par l’opérateur</a:t>
            </a:r>
          </a:p>
          <a:p>
            <a:pPr lvl="2"/>
            <a:r>
              <a:rPr lang="fr-FR" sz="1000" dirty="0"/>
              <a:t>Affichage de l’expression en notation « classique »</a:t>
            </a:r>
          </a:p>
          <a:p>
            <a:pPr lvl="2"/>
            <a:r>
              <a:rPr lang="fr-FR" sz="1000" dirty="0"/>
              <a:t>Affichage de l’expression en notation P.I.</a:t>
            </a:r>
          </a:p>
          <a:p>
            <a:pPr lvl="2"/>
            <a:r>
              <a:rPr lang="en-US" sz="1000" dirty="0" err="1"/>
              <a:t>Affichage</a:t>
            </a:r>
            <a:r>
              <a:rPr lang="en-US" sz="1000" dirty="0"/>
              <a:t> de la </a:t>
            </a:r>
            <a:r>
              <a:rPr lang="en-US" sz="1000" dirty="0" err="1"/>
              <a:t>valeur</a:t>
            </a:r>
            <a:r>
              <a:rPr lang="en-US" sz="1000" dirty="0"/>
              <a:t> de </a:t>
            </a:r>
            <a:r>
              <a:rPr lang="en-US" sz="1000" dirty="0" err="1"/>
              <a:t>l’expression</a:t>
            </a:r>
            <a:r>
              <a:rPr lang="en-US" sz="1000" dirty="0"/>
              <a:t> </a:t>
            </a:r>
            <a:endParaRPr lang="fr-FR" sz="1000" dirty="0"/>
          </a:p>
          <a:p>
            <a:pPr lvl="2"/>
            <a:r>
              <a:rPr lang="en-US" sz="1000" dirty="0" err="1"/>
              <a:t>Affichage</a:t>
            </a:r>
            <a:r>
              <a:rPr lang="en-US" sz="1000" dirty="0"/>
              <a:t> </a:t>
            </a:r>
            <a:r>
              <a:rPr lang="en-US" sz="1000" dirty="0" err="1"/>
              <a:t>graphique</a:t>
            </a:r>
            <a:r>
              <a:rPr lang="en-US" sz="1000" dirty="0"/>
              <a:t> en 2D</a:t>
            </a:r>
            <a:endParaRPr lang="fr-FR" sz="1000" dirty="0"/>
          </a:p>
          <a:p>
            <a:pPr lvl="2"/>
            <a:r>
              <a:rPr lang="en-US" sz="1000" dirty="0" err="1"/>
              <a:t>Affichage</a:t>
            </a:r>
            <a:r>
              <a:rPr lang="en-US" sz="1000" dirty="0"/>
              <a:t> </a:t>
            </a:r>
            <a:r>
              <a:rPr lang="en-US" sz="1000" dirty="0" err="1"/>
              <a:t>graphique</a:t>
            </a:r>
            <a:r>
              <a:rPr lang="en-US" sz="1000" dirty="0"/>
              <a:t> en 3D</a:t>
            </a:r>
            <a:endParaRPr lang="fr-FR" sz="1000" dirty="0"/>
          </a:p>
          <a:p>
            <a:pPr lvl="1"/>
            <a:r>
              <a:rPr lang="fr-FR" sz="1400" dirty="0"/>
              <a:t>Outils :</a:t>
            </a:r>
          </a:p>
          <a:p>
            <a:pPr lvl="2"/>
            <a:r>
              <a:rPr lang="fr-FR" sz="1000" dirty="0"/>
              <a:t>Simplification de l’expression</a:t>
            </a:r>
            <a:endParaRPr lang="fr-FR" sz="1800" dirty="0"/>
          </a:p>
          <a:p>
            <a:r>
              <a:rPr lang="en-US" sz="1800" dirty="0"/>
              <a:t>La première </a:t>
            </a:r>
            <a:r>
              <a:rPr lang="en-US" sz="1800" dirty="0" err="1"/>
              <a:t>itération</a:t>
            </a:r>
            <a:r>
              <a:rPr lang="en-US" sz="1800" dirty="0"/>
              <a:t> </a:t>
            </a:r>
            <a:r>
              <a:rPr lang="en-US" sz="1800" dirty="0" err="1"/>
              <a:t>contiendra</a:t>
            </a:r>
            <a:r>
              <a:rPr lang="en-US" sz="1800" dirty="0"/>
              <a:t> </a:t>
            </a:r>
            <a:r>
              <a:rPr lang="en-US" sz="1800" dirty="0" err="1"/>
              <a:t>l’ensemble</a:t>
            </a:r>
            <a:r>
              <a:rPr lang="en-US" sz="1800" dirty="0"/>
              <a:t> des menus sans </a:t>
            </a:r>
            <a:r>
              <a:rPr lang="en-US" sz="1800" dirty="0" err="1"/>
              <a:t>appeler</a:t>
            </a:r>
            <a:r>
              <a:rPr lang="en-US" sz="1800" dirty="0"/>
              <a:t> les </a:t>
            </a:r>
            <a:r>
              <a:rPr lang="en-US" sz="1800" dirty="0" err="1"/>
              <a:t>fonctions</a:t>
            </a:r>
            <a:r>
              <a:rPr lang="en-US" sz="1800" dirty="0"/>
              <a:t>.</a:t>
            </a:r>
            <a:endParaRPr lang="fr-FR" sz="1800" dirty="0"/>
          </a:p>
          <a:p>
            <a:endParaRPr lang="fr-FR" sz="1800" dirty="0"/>
          </a:p>
          <a:p>
            <a:r>
              <a:rPr lang="en-US" sz="1800" dirty="0" err="1"/>
              <a:t>Dans</a:t>
            </a:r>
            <a:r>
              <a:rPr lang="en-US" sz="1800" dirty="0"/>
              <a:t> la </a:t>
            </a:r>
            <a:r>
              <a:rPr lang="en-US" sz="1800" dirty="0" err="1"/>
              <a:t>deuxième</a:t>
            </a:r>
            <a:r>
              <a:rPr lang="en-US" sz="1800" dirty="0"/>
              <a:t> iteration, les </a:t>
            </a:r>
            <a:r>
              <a:rPr lang="en-US" sz="1800" dirty="0" err="1"/>
              <a:t>fonctions</a:t>
            </a:r>
            <a:r>
              <a:rPr lang="en-US" sz="1800" dirty="0"/>
              <a:t> </a:t>
            </a:r>
            <a:r>
              <a:rPr lang="en-US" sz="1800" dirty="0" err="1"/>
              <a:t>seront</a:t>
            </a:r>
            <a:r>
              <a:rPr lang="en-US" sz="1800" dirty="0"/>
              <a:t> actives.</a:t>
            </a:r>
            <a:endParaRPr lang="fr-FR" sz="1800" dirty="0"/>
          </a:p>
          <a:p>
            <a:endParaRPr lang="fr-FR" sz="1800" dirty="0"/>
          </a:p>
          <a:p>
            <a:pPr marL="0" indent="0" eaLnBrk="1" hangingPunct="1">
              <a:lnSpc>
                <a:spcPct val="80000"/>
              </a:lnSpc>
            </a:pPr>
            <a:endParaRPr lang="fr-FR" sz="2400" dirty="0"/>
          </a:p>
        </p:txBody>
      </p:sp>
      <p:sp>
        <p:nvSpPr>
          <p:cNvPr id="19460" name="Espace réservé du numéro de diapositive 3"/>
          <p:cNvSpPr>
            <a:spLocks noGrp="1"/>
          </p:cNvSpPr>
          <p:nvPr>
            <p:ph type="sldNum" sz="quarter" idx="12"/>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60BBF35-E791-47D3-BBB6-65D2F44D6FEC}" type="slidenum">
              <a:rPr lang="fr-FR" sz="1400" smtClean="0"/>
              <a:pPr eaLnBrk="1" hangingPunct="1"/>
              <a:t>5</a:t>
            </a:fld>
            <a:endParaRPr lang="fr-FR" sz="1400"/>
          </a:p>
        </p:txBody>
      </p:sp>
      <p:grpSp>
        <p:nvGrpSpPr>
          <p:cNvPr id="6" name="Groupe 5"/>
          <p:cNvGrpSpPr/>
          <p:nvPr/>
        </p:nvGrpSpPr>
        <p:grpSpPr>
          <a:xfrm>
            <a:off x="355681" y="1600200"/>
            <a:ext cx="1879491" cy="1915836"/>
            <a:chOff x="914400" y="3276600"/>
            <a:chExt cx="2619375" cy="2754036"/>
          </a:xfrm>
        </p:grpSpPr>
        <p:pic>
          <p:nvPicPr>
            <p:cNvPr id="7" name="Picture 2" descr="Agile Testing - UX24/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3276600"/>
              <a:ext cx="2619375" cy="2754036"/>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p:cNvSpPr txBox="1"/>
            <p:nvPr/>
          </p:nvSpPr>
          <p:spPr>
            <a:xfrm>
              <a:off x="1917753" y="3962399"/>
              <a:ext cx="655021" cy="1017594"/>
            </a:xfrm>
            <a:prstGeom prst="rect">
              <a:avLst/>
            </a:prstGeom>
            <a:noFill/>
          </p:spPr>
          <p:txBody>
            <a:bodyPr wrap="none" rtlCol="0">
              <a:spAutoFit/>
            </a:bodyPr>
            <a:lstStyle/>
            <a:p>
              <a:r>
                <a:rPr lang="fr-FR" sz="4000" b="1" dirty="0"/>
                <a:t>1</a:t>
              </a:r>
              <a:endParaRPr lang="fr-FR" sz="6000" b="1" dirty="0"/>
            </a:p>
          </p:txBody>
        </p:sp>
      </p:grpSp>
      <p:grpSp>
        <p:nvGrpSpPr>
          <p:cNvPr id="9" name="Groupe 8"/>
          <p:cNvGrpSpPr/>
          <p:nvPr/>
        </p:nvGrpSpPr>
        <p:grpSpPr>
          <a:xfrm>
            <a:off x="381000" y="4267200"/>
            <a:ext cx="1879491" cy="1915836"/>
            <a:chOff x="914400" y="3276600"/>
            <a:chExt cx="2619375" cy="2754036"/>
          </a:xfrm>
        </p:grpSpPr>
        <p:pic>
          <p:nvPicPr>
            <p:cNvPr id="10" name="Picture 2" descr="Agile Testing - UX24/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3276600"/>
              <a:ext cx="2619375" cy="2754036"/>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p:cNvSpPr txBox="1"/>
            <p:nvPr/>
          </p:nvSpPr>
          <p:spPr>
            <a:xfrm>
              <a:off x="1917753" y="3962399"/>
              <a:ext cx="655021" cy="1017594"/>
            </a:xfrm>
            <a:prstGeom prst="rect">
              <a:avLst/>
            </a:prstGeom>
            <a:noFill/>
          </p:spPr>
          <p:txBody>
            <a:bodyPr wrap="none" rtlCol="0">
              <a:spAutoFit/>
            </a:bodyPr>
            <a:lstStyle/>
            <a:p>
              <a:r>
                <a:rPr lang="fr-FR" sz="4000" b="1" dirty="0"/>
                <a:t>2</a:t>
              </a:r>
              <a:endParaRPr lang="fr-FR" sz="6000" b="1" dirty="0"/>
            </a:p>
          </p:txBody>
        </p:sp>
      </p:grpSp>
      <p:pic>
        <p:nvPicPr>
          <p:cNvPr id="12" name="Image 11">
            <a:extLst>
              <a:ext uri="{FF2B5EF4-FFF2-40B4-BE49-F238E27FC236}">
                <a16:creationId xmlns:a16="http://schemas.microsoft.com/office/drawing/2014/main" id="{83C62669-C7CA-4350-9903-C8D913CC56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0" y="279000"/>
            <a:ext cx="1386305" cy="864000"/>
          </a:xfrm>
          <a:prstGeom prst="rect">
            <a:avLst/>
          </a:prstGeom>
        </p:spPr>
      </p:pic>
    </p:spTree>
    <p:extLst>
      <p:ext uri="{BB962C8B-B14F-4D97-AF65-F5344CB8AC3E}">
        <p14:creationId xmlns:p14="http://schemas.microsoft.com/office/powerpoint/2010/main" val="4164182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r>
              <a:rPr lang="fr-FR" sz="2400" b="1" dirty="0"/>
              <a:t>Groupe 4 : </a:t>
            </a:r>
            <a:r>
              <a:rPr lang="fr-FR" sz="2400" dirty="0"/>
              <a:t>Entrée de l’expression par</a:t>
            </a:r>
            <a:br>
              <a:rPr lang="fr-FR" sz="2400" dirty="0"/>
            </a:br>
            <a:r>
              <a:rPr lang="fr-FR" sz="2400" dirty="0"/>
              <a:t> l’opérateur dans une interface graphique</a:t>
            </a:r>
          </a:p>
        </p:txBody>
      </p:sp>
      <p:sp>
        <p:nvSpPr>
          <p:cNvPr id="19459" name="Rectangle 3"/>
          <p:cNvSpPr>
            <a:spLocks noGrp="1" noChangeArrowheads="1"/>
          </p:cNvSpPr>
          <p:nvPr>
            <p:ph type="body" idx="4294967295"/>
          </p:nvPr>
        </p:nvSpPr>
        <p:spPr>
          <a:xfrm>
            <a:off x="457200" y="1600200"/>
            <a:ext cx="8229600" cy="4724400"/>
          </a:xfrm>
        </p:spPr>
        <p:txBody>
          <a:bodyPr/>
          <a:lstStyle/>
          <a:p>
            <a:pPr marL="0" indent="0">
              <a:buNone/>
            </a:pPr>
            <a:r>
              <a:rPr lang="fr-FR" sz="1800" dirty="0"/>
              <a:t>La saisie sera effectuée dans une interface graphique qui fournira les mêmes fonctionnalités que la saisie dans un terminal.</a:t>
            </a:r>
          </a:p>
          <a:p>
            <a:endParaRPr lang="fr-FR" sz="1800" dirty="0"/>
          </a:p>
          <a:p>
            <a:pPr marL="0" indent="0" eaLnBrk="1" hangingPunct="1">
              <a:lnSpc>
                <a:spcPct val="80000"/>
              </a:lnSpc>
            </a:pPr>
            <a:endParaRPr lang="fr-FR" sz="2400" dirty="0"/>
          </a:p>
        </p:txBody>
      </p:sp>
      <p:sp>
        <p:nvSpPr>
          <p:cNvPr id="19460" name="Espace réservé du numéro de diapositive 3"/>
          <p:cNvSpPr>
            <a:spLocks noGrp="1"/>
          </p:cNvSpPr>
          <p:nvPr>
            <p:ph type="sldNum" sz="quarter" idx="12"/>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60BBF35-E791-47D3-BBB6-65D2F44D6FEC}" type="slidenum">
              <a:rPr lang="fr-FR" sz="1400" smtClean="0"/>
              <a:pPr eaLnBrk="1" hangingPunct="1"/>
              <a:t>6</a:t>
            </a:fld>
            <a:endParaRPr lang="fr-FR" sz="1400"/>
          </a:p>
        </p:txBody>
      </p:sp>
      <p:grpSp>
        <p:nvGrpSpPr>
          <p:cNvPr id="3" name="Groupe 2"/>
          <p:cNvGrpSpPr/>
          <p:nvPr/>
        </p:nvGrpSpPr>
        <p:grpSpPr>
          <a:xfrm>
            <a:off x="609600" y="2424916"/>
            <a:ext cx="1879491" cy="1915836"/>
            <a:chOff x="914400" y="3276600"/>
            <a:chExt cx="2619375" cy="2754036"/>
          </a:xfrm>
        </p:grpSpPr>
        <p:pic>
          <p:nvPicPr>
            <p:cNvPr id="1026" name="Picture 2" descr="Agile Testing - UX24/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3276600"/>
              <a:ext cx="2619375" cy="2754036"/>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p:cNvSpPr txBox="1"/>
            <p:nvPr/>
          </p:nvSpPr>
          <p:spPr>
            <a:xfrm>
              <a:off x="1917753" y="3962399"/>
              <a:ext cx="655021" cy="1017594"/>
            </a:xfrm>
            <a:prstGeom prst="rect">
              <a:avLst/>
            </a:prstGeom>
            <a:noFill/>
          </p:spPr>
          <p:txBody>
            <a:bodyPr wrap="none" rtlCol="0">
              <a:spAutoFit/>
            </a:bodyPr>
            <a:lstStyle/>
            <a:p>
              <a:r>
                <a:rPr lang="fr-FR" sz="4000" b="1" dirty="0"/>
                <a:t>1</a:t>
              </a:r>
              <a:endParaRPr lang="fr-FR" sz="6000" b="1" dirty="0"/>
            </a:p>
          </p:txBody>
        </p:sp>
      </p:grpSp>
      <p:sp>
        <p:nvSpPr>
          <p:cNvPr id="4" name="Rectangle 3"/>
          <p:cNvSpPr/>
          <p:nvPr/>
        </p:nvSpPr>
        <p:spPr>
          <a:xfrm>
            <a:off x="2696911" y="2895600"/>
            <a:ext cx="5867400" cy="646331"/>
          </a:xfrm>
          <a:prstGeom prst="rect">
            <a:avLst/>
          </a:prstGeom>
        </p:spPr>
        <p:txBody>
          <a:bodyPr wrap="square">
            <a:spAutoFit/>
          </a:bodyPr>
          <a:lstStyle/>
          <a:p>
            <a:r>
              <a:rPr lang="en-US" dirty="0"/>
              <a:t>La première </a:t>
            </a:r>
            <a:r>
              <a:rPr lang="en-US" dirty="0" err="1"/>
              <a:t>itération</a:t>
            </a:r>
            <a:r>
              <a:rPr lang="en-US" dirty="0"/>
              <a:t> ne </a:t>
            </a:r>
            <a:r>
              <a:rPr lang="en-US" dirty="0" err="1"/>
              <a:t>traitera</a:t>
            </a:r>
            <a:r>
              <a:rPr lang="en-US" dirty="0"/>
              <a:t> </a:t>
            </a:r>
            <a:r>
              <a:rPr lang="en-US" dirty="0" err="1"/>
              <a:t>que</a:t>
            </a:r>
            <a:r>
              <a:rPr lang="en-US" dirty="0"/>
              <a:t> la </a:t>
            </a:r>
            <a:r>
              <a:rPr lang="en-US" dirty="0" err="1"/>
              <a:t>saisie</a:t>
            </a:r>
            <a:r>
              <a:rPr lang="en-US" dirty="0"/>
              <a:t> </a:t>
            </a:r>
            <a:r>
              <a:rPr lang="en-US" dirty="0" err="1"/>
              <a:t>d’une</a:t>
            </a:r>
            <a:r>
              <a:rPr lang="en-US" dirty="0"/>
              <a:t> addition simple entre </a:t>
            </a:r>
            <a:r>
              <a:rPr lang="en-US" dirty="0" err="1"/>
              <a:t>deux</a:t>
            </a:r>
            <a:r>
              <a:rPr lang="en-US" dirty="0"/>
              <a:t> </a:t>
            </a:r>
            <a:r>
              <a:rPr lang="en-US" dirty="0" err="1"/>
              <a:t>constantes</a:t>
            </a:r>
            <a:r>
              <a:rPr lang="en-US" dirty="0"/>
              <a:t>.</a:t>
            </a:r>
            <a:endParaRPr lang="fr-FR" dirty="0"/>
          </a:p>
        </p:txBody>
      </p:sp>
      <p:sp>
        <p:nvSpPr>
          <p:cNvPr id="6" name="Rectangle 5"/>
          <p:cNvSpPr/>
          <p:nvPr/>
        </p:nvSpPr>
        <p:spPr>
          <a:xfrm>
            <a:off x="2773111" y="4648200"/>
            <a:ext cx="5715000" cy="1200329"/>
          </a:xfrm>
          <a:prstGeom prst="rect">
            <a:avLst/>
          </a:prstGeom>
        </p:spPr>
        <p:txBody>
          <a:bodyPr wrap="square">
            <a:spAutoFit/>
          </a:bodyPr>
          <a:lstStyle/>
          <a:p>
            <a:r>
              <a:rPr lang="en-US" dirty="0"/>
              <a:t>Pour la </a:t>
            </a:r>
            <a:r>
              <a:rPr lang="en-US" dirty="0" err="1"/>
              <a:t>deuxième</a:t>
            </a:r>
            <a:r>
              <a:rPr lang="en-US" dirty="0"/>
              <a:t> iteration, le </a:t>
            </a:r>
            <a:r>
              <a:rPr lang="en-US" dirty="0" err="1"/>
              <a:t>groupe</a:t>
            </a:r>
            <a:r>
              <a:rPr lang="en-US" dirty="0"/>
              <a:t> </a:t>
            </a:r>
            <a:r>
              <a:rPr lang="en-US" dirty="0" err="1"/>
              <a:t>devra</a:t>
            </a:r>
            <a:r>
              <a:rPr lang="en-US" dirty="0"/>
              <a:t> </a:t>
            </a:r>
            <a:r>
              <a:rPr lang="en-US" dirty="0" err="1"/>
              <a:t>intégrer</a:t>
            </a:r>
            <a:r>
              <a:rPr lang="en-US" dirty="0"/>
              <a:t> les </a:t>
            </a:r>
            <a:r>
              <a:rPr lang="en-US" dirty="0" err="1"/>
              <a:t>résultats</a:t>
            </a:r>
            <a:r>
              <a:rPr lang="en-US" dirty="0"/>
              <a:t> des </a:t>
            </a:r>
            <a:r>
              <a:rPr lang="en-US" dirty="0" err="1"/>
              <a:t>autres</a:t>
            </a:r>
            <a:r>
              <a:rPr lang="en-US" dirty="0"/>
              <a:t> </a:t>
            </a:r>
            <a:r>
              <a:rPr lang="en-US" dirty="0" err="1"/>
              <a:t>groupes</a:t>
            </a:r>
            <a:r>
              <a:rPr lang="en-US" dirty="0"/>
              <a:t> pour </a:t>
            </a:r>
            <a:r>
              <a:rPr lang="en-US" dirty="0" err="1"/>
              <a:t>permettre</a:t>
            </a:r>
            <a:r>
              <a:rPr lang="en-US" dirty="0"/>
              <a:t> la </a:t>
            </a:r>
            <a:r>
              <a:rPr lang="en-US" dirty="0" err="1"/>
              <a:t>saisie</a:t>
            </a:r>
            <a:r>
              <a:rPr lang="en-US" dirty="0"/>
              <a:t> </a:t>
            </a:r>
            <a:r>
              <a:rPr lang="en-US" dirty="0" err="1"/>
              <a:t>d’une</a:t>
            </a:r>
            <a:r>
              <a:rPr lang="en-US" dirty="0"/>
              <a:t> expression plus </a:t>
            </a:r>
            <a:r>
              <a:rPr lang="en-US" dirty="0" err="1"/>
              <a:t>complexe</a:t>
            </a:r>
            <a:r>
              <a:rPr lang="en-US" dirty="0"/>
              <a:t> </a:t>
            </a:r>
            <a:r>
              <a:rPr lang="en-US" dirty="0" err="1"/>
              <a:t>contenant</a:t>
            </a:r>
            <a:r>
              <a:rPr lang="en-US" dirty="0"/>
              <a:t> variables et </a:t>
            </a:r>
            <a:r>
              <a:rPr lang="en-US" dirty="0" err="1"/>
              <a:t>nouvelles</a:t>
            </a:r>
            <a:r>
              <a:rPr lang="en-US" dirty="0"/>
              <a:t> </a:t>
            </a:r>
            <a:r>
              <a:rPr lang="en-US" dirty="0" err="1"/>
              <a:t>opérations</a:t>
            </a:r>
            <a:r>
              <a:rPr lang="en-US" dirty="0"/>
              <a:t>.</a:t>
            </a:r>
            <a:endParaRPr lang="fr-FR" dirty="0"/>
          </a:p>
        </p:txBody>
      </p:sp>
      <p:grpSp>
        <p:nvGrpSpPr>
          <p:cNvPr id="14" name="Groupe 13"/>
          <p:cNvGrpSpPr/>
          <p:nvPr/>
        </p:nvGrpSpPr>
        <p:grpSpPr>
          <a:xfrm>
            <a:off x="685800" y="4317505"/>
            <a:ext cx="1879491" cy="1915836"/>
            <a:chOff x="914400" y="3276600"/>
            <a:chExt cx="2619375" cy="2754036"/>
          </a:xfrm>
        </p:grpSpPr>
        <p:pic>
          <p:nvPicPr>
            <p:cNvPr id="15" name="Picture 2" descr="Agile Testing - UX24/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3276600"/>
              <a:ext cx="2619375" cy="2754036"/>
            </a:xfrm>
            <a:prstGeom prst="rect">
              <a:avLst/>
            </a:prstGeom>
            <a:noFill/>
            <a:extLst>
              <a:ext uri="{909E8E84-426E-40DD-AFC4-6F175D3DCCD1}">
                <a14:hiddenFill xmlns:a14="http://schemas.microsoft.com/office/drawing/2010/main">
                  <a:solidFill>
                    <a:srgbClr val="FFFFFF"/>
                  </a:solidFill>
                </a14:hiddenFill>
              </a:ext>
            </a:extLst>
          </p:spPr>
        </p:pic>
        <p:sp>
          <p:nvSpPr>
            <p:cNvPr id="16" name="ZoneTexte 15"/>
            <p:cNvSpPr txBox="1"/>
            <p:nvPr/>
          </p:nvSpPr>
          <p:spPr>
            <a:xfrm>
              <a:off x="1917753" y="3962399"/>
              <a:ext cx="655021" cy="1017594"/>
            </a:xfrm>
            <a:prstGeom prst="rect">
              <a:avLst/>
            </a:prstGeom>
            <a:noFill/>
          </p:spPr>
          <p:txBody>
            <a:bodyPr wrap="none" rtlCol="0">
              <a:spAutoFit/>
            </a:bodyPr>
            <a:lstStyle/>
            <a:p>
              <a:r>
                <a:rPr lang="fr-FR" sz="4000" b="1" dirty="0"/>
                <a:t>2</a:t>
              </a:r>
              <a:endParaRPr lang="fr-FR" sz="6000" b="1" dirty="0"/>
            </a:p>
          </p:txBody>
        </p:sp>
      </p:grpSp>
      <p:pic>
        <p:nvPicPr>
          <p:cNvPr id="7" name="Image 6">
            <a:extLst>
              <a:ext uri="{FF2B5EF4-FFF2-40B4-BE49-F238E27FC236}">
                <a16:creationId xmlns:a16="http://schemas.microsoft.com/office/drawing/2014/main" id="{5E1FEA14-1A3D-49DD-9BCE-A574642832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0" y="279000"/>
            <a:ext cx="1386305" cy="864000"/>
          </a:xfrm>
          <a:prstGeom prst="rect">
            <a:avLst/>
          </a:prstGeom>
        </p:spPr>
      </p:pic>
    </p:spTree>
    <p:extLst>
      <p:ext uri="{BB962C8B-B14F-4D97-AF65-F5344CB8AC3E}">
        <p14:creationId xmlns:p14="http://schemas.microsoft.com/office/powerpoint/2010/main" val="972956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r>
              <a:rPr lang="fr-FR" sz="3200" b="1" dirty="0"/>
              <a:t>Groupe 5 : </a:t>
            </a:r>
            <a:r>
              <a:rPr lang="fr-FR" sz="3200" dirty="0"/>
              <a:t>Grapheur 2D</a:t>
            </a:r>
          </a:p>
        </p:txBody>
      </p:sp>
      <p:sp>
        <p:nvSpPr>
          <p:cNvPr id="19459" name="Rectangle 3"/>
          <p:cNvSpPr>
            <a:spLocks noGrp="1" noChangeArrowheads="1"/>
          </p:cNvSpPr>
          <p:nvPr>
            <p:ph type="body" idx="4294967295"/>
          </p:nvPr>
        </p:nvSpPr>
        <p:spPr>
          <a:xfrm>
            <a:off x="2260490" y="1600200"/>
            <a:ext cx="6426309" cy="4724400"/>
          </a:xfrm>
        </p:spPr>
        <p:txBody>
          <a:bodyPr/>
          <a:lstStyle/>
          <a:p>
            <a:r>
              <a:rPr lang="fr-FR" sz="1800" dirty="0"/>
              <a:t>On souhaite tracer en 2D une expression contenant une variable dans un espace paramétrable par l’utilisateur.</a:t>
            </a:r>
          </a:p>
          <a:p>
            <a:r>
              <a:rPr lang="fr-FR" sz="1800" dirty="0"/>
              <a:t>On utilisera un </a:t>
            </a:r>
            <a:r>
              <a:rPr lang="fr-FR" sz="1800" dirty="0" err="1"/>
              <a:t>QtChart</a:t>
            </a:r>
            <a:r>
              <a:rPr lang="fr-FR" sz="1800" dirty="0"/>
              <a:t> pour cette représentation et les résultats du TD4 sur le design pattern MVC.  </a:t>
            </a:r>
          </a:p>
          <a:p>
            <a:r>
              <a:rPr lang="en-US" sz="1800" dirty="0"/>
              <a:t>La première </a:t>
            </a:r>
            <a:r>
              <a:rPr lang="en-US" sz="1800" dirty="0" err="1"/>
              <a:t>itération</a:t>
            </a:r>
            <a:r>
              <a:rPr lang="en-US" sz="1800" dirty="0"/>
              <a:t> </a:t>
            </a:r>
            <a:r>
              <a:rPr lang="en-US" sz="1800" dirty="0" err="1"/>
              <a:t>traitera</a:t>
            </a:r>
            <a:r>
              <a:rPr lang="en-US" sz="1800" dirty="0"/>
              <a:t> </a:t>
            </a:r>
            <a:r>
              <a:rPr lang="en-US" sz="1800" dirty="0" err="1"/>
              <a:t>une</a:t>
            </a:r>
            <a:r>
              <a:rPr lang="en-US" sz="1800" dirty="0"/>
              <a:t> expression </a:t>
            </a:r>
            <a:r>
              <a:rPr lang="en-US" sz="1800" dirty="0" err="1"/>
              <a:t>construite</a:t>
            </a:r>
            <a:r>
              <a:rPr lang="en-US" sz="1800" dirty="0"/>
              <a:t> par code </a:t>
            </a:r>
            <a:r>
              <a:rPr lang="en-US" sz="1800" dirty="0" err="1"/>
              <a:t>dont</a:t>
            </a:r>
            <a:r>
              <a:rPr lang="en-US" sz="1800" dirty="0"/>
              <a:t> on </a:t>
            </a:r>
            <a:r>
              <a:rPr lang="en-US" sz="1800" dirty="0" err="1"/>
              <a:t>changera</a:t>
            </a:r>
            <a:r>
              <a:rPr lang="en-US" sz="1800" dirty="0"/>
              <a:t> les </a:t>
            </a:r>
            <a:r>
              <a:rPr lang="en-US" sz="1800" dirty="0" err="1"/>
              <a:t>valeurs</a:t>
            </a:r>
            <a:r>
              <a:rPr lang="en-US" sz="1800" dirty="0"/>
              <a:t> des </a:t>
            </a:r>
            <a:r>
              <a:rPr lang="en-US" sz="1800" dirty="0" err="1"/>
              <a:t>constantes</a:t>
            </a:r>
            <a:r>
              <a:rPr lang="en-US" sz="1800" dirty="0"/>
              <a:t>.</a:t>
            </a:r>
            <a:endParaRPr lang="fr-FR" sz="1800" dirty="0"/>
          </a:p>
          <a:p>
            <a:pPr marL="0" indent="0">
              <a:buNone/>
            </a:pPr>
            <a:r>
              <a:rPr lang="en-US" sz="1800" dirty="0"/>
              <a:t> </a:t>
            </a:r>
          </a:p>
          <a:p>
            <a:pPr marL="0" indent="0">
              <a:buNone/>
            </a:pPr>
            <a:endParaRPr lang="en-US" sz="1800" dirty="0"/>
          </a:p>
          <a:p>
            <a:r>
              <a:rPr lang="en-US" sz="1800" dirty="0"/>
              <a:t>Dans la </a:t>
            </a:r>
            <a:r>
              <a:rPr lang="en-US" sz="1800" dirty="0" err="1"/>
              <a:t>deuxième</a:t>
            </a:r>
            <a:r>
              <a:rPr lang="en-US" sz="1800" dirty="0"/>
              <a:t> iteration, on </a:t>
            </a:r>
            <a:r>
              <a:rPr lang="en-US" sz="1800" dirty="0" err="1"/>
              <a:t>utilisera</a:t>
            </a:r>
            <a:r>
              <a:rPr lang="en-US" sz="1800" dirty="0"/>
              <a:t> la </a:t>
            </a:r>
            <a:r>
              <a:rPr lang="en-US" sz="1800" dirty="0" err="1"/>
              <a:t>classe</a:t>
            </a:r>
            <a:r>
              <a:rPr lang="en-US" sz="1800" dirty="0"/>
              <a:t> Variable du </a:t>
            </a:r>
            <a:r>
              <a:rPr lang="en-US" sz="1800" dirty="0" err="1"/>
              <a:t>groupe</a:t>
            </a:r>
            <a:r>
              <a:rPr lang="en-US" sz="1800" dirty="0"/>
              <a:t> 6 et </a:t>
            </a:r>
            <a:r>
              <a:rPr lang="en-US" sz="1800" dirty="0" err="1"/>
              <a:t>l’expression</a:t>
            </a:r>
            <a:r>
              <a:rPr lang="en-US" sz="1800" dirty="0"/>
              <a:t> à </a:t>
            </a:r>
            <a:r>
              <a:rPr lang="en-US" sz="1800" dirty="0" err="1"/>
              <a:t>représenter</a:t>
            </a:r>
            <a:r>
              <a:rPr lang="en-US" sz="1800" dirty="0"/>
              <a:t> sera </a:t>
            </a:r>
            <a:r>
              <a:rPr lang="en-US" sz="1800" dirty="0" err="1"/>
              <a:t>celle</a:t>
            </a:r>
            <a:r>
              <a:rPr lang="en-US" sz="1800" dirty="0"/>
              <a:t> </a:t>
            </a:r>
            <a:r>
              <a:rPr lang="en-US" sz="1800" dirty="0" err="1"/>
              <a:t>saisie</a:t>
            </a:r>
            <a:r>
              <a:rPr lang="en-US" sz="1800" dirty="0"/>
              <a:t> via </a:t>
            </a:r>
            <a:r>
              <a:rPr lang="en-US" sz="1800" dirty="0" err="1"/>
              <a:t>l’IHM</a:t>
            </a:r>
            <a:r>
              <a:rPr lang="en-US" sz="1800" dirty="0"/>
              <a:t> (cf. </a:t>
            </a:r>
            <a:r>
              <a:rPr lang="en-US" sz="1800" dirty="0" err="1"/>
              <a:t>groupe</a:t>
            </a:r>
            <a:r>
              <a:rPr lang="en-US" sz="1800" dirty="0"/>
              <a:t> </a:t>
            </a:r>
            <a:r>
              <a:rPr lang="en-US" sz="1800" dirty="0" err="1"/>
              <a:t>en</a:t>
            </a:r>
            <a:r>
              <a:rPr lang="en-US" sz="1800" dirty="0"/>
              <a:t> charge de </a:t>
            </a:r>
            <a:r>
              <a:rPr lang="en-US" sz="1800" dirty="0" err="1"/>
              <a:t>cette</a:t>
            </a:r>
            <a:r>
              <a:rPr lang="en-US" sz="1800" dirty="0"/>
              <a:t> </a:t>
            </a:r>
            <a:r>
              <a:rPr lang="en-US" sz="1800" dirty="0" err="1"/>
              <a:t>partie</a:t>
            </a:r>
            <a:r>
              <a:rPr lang="en-US" sz="1800" dirty="0"/>
              <a:t>). On </a:t>
            </a:r>
            <a:r>
              <a:rPr lang="en-US" sz="1800" dirty="0" err="1"/>
              <a:t>testera</a:t>
            </a:r>
            <a:r>
              <a:rPr lang="en-US" sz="1800" dirty="0"/>
              <a:t> que </a:t>
            </a:r>
            <a:r>
              <a:rPr lang="en-US" sz="1800" dirty="0" err="1"/>
              <a:t>l’expression</a:t>
            </a:r>
            <a:r>
              <a:rPr lang="en-US" sz="1800" dirty="0"/>
              <a:t> </a:t>
            </a:r>
            <a:r>
              <a:rPr lang="en-US" sz="1800" dirty="0" err="1"/>
              <a:t>comporte</a:t>
            </a:r>
            <a:r>
              <a:rPr lang="en-US" sz="1800" dirty="0"/>
              <a:t> bien </a:t>
            </a:r>
            <a:r>
              <a:rPr lang="en-US" sz="1800" dirty="0" err="1"/>
              <a:t>une</a:t>
            </a:r>
            <a:r>
              <a:rPr lang="en-US" sz="1800" dirty="0"/>
              <a:t> variable compatible </a:t>
            </a:r>
            <a:r>
              <a:rPr lang="en-US" sz="1800" dirty="0" err="1"/>
              <a:t>d’une</a:t>
            </a:r>
            <a:r>
              <a:rPr lang="en-US" sz="1800" dirty="0"/>
              <a:t> </a:t>
            </a:r>
            <a:r>
              <a:rPr lang="en-US" sz="1800" dirty="0" err="1"/>
              <a:t>représentation</a:t>
            </a:r>
            <a:r>
              <a:rPr lang="en-US" sz="1800" dirty="0"/>
              <a:t> 2D. </a:t>
            </a:r>
          </a:p>
          <a:p>
            <a:endParaRPr lang="fr-FR" sz="1800" dirty="0"/>
          </a:p>
          <a:p>
            <a:endParaRPr lang="fr-FR" sz="1800" dirty="0"/>
          </a:p>
          <a:p>
            <a:endParaRPr lang="fr-FR" sz="1800" dirty="0"/>
          </a:p>
          <a:p>
            <a:endParaRPr lang="fr-FR" sz="1800" dirty="0"/>
          </a:p>
          <a:p>
            <a:pPr marL="0" indent="0" eaLnBrk="1" hangingPunct="1">
              <a:lnSpc>
                <a:spcPct val="80000"/>
              </a:lnSpc>
            </a:pPr>
            <a:endParaRPr lang="fr-FR" sz="2400" dirty="0"/>
          </a:p>
        </p:txBody>
      </p:sp>
      <p:sp>
        <p:nvSpPr>
          <p:cNvPr id="19460" name="Espace réservé du numéro de diapositive 3"/>
          <p:cNvSpPr>
            <a:spLocks noGrp="1"/>
          </p:cNvSpPr>
          <p:nvPr>
            <p:ph type="sldNum" sz="quarter" idx="12"/>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60BBF35-E791-47D3-BBB6-65D2F44D6FEC}" type="slidenum">
              <a:rPr lang="fr-FR" sz="1400" smtClean="0"/>
              <a:pPr eaLnBrk="1" hangingPunct="1"/>
              <a:t>7</a:t>
            </a:fld>
            <a:endParaRPr lang="fr-FR" sz="1400" dirty="0"/>
          </a:p>
        </p:txBody>
      </p:sp>
      <p:grpSp>
        <p:nvGrpSpPr>
          <p:cNvPr id="6" name="Groupe 5"/>
          <p:cNvGrpSpPr/>
          <p:nvPr/>
        </p:nvGrpSpPr>
        <p:grpSpPr>
          <a:xfrm>
            <a:off x="355681" y="1600200"/>
            <a:ext cx="1879491" cy="1915836"/>
            <a:chOff x="914400" y="3276600"/>
            <a:chExt cx="2619375" cy="2754036"/>
          </a:xfrm>
        </p:grpSpPr>
        <p:pic>
          <p:nvPicPr>
            <p:cNvPr id="7" name="Picture 2" descr="Agile Testing - UX24/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3276600"/>
              <a:ext cx="2619375" cy="2754036"/>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p:cNvSpPr txBox="1"/>
            <p:nvPr/>
          </p:nvSpPr>
          <p:spPr>
            <a:xfrm>
              <a:off x="1917753" y="3962399"/>
              <a:ext cx="655021" cy="1017594"/>
            </a:xfrm>
            <a:prstGeom prst="rect">
              <a:avLst/>
            </a:prstGeom>
            <a:noFill/>
          </p:spPr>
          <p:txBody>
            <a:bodyPr wrap="none" rtlCol="0">
              <a:spAutoFit/>
            </a:bodyPr>
            <a:lstStyle/>
            <a:p>
              <a:r>
                <a:rPr lang="fr-FR" sz="4000" b="1" dirty="0"/>
                <a:t>1</a:t>
              </a:r>
              <a:endParaRPr lang="fr-FR" sz="6000" b="1" dirty="0"/>
            </a:p>
          </p:txBody>
        </p:sp>
      </p:grpSp>
      <p:grpSp>
        <p:nvGrpSpPr>
          <p:cNvPr id="9" name="Groupe 8"/>
          <p:cNvGrpSpPr/>
          <p:nvPr/>
        </p:nvGrpSpPr>
        <p:grpSpPr>
          <a:xfrm>
            <a:off x="381000" y="4267200"/>
            <a:ext cx="1879491" cy="1915836"/>
            <a:chOff x="914400" y="3276600"/>
            <a:chExt cx="2619375" cy="2754036"/>
          </a:xfrm>
        </p:grpSpPr>
        <p:pic>
          <p:nvPicPr>
            <p:cNvPr id="10" name="Picture 2" descr="Agile Testing - UX24/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3276600"/>
              <a:ext cx="2619375" cy="2754036"/>
            </a:xfrm>
            <a:prstGeom prst="rect">
              <a:avLst/>
            </a:prstGeom>
            <a:noFill/>
            <a:extLst>
              <a:ext uri="{909E8E84-426E-40DD-AFC4-6F175D3DCCD1}">
                <a14:hiddenFill xmlns:a14="http://schemas.microsoft.com/office/drawing/2010/main">
                  <a:solidFill>
                    <a:srgbClr val="FFFFFF"/>
                  </a:solidFill>
                </a14:hiddenFill>
              </a:ext>
            </a:extLst>
          </p:spPr>
        </p:pic>
        <p:sp>
          <p:nvSpPr>
            <p:cNvPr id="11" name="ZoneTexte 10"/>
            <p:cNvSpPr txBox="1"/>
            <p:nvPr/>
          </p:nvSpPr>
          <p:spPr>
            <a:xfrm>
              <a:off x="1917753" y="3962399"/>
              <a:ext cx="655021" cy="1017594"/>
            </a:xfrm>
            <a:prstGeom prst="rect">
              <a:avLst/>
            </a:prstGeom>
            <a:noFill/>
          </p:spPr>
          <p:txBody>
            <a:bodyPr wrap="none" rtlCol="0">
              <a:spAutoFit/>
            </a:bodyPr>
            <a:lstStyle/>
            <a:p>
              <a:r>
                <a:rPr lang="fr-FR" sz="4000" b="1" dirty="0"/>
                <a:t>2</a:t>
              </a:r>
              <a:endParaRPr lang="fr-FR" sz="6000" b="1" dirty="0"/>
            </a:p>
          </p:txBody>
        </p:sp>
      </p:grpSp>
      <p:pic>
        <p:nvPicPr>
          <p:cNvPr id="3" name="Image 2">
            <a:extLst>
              <a:ext uri="{FF2B5EF4-FFF2-40B4-BE49-F238E27FC236}">
                <a16:creationId xmlns:a16="http://schemas.microsoft.com/office/drawing/2014/main" id="{A2975113-D51C-410E-9C14-D42C9AACC2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5600" y="238298"/>
            <a:ext cx="1382400" cy="864000"/>
          </a:xfrm>
          <a:prstGeom prst="rect">
            <a:avLst/>
          </a:prstGeom>
        </p:spPr>
      </p:pic>
    </p:spTree>
    <p:extLst>
      <p:ext uri="{BB962C8B-B14F-4D97-AF65-F5344CB8AC3E}">
        <p14:creationId xmlns:p14="http://schemas.microsoft.com/office/powerpoint/2010/main" val="4204609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pPr eaLnBrk="1" hangingPunct="1"/>
            <a:r>
              <a:rPr lang="fr-FR" sz="3200" b="1" dirty="0"/>
              <a:t>Groupe 6 : </a:t>
            </a:r>
            <a:r>
              <a:rPr lang="fr-FR" sz="3200" dirty="0"/>
              <a:t>Les variables</a:t>
            </a:r>
            <a:endParaRPr lang="fr-FR" sz="3200" b="1" i="1" dirty="0"/>
          </a:p>
        </p:txBody>
      </p:sp>
      <p:sp>
        <p:nvSpPr>
          <p:cNvPr id="19459" name="Rectangle 3"/>
          <p:cNvSpPr>
            <a:spLocks noGrp="1" noChangeArrowheads="1"/>
          </p:cNvSpPr>
          <p:nvPr>
            <p:ph type="body" idx="4294967295"/>
          </p:nvPr>
        </p:nvSpPr>
        <p:spPr>
          <a:xfrm>
            <a:off x="2362200" y="1600200"/>
            <a:ext cx="6324600" cy="4724400"/>
          </a:xfrm>
        </p:spPr>
        <p:txBody>
          <a:bodyPr/>
          <a:lstStyle/>
          <a:p>
            <a:r>
              <a:rPr lang="fr-FR" sz="1800" dirty="0"/>
              <a:t>Dans cette suite, on souhaite enrichir les expressions arithmétiques manipulées avec des variables. On pourra ainsi traiter des expressions du type :  2x + 5 + 3y. Une même variable peut intervenir plusieurs fois dans l’expression comme dans : 2x + 3x.</a:t>
            </a:r>
          </a:p>
          <a:p>
            <a:r>
              <a:rPr lang="fr-FR" sz="1800" dirty="0"/>
              <a:t>Il doit être possible d’affecter une valeur à chaque variable pour permettre l’évaluation de l’expression.</a:t>
            </a:r>
          </a:p>
          <a:p>
            <a:endParaRPr lang="fr-FR" sz="1800" dirty="0"/>
          </a:p>
          <a:p>
            <a:pPr marL="0" indent="0">
              <a:buNone/>
            </a:pPr>
            <a:endParaRPr lang="fr-FR" sz="1800" dirty="0"/>
          </a:p>
          <a:p>
            <a:r>
              <a:rPr lang="fr-FR" sz="1800" dirty="0"/>
              <a:t>Itération 2 : Pour traiter convenablement les variables entrées </a:t>
            </a:r>
            <a:r>
              <a:rPr lang="fr-FR" sz="1800"/>
              <a:t>par l’opérateur, </a:t>
            </a:r>
            <a:r>
              <a:rPr lang="fr-FR" sz="1800" dirty="0"/>
              <a:t>en évitant de créer plusieurs variables avec le même nom, on emploiera une table de symboles. Elle permettra de rechercher une variable, retourner la valeur d’une variable (cas d’une variable apparaissant plusieurs fois dans une expression).</a:t>
            </a:r>
          </a:p>
          <a:p>
            <a:endParaRPr lang="fr-FR" sz="1800" dirty="0"/>
          </a:p>
          <a:p>
            <a:pPr marL="0" indent="0" eaLnBrk="1" hangingPunct="1">
              <a:lnSpc>
                <a:spcPct val="80000"/>
              </a:lnSpc>
            </a:pPr>
            <a:endParaRPr lang="fr-FR" sz="2400" dirty="0"/>
          </a:p>
        </p:txBody>
      </p:sp>
      <p:sp>
        <p:nvSpPr>
          <p:cNvPr id="19460" name="Espace réservé du numéro de diapositive 3"/>
          <p:cNvSpPr>
            <a:spLocks noGrp="1"/>
          </p:cNvSpPr>
          <p:nvPr>
            <p:ph type="sldNum" sz="quarter" idx="12"/>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60BBF35-E791-47D3-BBB6-65D2F44D6FEC}" type="slidenum">
              <a:rPr lang="fr-FR" sz="1400" smtClean="0"/>
              <a:pPr eaLnBrk="1" hangingPunct="1"/>
              <a:t>8</a:t>
            </a:fld>
            <a:endParaRPr lang="fr-FR" sz="1400"/>
          </a:p>
        </p:txBody>
      </p:sp>
      <p:grpSp>
        <p:nvGrpSpPr>
          <p:cNvPr id="7" name="Groupe 6"/>
          <p:cNvGrpSpPr/>
          <p:nvPr/>
        </p:nvGrpSpPr>
        <p:grpSpPr>
          <a:xfrm>
            <a:off x="355681" y="1600200"/>
            <a:ext cx="1879491" cy="1915836"/>
            <a:chOff x="914400" y="3276600"/>
            <a:chExt cx="2619375" cy="2754036"/>
          </a:xfrm>
        </p:grpSpPr>
        <p:pic>
          <p:nvPicPr>
            <p:cNvPr id="8" name="Picture 2" descr="Agile Testing - UX24/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3276600"/>
              <a:ext cx="2619375" cy="2754036"/>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p:cNvSpPr txBox="1"/>
            <p:nvPr/>
          </p:nvSpPr>
          <p:spPr>
            <a:xfrm>
              <a:off x="1917753" y="3962399"/>
              <a:ext cx="655021" cy="1017594"/>
            </a:xfrm>
            <a:prstGeom prst="rect">
              <a:avLst/>
            </a:prstGeom>
            <a:noFill/>
          </p:spPr>
          <p:txBody>
            <a:bodyPr wrap="none" rtlCol="0">
              <a:spAutoFit/>
            </a:bodyPr>
            <a:lstStyle/>
            <a:p>
              <a:r>
                <a:rPr lang="fr-FR" sz="4000" b="1" dirty="0"/>
                <a:t>1</a:t>
              </a:r>
              <a:endParaRPr lang="fr-FR" sz="6000" b="1" dirty="0"/>
            </a:p>
          </p:txBody>
        </p:sp>
      </p:grpSp>
      <p:grpSp>
        <p:nvGrpSpPr>
          <p:cNvPr id="10" name="Groupe 9"/>
          <p:cNvGrpSpPr/>
          <p:nvPr/>
        </p:nvGrpSpPr>
        <p:grpSpPr>
          <a:xfrm>
            <a:off x="381000" y="4267200"/>
            <a:ext cx="1879491" cy="1915836"/>
            <a:chOff x="914400" y="3276600"/>
            <a:chExt cx="2619375" cy="2754036"/>
          </a:xfrm>
        </p:grpSpPr>
        <p:pic>
          <p:nvPicPr>
            <p:cNvPr id="11" name="Picture 2" descr="Agile Testing - UX24/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3276600"/>
              <a:ext cx="2619375" cy="2754036"/>
            </a:xfrm>
            <a:prstGeom prst="rect">
              <a:avLst/>
            </a:prstGeom>
            <a:noFill/>
            <a:extLst>
              <a:ext uri="{909E8E84-426E-40DD-AFC4-6F175D3DCCD1}">
                <a14:hiddenFill xmlns:a14="http://schemas.microsoft.com/office/drawing/2010/main">
                  <a:solidFill>
                    <a:srgbClr val="FFFFFF"/>
                  </a:solidFill>
                </a14:hiddenFill>
              </a:ext>
            </a:extLst>
          </p:spPr>
        </p:pic>
        <p:sp>
          <p:nvSpPr>
            <p:cNvPr id="12" name="ZoneTexte 11"/>
            <p:cNvSpPr txBox="1"/>
            <p:nvPr/>
          </p:nvSpPr>
          <p:spPr>
            <a:xfrm>
              <a:off x="1917753" y="3962399"/>
              <a:ext cx="655021" cy="1017594"/>
            </a:xfrm>
            <a:prstGeom prst="rect">
              <a:avLst/>
            </a:prstGeom>
            <a:noFill/>
          </p:spPr>
          <p:txBody>
            <a:bodyPr wrap="none" rtlCol="0">
              <a:spAutoFit/>
            </a:bodyPr>
            <a:lstStyle/>
            <a:p>
              <a:r>
                <a:rPr lang="fr-FR" sz="4000" b="1" dirty="0"/>
                <a:t>2</a:t>
              </a:r>
              <a:endParaRPr lang="fr-FR" sz="6000" b="1" dirty="0"/>
            </a:p>
          </p:txBody>
        </p:sp>
      </p:grpSp>
      <p:pic>
        <p:nvPicPr>
          <p:cNvPr id="13" name="Image 12">
            <a:extLst>
              <a:ext uri="{FF2B5EF4-FFF2-40B4-BE49-F238E27FC236}">
                <a16:creationId xmlns:a16="http://schemas.microsoft.com/office/drawing/2014/main" id="{DC4ACB36-48A4-4E0B-96F2-669E217BA4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0" y="288887"/>
            <a:ext cx="1388225" cy="865197"/>
          </a:xfrm>
          <a:prstGeom prst="rect">
            <a:avLst/>
          </a:prstGeom>
        </p:spPr>
      </p:pic>
    </p:spTree>
    <p:extLst>
      <p:ext uri="{BB962C8B-B14F-4D97-AF65-F5344CB8AC3E}">
        <p14:creationId xmlns:p14="http://schemas.microsoft.com/office/powerpoint/2010/main" val="2262922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r>
              <a:rPr lang="fr-FR" sz="3200" b="1" dirty="0"/>
              <a:t>Groupe 7 : </a:t>
            </a:r>
            <a:r>
              <a:rPr lang="fr-FR" sz="3200" dirty="0"/>
              <a:t>Simplifications</a:t>
            </a:r>
          </a:p>
        </p:txBody>
      </p:sp>
      <p:sp>
        <p:nvSpPr>
          <p:cNvPr id="19459" name="Rectangle 3"/>
          <p:cNvSpPr>
            <a:spLocks noGrp="1" noChangeArrowheads="1"/>
          </p:cNvSpPr>
          <p:nvPr>
            <p:ph type="body" idx="4294967295"/>
          </p:nvPr>
        </p:nvSpPr>
        <p:spPr>
          <a:xfrm>
            <a:off x="2362200" y="1600200"/>
            <a:ext cx="6324600" cy="4724400"/>
          </a:xfrm>
        </p:spPr>
        <p:txBody>
          <a:bodyPr/>
          <a:lstStyle/>
          <a:p>
            <a:r>
              <a:rPr lang="fr-FR" sz="1800" dirty="0"/>
              <a:t>On souhaite pouvoir simplifier les expressions en calculant les opérations entre constantes.</a:t>
            </a:r>
          </a:p>
          <a:p>
            <a:r>
              <a:rPr lang="fr-FR" sz="1800" dirty="0"/>
              <a:t>Itération 1 : on traitera les simplifications « simples » comme :</a:t>
            </a:r>
          </a:p>
          <a:p>
            <a:pPr lvl="1"/>
            <a:r>
              <a:rPr lang="fr-FR" sz="1800" dirty="0"/>
              <a:t>(10 + 30) -&gt; 40</a:t>
            </a:r>
          </a:p>
          <a:p>
            <a:endParaRPr lang="fr-FR" sz="1800" dirty="0"/>
          </a:p>
          <a:p>
            <a:endParaRPr lang="fr-FR" sz="1800" dirty="0"/>
          </a:p>
          <a:p>
            <a:pPr marL="0" indent="0">
              <a:buNone/>
            </a:pPr>
            <a:endParaRPr lang="fr-FR" sz="1800" dirty="0"/>
          </a:p>
          <a:p>
            <a:pPr marL="0" indent="0">
              <a:buNone/>
            </a:pPr>
            <a:endParaRPr lang="fr-FR" sz="1800" dirty="0"/>
          </a:p>
          <a:p>
            <a:r>
              <a:rPr lang="fr-FR" sz="1800" dirty="0"/>
              <a:t>Itération 2 : on traitera les simplifications plus « profondes » comme :</a:t>
            </a:r>
          </a:p>
          <a:p>
            <a:pPr lvl="1"/>
            <a:r>
              <a:rPr lang="fr-FR" sz="1800" dirty="0"/>
              <a:t>(10 + 20) + (30 + x)	 	</a:t>
            </a:r>
            <a:r>
              <a:rPr lang="fr-FR" sz="1800" dirty="0">
                <a:sym typeface="Wingdings" pitchFamily="2" charset="2"/>
              </a:rPr>
              <a:t></a:t>
            </a:r>
            <a:r>
              <a:rPr lang="fr-FR" sz="1800" dirty="0"/>
              <a:t> 60 + x</a:t>
            </a:r>
          </a:p>
          <a:p>
            <a:pPr lvl="1"/>
            <a:r>
              <a:rPr lang="fr-FR" sz="1800" dirty="0"/>
              <a:t>Ou ((3+ 4) * 2 + a) / b 	</a:t>
            </a:r>
            <a:r>
              <a:rPr lang="fr-FR" sz="1800" dirty="0">
                <a:sym typeface="Wingdings" pitchFamily="2" charset="2"/>
              </a:rPr>
              <a:t> </a:t>
            </a:r>
            <a:r>
              <a:rPr lang="fr-FR" sz="1800" dirty="0"/>
              <a:t>(a + 14) / b</a:t>
            </a:r>
          </a:p>
          <a:p>
            <a:pPr lvl="1"/>
            <a:endParaRPr lang="fr-FR" sz="1400" dirty="0"/>
          </a:p>
          <a:p>
            <a:endParaRPr lang="fr-FR" sz="1800" dirty="0"/>
          </a:p>
          <a:p>
            <a:pPr marL="0" indent="0" eaLnBrk="1" hangingPunct="1">
              <a:lnSpc>
                <a:spcPct val="80000"/>
              </a:lnSpc>
            </a:pPr>
            <a:endParaRPr lang="fr-FR" sz="2400" dirty="0"/>
          </a:p>
        </p:txBody>
      </p:sp>
      <p:sp>
        <p:nvSpPr>
          <p:cNvPr id="19460" name="Espace réservé du numéro de diapositive 3"/>
          <p:cNvSpPr>
            <a:spLocks noGrp="1"/>
          </p:cNvSpPr>
          <p:nvPr>
            <p:ph type="sldNum" sz="quarter" idx="12"/>
          </p:nvPr>
        </p:nvSpPr>
        <p:spPr>
          <a:xfrm>
            <a:off x="6553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60BBF35-E791-47D3-BBB6-65D2F44D6FEC}" type="slidenum">
              <a:rPr lang="fr-FR" sz="1400" smtClean="0"/>
              <a:pPr eaLnBrk="1" hangingPunct="1"/>
              <a:t>9</a:t>
            </a:fld>
            <a:endParaRPr lang="fr-FR" sz="1400"/>
          </a:p>
        </p:txBody>
      </p:sp>
      <p:grpSp>
        <p:nvGrpSpPr>
          <p:cNvPr id="5" name="Groupe 4"/>
          <p:cNvGrpSpPr/>
          <p:nvPr/>
        </p:nvGrpSpPr>
        <p:grpSpPr>
          <a:xfrm>
            <a:off x="355681" y="1600200"/>
            <a:ext cx="1879491" cy="1915836"/>
            <a:chOff x="914400" y="3276600"/>
            <a:chExt cx="2619375" cy="2754036"/>
          </a:xfrm>
        </p:grpSpPr>
        <p:pic>
          <p:nvPicPr>
            <p:cNvPr id="6" name="Picture 2" descr="Agile Testing - UX24/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3276600"/>
              <a:ext cx="2619375" cy="2754036"/>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p:cNvSpPr txBox="1"/>
            <p:nvPr/>
          </p:nvSpPr>
          <p:spPr>
            <a:xfrm>
              <a:off x="1917753" y="3962399"/>
              <a:ext cx="655021" cy="1017594"/>
            </a:xfrm>
            <a:prstGeom prst="rect">
              <a:avLst/>
            </a:prstGeom>
            <a:noFill/>
          </p:spPr>
          <p:txBody>
            <a:bodyPr wrap="none" rtlCol="0">
              <a:spAutoFit/>
            </a:bodyPr>
            <a:lstStyle/>
            <a:p>
              <a:r>
                <a:rPr lang="fr-FR" sz="4000" b="1" dirty="0"/>
                <a:t>1</a:t>
              </a:r>
              <a:endParaRPr lang="fr-FR" sz="6000" b="1" dirty="0"/>
            </a:p>
          </p:txBody>
        </p:sp>
      </p:grpSp>
      <p:grpSp>
        <p:nvGrpSpPr>
          <p:cNvPr id="8" name="Groupe 7"/>
          <p:cNvGrpSpPr/>
          <p:nvPr/>
        </p:nvGrpSpPr>
        <p:grpSpPr>
          <a:xfrm>
            <a:off x="381000" y="4267200"/>
            <a:ext cx="1879491" cy="1915836"/>
            <a:chOff x="914400" y="3276600"/>
            <a:chExt cx="2619375" cy="2754036"/>
          </a:xfrm>
        </p:grpSpPr>
        <p:pic>
          <p:nvPicPr>
            <p:cNvPr id="9" name="Picture 2" descr="Agile Testing - UX24/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3276600"/>
              <a:ext cx="2619375" cy="2754036"/>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p:cNvSpPr txBox="1"/>
            <p:nvPr/>
          </p:nvSpPr>
          <p:spPr>
            <a:xfrm>
              <a:off x="1917753" y="3962399"/>
              <a:ext cx="655021" cy="1017594"/>
            </a:xfrm>
            <a:prstGeom prst="rect">
              <a:avLst/>
            </a:prstGeom>
            <a:noFill/>
          </p:spPr>
          <p:txBody>
            <a:bodyPr wrap="none" rtlCol="0">
              <a:spAutoFit/>
            </a:bodyPr>
            <a:lstStyle/>
            <a:p>
              <a:r>
                <a:rPr lang="fr-FR" sz="4000" b="1" dirty="0"/>
                <a:t>2</a:t>
              </a:r>
              <a:endParaRPr lang="fr-FR" sz="6000" b="1" dirty="0"/>
            </a:p>
          </p:txBody>
        </p:sp>
      </p:grpSp>
      <p:pic>
        <p:nvPicPr>
          <p:cNvPr id="11" name="Image 10">
            <a:extLst>
              <a:ext uri="{FF2B5EF4-FFF2-40B4-BE49-F238E27FC236}">
                <a16:creationId xmlns:a16="http://schemas.microsoft.com/office/drawing/2014/main" id="{BF6307BC-55BF-4983-9D1C-DA8BA55D46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0" y="279000"/>
            <a:ext cx="1386305" cy="864000"/>
          </a:xfrm>
          <a:prstGeom prst="rect">
            <a:avLst/>
          </a:prstGeom>
        </p:spPr>
      </p:pic>
    </p:spTree>
    <p:extLst>
      <p:ext uri="{BB962C8B-B14F-4D97-AF65-F5344CB8AC3E}">
        <p14:creationId xmlns:p14="http://schemas.microsoft.com/office/powerpoint/2010/main" val="518978832"/>
      </p:ext>
    </p:extLst>
  </p:cSld>
  <p:clrMapOvr>
    <a:masterClrMapping/>
  </p:clrMapOvr>
</p:sld>
</file>

<file path=ppt/theme/theme1.xml><?xml version="1.0" encoding="utf-8"?>
<a:theme xmlns:a="http://schemas.openxmlformats.org/drawingml/2006/main" name="Radial">
  <a:themeElements>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Rad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8F77EE7031B941878AE5D9E1C837F2" ma:contentTypeVersion="4" ma:contentTypeDescription="Crée un document." ma:contentTypeScope="" ma:versionID="f3818ddb0a8cda50cac22104915eb10f">
  <xsd:schema xmlns:xsd="http://www.w3.org/2001/XMLSchema" xmlns:xs="http://www.w3.org/2001/XMLSchema" xmlns:p="http://schemas.microsoft.com/office/2006/metadata/properties" xmlns:ns2="b66a5e05-dfbf-409d-8df0-d410f3787a41" targetNamespace="http://schemas.microsoft.com/office/2006/metadata/properties" ma:root="true" ma:fieldsID="fd503b992ab67494d64e28e166e45fa9" ns2:_="">
    <xsd:import namespace="b66a5e05-dfbf-409d-8df0-d410f3787a4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6a5e05-dfbf-409d-8df0-d410f3787a4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9B8A2C-F783-454A-B4D5-C510D74C3362}">
  <ds:schemaRefs>
    <ds:schemaRef ds:uri="http://schemas.microsoft.com/office/2006/documentManagement/types"/>
    <ds:schemaRef ds:uri="http://purl.org/dc/dcmitype/"/>
    <ds:schemaRef ds:uri="84eb9207-31f7-4e41-a0f5-44b2cdb5253c"/>
    <ds:schemaRef ds:uri="http://purl.org/dc/elements/1.1/"/>
    <ds:schemaRef ds:uri="http://www.w3.org/XML/1998/namespace"/>
    <ds:schemaRef ds:uri="http://schemas.microsoft.com/office/infopath/2007/PartnerControls"/>
    <ds:schemaRef ds:uri="http://purl.org/dc/terms/"/>
    <ds:schemaRef ds:uri="http://schemas.openxmlformats.org/package/2006/metadata/core-properties"/>
    <ds:schemaRef ds:uri="d6ad7cf6-ac96-430a-b72d-e754b1174238"/>
    <ds:schemaRef ds:uri="http://schemas.microsoft.com/office/2006/metadata/properties"/>
  </ds:schemaRefs>
</ds:datastoreItem>
</file>

<file path=customXml/itemProps2.xml><?xml version="1.0" encoding="utf-8"?>
<ds:datastoreItem xmlns:ds="http://schemas.openxmlformats.org/officeDocument/2006/customXml" ds:itemID="{C1FDAD50-3481-4464-9A43-E555849A8C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66a5e05-dfbf-409d-8df0-d410f3787a4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DDC766B-FE44-47B6-929A-7AFE9BCD17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12824</TotalTime>
  <Words>672</Words>
  <Application>Microsoft Office PowerPoint</Application>
  <PresentationFormat>Affichage à l'écran (4:3)</PresentationFormat>
  <Paragraphs>152</Paragraphs>
  <Slides>12</Slides>
  <Notes>1</Notes>
  <HiddenSlides>0</HiddenSlides>
  <MMClips>0</MMClips>
  <ScaleCrop>false</ScaleCrop>
  <HeadingPairs>
    <vt:vector size="4" baseType="variant">
      <vt:variant>
        <vt:lpstr>Thème</vt:lpstr>
      </vt:variant>
      <vt:variant>
        <vt:i4>1</vt:i4>
      </vt:variant>
      <vt:variant>
        <vt:lpstr>Titres des diapositives</vt:lpstr>
      </vt:variant>
      <vt:variant>
        <vt:i4>12</vt:i4>
      </vt:variant>
    </vt:vector>
  </HeadingPairs>
  <TitlesOfParts>
    <vt:vector size="13" baseType="lpstr">
      <vt:lpstr>Radial</vt:lpstr>
      <vt:lpstr>Suites du projet / Introduction</vt:lpstr>
      <vt:lpstr>Groupe 1 : Entrée de l’expression par l’opérateur dans un terminal</vt:lpstr>
      <vt:lpstr>Groupe 1 : Entrée de l’expression par l’opérateur dans un terminal</vt:lpstr>
      <vt:lpstr>Groupe 2 : Sauvegarde &amp; chargement </vt:lpstr>
      <vt:lpstr>Groupe 3 : IHM</vt:lpstr>
      <vt:lpstr>Groupe 4 : Entrée de l’expression par  l’opérateur dans une interface graphique</vt:lpstr>
      <vt:lpstr>Groupe 5 : Grapheur 2D</vt:lpstr>
      <vt:lpstr>Groupe 6 : Les variables</vt:lpstr>
      <vt:lpstr>Groupe 7 : Simplifications</vt:lpstr>
      <vt:lpstr>Groupe 8 : Extension des opérateurs</vt:lpstr>
      <vt:lpstr>Groupe 9 : Grapheur 3D</vt:lpstr>
      <vt:lpstr>Groupe 10 : Gestion de projet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Alain</dc:creator>
  <cp:lastModifiedBy>Alain Sauron</cp:lastModifiedBy>
  <cp:revision>487</cp:revision>
  <cp:lastPrinted>2019-10-09T18:37:18Z</cp:lastPrinted>
  <dcterms:created xsi:type="dcterms:W3CDTF">1601-01-01T00:00:00Z</dcterms:created>
  <dcterms:modified xsi:type="dcterms:W3CDTF">2024-10-12T21:45:51Z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ContentTypeId">
    <vt:lpwstr>0x010100798F77EE7031B941878AE5D9E1C837F2</vt:lpwstr>
  </property>
</Properties>
</file>