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6" r:id="rId4"/>
    <p:sldId id="267" r:id="rId5"/>
    <p:sldId id="268" r:id="rId6"/>
    <p:sldId id="269" r:id="rId7"/>
    <p:sldId id="270" r:id="rId8"/>
    <p:sldId id="257" r:id="rId9"/>
    <p:sldId id="272" r:id="rId10"/>
    <p:sldId id="258" r:id="rId11"/>
    <p:sldId id="259" r:id="rId12"/>
    <p:sldId id="273" r:id="rId13"/>
    <p:sldId id="260" r:id="rId14"/>
    <p:sldId id="274" r:id="rId15"/>
    <p:sldId id="276" r:id="rId16"/>
    <p:sldId id="275" r:id="rId17"/>
    <p:sldId id="262" r:id="rId18"/>
    <p:sldId id="263" r:id="rId19"/>
    <p:sldId id="277" r:id="rId20"/>
    <p:sldId id="278" r:id="rId21"/>
    <p:sldId id="279" r:id="rId22"/>
    <p:sldId id="280" r:id="rId23"/>
    <p:sldId id="281" r:id="rId24"/>
    <p:sldId id="271" r:id="rId25"/>
    <p:sldId id="26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EA4FF80-47C3-4A2D-B82A-53E947B72360}" type="datetimeFigureOut">
              <a:rPr lang="en-US" smtClean="0"/>
              <a:t>08/26/2021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25D4E55-F11F-4FBF-A140-608278C3C660}"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90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4FF80-47C3-4A2D-B82A-53E947B72360}"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D4E55-F11F-4FBF-A140-608278C3C660}" type="slidenum">
              <a:rPr lang="en-US" smtClean="0"/>
              <a:t>‹#›</a:t>
            </a:fld>
            <a:endParaRPr lang="en-US"/>
          </a:p>
        </p:txBody>
      </p:sp>
    </p:spTree>
    <p:extLst>
      <p:ext uri="{BB962C8B-B14F-4D97-AF65-F5344CB8AC3E}">
        <p14:creationId xmlns:p14="http://schemas.microsoft.com/office/powerpoint/2010/main" val="123090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4FF80-47C3-4A2D-B82A-53E947B72360}"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D4E55-F11F-4FBF-A140-608278C3C660}" type="slidenum">
              <a:rPr lang="en-US" smtClean="0"/>
              <a:t>‹#›</a:t>
            </a:fld>
            <a:endParaRPr lang="en-US"/>
          </a:p>
        </p:txBody>
      </p:sp>
    </p:spTree>
    <p:extLst>
      <p:ext uri="{BB962C8B-B14F-4D97-AF65-F5344CB8AC3E}">
        <p14:creationId xmlns:p14="http://schemas.microsoft.com/office/powerpoint/2010/main" val="113316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4FF80-47C3-4A2D-B82A-53E947B72360}"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D4E55-F11F-4FBF-A140-608278C3C660}" type="slidenum">
              <a:rPr lang="en-US" smtClean="0"/>
              <a:t>‹#›</a:t>
            </a:fld>
            <a:endParaRPr lang="en-US"/>
          </a:p>
        </p:txBody>
      </p:sp>
    </p:spTree>
    <p:extLst>
      <p:ext uri="{BB962C8B-B14F-4D97-AF65-F5344CB8AC3E}">
        <p14:creationId xmlns:p14="http://schemas.microsoft.com/office/powerpoint/2010/main" val="231404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4FF80-47C3-4A2D-B82A-53E947B72360}"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D4E55-F11F-4FBF-A140-608278C3C660}"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01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A4FF80-47C3-4A2D-B82A-53E947B72360}" type="datetimeFigureOut">
              <a:rPr lang="en-US" smtClean="0"/>
              <a:t>08/26/2021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D4E55-F11F-4FBF-A140-608278C3C660}" type="slidenum">
              <a:rPr lang="en-US" smtClean="0"/>
              <a:t>‹#›</a:t>
            </a:fld>
            <a:endParaRPr lang="en-US"/>
          </a:p>
        </p:txBody>
      </p:sp>
    </p:spTree>
    <p:extLst>
      <p:ext uri="{BB962C8B-B14F-4D97-AF65-F5344CB8AC3E}">
        <p14:creationId xmlns:p14="http://schemas.microsoft.com/office/powerpoint/2010/main" val="210210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A4FF80-47C3-4A2D-B82A-53E947B72360}" type="datetimeFigureOut">
              <a:rPr lang="en-US" smtClean="0"/>
              <a:t>08/26/2021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D4E55-F11F-4FBF-A140-608278C3C660}" type="slidenum">
              <a:rPr lang="en-US" smtClean="0"/>
              <a:t>‹#›</a:t>
            </a:fld>
            <a:endParaRPr lang="en-US"/>
          </a:p>
        </p:txBody>
      </p:sp>
    </p:spTree>
    <p:extLst>
      <p:ext uri="{BB962C8B-B14F-4D97-AF65-F5344CB8AC3E}">
        <p14:creationId xmlns:p14="http://schemas.microsoft.com/office/powerpoint/2010/main" val="387701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A4FF80-47C3-4A2D-B82A-53E947B72360}" type="datetimeFigureOut">
              <a:rPr lang="en-US" smtClean="0"/>
              <a:t>08/26/2021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D4E55-F11F-4FBF-A140-608278C3C660}" type="slidenum">
              <a:rPr lang="en-US" smtClean="0"/>
              <a:t>‹#›</a:t>
            </a:fld>
            <a:endParaRPr lang="en-US"/>
          </a:p>
        </p:txBody>
      </p:sp>
    </p:spTree>
    <p:extLst>
      <p:ext uri="{BB962C8B-B14F-4D97-AF65-F5344CB8AC3E}">
        <p14:creationId xmlns:p14="http://schemas.microsoft.com/office/powerpoint/2010/main" val="153918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4FF80-47C3-4A2D-B82A-53E947B72360}" type="datetimeFigureOut">
              <a:rPr lang="en-US" smtClean="0"/>
              <a:t>08/26/2021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D4E55-F11F-4FBF-A140-608278C3C660}" type="slidenum">
              <a:rPr lang="en-US" smtClean="0"/>
              <a:t>‹#›</a:t>
            </a:fld>
            <a:endParaRPr lang="en-US"/>
          </a:p>
        </p:txBody>
      </p:sp>
    </p:spTree>
    <p:extLst>
      <p:ext uri="{BB962C8B-B14F-4D97-AF65-F5344CB8AC3E}">
        <p14:creationId xmlns:p14="http://schemas.microsoft.com/office/powerpoint/2010/main" val="141607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A4FF80-47C3-4A2D-B82A-53E947B72360}" type="datetimeFigureOut">
              <a:rPr lang="en-US" smtClean="0"/>
              <a:t>08/26/2021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D4E55-F11F-4FBF-A140-608278C3C660}" type="slidenum">
              <a:rPr lang="en-US" smtClean="0"/>
              <a:t>‹#›</a:t>
            </a:fld>
            <a:endParaRPr lang="en-US"/>
          </a:p>
        </p:txBody>
      </p:sp>
    </p:spTree>
    <p:extLst>
      <p:ext uri="{BB962C8B-B14F-4D97-AF65-F5344CB8AC3E}">
        <p14:creationId xmlns:p14="http://schemas.microsoft.com/office/powerpoint/2010/main" val="51452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A4FF80-47C3-4A2D-B82A-53E947B72360}" type="datetimeFigureOut">
              <a:rPr lang="en-US" smtClean="0"/>
              <a:t>08/26/2021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D4E55-F11F-4FBF-A140-608278C3C660}" type="slidenum">
              <a:rPr lang="en-US" smtClean="0"/>
              <a:t>‹#›</a:t>
            </a:fld>
            <a:endParaRPr lang="en-US"/>
          </a:p>
        </p:txBody>
      </p:sp>
    </p:spTree>
    <p:extLst>
      <p:ext uri="{BB962C8B-B14F-4D97-AF65-F5344CB8AC3E}">
        <p14:creationId xmlns:p14="http://schemas.microsoft.com/office/powerpoint/2010/main" val="81155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EA4FF80-47C3-4A2D-B82A-53E947B72360}" type="datetimeFigureOut">
              <a:rPr lang="en-US" smtClean="0"/>
              <a:t>08/26/2021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25D4E55-F11F-4FBF-A140-608278C3C660}" type="slidenum">
              <a:rPr lang="en-US" smtClean="0"/>
              <a:t>‹#›</a:t>
            </a:fld>
            <a:endParaRPr lang="en-US"/>
          </a:p>
        </p:txBody>
      </p:sp>
    </p:spTree>
    <p:extLst>
      <p:ext uri="{BB962C8B-B14F-4D97-AF65-F5344CB8AC3E}">
        <p14:creationId xmlns:p14="http://schemas.microsoft.com/office/powerpoint/2010/main" val="1490929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4868E87-DFB1-4005-A8CD-6C4D23A4A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939" y="4031370"/>
            <a:ext cx="1169551" cy="11695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FB2CEA-28B2-4D27-99AA-8CA3B8C93413}"/>
              </a:ext>
            </a:extLst>
          </p:cNvPr>
          <p:cNvSpPr txBox="1"/>
          <p:nvPr/>
        </p:nvSpPr>
        <p:spPr>
          <a:xfrm>
            <a:off x="5560846" y="4354795"/>
            <a:ext cx="6098344" cy="1292662"/>
          </a:xfrm>
          <a:prstGeom prst="rect">
            <a:avLst/>
          </a:prstGeom>
          <a:noFill/>
        </p:spPr>
        <p:txBody>
          <a:bodyPr wrap="square">
            <a:spAutoFit/>
          </a:bodyPr>
          <a:lstStyle/>
          <a:p>
            <a:r>
              <a:rPr lang="sv-SE" sz="2000" b="1" i="0" dirty="0">
                <a:solidFill>
                  <a:srgbClr val="C00000"/>
                </a:solidFill>
                <a:effectLst/>
                <a:latin typeface="Roboto" panose="02000000000000000000" pitchFamily="2" charset="0"/>
              </a:rPr>
              <a:t>Dr. Niharika Singh,</a:t>
            </a:r>
          </a:p>
          <a:p>
            <a:r>
              <a:rPr lang="sv-SE" i="1" dirty="0">
                <a:solidFill>
                  <a:srgbClr val="002060"/>
                </a:solidFill>
                <a:effectLst/>
                <a:latin typeface="Times New Roman" panose="02020603050405020304" pitchFamily="18" charset="0"/>
                <a:cs typeface="Times New Roman" panose="02020603050405020304" pitchFamily="18" charset="0"/>
              </a:rPr>
              <a:t>Course Instructor, (TC1)</a:t>
            </a:r>
          </a:p>
          <a:p>
            <a:br>
              <a:rPr lang="en-US" sz="2000" b="0" i="0" dirty="0">
                <a:solidFill>
                  <a:srgbClr val="222222"/>
                </a:solidFill>
                <a:effectLst/>
                <a:latin typeface="Roboto" panose="02000000000000000000" pitchFamily="2" charset="0"/>
              </a:rPr>
            </a:br>
            <a:endParaRPr lang="en-US" sz="2000" dirty="0"/>
          </a:p>
        </p:txBody>
      </p:sp>
      <p:pic>
        <p:nvPicPr>
          <p:cNvPr id="7" name="Picture 6">
            <a:extLst>
              <a:ext uri="{FF2B5EF4-FFF2-40B4-BE49-F238E27FC236}">
                <a16:creationId xmlns:a16="http://schemas.microsoft.com/office/drawing/2014/main" id="{F6E92B62-9B3C-45BE-9332-1A28D9FC1CBC}"/>
              </a:ext>
            </a:extLst>
          </p:cNvPr>
          <p:cNvPicPr>
            <a:picLocks noChangeAspect="1"/>
          </p:cNvPicPr>
          <p:nvPr/>
        </p:nvPicPr>
        <p:blipFill>
          <a:blip r:embed="rId3"/>
          <a:stretch>
            <a:fillRect/>
          </a:stretch>
        </p:blipFill>
        <p:spPr>
          <a:xfrm>
            <a:off x="4386751" y="707806"/>
            <a:ext cx="2912059" cy="10706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a16="http://schemas.microsoft.com/office/drawing/2014/main" id="{D80B0145-FD84-417E-9907-66200EF4E7D6}"/>
              </a:ext>
            </a:extLst>
          </p:cNvPr>
          <p:cNvSpPr txBox="1"/>
          <p:nvPr/>
        </p:nvSpPr>
        <p:spPr>
          <a:xfrm>
            <a:off x="729176" y="2481830"/>
            <a:ext cx="10958732" cy="1169551"/>
          </a:xfrm>
          <a:prstGeom prst="rect">
            <a:avLst/>
          </a:prstGeom>
          <a:noFill/>
        </p:spPr>
        <p:txBody>
          <a:bodyPr wrap="square">
            <a:spAutoFit/>
          </a:bodyPr>
          <a:lstStyle/>
          <a:p>
            <a:pPr algn="ctr"/>
            <a:r>
              <a:rPr lang="en-US" sz="3400" b="0" i="0" dirty="0">
                <a:solidFill>
                  <a:srgbClr val="002060"/>
                </a:solidFill>
                <a:effectLst/>
                <a:latin typeface="Arial Nova" panose="020B0504020202020204" pitchFamily="34" charset="0"/>
                <a:cs typeface="Times New Roman" panose="02020603050405020304" pitchFamily="18" charset="0"/>
              </a:rPr>
              <a:t>Course:  </a:t>
            </a:r>
            <a:r>
              <a:rPr lang="en-US" sz="3600" b="1" i="0" dirty="0">
                <a:solidFill>
                  <a:srgbClr val="002060"/>
                </a:solidFill>
                <a:effectLst/>
                <a:latin typeface="Times New Roman" panose="02020603050405020304" pitchFamily="18" charset="0"/>
              </a:rPr>
              <a:t>Fundamentals of AI and Machine Learning </a:t>
            </a:r>
            <a:endParaRPr lang="en-US" sz="3600" b="0" dirty="0">
              <a:effectLst/>
            </a:endParaRPr>
          </a:p>
          <a:p>
            <a:pPr algn="ctr"/>
            <a:endParaRPr lang="en-US" sz="3400" dirty="0">
              <a:solidFill>
                <a:srgbClr val="002060"/>
              </a:solidFill>
              <a:latin typeface="Arial Nova" panose="020B0504020202020204" pitchFamily="34" charset="0"/>
              <a:cs typeface="Times New Roman" panose="02020603050405020304" pitchFamily="18" charset="0"/>
            </a:endParaRPr>
          </a:p>
        </p:txBody>
      </p:sp>
    </p:spTree>
    <p:extLst>
      <p:ext uri="{BB962C8B-B14F-4D97-AF65-F5344CB8AC3E}">
        <p14:creationId xmlns:p14="http://schemas.microsoft.com/office/powerpoint/2010/main" val="330962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02391" y="736767"/>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Calibri" panose="020F0502020204030204" pitchFamily="34" charset="0"/>
              </a:rPr>
              <a:t>Meaning of Artificial Intelligence</a:t>
            </a:r>
            <a:endParaRPr lang="en-US" sz="2400" b="1" dirty="0">
              <a:solidFill>
                <a:srgbClr val="002060"/>
              </a:solidFill>
            </a:endParaRPr>
          </a:p>
        </p:txBody>
      </p:sp>
      <p:sp>
        <p:nvSpPr>
          <p:cNvPr id="3" name="TextBox 2">
            <a:extLst>
              <a:ext uri="{FF2B5EF4-FFF2-40B4-BE49-F238E27FC236}">
                <a16:creationId xmlns:a16="http://schemas.microsoft.com/office/drawing/2014/main" id="{6181E1AC-E861-4F09-82C9-F9EC15904CD7}"/>
              </a:ext>
            </a:extLst>
          </p:cNvPr>
          <p:cNvSpPr txBox="1"/>
          <p:nvPr/>
        </p:nvSpPr>
        <p:spPr>
          <a:xfrm>
            <a:off x="464234" y="1502688"/>
            <a:ext cx="10975493" cy="3139321"/>
          </a:xfrm>
          <a:prstGeom prst="rect">
            <a:avLst/>
          </a:prstGeom>
          <a:noFill/>
        </p:spPr>
        <p:txBody>
          <a:bodyPr wrap="square">
            <a:spAutoFit/>
          </a:bodyPr>
          <a:lstStyle/>
          <a:p>
            <a:pPr marL="342900" indent="-342900" algn="just" rtl="0">
              <a:spcBef>
                <a:spcPts val="0"/>
              </a:spcBef>
              <a:spcAft>
                <a:spcPts val="0"/>
              </a:spcAft>
              <a:buFont typeface="Arial" panose="020B0604020202020204" pitchFamily="34" charset="0"/>
              <a:buChar char="•"/>
            </a:pPr>
            <a:r>
              <a:rPr lang="en-US" sz="2200" i="0" u="none" strike="noStrike" dirty="0">
                <a:solidFill>
                  <a:schemeClr val="accent2"/>
                </a:solidFill>
                <a:effectLst/>
                <a:latin typeface="Times New Roman" panose="02020603050405020304" pitchFamily="18" charset="0"/>
                <a:cs typeface="Times New Roman" panose="02020603050405020304" pitchFamily="18" charset="0"/>
              </a:rPr>
              <a:t>In terms of software engineering, we can only call it Artificial Intelligence if </a:t>
            </a:r>
            <a:r>
              <a:rPr lang="en-US" sz="2200" i="0" u="none" strike="noStrike" dirty="0">
                <a:solidFill>
                  <a:schemeClr val="accent2"/>
                </a:solidFill>
                <a:effectLst/>
                <a:highlight>
                  <a:srgbClr val="FFFF00"/>
                </a:highlight>
                <a:latin typeface="Times New Roman" panose="02020603050405020304" pitchFamily="18" charset="0"/>
                <a:cs typeface="Times New Roman" panose="02020603050405020304" pitchFamily="18" charset="0"/>
              </a:rPr>
              <a:t>it performs at least as well as a Human </a:t>
            </a:r>
          </a:p>
          <a:p>
            <a:pPr marL="342900" indent="-342900" algn="just" rtl="0">
              <a:spcBef>
                <a:spcPts val="0"/>
              </a:spcBef>
              <a:spcAft>
                <a:spcPts val="0"/>
              </a:spcAft>
              <a:buFont typeface="Arial" panose="020B0604020202020204" pitchFamily="34" charset="0"/>
              <a:buChar char="•"/>
            </a:pPr>
            <a:endParaRPr lang="en-US" sz="2200" dirty="0">
              <a:solidFill>
                <a:schemeClr val="accent2"/>
              </a:solidFill>
              <a:highlight>
                <a:srgbClr val="FFFF00"/>
              </a:highligh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Arial" panose="020B0604020202020204" pitchFamily="34" charset="0"/>
              <a:buChar char="•"/>
            </a:pPr>
            <a:r>
              <a:rPr lang="en-US" sz="2200" i="0" u="none" strike="noStrike" dirty="0">
                <a:solidFill>
                  <a:schemeClr val="accent2"/>
                </a:solidFill>
                <a:effectLst/>
                <a:latin typeface="Times New Roman" panose="02020603050405020304" pitchFamily="18" charset="0"/>
                <a:cs typeface="Times New Roman" panose="02020603050405020304" pitchFamily="18" charset="0"/>
              </a:rPr>
              <a:t>Here, “Perform”, in this context refers to a human’s computational speed, accuracy and capacity</a:t>
            </a:r>
          </a:p>
          <a:p>
            <a:pPr marL="342900" indent="-342900" algn="just" rtl="0">
              <a:spcBef>
                <a:spcPts val="0"/>
              </a:spcBef>
              <a:spcAft>
                <a:spcPts val="0"/>
              </a:spcAft>
              <a:buFont typeface="Arial" panose="020B0604020202020204" pitchFamily="34" charset="0"/>
              <a:buChar char="•"/>
            </a:pPr>
            <a:endParaRPr lang="en-US" sz="2200" dirty="0">
              <a:solidFill>
                <a:schemeClr val="accent2"/>
              </a:solidFill>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Arial" panose="020B0604020202020204" pitchFamily="34" charset="0"/>
              <a:buChar char="•"/>
            </a:pPr>
            <a:r>
              <a:rPr lang="en-US" sz="2200" i="0" u="none" strike="noStrike" dirty="0">
                <a:solidFill>
                  <a:schemeClr val="accent2"/>
                </a:solidFill>
                <a:effectLst/>
                <a:latin typeface="Times New Roman" panose="02020603050405020304" pitchFamily="18" charset="0"/>
                <a:cs typeface="Times New Roman" panose="02020603050405020304" pitchFamily="18" charset="0"/>
              </a:rPr>
              <a:t>AI programming focuses on three cognitive skills, learning, reasoning and self-correction</a:t>
            </a:r>
          </a:p>
          <a:p>
            <a:pPr marL="342900" indent="-342900" algn="just" rtl="0">
              <a:spcBef>
                <a:spcPts val="0"/>
              </a:spcBef>
              <a:spcAft>
                <a:spcPts val="0"/>
              </a:spcAft>
              <a:buFont typeface="Arial" panose="020B0604020202020204" pitchFamily="34" charset="0"/>
              <a:buChar char="•"/>
            </a:pPr>
            <a:endParaRPr lang="en-US" sz="2200" dirty="0">
              <a:solidFill>
                <a:schemeClr val="accent2"/>
              </a:solidFill>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Arial" panose="020B0604020202020204" pitchFamily="34" charset="0"/>
              <a:buChar char="•"/>
            </a:pPr>
            <a:endParaRPr lang="en-US" sz="2200" i="0" u="none" strike="noStrike"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62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02391" y="736767"/>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Calibri" panose="020F0502020204030204" pitchFamily="34" charset="0"/>
              </a:rPr>
              <a:t>Scope of Artificial Intelligence</a:t>
            </a:r>
            <a:endParaRPr lang="en-US" sz="2400" b="1" dirty="0">
              <a:solidFill>
                <a:srgbClr val="002060"/>
              </a:solidFill>
            </a:endParaRPr>
          </a:p>
        </p:txBody>
      </p:sp>
      <p:sp>
        <p:nvSpPr>
          <p:cNvPr id="4" name="TextBox 3">
            <a:extLst>
              <a:ext uri="{FF2B5EF4-FFF2-40B4-BE49-F238E27FC236}">
                <a16:creationId xmlns:a16="http://schemas.microsoft.com/office/drawing/2014/main" id="{403DEC34-4975-4F7F-9C46-26D2C1746CD0}"/>
              </a:ext>
            </a:extLst>
          </p:cNvPr>
          <p:cNvSpPr txBox="1"/>
          <p:nvPr/>
        </p:nvSpPr>
        <p:spPr>
          <a:xfrm>
            <a:off x="1011677" y="1502728"/>
            <a:ext cx="10438801" cy="3781292"/>
          </a:xfrm>
          <a:prstGeom prst="rect">
            <a:avLst/>
          </a:prstGeom>
          <a:noFill/>
        </p:spPr>
        <p:txBody>
          <a:bodyPr wrap="square">
            <a:spAutoFit/>
          </a:bodyPr>
          <a:lstStyle/>
          <a:p>
            <a:pPr marL="0" marR="0" algn="just">
              <a:lnSpc>
                <a:spcPct val="107000"/>
              </a:lnSpc>
              <a:spcBef>
                <a:spcPts val="0"/>
              </a:spcBef>
              <a:spcAft>
                <a:spcPts val="0"/>
              </a:spcAft>
            </a:pPr>
            <a:r>
              <a:rPr lang="en-US" sz="2200" spc="2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To understand How Artificial Intelligence works, one needs to deep dive into the various sub domains of Artificial Intelligence and understand how those domains could be applied into the various fields of the industry. </a:t>
            </a:r>
          </a:p>
          <a:p>
            <a:pPr marL="0" marR="0" algn="just">
              <a:lnSpc>
                <a:spcPct val="107000"/>
              </a:lnSpc>
              <a:spcBef>
                <a:spcPts val="0"/>
              </a:spcBef>
              <a:spcAft>
                <a:spcPts val="0"/>
              </a:spcAft>
            </a:pPr>
            <a:endParaRPr lang="en-US"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ts val="1800"/>
              </a:lnSpc>
              <a:spcBef>
                <a:spcPts val="0"/>
              </a:spcBef>
              <a:spcAft>
                <a:spcPts val="800"/>
              </a:spcAft>
              <a:buSzPts val="1000"/>
              <a:buFont typeface="Symbol" panose="05050102010706020507" pitchFamily="18" charset="2"/>
              <a:buChar char=""/>
              <a:tabLst>
                <a:tab pos="457200" algn="l"/>
              </a:tabLst>
            </a:pPr>
            <a:r>
              <a:rPr lang="en-US" sz="2200" spc="2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a:t>
            </a:r>
            <a:endParaRPr lang="en-US"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ts val="1800"/>
              </a:lnSpc>
              <a:spcBef>
                <a:spcPts val="0"/>
              </a:spcBef>
              <a:spcAft>
                <a:spcPts val="800"/>
              </a:spcAft>
              <a:buSzPts val="1000"/>
              <a:buFont typeface="Symbol" panose="05050102010706020507" pitchFamily="18" charset="2"/>
              <a:buChar char=""/>
              <a:tabLst>
                <a:tab pos="457200" algn="l"/>
              </a:tabLst>
            </a:pPr>
            <a:r>
              <a:rPr lang="en-US" sz="2200" spc="2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t>
            </a:r>
            <a:endParaRPr lang="en-US" sz="2200"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ts val="1800"/>
              </a:lnSpc>
              <a:spcBef>
                <a:spcPts val="0"/>
              </a:spcBef>
              <a:spcAft>
                <a:spcPts val="800"/>
              </a:spcAft>
              <a:buSzPts val="1000"/>
              <a:buFont typeface="Symbol" panose="05050102010706020507" pitchFamily="18" charset="2"/>
              <a:buChar char=""/>
              <a:tabLst>
                <a:tab pos="457200" algn="l"/>
              </a:tabLst>
            </a:pPr>
            <a:r>
              <a:rPr lang="en-US" sz="2200" spc="2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Cognitive Computing </a:t>
            </a:r>
          </a:p>
          <a:p>
            <a:pPr marL="342900" marR="0" lvl="0" indent="-342900" algn="just">
              <a:lnSpc>
                <a:spcPts val="1800"/>
              </a:lnSpc>
              <a:spcBef>
                <a:spcPts val="0"/>
              </a:spcBef>
              <a:spcAft>
                <a:spcPts val="800"/>
              </a:spcAft>
              <a:buSzPts val="1000"/>
              <a:buFont typeface="Symbol" panose="05050102010706020507" pitchFamily="18" charset="2"/>
              <a:buChar char=""/>
              <a:tabLst>
                <a:tab pos="457200" algn="l"/>
              </a:tabLst>
            </a:pPr>
            <a:r>
              <a:rPr lang="en-US" sz="2200" spc="2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a:t>
            </a:r>
            <a:endParaRPr lang="en-US" sz="2200" spc="20"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ts val="1800"/>
              </a:lnSpc>
              <a:spcBef>
                <a:spcPts val="0"/>
              </a:spcBef>
              <a:spcAft>
                <a:spcPts val="800"/>
              </a:spcAft>
              <a:buSzPts val="1000"/>
              <a:buFont typeface="Symbol" panose="05050102010706020507" pitchFamily="18" charset="2"/>
              <a:buChar char=""/>
              <a:tabLst>
                <a:tab pos="457200" algn="l"/>
              </a:tabLst>
            </a:pPr>
            <a:r>
              <a:rPr lang="en-US" sz="2200" spc="2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Deep Learning </a:t>
            </a:r>
            <a:endParaRPr lang="en-US"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ts val="1800"/>
              </a:lnSpc>
              <a:spcBef>
                <a:spcPts val="0"/>
              </a:spcBef>
              <a:spcAft>
                <a:spcPts val="800"/>
              </a:spcAft>
              <a:buSzPts val="1000"/>
              <a:buFont typeface="Symbol" panose="05050102010706020507" pitchFamily="18" charset="2"/>
              <a:buChar char=""/>
              <a:tabLst>
                <a:tab pos="457200" algn="l"/>
              </a:tabLst>
            </a:pPr>
            <a:r>
              <a:rPr lang="en-US" sz="2200" spc="2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Neural Networks </a:t>
            </a:r>
            <a:endParaRPr lang="en-US"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ts val="1800"/>
              </a:lnSpc>
              <a:spcBef>
                <a:spcPts val="0"/>
              </a:spcBef>
              <a:spcAft>
                <a:spcPts val="800"/>
              </a:spcAft>
              <a:buSzPts val="1000"/>
              <a:buFont typeface="Symbol" panose="05050102010706020507" pitchFamily="18" charset="2"/>
              <a:buChar char=""/>
              <a:tabLst>
                <a:tab pos="457200" algn="l"/>
              </a:tabLst>
            </a:pPr>
            <a:endParaRPr lang="en-US" sz="22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40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02391" y="736767"/>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Calibri" panose="020F0502020204030204" pitchFamily="34" charset="0"/>
              </a:rPr>
              <a:t>Scope of Artificial Intelligence</a:t>
            </a:r>
            <a:endParaRPr lang="en-US" sz="2400" b="1" dirty="0">
              <a:solidFill>
                <a:srgbClr val="002060"/>
              </a:solidFill>
            </a:endParaRPr>
          </a:p>
        </p:txBody>
      </p:sp>
      <p:pic>
        <p:nvPicPr>
          <p:cNvPr id="6" name="Picture 2" descr="A list of various AI components">
            <a:extLst>
              <a:ext uri="{FF2B5EF4-FFF2-40B4-BE49-F238E27FC236}">
                <a16:creationId xmlns:a16="http://schemas.microsoft.com/office/drawing/2014/main" id="{53F39A3B-84C4-4B65-B922-253B787FD1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53" t="8339" r="5211" b="8752"/>
          <a:stretch/>
        </p:blipFill>
        <p:spPr bwMode="auto">
          <a:xfrm>
            <a:off x="817060" y="401582"/>
            <a:ext cx="10557880" cy="60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06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2810021" y="666428"/>
            <a:ext cx="7009227"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Calibri" panose="020F0502020204030204" pitchFamily="34" charset="0"/>
              </a:rPr>
              <a:t>Features of Artificial Intelligence</a:t>
            </a:r>
            <a:endParaRPr lang="en-US" sz="2400" b="1" dirty="0">
              <a:solidFill>
                <a:srgbClr val="002060"/>
              </a:solidFill>
            </a:endParaRPr>
          </a:p>
        </p:txBody>
      </p:sp>
      <p:sp>
        <p:nvSpPr>
          <p:cNvPr id="4" name="TextBox 3">
            <a:extLst>
              <a:ext uri="{FF2B5EF4-FFF2-40B4-BE49-F238E27FC236}">
                <a16:creationId xmlns:a16="http://schemas.microsoft.com/office/drawing/2014/main" id="{CB98D9FB-6902-434F-AE53-D4E45EB35E58}"/>
              </a:ext>
            </a:extLst>
          </p:cNvPr>
          <p:cNvSpPr txBox="1"/>
          <p:nvPr/>
        </p:nvSpPr>
        <p:spPr>
          <a:xfrm>
            <a:off x="708385" y="1376884"/>
            <a:ext cx="10775229" cy="5481116"/>
          </a:xfrm>
          <a:prstGeom prst="rect">
            <a:avLst/>
          </a:prstGeom>
          <a:noFill/>
        </p:spPr>
        <p:txBody>
          <a:bodyPr wrap="square">
            <a:spAutoFit/>
          </a:bodyPr>
          <a:lstStyle/>
          <a:p>
            <a:pPr marL="342900" marR="0" indent="-342900" algn="just">
              <a:lnSpc>
                <a:spcPct val="107000"/>
              </a:lnSpc>
              <a:spcBef>
                <a:spcPts val="0"/>
              </a:spcBef>
              <a:spcAft>
                <a:spcPts val="0"/>
              </a:spcAft>
              <a:buFont typeface="Arial" panose="020B0604020202020204" pitchFamily="34" charset="0"/>
              <a:buChar char="•"/>
            </a:pPr>
            <a:r>
              <a:rPr lang="en-US" sz="2200" spc="2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AI </a:t>
            </a:r>
            <a:r>
              <a:rPr lang="en-US" sz="2200" spc="2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skills </a:t>
            </a:r>
            <a:r>
              <a:rPr lang="en-US" sz="2200" spc="2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can be categorized into two types, Weak AI and Strong AI</a:t>
            </a:r>
          </a:p>
          <a:p>
            <a:pPr marL="0" marR="0" algn="just">
              <a:lnSpc>
                <a:spcPct val="107000"/>
              </a:lnSpc>
              <a:spcBef>
                <a:spcPts val="0"/>
              </a:spcBef>
              <a:spcAft>
                <a:spcPts val="0"/>
              </a:spcAft>
            </a:pPr>
            <a:endParaRPr lang="en-US" sz="2200" spc="2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200" b="1" dirty="0">
                <a:solidFill>
                  <a:schemeClr val="accent2"/>
                </a:solidFill>
                <a:latin typeface="Times New Roman" panose="02020603050405020304" pitchFamily="18" charset="0"/>
                <a:cs typeface="Times New Roman" panose="02020603050405020304" pitchFamily="18" charset="0"/>
              </a:rPr>
              <a:t>Advantages</a:t>
            </a:r>
            <a:endParaRPr lang="en-US" sz="2200" dirty="0">
              <a:solidFill>
                <a:schemeClr val="accent2"/>
              </a:solidFill>
              <a:latin typeface="Times New Roman" panose="02020603050405020304" pitchFamily="18" charset="0"/>
              <a:cs typeface="Times New Roman" panose="02020603050405020304" pitchFamily="18" charset="0"/>
            </a:endParaRPr>
          </a:p>
          <a:p>
            <a:pPr marL="850900" indent="-457200">
              <a:buFont typeface="+mj-lt"/>
              <a:buAutoNum type="arabicPeriod"/>
            </a:pPr>
            <a:r>
              <a:rPr lang="en-US" sz="2200" dirty="0">
                <a:solidFill>
                  <a:schemeClr val="accent2"/>
                </a:solidFill>
                <a:latin typeface="Times New Roman" panose="02020603050405020304" pitchFamily="18" charset="0"/>
                <a:cs typeface="Times New Roman" panose="02020603050405020304" pitchFamily="18" charset="0"/>
              </a:rPr>
              <a:t>Good at detail-oriented jobs</a:t>
            </a:r>
          </a:p>
          <a:p>
            <a:pPr marL="850900" indent="-457200">
              <a:buFont typeface="+mj-lt"/>
              <a:buAutoNum type="arabicPeriod"/>
            </a:pPr>
            <a:r>
              <a:rPr lang="en-US" sz="2200" dirty="0">
                <a:solidFill>
                  <a:schemeClr val="accent2"/>
                </a:solidFill>
                <a:latin typeface="Times New Roman" panose="02020603050405020304" pitchFamily="18" charset="0"/>
                <a:cs typeface="Times New Roman" panose="02020603050405020304" pitchFamily="18" charset="0"/>
              </a:rPr>
              <a:t>Reduced time for data-heavy tasks</a:t>
            </a:r>
          </a:p>
          <a:p>
            <a:pPr marL="850900" indent="-457200">
              <a:buFont typeface="+mj-lt"/>
              <a:buAutoNum type="arabicPeriod"/>
            </a:pPr>
            <a:r>
              <a:rPr lang="en-US" sz="2200" dirty="0">
                <a:solidFill>
                  <a:schemeClr val="accent2"/>
                </a:solidFill>
                <a:latin typeface="Times New Roman" panose="02020603050405020304" pitchFamily="18" charset="0"/>
                <a:cs typeface="Times New Roman" panose="02020603050405020304" pitchFamily="18" charset="0"/>
              </a:rPr>
              <a:t>Delivers consistent results</a:t>
            </a:r>
          </a:p>
          <a:p>
            <a:pPr marL="850900" indent="-457200">
              <a:buFont typeface="+mj-lt"/>
              <a:buAutoNum type="arabicPeriod"/>
            </a:pPr>
            <a:r>
              <a:rPr lang="en-US" sz="2200" dirty="0">
                <a:solidFill>
                  <a:schemeClr val="accent2"/>
                </a:solidFill>
                <a:latin typeface="Times New Roman" panose="02020603050405020304" pitchFamily="18" charset="0"/>
                <a:cs typeface="Times New Roman" panose="02020603050405020304" pitchFamily="18" charset="0"/>
              </a:rPr>
              <a:t>AI-powered virtual agents are always available</a:t>
            </a:r>
          </a:p>
          <a:p>
            <a:pPr marL="393700"/>
            <a:endParaRPr lang="en-US" sz="2200" dirty="0">
              <a:solidFill>
                <a:schemeClr val="accent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solidFill>
                  <a:schemeClr val="accent2"/>
                </a:solidFill>
                <a:latin typeface="Times New Roman" panose="02020603050405020304" pitchFamily="18" charset="0"/>
                <a:cs typeface="Times New Roman" panose="02020603050405020304" pitchFamily="18" charset="0"/>
              </a:rPr>
              <a:t>Disadvantages</a:t>
            </a:r>
            <a:endParaRPr lang="en-US" sz="2200" dirty="0">
              <a:solidFill>
                <a:schemeClr val="accent2"/>
              </a:solidFill>
              <a:latin typeface="Times New Roman" panose="02020603050405020304" pitchFamily="18" charset="0"/>
              <a:cs typeface="Times New Roman" panose="02020603050405020304" pitchFamily="18" charset="0"/>
            </a:endParaRPr>
          </a:p>
          <a:p>
            <a:pPr marL="795338" indent="-457200">
              <a:buFont typeface="+mj-lt"/>
              <a:buAutoNum type="arabicPeriod"/>
            </a:pPr>
            <a:r>
              <a:rPr lang="en-US" sz="2200" dirty="0">
                <a:solidFill>
                  <a:schemeClr val="accent2"/>
                </a:solidFill>
                <a:latin typeface="Times New Roman" panose="02020603050405020304" pitchFamily="18" charset="0"/>
                <a:cs typeface="Times New Roman" panose="02020603050405020304" pitchFamily="18" charset="0"/>
              </a:rPr>
              <a:t>Expensive</a:t>
            </a:r>
          </a:p>
          <a:p>
            <a:pPr marL="795338" indent="-457200">
              <a:buFont typeface="+mj-lt"/>
              <a:buAutoNum type="arabicPeriod"/>
            </a:pPr>
            <a:r>
              <a:rPr lang="en-US" sz="2200" dirty="0">
                <a:solidFill>
                  <a:schemeClr val="accent2"/>
                </a:solidFill>
                <a:latin typeface="Times New Roman" panose="02020603050405020304" pitchFamily="18" charset="0"/>
                <a:cs typeface="Times New Roman" panose="02020603050405020304" pitchFamily="18" charset="0"/>
              </a:rPr>
              <a:t>Requires deep technical expertise</a:t>
            </a:r>
          </a:p>
          <a:p>
            <a:pPr marL="795338" indent="-457200">
              <a:buFont typeface="+mj-lt"/>
              <a:buAutoNum type="arabicPeriod"/>
            </a:pPr>
            <a:r>
              <a:rPr lang="en-US" sz="2200" dirty="0">
                <a:solidFill>
                  <a:schemeClr val="accent2"/>
                </a:solidFill>
                <a:latin typeface="Times New Roman" panose="02020603050405020304" pitchFamily="18" charset="0"/>
                <a:cs typeface="Times New Roman" panose="02020603050405020304" pitchFamily="18" charset="0"/>
              </a:rPr>
              <a:t>Limited supply of qualified workers to build AI tools</a:t>
            </a:r>
          </a:p>
          <a:p>
            <a:pPr marL="795338" indent="-457200">
              <a:buFont typeface="+mj-lt"/>
              <a:buAutoNum type="arabicPeriod"/>
            </a:pPr>
            <a:r>
              <a:rPr lang="en-US" sz="2200" dirty="0">
                <a:solidFill>
                  <a:schemeClr val="accent2"/>
                </a:solidFill>
                <a:latin typeface="Times New Roman" panose="02020603050405020304" pitchFamily="18" charset="0"/>
                <a:cs typeface="Times New Roman" panose="02020603050405020304" pitchFamily="18" charset="0"/>
              </a:rPr>
              <a:t>Only knows what it's been shown</a:t>
            </a:r>
          </a:p>
          <a:p>
            <a:pPr marL="795338" indent="-457200">
              <a:buFont typeface="+mj-lt"/>
              <a:buAutoNum type="arabicPeriod"/>
            </a:pPr>
            <a:r>
              <a:rPr lang="en-US" sz="2200" dirty="0">
                <a:solidFill>
                  <a:schemeClr val="accent2"/>
                </a:solidFill>
                <a:latin typeface="Times New Roman" panose="02020603050405020304" pitchFamily="18" charset="0"/>
                <a:cs typeface="Times New Roman" panose="02020603050405020304" pitchFamily="18" charset="0"/>
              </a:rPr>
              <a:t>Lack of ability to generalize from one task to another</a:t>
            </a:r>
          </a:p>
          <a:p>
            <a:pPr marL="0" marR="0" algn="just">
              <a:lnSpc>
                <a:spcPct val="107000"/>
              </a:lnSpc>
              <a:spcBef>
                <a:spcPts val="0"/>
              </a:spcBef>
              <a:spcAft>
                <a:spcPts val="0"/>
              </a:spcAft>
            </a:pPr>
            <a:r>
              <a:rPr lang="en-US" sz="2200" spc="2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ts val="1800"/>
              </a:lnSpc>
              <a:spcBef>
                <a:spcPts val="0"/>
              </a:spcBef>
              <a:spcAft>
                <a:spcPts val="800"/>
              </a:spcAft>
              <a:buSzPts val="1000"/>
              <a:buFont typeface="Symbol" panose="05050102010706020507" pitchFamily="18" charset="2"/>
              <a:buChar char=""/>
              <a:tabLst>
                <a:tab pos="457200" algn="l"/>
              </a:tabLst>
            </a:pPr>
            <a:endParaRPr lang="en-US" sz="22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75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4" end="14"/>
                                            </p:txEl>
                                          </p:spTgt>
                                        </p:tgtEl>
                                        <p:attrNameLst>
                                          <p:attrName>style.visibility</p:attrName>
                                        </p:attrNameLst>
                                      </p:cBhvr>
                                      <p:to>
                                        <p:strVal val="visible"/>
                                      </p:to>
                                    </p:set>
                                    <p:animEffect transition="in" filter="fade">
                                      <p:cBhvr>
                                        <p:cTn id="10" dur="500"/>
                                        <p:tgtEl>
                                          <p:spTgt spid="4">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500"/>
                                        <p:tgtEl>
                                          <p:spTgt spid="4">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fade">
                                      <p:cBhvr>
                                        <p:cTn id="31" dur="500"/>
                                        <p:tgtEl>
                                          <p:spTgt spid="4">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fade">
                                      <p:cBhvr>
                                        <p:cTn id="40" dur="500"/>
                                        <p:tgtEl>
                                          <p:spTgt spid="4">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fade">
                                      <p:cBhvr>
                                        <p:cTn id="4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2591386" y="735146"/>
            <a:ext cx="7009227"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Calibri" panose="020F0502020204030204" pitchFamily="34" charset="0"/>
              </a:rPr>
              <a:t>Types of Artificial Intelligence</a:t>
            </a:r>
            <a:endParaRPr lang="en-US" sz="2400" b="1" dirty="0">
              <a:solidFill>
                <a:srgbClr val="002060"/>
              </a:solidFill>
            </a:endParaRPr>
          </a:p>
        </p:txBody>
      </p:sp>
      <p:pic>
        <p:nvPicPr>
          <p:cNvPr id="6" name="Picture 5">
            <a:extLst>
              <a:ext uri="{FF2B5EF4-FFF2-40B4-BE49-F238E27FC236}">
                <a16:creationId xmlns:a16="http://schemas.microsoft.com/office/drawing/2014/main" id="{17DB754D-C5EE-4468-88BE-C5E535BC2835}"/>
              </a:ext>
            </a:extLst>
          </p:cNvPr>
          <p:cNvPicPr>
            <a:picLocks noChangeAspect="1"/>
          </p:cNvPicPr>
          <p:nvPr/>
        </p:nvPicPr>
        <p:blipFill>
          <a:blip r:embed="rId2"/>
          <a:stretch>
            <a:fillRect/>
          </a:stretch>
        </p:blipFill>
        <p:spPr>
          <a:xfrm>
            <a:off x="2215889" y="1589759"/>
            <a:ext cx="8065789" cy="3544949"/>
          </a:xfrm>
          <a:prstGeom prst="rect">
            <a:avLst/>
          </a:prstGeom>
        </p:spPr>
      </p:pic>
      <p:sp>
        <p:nvSpPr>
          <p:cNvPr id="9" name="TextBox 8">
            <a:extLst>
              <a:ext uri="{FF2B5EF4-FFF2-40B4-BE49-F238E27FC236}">
                <a16:creationId xmlns:a16="http://schemas.microsoft.com/office/drawing/2014/main" id="{1378344A-641F-42BE-9382-93281B2A9350}"/>
              </a:ext>
            </a:extLst>
          </p:cNvPr>
          <p:cNvSpPr txBox="1"/>
          <p:nvPr/>
        </p:nvSpPr>
        <p:spPr>
          <a:xfrm>
            <a:off x="2750462" y="2206838"/>
            <a:ext cx="2747890" cy="369332"/>
          </a:xfrm>
          <a:prstGeom prst="rect">
            <a:avLst/>
          </a:prstGeom>
          <a:noFill/>
        </p:spPr>
        <p:txBody>
          <a:bodyPr wrap="square">
            <a:spAutoFit/>
          </a:bodyPr>
          <a:lstStyle/>
          <a:p>
            <a:r>
              <a:rPr lang="en-US" sz="1800" b="1" spc="2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Based on Capabilities</a:t>
            </a:r>
            <a:endParaRPr lang="en-US" b="1" dirty="0">
              <a:solidFill>
                <a:srgbClr val="FF0000"/>
              </a:solidFill>
            </a:endParaRPr>
          </a:p>
        </p:txBody>
      </p:sp>
      <p:sp>
        <p:nvSpPr>
          <p:cNvPr id="10" name="TextBox 9">
            <a:extLst>
              <a:ext uri="{FF2B5EF4-FFF2-40B4-BE49-F238E27FC236}">
                <a16:creationId xmlns:a16="http://schemas.microsoft.com/office/drawing/2014/main" id="{47772263-890F-4064-BDEA-9F0166815EE4}"/>
              </a:ext>
            </a:extLst>
          </p:cNvPr>
          <p:cNvSpPr txBox="1"/>
          <p:nvPr/>
        </p:nvSpPr>
        <p:spPr>
          <a:xfrm>
            <a:off x="7228223" y="2206838"/>
            <a:ext cx="2747890" cy="369332"/>
          </a:xfrm>
          <a:prstGeom prst="rect">
            <a:avLst/>
          </a:prstGeom>
          <a:noFill/>
        </p:spPr>
        <p:txBody>
          <a:bodyPr wrap="square">
            <a:spAutoFit/>
          </a:bodyPr>
          <a:lstStyle/>
          <a:p>
            <a:r>
              <a:rPr lang="en-US" sz="1800" b="1" spc="2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Based on Functionality</a:t>
            </a:r>
            <a:endParaRPr lang="en-US" b="1" dirty="0">
              <a:solidFill>
                <a:srgbClr val="FF0000"/>
              </a:solidFill>
            </a:endParaRPr>
          </a:p>
        </p:txBody>
      </p:sp>
      <p:sp>
        <p:nvSpPr>
          <p:cNvPr id="12" name="TextBox 11">
            <a:extLst>
              <a:ext uri="{FF2B5EF4-FFF2-40B4-BE49-F238E27FC236}">
                <a16:creationId xmlns:a16="http://schemas.microsoft.com/office/drawing/2014/main" id="{5F39496A-4209-4642-8F4B-1BC25C8BD93A}"/>
              </a:ext>
            </a:extLst>
          </p:cNvPr>
          <p:cNvSpPr txBox="1"/>
          <p:nvPr/>
        </p:nvSpPr>
        <p:spPr>
          <a:xfrm>
            <a:off x="559190" y="5527656"/>
            <a:ext cx="11412416" cy="923330"/>
          </a:xfrm>
          <a:prstGeom prst="rect">
            <a:avLst/>
          </a:prstGeom>
          <a:noFill/>
        </p:spPr>
        <p:txBody>
          <a:bodyPr wrap="square">
            <a:spAutoFit/>
          </a:bodyPr>
          <a:lstStyle/>
          <a:p>
            <a:r>
              <a:rPr lang="en-US" b="0" i="0" dirty="0">
                <a:solidFill>
                  <a:srgbClr val="202124"/>
                </a:solidFill>
                <a:effectLst/>
                <a:latin typeface="arial" panose="020B0604020202020204" pitchFamily="34" charset="0"/>
              </a:rPr>
              <a:t>Cognitive learning is a style of learning that </a:t>
            </a:r>
            <a:r>
              <a:rPr lang="en-US" b="1" i="0" dirty="0">
                <a:solidFill>
                  <a:srgbClr val="202124"/>
                </a:solidFill>
                <a:effectLst/>
                <a:latin typeface="arial" panose="020B0604020202020204" pitchFamily="34" charset="0"/>
              </a:rPr>
              <a:t>focuses on more effective use of the brain</a:t>
            </a:r>
            <a:r>
              <a:rPr lang="en-US" b="0" i="0" dirty="0">
                <a:solidFill>
                  <a:srgbClr val="202124"/>
                </a:solidFill>
                <a:effectLst/>
                <a:latin typeface="arial" panose="020B0604020202020204" pitchFamily="34" charset="0"/>
              </a:rPr>
              <a:t>. To understand the process of cognitive learning, it's important to know the meaning of cognition. Cognition is the mental process of gaining knowledge and understanding through the senses, experience and thought</a:t>
            </a:r>
            <a:endParaRPr lang="en-US" dirty="0"/>
          </a:p>
        </p:txBody>
      </p:sp>
    </p:spTree>
    <p:extLst>
      <p:ext uri="{BB962C8B-B14F-4D97-AF65-F5344CB8AC3E}">
        <p14:creationId xmlns:p14="http://schemas.microsoft.com/office/powerpoint/2010/main" val="394104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2591386" y="735146"/>
            <a:ext cx="7009227"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Calibri" panose="020F0502020204030204" pitchFamily="34" charset="0"/>
              </a:rPr>
              <a:t>Types of Artificial Intelligence</a:t>
            </a:r>
            <a:endParaRPr lang="en-US" sz="2400" b="1" dirty="0">
              <a:solidFill>
                <a:srgbClr val="002060"/>
              </a:solidFill>
            </a:endParaRPr>
          </a:p>
        </p:txBody>
      </p:sp>
      <p:sp>
        <p:nvSpPr>
          <p:cNvPr id="12" name="TextBox 11">
            <a:extLst>
              <a:ext uri="{FF2B5EF4-FFF2-40B4-BE49-F238E27FC236}">
                <a16:creationId xmlns:a16="http://schemas.microsoft.com/office/drawing/2014/main" id="{5F39496A-4209-4642-8F4B-1BC25C8BD93A}"/>
              </a:ext>
            </a:extLst>
          </p:cNvPr>
          <p:cNvSpPr txBox="1"/>
          <p:nvPr/>
        </p:nvSpPr>
        <p:spPr>
          <a:xfrm>
            <a:off x="587326" y="5527656"/>
            <a:ext cx="11004871" cy="923330"/>
          </a:xfrm>
          <a:prstGeom prst="rect">
            <a:avLst/>
          </a:prstGeom>
          <a:noFill/>
        </p:spPr>
        <p:txBody>
          <a:bodyPr wrap="square">
            <a:spAutoFit/>
          </a:bodyPr>
          <a:lstStyle/>
          <a:p>
            <a:pPr algn="just"/>
            <a:r>
              <a:rPr lang="en-US" b="0" i="0" dirty="0">
                <a:solidFill>
                  <a:srgbClr val="202124"/>
                </a:solidFill>
                <a:effectLst/>
                <a:latin typeface="arial" panose="020B0604020202020204" pitchFamily="34" charset="0"/>
              </a:rPr>
              <a:t>Cognitive learning is a style of learning that </a:t>
            </a:r>
            <a:r>
              <a:rPr lang="en-US" b="1" i="0" dirty="0">
                <a:solidFill>
                  <a:srgbClr val="202124"/>
                </a:solidFill>
                <a:effectLst/>
                <a:latin typeface="arial" panose="020B0604020202020204" pitchFamily="34" charset="0"/>
              </a:rPr>
              <a:t>focuses on more effective use of the brain</a:t>
            </a:r>
            <a:r>
              <a:rPr lang="en-US" b="0" i="0" dirty="0">
                <a:solidFill>
                  <a:srgbClr val="202124"/>
                </a:solidFill>
                <a:effectLst/>
                <a:latin typeface="arial" panose="020B0604020202020204" pitchFamily="34" charset="0"/>
              </a:rPr>
              <a:t>. To understand the process of cognitive learning, it's important to know the meaning of cognition. Cognition is the mental process of gaining knowledge and understanding through the senses, experiences and thoughts</a:t>
            </a:r>
            <a:endParaRPr lang="en-US" dirty="0"/>
          </a:p>
        </p:txBody>
      </p:sp>
      <p:pic>
        <p:nvPicPr>
          <p:cNvPr id="1026" name="Picture 2" descr="Decoding Artificial Intelligence. What&amp;#39;s Artificial Intelligence (A.I.)? |  by Vikita Padaliya | Decoding Artificial Intelligence | Medium">
            <a:extLst>
              <a:ext uri="{FF2B5EF4-FFF2-40B4-BE49-F238E27FC236}">
                <a16:creationId xmlns:a16="http://schemas.microsoft.com/office/drawing/2014/main" id="{F9D53A1F-33F1-4B2F-95A6-7BD0F9B6A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36" y="595700"/>
            <a:ext cx="10936125" cy="470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5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2810021" y="666428"/>
            <a:ext cx="7009227"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Calibri" panose="020F0502020204030204" pitchFamily="34" charset="0"/>
              </a:rPr>
              <a:t>Types of Artificial Intelligence</a:t>
            </a:r>
            <a:endParaRPr lang="en-US" sz="2400" b="1" dirty="0">
              <a:solidFill>
                <a:srgbClr val="002060"/>
              </a:solidFill>
            </a:endParaRPr>
          </a:p>
        </p:txBody>
      </p:sp>
      <p:pic>
        <p:nvPicPr>
          <p:cNvPr id="2050" name="Picture 2" descr="The evolution of artificial intelligence">
            <a:extLst>
              <a:ext uri="{FF2B5EF4-FFF2-40B4-BE49-F238E27FC236}">
                <a16:creationId xmlns:a16="http://schemas.microsoft.com/office/drawing/2014/main" id="{6611CA7B-1983-4820-A3F4-47EBEA8668D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8196" t="19235" r="7201" b="4918"/>
          <a:stretch/>
        </p:blipFill>
        <p:spPr bwMode="auto">
          <a:xfrm>
            <a:off x="325212" y="1128092"/>
            <a:ext cx="11576208" cy="546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74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16459" y="793038"/>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Calibri" panose="020F0502020204030204" pitchFamily="34" charset="0"/>
              </a:rPr>
              <a:t>The AI Cycle</a:t>
            </a:r>
            <a:endParaRPr lang="en-US" sz="2400" b="1" dirty="0">
              <a:solidFill>
                <a:srgbClr val="002060"/>
              </a:solidFill>
            </a:endParaRPr>
          </a:p>
        </p:txBody>
      </p:sp>
      <p:pic>
        <p:nvPicPr>
          <p:cNvPr id="3" name="Picture 2">
            <a:extLst>
              <a:ext uri="{FF2B5EF4-FFF2-40B4-BE49-F238E27FC236}">
                <a16:creationId xmlns:a16="http://schemas.microsoft.com/office/drawing/2014/main" id="{13F24AA9-8649-4335-BF8E-0BE6BC9D0FF0}"/>
              </a:ext>
            </a:extLst>
          </p:cNvPr>
          <p:cNvPicPr>
            <a:picLocks noChangeAspect="1"/>
          </p:cNvPicPr>
          <p:nvPr/>
        </p:nvPicPr>
        <p:blipFill>
          <a:blip r:embed="rId2"/>
          <a:stretch>
            <a:fillRect/>
          </a:stretch>
        </p:blipFill>
        <p:spPr>
          <a:xfrm>
            <a:off x="269661" y="1254703"/>
            <a:ext cx="7913251" cy="4810260"/>
          </a:xfrm>
          <a:prstGeom prst="rect">
            <a:avLst/>
          </a:prstGeom>
        </p:spPr>
      </p:pic>
      <p:pic>
        <p:nvPicPr>
          <p:cNvPr id="8" name="Picture 7">
            <a:extLst>
              <a:ext uri="{FF2B5EF4-FFF2-40B4-BE49-F238E27FC236}">
                <a16:creationId xmlns:a16="http://schemas.microsoft.com/office/drawing/2014/main" id="{A83D8B37-B817-4481-B327-2AB1A073BB9E}"/>
              </a:ext>
            </a:extLst>
          </p:cNvPr>
          <p:cNvPicPr>
            <a:picLocks noChangeAspect="1"/>
          </p:cNvPicPr>
          <p:nvPr/>
        </p:nvPicPr>
        <p:blipFill>
          <a:blip r:embed="rId3"/>
          <a:stretch>
            <a:fillRect/>
          </a:stretch>
        </p:blipFill>
        <p:spPr>
          <a:xfrm>
            <a:off x="6924015" y="1503398"/>
            <a:ext cx="4981575" cy="4561564"/>
          </a:xfrm>
          <a:prstGeom prst="rect">
            <a:avLst/>
          </a:prstGeom>
        </p:spPr>
      </p:pic>
    </p:spTree>
    <p:extLst>
      <p:ext uri="{BB962C8B-B14F-4D97-AF65-F5344CB8AC3E}">
        <p14:creationId xmlns:p14="http://schemas.microsoft.com/office/powerpoint/2010/main" val="184547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16459" y="793038"/>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Times New Roman" panose="02020603050405020304" pitchFamily="18" charset="0"/>
              </a:rPr>
              <a:t>Intelligent agents </a:t>
            </a:r>
            <a:r>
              <a:rPr lang="en-US" sz="2400" b="1" dirty="0">
                <a:solidFill>
                  <a:srgbClr val="002060"/>
                </a:solidFill>
                <a:effectLst/>
                <a:latin typeface="Times New Roman" panose="02020603050405020304" pitchFamily="18" charset="0"/>
                <a:ea typeface="Calibri" panose="020F0502020204030204" pitchFamily="34" charset="0"/>
              </a:rPr>
              <a:t> of Artificial Intelligence</a:t>
            </a:r>
            <a:endParaRPr lang="en-US" sz="2400" b="1" dirty="0">
              <a:solidFill>
                <a:srgbClr val="002060"/>
              </a:solidFill>
            </a:endParaRPr>
          </a:p>
        </p:txBody>
      </p:sp>
      <p:pic>
        <p:nvPicPr>
          <p:cNvPr id="3" name="Picture 2" descr="Intelligent Agents | Top 5 Types and the Structure of Intelligent Agents">
            <a:extLst>
              <a:ext uri="{FF2B5EF4-FFF2-40B4-BE49-F238E27FC236}">
                <a16:creationId xmlns:a16="http://schemas.microsoft.com/office/drawing/2014/main" id="{A391B17E-E0FA-4A45-B356-8BBFE7FD1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637051"/>
            <a:ext cx="5810250" cy="4324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A8CC9C-5678-44F3-ABAB-56D24020A226}"/>
              </a:ext>
            </a:extLst>
          </p:cNvPr>
          <p:cNvPicPr>
            <a:picLocks noChangeAspect="1"/>
          </p:cNvPicPr>
          <p:nvPr/>
        </p:nvPicPr>
        <p:blipFill>
          <a:blip r:embed="rId3"/>
          <a:stretch>
            <a:fillRect/>
          </a:stretch>
        </p:blipFill>
        <p:spPr>
          <a:xfrm>
            <a:off x="6096000" y="2432730"/>
            <a:ext cx="5829300" cy="2486025"/>
          </a:xfrm>
          <a:prstGeom prst="rect">
            <a:avLst/>
          </a:prstGeom>
        </p:spPr>
      </p:pic>
    </p:spTree>
    <p:extLst>
      <p:ext uri="{BB962C8B-B14F-4D97-AF65-F5344CB8AC3E}">
        <p14:creationId xmlns:p14="http://schemas.microsoft.com/office/powerpoint/2010/main" val="238826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16459" y="652361"/>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Times New Roman" panose="02020603050405020304" pitchFamily="18" charset="0"/>
              </a:rPr>
              <a:t>Simple reflex Agent</a:t>
            </a:r>
            <a:endParaRPr lang="en-US" sz="2400" b="1" dirty="0">
              <a:solidFill>
                <a:srgbClr val="002060"/>
              </a:solidFill>
            </a:endParaRPr>
          </a:p>
        </p:txBody>
      </p:sp>
      <p:pic>
        <p:nvPicPr>
          <p:cNvPr id="4" name="Picture 3">
            <a:extLst>
              <a:ext uri="{FF2B5EF4-FFF2-40B4-BE49-F238E27FC236}">
                <a16:creationId xmlns:a16="http://schemas.microsoft.com/office/drawing/2014/main" id="{0295C871-AAF1-4B0D-829D-E8D812D676DB}"/>
              </a:ext>
            </a:extLst>
          </p:cNvPr>
          <p:cNvPicPr>
            <a:picLocks noChangeAspect="1"/>
          </p:cNvPicPr>
          <p:nvPr/>
        </p:nvPicPr>
        <p:blipFill>
          <a:blip r:embed="rId2"/>
          <a:stretch>
            <a:fillRect/>
          </a:stretch>
        </p:blipFill>
        <p:spPr>
          <a:xfrm>
            <a:off x="2462460" y="1254703"/>
            <a:ext cx="6952343" cy="5119206"/>
          </a:xfrm>
          <a:prstGeom prst="rect">
            <a:avLst/>
          </a:prstGeom>
        </p:spPr>
      </p:pic>
    </p:spTree>
    <p:extLst>
      <p:ext uri="{BB962C8B-B14F-4D97-AF65-F5344CB8AC3E}">
        <p14:creationId xmlns:p14="http://schemas.microsoft.com/office/powerpoint/2010/main" val="142183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4A4FEC-44A5-47DF-9B2C-5247766E2E25}"/>
              </a:ext>
            </a:extLst>
          </p:cNvPr>
          <p:cNvSpPr txBox="1"/>
          <p:nvPr/>
        </p:nvSpPr>
        <p:spPr>
          <a:xfrm>
            <a:off x="3046827" y="3809882"/>
            <a:ext cx="6098344" cy="2718693"/>
          </a:xfrm>
          <a:prstGeom prst="rect">
            <a:avLst/>
          </a:prstGeom>
          <a:noFill/>
        </p:spPr>
        <p:txBody>
          <a:bodyPr wrap="square">
            <a:spAutoFit/>
          </a:bodyPr>
          <a:lstStyle/>
          <a:p>
            <a:pPr algn="ctr" rtl="0">
              <a:spcBef>
                <a:spcPts val="0"/>
              </a:spcBef>
              <a:spcAft>
                <a:spcPts val="800"/>
              </a:spcAft>
            </a:pPr>
            <a:r>
              <a:rPr lang="en-US" sz="2400" b="1" i="0" dirty="0">
                <a:solidFill>
                  <a:srgbClr val="002060"/>
                </a:solidFill>
                <a:effectLst/>
                <a:latin typeface="Times New Roman" panose="02020603050405020304" pitchFamily="18" charset="0"/>
              </a:rPr>
              <a:t>Fundamentals of AI and Machine Learning </a:t>
            </a:r>
            <a:endParaRPr lang="en-US" sz="2400" b="0" dirty="0">
              <a:effectLst/>
            </a:endParaRPr>
          </a:p>
          <a:p>
            <a:pPr algn="ctr" rtl="0">
              <a:spcBef>
                <a:spcPts val="0"/>
              </a:spcBef>
              <a:spcAft>
                <a:spcPts val="800"/>
              </a:spcAft>
            </a:pPr>
            <a:r>
              <a:rPr lang="en-US" sz="2400" b="1" i="0" dirty="0">
                <a:solidFill>
                  <a:srgbClr val="002060"/>
                </a:solidFill>
                <a:effectLst/>
                <a:latin typeface="Times New Roman" panose="02020603050405020304" pitchFamily="18" charset="0"/>
              </a:rPr>
              <a:t>TC1 CSE504 (All Tracks Common) </a:t>
            </a:r>
            <a:endParaRPr lang="en-US" sz="2400" b="0" dirty="0">
              <a:effectLst/>
            </a:endParaRPr>
          </a:p>
          <a:p>
            <a:pPr algn="ctr" rtl="0">
              <a:spcBef>
                <a:spcPts val="0"/>
              </a:spcBef>
              <a:spcAft>
                <a:spcPts val="800"/>
              </a:spcAft>
            </a:pPr>
            <a:r>
              <a:rPr lang="en-US" sz="2400" b="1" i="0" u="none" strike="noStrike" dirty="0">
                <a:solidFill>
                  <a:srgbClr val="002060"/>
                </a:solidFill>
                <a:effectLst/>
                <a:latin typeface="Times New Roman" panose="02020603050405020304" pitchFamily="18" charset="0"/>
              </a:rPr>
              <a:t>(L,T,P,C: 3-1-2-5)</a:t>
            </a:r>
          </a:p>
          <a:p>
            <a:pPr algn="ctr" rtl="0">
              <a:spcBef>
                <a:spcPts val="0"/>
              </a:spcBef>
              <a:spcAft>
                <a:spcPts val="800"/>
              </a:spcAft>
            </a:pPr>
            <a:endParaRPr lang="en-US" sz="2400" b="0" dirty="0">
              <a:effectLst/>
            </a:endParaRPr>
          </a:p>
          <a:p>
            <a:pPr algn="ctr"/>
            <a:r>
              <a:rPr lang="en-US" sz="2400" b="1" dirty="0">
                <a:solidFill>
                  <a:srgbClr val="C00000"/>
                </a:solidFill>
                <a:latin typeface="Times New Roman" panose="02020603050405020304" pitchFamily="18" charset="0"/>
                <a:cs typeface="Times New Roman" panose="02020603050405020304" pitchFamily="18" charset="0"/>
              </a:rPr>
              <a:t>T. A.: Ms. </a:t>
            </a:r>
            <a:r>
              <a:rPr lang="en-US" sz="2400" b="1" dirty="0" err="1">
                <a:solidFill>
                  <a:srgbClr val="C00000"/>
                </a:solidFill>
                <a:latin typeface="Times New Roman" panose="02020603050405020304" pitchFamily="18" charset="0"/>
                <a:cs typeface="Times New Roman" panose="02020603050405020304" pitchFamily="18" charset="0"/>
              </a:rPr>
              <a:t>Vijaylaxmi</a:t>
            </a:r>
            <a:r>
              <a:rPr lang="en-US" sz="2400" b="1" dirty="0">
                <a:solidFill>
                  <a:srgbClr val="C00000"/>
                </a:solidFill>
                <a:latin typeface="Times New Roman" panose="02020603050405020304" pitchFamily="18" charset="0"/>
                <a:cs typeface="Times New Roman" panose="02020603050405020304" pitchFamily="18" charset="0"/>
              </a:rPr>
              <a:t> Jain</a:t>
            </a:r>
            <a:br>
              <a:rPr lang="en-US" sz="2400" b="1" dirty="0"/>
            </a:br>
            <a:endParaRPr lang="en-US" sz="2400" b="1" dirty="0"/>
          </a:p>
        </p:txBody>
      </p:sp>
      <p:pic>
        <p:nvPicPr>
          <p:cNvPr id="2050" name="Picture 2" descr="Artificial intelligence vs Machine learning">
            <a:extLst>
              <a:ext uri="{FF2B5EF4-FFF2-40B4-BE49-F238E27FC236}">
                <a16:creationId xmlns:a16="http://schemas.microsoft.com/office/drawing/2014/main" id="{68B87620-87A8-4F20-B53F-B6C54DF58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883" y="662233"/>
            <a:ext cx="3810233" cy="276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0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barn(inVertical)">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02391" y="638293"/>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Times New Roman" panose="02020603050405020304" pitchFamily="18" charset="0"/>
              </a:rPr>
              <a:t>Model-based Agent</a:t>
            </a:r>
            <a:endParaRPr lang="en-US" sz="2400" b="1" dirty="0">
              <a:solidFill>
                <a:srgbClr val="002060"/>
              </a:solidFill>
            </a:endParaRPr>
          </a:p>
        </p:txBody>
      </p:sp>
      <p:pic>
        <p:nvPicPr>
          <p:cNvPr id="3" name="Picture 2">
            <a:extLst>
              <a:ext uri="{FF2B5EF4-FFF2-40B4-BE49-F238E27FC236}">
                <a16:creationId xmlns:a16="http://schemas.microsoft.com/office/drawing/2014/main" id="{E23AA6E6-11C8-4853-AF6C-58CBB2852F6A}"/>
              </a:ext>
            </a:extLst>
          </p:cNvPr>
          <p:cNvPicPr>
            <a:picLocks noChangeAspect="1"/>
          </p:cNvPicPr>
          <p:nvPr/>
        </p:nvPicPr>
        <p:blipFill>
          <a:blip r:embed="rId2"/>
          <a:stretch>
            <a:fillRect/>
          </a:stretch>
        </p:blipFill>
        <p:spPr>
          <a:xfrm>
            <a:off x="2415267" y="1254703"/>
            <a:ext cx="7770829" cy="5244571"/>
          </a:xfrm>
          <a:prstGeom prst="rect">
            <a:avLst/>
          </a:prstGeom>
        </p:spPr>
      </p:pic>
    </p:spTree>
    <p:extLst>
      <p:ext uri="{BB962C8B-B14F-4D97-AF65-F5344CB8AC3E}">
        <p14:creationId xmlns:p14="http://schemas.microsoft.com/office/powerpoint/2010/main" val="69536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16459" y="793038"/>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Times New Roman" panose="02020603050405020304" pitchFamily="18" charset="0"/>
              </a:rPr>
              <a:t>Goal-based Agent</a:t>
            </a:r>
            <a:endParaRPr lang="en-US" sz="2400" b="1" dirty="0">
              <a:solidFill>
                <a:srgbClr val="002060"/>
              </a:solidFill>
            </a:endParaRPr>
          </a:p>
        </p:txBody>
      </p:sp>
      <p:pic>
        <p:nvPicPr>
          <p:cNvPr id="3" name="Picture 2">
            <a:extLst>
              <a:ext uri="{FF2B5EF4-FFF2-40B4-BE49-F238E27FC236}">
                <a16:creationId xmlns:a16="http://schemas.microsoft.com/office/drawing/2014/main" id="{AF20AC84-1A49-4F15-8D3F-B6ED2687AD35}"/>
              </a:ext>
            </a:extLst>
          </p:cNvPr>
          <p:cNvPicPr>
            <a:picLocks noChangeAspect="1"/>
          </p:cNvPicPr>
          <p:nvPr/>
        </p:nvPicPr>
        <p:blipFill>
          <a:blip r:embed="rId2"/>
          <a:stretch>
            <a:fillRect/>
          </a:stretch>
        </p:blipFill>
        <p:spPr>
          <a:xfrm>
            <a:off x="2156941" y="1410606"/>
            <a:ext cx="7524087" cy="4797969"/>
          </a:xfrm>
          <a:prstGeom prst="rect">
            <a:avLst/>
          </a:prstGeom>
        </p:spPr>
      </p:pic>
    </p:spTree>
    <p:extLst>
      <p:ext uri="{BB962C8B-B14F-4D97-AF65-F5344CB8AC3E}">
        <p14:creationId xmlns:p14="http://schemas.microsoft.com/office/powerpoint/2010/main" val="347947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046828" y="624226"/>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Times New Roman" panose="02020603050405020304" pitchFamily="18" charset="0"/>
              </a:rPr>
              <a:t>Utility-based Agent</a:t>
            </a:r>
            <a:endParaRPr lang="en-US" sz="2400" b="1" dirty="0">
              <a:solidFill>
                <a:srgbClr val="002060"/>
              </a:solidFill>
            </a:endParaRPr>
          </a:p>
        </p:txBody>
      </p:sp>
      <p:pic>
        <p:nvPicPr>
          <p:cNvPr id="3" name="Picture 2">
            <a:extLst>
              <a:ext uri="{FF2B5EF4-FFF2-40B4-BE49-F238E27FC236}">
                <a16:creationId xmlns:a16="http://schemas.microsoft.com/office/drawing/2014/main" id="{ED558E4D-782C-41CE-A42E-996C7D096F97}"/>
              </a:ext>
            </a:extLst>
          </p:cNvPr>
          <p:cNvPicPr>
            <a:picLocks noChangeAspect="1"/>
          </p:cNvPicPr>
          <p:nvPr/>
        </p:nvPicPr>
        <p:blipFill>
          <a:blip r:embed="rId2"/>
          <a:stretch>
            <a:fillRect/>
          </a:stretch>
        </p:blipFill>
        <p:spPr>
          <a:xfrm>
            <a:off x="1975155" y="1254703"/>
            <a:ext cx="8541393" cy="5230503"/>
          </a:xfrm>
          <a:prstGeom prst="rect">
            <a:avLst/>
          </a:prstGeom>
        </p:spPr>
      </p:pic>
    </p:spTree>
    <p:extLst>
      <p:ext uri="{BB962C8B-B14F-4D97-AF65-F5344CB8AC3E}">
        <p14:creationId xmlns:p14="http://schemas.microsoft.com/office/powerpoint/2010/main" val="248389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203918" y="469481"/>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Times New Roman" panose="02020603050405020304" pitchFamily="18" charset="0"/>
              </a:rPr>
              <a:t>Learning Agent</a:t>
            </a:r>
            <a:endParaRPr lang="en-US" sz="2400" b="1" dirty="0">
              <a:solidFill>
                <a:srgbClr val="002060"/>
              </a:solidFill>
            </a:endParaRPr>
          </a:p>
        </p:txBody>
      </p:sp>
      <p:pic>
        <p:nvPicPr>
          <p:cNvPr id="3" name="Picture 2">
            <a:extLst>
              <a:ext uri="{FF2B5EF4-FFF2-40B4-BE49-F238E27FC236}">
                <a16:creationId xmlns:a16="http://schemas.microsoft.com/office/drawing/2014/main" id="{F826340F-25B3-44F3-8C2D-AD4972E0F6F2}"/>
              </a:ext>
            </a:extLst>
          </p:cNvPr>
          <p:cNvPicPr>
            <a:picLocks noChangeAspect="1"/>
          </p:cNvPicPr>
          <p:nvPr/>
        </p:nvPicPr>
        <p:blipFill>
          <a:blip r:embed="rId2"/>
          <a:stretch>
            <a:fillRect/>
          </a:stretch>
        </p:blipFill>
        <p:spPr>
          <a:xfrm>
            <a:off x="2044933" y="931146"/>
            <a:ext cx="8102134" cy="5694738"/>
          </a:xfrm>
          <a:prstGeom prst="rect">
            <a:avLst/>
          </a:prstGeom>
        </p:spPr>
      </p:pic>
    </p:spTree>
    <p:extLst>
      <p:ext uri="{BB962C8B-B14F-4D97-AF65-F5344CB8AC3E}">
        <p14:creationId xmlns:p14="http://schemas.microsoft.com/office/powerpoint/2010/main" val="22226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16459" y="793038"/>
            <a:ext cx="6098344" cy="461665"/>
          </a:xfrm>
          <a:prstGeom prst="rect">
            <a:avLst/>
          </a:prstGeom>
          <a:noFill/>
        </p:spPr>
        <p:txBody>
          <a:bodyPr wrap="square">
            <a:spAutoFit/>
          </a:bodyPr>
          <a:lstStyle/>
          <a:p>
            <a:pPr algn="ctr"/>
            <a:r>
              <a:rPr lang="en-US" sz="2400" b="1" dirty="0">
                <a:solidFill>
                  <a:srgbClr val="002060"/>
                </a:solidFill>
                <a:effectLst/>
                <a:highlight>
                  <a:srgbClr val="FFFFFF"/>
                </a:highlight>
                <a:latin typeface="Times New Roman" panose="02020603050405020304" pitchFamily="18" charset="0"/>
                <a:ea typeface="Times New Roman" panose="02020603050405020304" pitchFamily="18" charset="0"/>
              </a:rPr>
              <a:t>Metaheuristic Optimization methods	</a:t>
            </a:r>
            <a:endParaRPr lang="en-US" sz="2400" b="1" dirty="0">
              <a:solidFill>
                <a:srgbClr val="002060"/>
              </a:solidFill>
            </a:endParaRPr>
          </a:p>
        </p:txBody>
      </p:sp>
    </p:spTree>
    <p:extLst>
      <p:ext uri="{BB962C8B-B14F-4D97-AF65-F5344CB8AC3E}">
        <p14:creationId xmlns:p14="http://schemas.microsoft.com/office/powerpoint/2010/main" val="235455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02391" y="736767"/>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Calibri" panose="020F0502020204030204" pitchFamily="34" charset="0"/>
              </a:rPr>
              <a:t>Three Stages of Artificial Intelligence</a:t>
            </a:r>
            <a:endParaRPr lang="en-US" sz="2400" b="1" dirty="0">
              <a:solidFill>
                <a:srgbClr val="002060"/>
              </a:solidFill>
            </a:endParaRPr>
          </a:p>
        </p:txBody>
      </p:sp>
    </p:spTree>
    <p:extLst>
      <p:ext uri="{BB962C8B-B14F-4D97-AF65-F5344CB8AC3E}">
        <p14:creationId xmlns:p14="http://schemas.microsoft.com/office/powerpoint/2010/main" val="287434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7A3C5D-FC67-474C-B7EA-ED25943E2A8B}"/>
              </a:ext>
            </a:extLst>
          </p:cNvPr>
          <p:cNvSpPr txBox="1"/>
          <p:nvPr/>
        </p:nvSpPr>
        <p:spPr>
          <a:xfrm>
            <a:off x="3046828" y="428180"/>
            <a:ext cx="6098344" cy="461665"/>
          </a:xfrm>
          <a:prstGeom prst="rect">
            <a:avLst/>
          </a:prstGeom>
          <a:noFill/>
        </p:spPr>
        <p:txBody>
          <a:bodyPr wrap="square">
            <a:spAutoFit/>
          </a:bodyPr>
          <a:lstStyle/>
          <a:p>
            <a:pPr algn="ctr" rtl="0">
              <a:spcBef>
                <a:spcPts val="0"/>
              </a:spcBef>
              <a:spcAft>
                <a:spcPts val="800"/>
              </a:spcAft>
            </a:pPr>
            <a:r>
              <a:rPr lang="en-US" sz="2400" b="1" i="0" dirty="0">
                <a:solidFill>
                  <a:srgbClr val="002060"/>
                </a:solidFill>
                <a:effectLst/>
                <a:latin typeface="Times New Roman" panose="02020603050405020304" pitchFamily="18" charset="0"/>
              </a:rPr>
              <a:t>Fundamentals of AI and Machine Learning </a:t>
            </a:r>
            <a:endParaRPr lang="en-US" sz="2400" b="0" dirty="0">
              <a:effectLst/>
            </a:endParaRPr>
          </a:p>
        </p:txBody>
      </p:sp>
      <p:sp>
        <p:nvSpPr>
          <p:cNvPr id="13" name="TextBox 12">
            <a:extLst>
              <a:ext uri="{FF2B5EF4-FFF2-40B4-BE49-F238E27FC236}">
                <a16:creationId xmlns:a16="http://schemas.microsoft.com/office/drawing/2014/main" id="{DBED494B-A1E4-47B2-96D5-2FE64248259D}"/>
              </a:ext>
            </a:extLst>
          </p:cNvPr>
          <p:cNvSpPr txBox="1"/>
          <p:nvPr/>
        </p:nvSpPr>
        <p:spPr>
          <a:xfrm>
            <a:off x="499402" y="1337283"/>
            <a:ext cx="11193195" cy="4626908"/>
          </a:xfrm>
          <a:prstGeom prst="rect">
            <a:avLst/>
          </a:prstGeom>
          <a:noFill/>
        </p:spPr>
        <p:txBody>
          <a:bodyPr wrap="square">
            <a:spAutoFit/>
          </a:bodyPr>
          <a:lstStyle/>
          <a:p>
            <a:pPr algn="just" rtl="0">
              <a:spcBef>
                <a:spcPts val="0"/>
              </a:spcBef>
              <a:spcAft>
                <a:spcPts val="0"/>
              </a:spcAft>
            </a:pPr>
            <a:r>
              <a:rPr lang="en-US" sz="1800" b="1" i="0" u="none" strike="noStrike" dirty="0">
                <a:solidFill>
                  <a:srgbClr val="002060"/>
                </a:solidFill>
                <a:effectLst/>
                <a:latin typeface="Times New Roman" panose="02020603050405020304" pitchFamily="18" charset="0"/>
              </a:rPr>
              <a:t>Track objectives:</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This Track course has been designed to prepare the engineering graduates who can:</a:t>
            </a:r>
            <a:endParaRPr lang="en-US" b="0" dirty="0">
              <a:effectLst/>
            </a:endParaRPr>
          </a:p>
          <a:p>
            <a:pPr rtl="0">
              <a:spcBef>
                <a:spcPts val="0"/>
              </a:spcBef>
              <a:spcAft>
                <a:spcPts val="0"/>
              </a:spcAft>
            </a:pPr>
            <a:endParaRPr lang="en-US" b="0" dirty="0">
              <a:effectLst/>
            </a:endParaRPr>
          </a:p>
          <a:p>
            <a:pPr algn="just" rtl="0" fontAlgn="base">
              <a:spcBef>
                <a:spcPts val="0"/>
              </a:spcBef>
              <a:spcAft>
                <a:spcPts val="0"/>
              </a:spcAft>
              <a:buFont typeface="+mj-lt"/>
              <a:buAutoNum type="arabicPeriod"/>
            </a:pPr>
            <a:r>
              <a:rPr lang="en-US" sz="1800" b="0" i="0" u="none" strike="noStrike" dirty="0">
                <a:solidFill>
                  <a:srgbClr val="202124"/>
                </a:solidFill>
                <a:effectLst/>
                <a:latin typeface="Times New Roman" panose="02020603050405020304" pitchFamily="18" charset="0"/>
              </a:rPr>
              <a:t>Design machine learning algorithms to solve real world problems.</a:t>
            </a:r>
            <a:endParaRPr lang="en-US" sz="18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1800" b="0" i="0" u="none" strike="noStrike" dirty="0">
                <a:solidFill>
                  <a:srgbClr val="202124"/>
                </a:solidFill>
                <a:effectLst/>
                <a:latin typeface="Times New Roman" panose="02020603050405020304" pitchFamily="18" charset="0"/>
              </a:rPr>
              <a:t>Have hands-on experiences with modern AI frameworks.</a:t>
            </a:r>
            <a:endParaRPr lang="en-US" sz="18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1800" b="0" i="0" u="none" strike="noStrike" dirty="0">
                <a:solidFill>
                  <a:srgbClr val="202124"/>
                </a:solidFill>
                <a:effectLst/>
                <a:latin typeface="Times New Roman" panose="02020603050405020304" pitchFamily="18" charset="0"/>
              </a:rPr>
              <a:t>Design business applications using AI engineering to solve complex problems.</a:t>
            </a:r>
          </a:p>
          <a:p>
            <a:pPr algn="just" rtl="0" fontAlgn="base">
              <a:spcBef>
                <a:spcPts val="0"/>
              </a:spcBef>
              <a:spcAft>
                <a:spcPts val="0"/>
              </a:spcAft>
              <a:buFont typeface="+mj-lt"/>
              <a:buAutoNum type="arabicPeriod"/>
            </a:pPr>
            <a:r>
              <a:rPr lang="en-US" sz="1800" b="0" i="0" u="none" strike="noStrike" dirty="0">
                <a:solidFill>
                  <a:srgbClr val="202124"/>
                </a:solidFill>
                <a:effectLst/>
                <a:latin typeface="Times New Roman" panose="02020603050405020304" pitchFamily="18" charset="0"/>
              </a:rPr>
              <a:t>Collaborate with leading AI front runner and other domain experts for the design and implementation of new business and implementation techniques.</a:t>
            </a:r>
          </a:p>
          <a:p>
            <a:pPr algn="just" rtl="0">
              <a:spcBef>
                <a:spcPts val="0"/>
              </a:spcBef>
              <a:spcAft>
                <a:spcPts val="800"/>
              </a:spcAft>
            </a:pPr>
            <a:br>
              <a:rPr lang="en-US" b="0" dirty="0">
                <a:effectLst/>
              </a:rPr>
            </a:br>
            <a:r>
              <a:rPr lang="en-US" sz="1800" b="1" i="0" u="none" strike="noStrike" dirty="0">
                <a:solidFill>
                  <a:srgbClr val="002060"/>
                </a:solidFill>
                <a:effectLst/>
                <a:latin typeface="Times New Roman" panose="02020603050405020304" pitchFamily="18" charset="0"/>
              </a:rPr>
              <a:t>Course outcomes: </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This Track course has been designed and expects the engineering graduates:</a:t>
            </a:r>
          </a:p>
          <a:p>
            <a:pPr algn="just" rtl="0">
              <a:spcBef>
                <a:spcPts val="0"/>
              </a:spcBef>
              <a:spcAft>
                <a:spcPts val="0"/>
              </a:spcAft>
            </a:pPr>
            <a:endParaRPr lang="en-US" b="0" dirty="0">
              <a:effectLst/>
            </a:endParaRPr>
          </a:p>
          <a:p>
            <a:pPr algn="just" rtl="0" fontAlgn="base">
              <a:spcBef>
                <a:spcPts val="0"/>
              </a:spcBef>
              <a:spcAft>
                <a:spcPts val="0"/>
              </a:spcAft>
              <a:buFont typeface="+mj-lt"/>
              <a:buAutoNum type="arabicPeriod"/>
            </a:pPr>
            <a:r>
              <a:rPr lang="en-US" sz="1800" b="0" i="0" u="none" strike="noStrike" dirty="0">
                <a:solidFill>
                  <a:srgbClr val="202124"/>
                </a:solidFill>
                <a:effectLst/>
                <a:latin typeface="Times New Roman" panose="02020603050405020304" pitchFamily="18" charset="0"/>
              </a:rPr>
              <a:t>To be able to apply the basic principles, models, and algorithms of AI </a:t>
            </a:r>
            <a:endParaRPr lang="en-US" sz="18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1800" b="0" i="0" u="none" strike="noStrike" dirty="0">
                <a:solidFill>
                  <a:srgbClr val="202124"/>
                </a:solidFill>
                <a:effectLst/>
                <a:latin typeface="Times New Roman" panose="02020603050405020304" pitchFamily="18" charset="0"/>
              </a:rPr>
              <a:t>to recognize, model, and solve problems in the analysis and design of information systems. </a:t>
            </a:r>
            <a:endParaRPr lang="en-US" sz="18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1800" b="0" i="0" u="none" strike="noStrike" dirty="0">
                <a:solidFill>
                  <a:srgbClr val="202124"/>
                </a:solidFill>
                <a:effectLst/>
                <a:latin typeface="Times New Roman" panose="02020603050405020304" pitchFamily="18" charset="0"/>
              </a:rPr>
              <a:t>To be able to analyze the structures and algorithms of a selection of techniques </a:t>
            </a:r>
            <a:endParaRPr lang="en-US" sz="1800" b="0" i="0" u="none" strike="noStrike" dirty="0">
              <a:solidFill>
                <a:srgbClr val="000000"/>
              </a:solidFill>
              <a:effectLst/>
              <a:latin typeface="Times New Roman" panose="02020603050405020304" pitchFamily="18" charset="0"/>
            </a:endParaRPr>
          </a:p>
          <a:p>
            <a:pPr algn="just" rtl="0" fontAlgn="base">
              <a:spcBef>
                <a:spcPts val="0"/>
              </a:spcBef>
              <a:spcAft>
                <a:spcPts val="800"/>
              </a:spcAft>
              <a:buFont typeface="+mj-lt"/>
              <a:buAutoNum type="arabicPeriod"/>
            </a:pPr>
            <a:r>
              <a:rPr lang="en-US" sz="1800" b="0" i="0" u="none" strike="noStrike" dirty="0">
                <a:solidFill>
                  <a:srgbClr val="202124"/>
                </a:solidFill>
                <a:effectLst/>
                <a:latin typeface="Times New Roman" panose="02020603050405020304" pitchFamily="18" charset="0"/>
              </a:rPr>
              <a:t>To understand techniques related to searching, reasoning, machine learning, and language processing.</a:t>
            </a:r>
            <a:endParaRPr lang="en-US" sz="18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34766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7A3C5D-FC67-474C-B7EA-ED25943E2A8B}"/>
              </a:ext>
            </a:extLst>
          </p:cNvPr>
          <p:cNvSpPr txBox="1"/>
          <p:nvPr/>
        </p:nvSpPr>
        <p:spPr>
          <a:xfrm>
            <a:off x="3046828" y="428180"/>
            <a:ext cx="6098344" cy="461665"/>
          </a:xfrm>
          <a:prstGeom prst="rect">
            <a:avLst/>
          </a:prstGeom>
          <a:noFill/>
        </p:spPr>
        <p:txBody>
          <a:bodyPr wrap="square">
            <a:spAutoFit/>
          </a:bodyPr>
          <a:lstStyle/>
          <a:p>
            <a:pPr algn="ctr" rtl="0">
              <a:spcBef>
                <a:spcPts val="0"/>
              </a:spcBef>
              <a:spcAft>
                <a:spcPts val="800"/>
              </a:spcAft>
            </a:pPr>
            <a:r>
              <a:rPr lang="en-US" sz="2400" b="1" i="0" dirty="0">
                <a:solidFill>
                  <a:srgbClr val="002060"/>
                </a:solidFill>
                <a:effectLst/>
                <a:latin typeface="Times New Roman" panose="02020603050405020304" pitchFamily="18" charset="0"/>
              </a:rPr>
              <a:t>Fundamentals of AI and Machine Learning </a:t>
            </a:r>
            <a:endParaRPr lang="en-US" sz="2400" b="0" dirty="0">
              <a:effectLst/>
            </a:endParaRPr>
          </a:p>
        </p:txBody>
      </p:sp>
      <p:sp>
        <p:nvSpPr>
          <p:cNvPr id="13" name="TextBox 12">
            <a:extLst>
              <a:ext uri="{FF2B5EF4-FFF2-40B4-BE49-F238E27FC236}">
                <a16:creationId xmlns:a16="http://schemas.microsoft.com/office/drawing/2014/main" id="{DBED494B-A1E4-47B2-96D5-2FE64248259D}"/>
              </a:ext>
            </a:extLst>
          </p:cNvPr>
          <p:cNvSpPr txBox="1"/>
          <p:nvPr/>
        </p:nvSpPr>
        <p:spPr>
          <a:xfrm>
            <a:off x="640078" y="1435757"/>
            <a:ext cx="11193195" cy="3139321"/>
          </a:xfrm>
          <a:prstGeom prst="rect">
            <a:avLst/>
          </a:prstGeom>
          <a:noFill/>
        </p:spPr>
        <p:txBody>
          <a:bodyPr wrap="square">
            <a:spAutoFit/>
          </a:bodyPr>
          <a:lstStyle/>
          <a:p>
            <a:pPr algn="just" rtl="0">
              <a:spcBef>
                <a:spcPts val="0"/>
              </a:spcBef>
              <a:spcAft>
                <a:spcPts val="0"/>
              </a:spcAft>
            </a:pPr>
            <a:r>
              <a:rPr lang="en-US" sz="1800" b="1" i="0" u="none" strike="noStrike" dirty="0">
                <a:solidFill>
                  <a:srgbClr val="002060"/>
                </a:solidFill>
                <a:effectLst/>
                <a:latin typeface="Times New Roman" panose="02020603050405020304" pitchFamily="18" charset="0"/>
              </a:rPr>
              <a:t>Module-1:</a:t>
            </a:r>
            <a:r>
              <a:rPr lang="en-US" sz="1800" b="0" i="0" u="none" strike="noStrike" dirty="0">
                <a:solidFill>
                  <a:srgbClr val="002060"/>
                </a:solidFill>
                <a:effectLst/>
                <a:latin typeface="Times New Roman" panose="02020603050405020304" pitchFamily="18" charset="0"/>
              </a:rPr>
              <a:t> Introduction to Artificial Intelligence</a:t>
            </a:r>
          </a:p>
          <a:p>
            <a:pPr algn="just" rtl="0">
              <a:spcBef>
                <a:spcPts val="0"/>
              </a:spcBef>
              <a:spcAft>
                <a:spcPts val="0"/>
              </a:spcAft>
            </a:pPr>
            <a:endParaRPr lang="en-US" b="0" dirty="0">
              <a:effectLst/>
            </a:endParaRPr>
          </a:p>
          <a:p>
            <a:pPr algn="just" rtl="0">
              <a:spcBef>
                <a:spcPts val="0"/>
              </a:spcBef>
              <a:spcAft>
                <a:spcPts val="0"/>
              </a:spcAft>
            </a:pPr>
            <a:r>
              <a:rPr lang="en-US" sz="1800" b="1" i="0" u="none" strike="noStrike" dirty="0">
                <a:solidFill>
                  <a:srgbClr val="002060"/>
                </a:solidFill>
                <a:effectLst/>
                <a:latin typeface="Times New Roman" panose="02020603050405020304" pitchFamily="18" charset="0"/>
              </a:rPr>
              <a:t>Module-2:</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2060"/>
                </a:solidFill>
                <a:effectLst/>
                <a:latin typeface="Times New Roman" panose="02020603050405020304" pitchFamily="18" charset="0"/>
              </a:rPr>
              <a:t>Introduction to AI Components </a:t>
            </a:r>
          </a:p>
          <a:p>
            <a:pPr algn="just" rtl="0">
              <a:spcBef>
                <a:spcPts val="0"/>
              </a:spcBef>
              <a:spcAft>
                <a:spcPts val="0"/>
              </a:spcAft>
            </a:pPr>
            <a:endParaRPr lang="en-US" b="0" dirty="0">
              <a:effectLst/>
            </a:endParaRPr>
          </a:p>
          <a:p>
            <a:pPr algn="just" rtl="0">
              <a:spcBef>
                <a:spcPts val="0"/>
              </a:spcBef>
              <a:spcAft>
                <a:spcPts val="0"/>
              </a:spcAft>
            </a:pPr>
            <a:r>
              <a:rPr lang="en-US" sz="1800" b="1" i="0" u="none" strike="noStrike" dirty="0">
                <a:solidFill>
                  <a:srgbClr val="002060"/>
                </a:solidFill>
                <a:effectLst/>
                <a:latin typeface="Times New Roman" panose="02020603050405020304" pitchFamily="18" charset="0"/>
              </a:rPr>
              <a:t>Module-3:</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2060"/>
                </a:solidFill>
                <a:effectLst/>
                <a:latin typeface="Times New Roman" panose="02020603050405020304" pitchFamily="18" charset="0"/>
              </a:rPr>
              <a:t>Fundamentals of Machine Learning</a:t>
            </a:r>
          </a:p>
          <a:p>
            <a:pPr algn="just" rtl="0">
              <a:spcBef>
                <a:spcPts val="0"/>
              </a:spcBef>
              <a:spcAft>
                <a:spcPts val="0"/>
              </a:spcAft>
            </a:pPr>
            <a:endParaRPr lang="en-US" b="0" dirty="0">
              <a:effectLst/>
            </a:endParaRPr>
          </a:p>
          <a:p>
            <a:pPr algn="just" rtl="0">
              <a:spcBef>
                <a:spcPts val="0"/>
              </a:spcBef>
              <a:spcAft>
                <a:spcPts val="0"/>
              </a:spcAft>
            </a:pPr>
            <a:r>
              <a:rPr lang="en-US" sz="1800" b="1" i="0" u="none" strike="noStrike" dirty="0">
                <a:solidFill>
                  <a:srgbClr val="002060"/>
                </a:solidFill>
                <a:effectLst/>
                <a:latin typeface="Times New Roman" panose="02020603050405020304" pitchFamily="18" charset="0"/>
              </a:rPr>
              <a:t>Module-4:</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2060"/>
                </a:solidFill>
                <a:effectLst/>
                <a:latin typeface="Times New Roman" panose="02020603050405020304" pitchFamily="18" charset="0"/>
              </a:rPr>
              <a:t>Machine Learning Models</a:t>
            </a:r>
          </a:p>
          <a:p>
            <a:pPr algn="just" rtl="0">
              <a:spcBef>
                <a:spcPts val="0"/>
              </a:spcBef>
              <a:spcAft>
                <a:spcPts val="0"/>
              </a:spcAft>
            </a:pPr>
            <a:endParaRPr lang="en-US" b="0" dirty="0">
              <a:effectLst/>
            </a:endParaRPr>
          </a:p>
          <a:p>
            <a:pPr algn="just" rtl="0">
              <a:spcBef>
                <a:spcPts val="0"/>
              </a:spcBef>
              <a:spcAft>
                <a:spcPts val="0"/>
              </a:spcAft>
            </a:pPr>
            <a:r>
              <a:rPr lang="en-US" sz="1800" b="1" i="0" u="none" strike="noStrike" dirty="0">
                <a:solidFill>
                  <a:srgbClr val="002060"/>
                </a:solidFill>
                <a:effectLst/>
                <a:latin typeface="Times New Roman" panose="02020603050405020304" pitchFamily="18" charset="0"/>
              </a:rPr>
              <a:t>Module-5:</a:t>
            </a:r>
            <a:r>
              <a:rPr lang="en-US" sz="1800" b="0" i="0" u="none" strike="noStrike" dirty="0">
                <a:solidFill>
                  <a:srgbClr val="002060"/>
                </a:solidFill>
                <a:effectLst/>
                <a:latin typeface="Times New Roman" panose="02020603050405020304" pitchFamily="18" charset="0"/>
              </a:rPr>
              <a:t> Performance Measures of Models</a:t>
            </a:r>
            <a:endParaRPr lang="en-US" b="0" dirty="0">
              <a:effectLst/>
            </a:endParaRPr>
          </a:p>
          <a:p>
            <a:br>
              <a:rPr lang="en-US" dirty="0"/>
            </a:br>
            <a:endParaRPr lang="en-US" sz="18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38217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7A3C5D-FC67-474C-B7EA-ED25943E2A8B}"/>
              </a:ext>
            </a:extLst>
          </p:cNvPr>
          <p:cNvSpPr txBox="1"/>
          <p:nvPr/>
        </p:nvSpPr>
        <p:spPr>
          <a:xfrm>
            <a:off x="3046828" y="428180"/>
            <a:ext cx="6098344" cy="461665"/>
          </a:xfrm>
          <a:prstGeom prst="rect">
            <a:avLst/>
          </a:prstGeom>
          <a:noFill/>
        </p:spPr>
        <p:txBody>
          <a:bodyPr wrap="square">
            <a:spAutoFit/>
          </a:bodyPr>
          <a:lstStyle/>
          <a:p>
            <a:pPr algn="ctr" rtl="0">
              <a:spcBef>
                <a:spcPts val="0"/>
              </a:spcBef>
              <a:spcAft>
                <a:spcPts val="800"/>
              </a:spcAft>
            </a:pPr>
            <a:r>
              <a:rPr lang="en-US" sz="2400" b="1" i="0" dirty="0">
                <a:solidFill>
                  <a:srgbClr val="002060"/>
                </a:solidFill>
                <a:effectLst/>
                <a:latin typeface="Times New Roman" panose="02020603050405020304" pitchFamily="18" charset="0"/>
              </a:rPr>
              <a:t>Fundamentals of AI and Machine Learning</a:t>
            </a:r>
            <a:endParaRPr lang="en-US" sz="2400" b="0" dirty="0">
              <a:effectLst/>
            </a:endParaRPr>
          </a:p>
        </p:txBody>
      </p:sp>
      <p:sp>
        <p:nvSpPr>
          <p:cNvPr id="13" name="TextBox 12">
            <a:extLst>
              <a:ext uri="{FF2B5EF4-FFF2-40B4-BE49-F238E27FC236}">
                <a16:creationId xmlns:a16="http://schemas.microsoft.com/office/drawing/2014/main" id="{DBED494B-A1E4-47B2-96D5-2FE64248259D}"/>
              </a:ext>
            </a:extLst>
          </p:cNvPr>
          <p:cNvSpPr txBox="1"/>
          <p:nvPr/>
        </p:nvSpPr>
        <p:spPr>
          <a:xfrm>
            <a:off x="640078" y="1435757"/>
            <a:ext cx="9179171" cy="2893100"/>
          </a:xfrm>
          <a:prstGeom prst="rect">
            <a:avLst/>
          </a:prstGeom>
          <a:noFill/>
        </p:spPr>
        <p:txBody>
          <a:bodyPr wrap="square">
            <a:spAutoFit/>
          </a:bodyPr>
          <a:lstStyle/>
          <a:p>
            <a:pPr algn="just" rtl="0">
              <a:spcBef>
                <a:spcPts val="0"/>
              </a:spcBef>
              <a:spcAft>
                <a:spcPts val="0"/>
              </a:spcAft>
            </a:pPr>
            <a:r>
              <a:rPr lang="en-US" sz="1800" b="1" i="0" dirty="0">
                <a:solidFill>
                  <a:srgbClr val="002060"/>
                </a:solidFill>
                <a:effectLst/>
                <a:latin typeface="Times New Roman" panose="02020603050405020304" pitchFamily="18" charset="0"/>
              </a:rPr>
              <a:t>Reference Books: </a:t>
            </a:r>
          </a:p>
          <a:p>
            <a:pPr algn="just" rtl="0">
              <a:spcBef>
                <a:spcPts val="0"/>
              </a:spcBef>
              <a:spcAft>
                <a:spcPts val="0"/>
              </a:spcAft>
            </a:pPr>
            <a:endParaRPr lang="en-US" b="0" dirty="0">
              <a:solidFill>
                <a:srgbClr val="002060"/>
              </a:solidFill>
              <a:effectLst/>
            </a:endParaRPr>
          </a:p>
          <a:p>
            <a:pPr marL="393700" indent="-393700" algn="just" rtl="0" fontAlgn="base">
              <a:spcBef>
                <a:spcPts val="600"/>
              </a:spcBef>
              <a:spcAft>
                <a:spcPts val="0"/>
              </a:spcAft>
              <a:buFont typeface="Arial" panose="020B0604020202020204" pitchFamily="34" charset="0"/>
              <a:buChar char="•"/>
            </a:pPr>
            <a:r>
              <a:rPr lang="en-US" sz="1800" b="0" i="0" u="none" strike="noStrike" dirty="0">
                <a:solidFill>
                  <a:srgbClr val="002060"/>
                </a:solidFill>
                <a:effectLst/>
                <a:latin typeface="Times New Roman" panose="02020603050405020304" pitchFamily="18" charset="0"/>
              </a:rPr>
              <a:t>“Artificial Intelligence: A Modern Approach” by Stuart J. Russell and Peter </a:t>
            </a:r>
            <a:r>
              <a:rPr lang="en-US" sz="1800" b="0" i="0" u="none" strike="noStrike" dirty="0" err="1">
                <a:solidFill>
                  <a:srgbClr val="002060"/>
                </a:solidFill>
                <a:effectLst/>
                <a:latin typeface="Times New Roman" panose="02020603050405020304" pitchFamily="18" charset="0"/>
              </a:rPr>
              <a:t>Norvig</a:t>
            </a:r>
            <a:endParaRPr lang="en-US" sz="1800" b="0" i="0" u="none" strike="noStrike" dirty="0">
              <a:solidFill>
                <a:srgbClr val="002060"/>
              </a:solidFill>
              <a:effectLst/>
              <a:latin typeface="Times New Roman" panose="02020603050405020304" pitchFamily="18" charset="0"/>
            </a:endParaRPr>
          </a:p>
          <a:p>
            <a:pPr marL="393700" indent="-393700" algn="just" rtl="0" fontAlgn="base">
              <a:spcBef>
                <a:spcPts val="600"/>
              </a:spcBef>
              <a:spcAft>
                <a:spcPts val="0"/>
              </a:spcAft>
              <a:buFont typeface="Arial" panose="020B0604020202020204" pitchFamily="34" charset="0"/>
              <a:buChar char="•"/>
            </a:pPr>
            <a:endParaRPr lang="en-US" dirty="0">
              <a:solidFill>
                <a:srgbClr val="002060"/>
              </a:solidFill>
              <a:latin typeface="Times New Roman" panose="02020603050405020304" pitchFamily="18" charset="0"/>
            </a:endParaRPr>
          </a:p>
          <a:p>
            <a:pPr marL="393700" indent="-393700" algn="just" rtl="0" fontAlgn="base">
              <a:spcBef>
                <a:spcPts val="600"/>
              </a:spcBef>
              <a:spcAft>
                <a:spcPts val="0"/>
              </a:spcAft>
              <a:buFont typeface="Arial" panose="020B0604020202020204" pitchFamily="34" charset="0"/>
              <a:buChar char="•"/>
            </a:pPr>
            <a:r>
              <a:rPr lang="en-US" sz="1800" b="0" i="0" u="none" strike="noStrike" dirty="0">
                <a:solidFill>
                  <a:srgbClr val="002060"/>
                </a:solidFill>
                <a:effectLst/>
                <a:latin typeface="Times New Roman" panose="02020603050405020304" pitchFamily="18" charset="0"/>
              </a:rPr>
              <a:t>“Introduction to Neural </a:t>
            </a:r>
            <a:r>
              <a:rPr lang="en-US" dirty="0">
                <a:solidFill>
                  <a:srgbClr val="002060"/>
                </a:solidFill>
                <a:latin typeface="Times New Roman" panose="02020603050405020304" pitchFamily="18" charset="0"/>
              </a:rPr>
              <a:t>N</a:t>
            </a:r>
            <a:r>
              <a:rPr lang="en-US" sz="1800" b="0" i="0" u="none" strike="noStrike" dirty="0">
                <a:solidFill>
                  <a:srgbClr val="002060"/>
                </a:solidFill>
                <a:effectLst/>
                <a:latin typeface="Times New Roman" panose="02020603050405020304" pitchFamily="18" charset="0"/>
              </a:rPr>
              <a:t>etworks using </a:t>
            </a:r>
            <a:r>
              <a:rPr lang="en-US" dirty="0" err="1">
                <a:solidFill>
                  <a:srgbClr val="002060"/>
                </a:solidFill>
                <a:latin typeface="Times New Roman" panose="02020603050405020304" pitchFamily="18" charset="0"/>
              </a:rPr>
              <a:t>M</a:t>
            </a:r>
            <a:r>
              <a:rPr lang="en-US" sz="1800" b="0" i="0" u="none" strike="noStrike" dirty="0" err="1">
                <a:solidFill>
                  <a:srgbClr val="002060"/>
                </a:solidFill>
                <a:effectLst/>
                <a:latin typeface="Times New Roman" panose="02020603050405020304" pitchFamily="18" charset="0"/>
              </a:rPr>
              <a:t>atlab</a:t>
            </a:r>
            <a:r>
              <a:rPr lang="en-US" sz="1800" b="0" i="0" u="none" strike="noStrike" dirty="0">
                <a:solidFill>
                  <a:srgbClr val="002060"/>
                </a:solidFill>
                <a:effectLst/>
                <a:latin typeface="Times New Roman" panose="02020603050405020304" pitchFamily="18" charset="0"/>
              </a:rPr>
              <a:t> 6.0” by SN </a:t>
            </a:r>
            <a:r>
              <a:rPr lang="en-US" sz="1800" b="0" i="0" u="none" strike="noStrike" dirty="0" err="1">
                <a:solidFill>
                  <a:srgbClr val="002060"/>
                </a:solidFill>
                <a:effectLst/>
                <a:latin typeface="Times New Roman" panose="02020603050405020304" pitchFamily="18" charset="0"/>
              </a:rPr>
              <a:t>Sivanandam</a:t>
            </a:r>
            <a:endParaRPr lang="en-US" sz="1800" b="0" i="0" u="none" strike="noStrike" dirty="0">
              <a:solidFill>
                <a:srgbClr val="002060"/>
              </a:solidFill>
              <a:effectLst/>
              <a:latin typeface="Times New Roman" panose="02020603050405020304" pitchFamily="18" charset="0"/>
            </a:endParaRPr>
          </a:p>
          <a:p>
            <a:pPr algn="just" rtl="0" fontAlgn="base">
              <a:spcBef>
                <a:spcPts val="600"/>
              </a:spcBef>
              <a:spcAft>
                <a:spcPts val="0"/>
              </a:spcAft>
            </a:pPr>
            <a:endParaRPr lang="en-US" sz="1800" b="0" i="0" u="none" strike="noStrike" dirty="0">
              <a:solidFill>
                <a:srgbClr val="002060"/>
              </a:solidFill>
              <a:effectLst/>
              <a:latin typeface="Times New Roman" panose="02020603050405020304" pitchFamily="18" charset="0"/>
            </a:endParaRPr>
          </a:p>
          <a:p>
            <a:pPr marL="393700" indent="-393700" algn="just" rtl="0" fontAlgn="base">
              <a:spcBef>
                <a:spcPts val="0"/>
              </a:spcBef>
              <a:spcAft>
                <a:spcPts val="0"/>
              </a:spcAft>
              <a:buFont typeface="Arial" panose="020B0604020202020204" pitchFamily="34" charset="0"/>
              <a:buChar char="•"/>
            </a:pPr>
            <a:r>
              <a:rPr lang="en-US" sz="1800" b="0" i="0" u="none" strike="noStrike" dirty="0">
                <a:solidFill>
                  <a:srgbClr val="002060"/>
                </a:solidFill>
                <a:effectLst/>
                <a:latin typeface="Times New Roman" panose="02020603050405020304" pitchFamily="18" charset="0"/>
              </a:rPr>
              <a:t>“Machine Learning for Beginners” by Chris Sebastian</a:t>
            </a:r>
          </a:p>
          <a:p>
            <a:pPr algn="just" rtl="0" fontAlgn="base">
              <a:spcBef>
                <a:spcPts val="0"/>
              </a:spcBef>
              <a:spcAft>
                <a:spcPts val="0"/>
              </a:spcAft>
            </a:pPr>
            <a:endParaRPr lang="en-US" sz="1800" b="0" i="0" u="none" strike="noStrike" dirty="0">
              <a:solidFill>
                <a:srgbClr val="002060"/>
              </a:solidFill>
              <a:effectLst/>
              <a:latin typeface="Times New Roman" panose="02020603050405020304" pitchFamily="18" charset="0"/>
            </a:endParaRPr>
          </a:p>
          <a:p>
            <a:pPr marL="393700" indent="-393700" algn="just" rtl="0" fontAlgn="base">
              <a:spcBef>
                <a:spcPts val="0"/>
              </a:spcBef>
              <a:spcAft>
                <a:spcPts val="0"/>
              </a:spcAft>
              <a:buFont typeface="Arial" panose="020B0604020202020204" pitchFamily="34" charset="0"/>
              <a:buChar char="•"/>
            </a:pPr>
            <a:r>
              <a:rPr lang="en-US" sz="1800" b="0" i="0" u="none" strike="noStrike" dirty="0">
                <a:solidFill>
                  <a:srgbClr val="002060"/>
                </a:solidFill>
                <a:effectLst/>
                <a:latin typeface="Times New Roman" panose="02020603050405020304" pitchFamily="18" charset="0"/>
              </a:rPr>
              <a:t>“Machine Learning: The New AI” by </a:t>
            </a:r>
            <a:r>
              <a:rPr lang="en-US" sz="1800" b="0" i="0" u="none" strike="noStrike" dirty="0" err="1">
                <a:solidFill>
                  <a:srgbClr val="002060"/>
                </a:solidFill>
                <a:effectLst/>
                <a:latin typeface="Times New Roman" panose="02020603050405020304" pitchFamily="18" charset="0"/>
              </a:rPr>
              <a:t>Ethem</a:t>
            </a:r>
            <a:r>
              <a:rPr lang="en-US" sz="1800" b="0" i="1" u="none" strike="noStrike" dirty="0">
                <a:solidFill>
                  <a:srgbClr val="002060"/>
                </a:solidFill>
                <a:effectLst/>
                <a:latin typeface="Times New Roman" panose="02020603050405020304" pitchFamily="18" charset="0"/>
              </a:rPr>
              <a:t> </a:t>
            </a:r>
            <a:r>
              <a:rPr lang="en-US" sz="1800" b="0" i="0" u="none" strike="noStrike" dirty="0" err="1">
                <a:solidFill>
                  <a:srgbClr val="002060"/>
                </a:solidFill>
                <a:effectLst/>
                <a:latin typeface="Times New Roman" panose="02020603050405020304" pitchFamily="18" charset="0"/>
              </a:rPr>
              <a:t>Alpaydin</a:t>
            </a:r>
            <a:endParaRPr lang="en-US" sz="1800" b="0" i="0" u="none" strike="noStrike" dirty="0">
              <a:solidFill>
                <a:srgbClr val="002060"/>
              </a:solidFill>
              <a:effectLst/>
              <a:latin typeface="Times New Roman" panose="02020603050405020304" pitchFamily="18" charset="0"/>
            </a:endParaRPr>
          </a:p>
        </p:txBody>
      </p:sp>
    </p:spTree>
    <p:extLst>
      <p:ext uri="{BB962C8B-B14F-4D97-AF65-F5344CB8AC3E}">
        <p14:creationId xmlns:p14="http://schemas.microsoft.com/office/powerpoint/2010/main" val="108624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7A3C5D-FC67-474C-B7EA-ED25943E2A8B}"/>
              </a:ext>
            </a:extLst>
          </p:cNvPr>
          <p:cNvSpPr txBox="1"/>
          <p:nvPr/>
        </p:nvSpPr>
        <p:spPr>
          <a:xfrm>
            <a:off x="3046828" y="428180"/>
            <a:ext cx="6098344" cy="461665"/>
          </a:xfrm>
          <a:prstGeom prst="rect">
            <a:avLst/>
          </a:prstGeom>
          <a:noFill/>
        </p:spPr>
        <p:txBody>
          <a:bodyPr wrap="square">
            <a:spAutoFit/>
          </a:bodyPr>
          <a:lstStyle/>
          <a:p>
            <a:pPr algn="ctr" rtl="0">
              <a:spcBef>
                <a:spcPts val="0"/>
              </a:spcBef>
              <a:spcAft>
                <a:spcPts val="800"/>
              </a:spcAft>
            </a:pPr>
            <a:r>
              <a:rPr lang="en-US" sz="2400" b="1" i="0" dirty="0">
                <a:solidFill>
                  <a:srgbClr val="002060"/>
                </a:solidFill>
                <a:effectLst/>
                <a:latin typeface="Times New Roman" panose="02020603050405020304" pitchFamily="18" charset="0"/>
              </a:rPr>
              <a:t>Fundamentals of AI and Machine Learning</a:t>
            </a:r>
            <a:endParaRPr lang="en-US" sz="2400" b="0" dirty="0">
              <a:effectLst/>
            </a:endParaRPr>
          </a:p>
        </p:txBody>
      </p:sp>
      <p:sp>
        <p:nvSpPr>
          <p:cNvPr id="13" name="TextBox 12">
            <a:extLst>
              <a:ext uri="{FF2B5EF4-FFF2-40B4-BE49-F238E27FC236}">
                <a16:creationId xmlns:a16="http://schemas.microsoft.com/office/drawing/2014/main" id="{DBED494B-A1E4-47B2-96D5-2FE64248259D}"/>
              </a:ext>
            </a:extLst>
          </p:cNvPr>
          <p:cNvSpPr txBox="1"/>
          <p:nvPr/>
        </p:nvSpPr>
        <p:spPr>
          <a:xfrm>
            <a:off x="640078" y="1435757"/>
            <a:ext cx="9179171" cy="4247317"/>
          </a:xfrm>
          <a:prstGeom prst="rect">
            <a:avLst/>
          </a:prstGeom>
          <a:noFill/>
        </p:spPr>
        <p:txBody>
          <a:bodyPr wrap="square">
            <a:spAutoFit/>
          </a:bodyPr>
          <a:lstStyle/>
          <a:p>
            <a:pPr rtl="0">
              <a:spcBef>
                <a:spcPts val="0"/>
              </a:spcBef>
              <a:spcAft>
                <a:spcPts val="0"/>
              </a:spcAft>
            </a:pPr>
            <a:r>
              <a:rPr lang="en-US" sz="1800" b="1" i="0" u="none" strike="noStrike" dirty="0">
                <a:solidFill>
                  <a:srgbClr val="002060"/>
                </a:solidFill>
                <a:effectLst/>
                <a:latin typeface="Times New Roman" panose="02020603050405020304" pitchFamily="18" charset="0"/>
              </a:rPr>
              <a:t>Mid Term - I:</a:t>
            </a:r>
            <a:r>
              <a:rPr lang="en-US" sz="1800" b="0" i="0" u="none" strike="noStrike" dirty="0">
                <a:solidFill>
                  <a:srgbClr val="002060"/>
                </a:solidFill>
                <a:effectLst/>
                <a:latin typeface="Times New Roman" panose="02020603050405020304" pitchFamily="18" charset="0"/>
              </a:rPr>
              <a:t> Evaluation (20 marks)</a:t>
            </a:r>
            <a:endParaRPr lang="en-US" b="0" dirty="0">
              <a:solidFill>
                <a:srgbClr val="002060"/>
              </a:solidFill>
              <a:effectLst/>
            </a:endParaRPr>
          </a:p>
          <a:p>
            <a:pPr rtl="0">
              <a:spcBef>
                <a:spcPts val="0"/>
              </a:spcBef>
              <a:spcAft>
                <a:spcPts val="0"/>
              </a:spcAft>
            </a:pPr>
            <a:br>
              <a:rPr lang="en-US" b="0" dirty="0">
                <a:solidFill>
                  <a:srgbClr val="002060"/>
                </a:solidFill>
                <a:effectLst/>
              </a:rPr>
            </a:br>
            <a:r>
              <a:rPr lang="en-US" sz="1800" b="1" i="0" u="none" strike="noStrike" dirty="0">
                <a:solidFill>
                  <a:srgbClr val="002060"/>
                </a:solidFill>
                <a:effectLst/>
                <a:latin typeface="Times New Roman" panose="02020603050405020304" pitchFamily="18" charset="0"/>
              </a:rPr>
              <a:t>Mid Term - II:</a:t>
            </a:r>
            <a:r>
              <a:rPr lang="en-US" sz="1800" b="0" i="0" u="none" strike="noStrike" dirty="0">
                <a:solidFill>
                  <a:srgbClr val="002060"/>
                </a:solidFill>
                <a:effectLst/>
                <a:latin typeface="Times New Roman" panose="02020603050405020304" pitchFamily="18" charset="0"/>
              </a:rPr>
              <a:t> Evaluation (20 marks)</a:t>
            </a:r>
            <a:endParaRPr lang="en-US" b="0" dirty="0">
              <a:solidFill>
                <a:srgbClr val="002060"/>
              </a:solidFill>
              <a:effectLst/>
            </a:endParaRPr>
          </a:p>
          <a:p>
            <a:pPr rtl="0">
              <a:spcBef>
                <a:spcPts val="0"/>
              </a:spcBef>
              <a:spcAft>
                <a:spcPts val="0"/>
              </a:spcAft>
            </a:pPr>
            <a:br>
              <a:rPr lang="en-US" b="0" dirty="0">
                <a:solidFill>
                  <a:srgbClr val="002060"/>
                </a:solidFill>
                <a:effectLst/>
              </a:rPr>
            </a:br>
            <a:r>
              <a:rPr lang="en-US" sz="1800" b="1" i="0" u="none" strike="noStrike" dirty="0">
                <a:solidFill>
                  <a:srgbClr val="002060"/>
                </a:solidFill>
                <a:effectLst/>
                <a:latin typeface="Times New Roman" panose="02020603050405020304" pitchFamily="18" charset="0"/>
              </a:rPr>
              <a:t>End Semester:</a:t>
            </a:r>
            <a:r>
              <a:rPr lang="en-US" sz="1800" b="0" i="0" u="none" strike="noStrike" dirty="0">
                <a:solidFill>
                  <a:srgbClr val="002060"/>
                </a:solidFill>
                <a:effectLst/>
                <a:latin typeface="Times New Roman" panose="02020603050405020304" pitchFamily="18" charset="0"/>
              </a:rPr>
              <a:t> Evaluation (50 marks)</a:t>
            </a:r>
            <a:endParaRPr lang="en-US" b="0" dirty="0">
              <a:solidFill>
                <a:srgbClr val="002060"/>
              </a:solidFill>
              <a:effectLst/>
            </a:endParaRPr>
          </a:p>
          <a:p>
            <a:pPr rtl="0">
              <a:spcBef>
                <a:spcPts val="0"/>
              </a:spcBef>
              <a:spcAft>
                <a:spcPts val="0"/>
              </a:spcAft>
            </a:pPr>
            <a:br>
              <a:rPr lang="en-US" b="0" dirty="0">
                <a:solidFill>
                  <a:srgbClr val="002060"/>
                </a:solidFill>
                <a:effectLst/>
              </a:rPr>
            </a:br>
            <a:r>
              <a:rPr lang="en-US" sz="1800" b="1" i="0" u="none" strike="noStrike" dirty="0">
                <a:solidFill>
                  <a:srgbClr val="002060"/>
                </a:solidFill>
                <a:effectLst/>
                <a:latin typeface="Times New Roman" panose="02020603050405020304" pitchFamily="18" charset="0"/>
              </a:rPr>
              <a:t>Practical:</a:t>
            </a:r>
            <a:r>
              <a:rPr lang="en-US" sz="1800" b="0" i="0" u="none" strike="noStrike" dirty="0">
                <a:solidFill>
                  <a:srgbClr val="002060"/>
                </a:solidFill>
                <a:effectLst/>
                <a:latin typeface="Times New Roman" panose="02020603050405020304" pitchFamily="18" charset="0"/>
              </a:rPr>
              <a:t> Lab Evaluation (50 marks)</a:t>
            </a:r>
            <a:endParaRPr lang="en-US" b="0" dirty="0">
              <a:solidFill>
                <a:srgbClr val="002060"/>
              </a:solidFill>
              <a:effectLst/>
            </a:endParaRPr>
          </a:p>
          <a:p>
            <a:pPr rtl="0">
              <a:spcBef>
                <a:spcPts val="0"/>
              </a:spcBef>
              <a:spcAft>
                <a:spcPts val="0"/>
              </a:spcAft>
            </a:pPr>
            <a:br>
              <a:rPr lang="en-US" b="0" dirty="0">
                <a:solidFill>
                  <a:srgbClr val="002060"/>
                </a:solidFill>
                <a:effectLst/>
              </a:rPr>
            </a:br>
            <a:r>
              <a:rPr lang="en-US" sz="1800" b="1" i="0" u="none" strike="noStrike" dirty="0">
                <a:solidFill>
                  <a:srgbClr val="002060"/>
                </a:solidFill>
                <a:effectLst/>
                <a:latin typeface="Times New Roman" panose="02020603050405020304" pitchFamily="18" charset="0"/>
              </a:rPr>
              <a:t>Course Activities </a:t>
            </a:r>
            <a:endParaRPr lang="en-US" b="0" dirty="0">
              <a:solidFill>
                <a:srgbClr val="002060"/>
              </a:solidFill>
              <a:effectLst/>
            </a:endParaRPr>
          </a:p>
          <a:p>
            <a:pPr marL="858838" indent="-395288" rtl="0" fontAlgn="base">
              <a:spcBef>
                <a:spcPts val="0"/>
              </a:spcBef>
              <a:spcAft>
                <a:spcPts val="0"/>
              </a:spcAft>
              <a:buFont typeface="+mj-lt"/>
              <a:buAutoNum type="arabicPeriod"/>
            </a:pPr>
            <a:r>
              <a:rPr lang="en-US" sz="1800" b="0" i="0" u="none" strike="noStrike" dirty="0">
                <a:solidFill>
                  <a:srgbClr val="002060"/>
                </a:solidFill>
                <a:effectLst/>
                <a:latin typeface="Times New Roman" panose="02020603050405020304" pitchFamily="18" charset="0"/>
              </a:rPr>
              <a:t>Assignments </a:t>
            </a:r>
          </a:p>
          <a:p>
            <a:pPr marL="858838" indent="-395288" rtl="0" fontAlgn="base">
              <a:spcBef>
                <a:spcPts val="0"/>
              </a:spcBef>
              <a:spcAft>
                <a:spcPts val="0"/>
              </a:spcAft>
              <a:buFont typeface="+mj-lt"/>
              <a:buAutoNum type="arabicPeriod"/>
            </a:pPr>
            <a:r>
              <a:rPr lang="en-US" sz="1800" b="0" i="0" u="none" strike="noStrike" dirty="0">
                <a:solidFill>
                  <a:srgbClr val="002060"/>
                </a:solidFill>
                <a:effectLst/>
                <a:latin typeface="Times New Roman" panose="02020603050405020304" pitchFamily="18" charset="0"/>
              </a:rPr>
              <a:t>Quiz</a:t>
            </a:r>
          </a:p>
          <a:p>
            <a:pPr marL="858838" indent="-395288" rtl="0" fontAlgn="base">
              <a:spcBef>
                <a:spcPts val="0"/>
              </a:spcBef>
              <a:spcAft>
                <a:spcPts val="0"/>
              </a:spcAft>
              <a:buFont typeface="+mj-lt"/>
              <a:buAutoNum type="arabicPeriod"/>
            </a:pPr>
            <a:r>
              <a:rPr lang="en-US" sz="1800" b="0" i="0" u="none" strike="noStrike" dirty="0">
                <a:solidFill>
                  <a:srgbClr val="002060"/>
                </a:solidFill>
                <a:effectLst/>
                <a:latin typeface="Times New Roman" panose="02020603050405020304" pitchFamily="18" charset="0"/>
              </a:rPr>
              <a:t>Oral Test</a:t>
            </a:r>
          </a:p>
          <a:p>
            <a:pPr marL="858838" indent="-395288" rtl="0" fontAlgn="base">
              <a:spcBef>
                <a:spcPts val="0"/>
              </a:spcBef>
              <a:spcAft>
                <a:spcPts val="0"/>
              </a:spcAft>
              <a:buFont typeface="+mj-lt"/>
              <a:buAutoNum type="arabicPeriod"/>
            </a:pPr>
            <a:r>
              <a:rPr lang="en-US" sz="1800" b="0" i="0" u="none" strike="noStrike" dirty="0">
                <a:solidFill>
                  <a:srgbClr val="002060"/>
                </a:solidFill>
                <a:effectLst/>
                <a:latin typeface="Times New Roman" panose="02020603050405020304" pitchFamily="18" charset="0"/>
              </a:rPr>
              <a:t>Group Presentation</a:t>
            </a:r>
          </a:p>
          <a:p>
            <a:pPr marL="858838" indent="-395288" rtl="0" fontAlgn="base">
              <a:spcBef>
                <a:spcPts val="0"/>
              </a:spcBef>
              <a:spcAft>
                <a:spcPts val="0"/>
              </a:spcAft>
              <a:buFont typeface="+mj-lt"/>
              <a:buAutoNum type="arabicPeriod"/>
            </a:pPr>
            <a:r>
              <a:rPr lang="en-US" sz="1800" b="0" i="0" u="none" strike="noStrike" dirty="0">
                <a:solidFill>
                  <a:srgbClr val="002060"/>
                </a:solidFill>
                <a:effectLst/>
                <a:latin typeface="Times New Roman" panose="02020603050405020304" pitchFamily="18" charset="0"/>
              </a:rPr>
              <a:t>Surprise Test </a:t>
            </a:r>
          </a:p>
          <a:p>
            <a:pPr marL="858838" indent="-395288" rtl="0" fontAlgn="base">
              <a:spcBef>
                <a:spcPts val="0"/>
              </a:spcBef>
              <a:spcAft>
                <a:spcPts val="0"/>
              </a:spcAft>
              <a:buFont typeface="+mj-lt"/>
              <a:buAutoNum type="arabicPeriod"/>
            </a:pPr>
            <a:r>
              <a:rPr lang="en-US" sz="1800" b="0" i="0" u="none" strike="noStrike" dirty="0">
                <a:solidFill>
                  <a:srgbClr val="002060"/>
                </a:solidFill>
                <a:effectLst/>
                <a:latin typeface="Times New Roman" panose="02020603050405020304" pitchFamily="18" charset="0"/>
              </a:rPr>
              <a:t>Group Project (Application-based)</a:t>
            </a:r>
          </a:p>
        </p:txBody>
      </p:sp>
    </p:spTree>
    <p:extLst>
      <p:ext uri="{BB962C8B-B14F-4D97-AF65-F5344CB8AC3E}">
        <p14:creationId xmlns:p14="http://schemas.microsoft.com/office/powerpoint/2010/main" val="15508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C2F0B7-C43E-41DA-864B-6EC7AFF2DDA8}"/>
              </a:ext>
            </a:extLst>
          </p:cNvPr>
          <p:cNvSpPr txBox="1"/>
          <p:nvPr/>
        </p:nvSpPr>
        <p:spPr>
          <a:xfrm>
            <a:off x="2627141" y="2495229"/>
            <a:ext cx="7276514" cy="1200329"/>
          </a:xfrm>
          <a:prstGeom prst="rect">
            <a:avLst/>
          </a:prstGeom>
          <a:noFill/>
        </p:spPr>
        <p:txBody>
          <a:bodyPr wrap="square">
            <a:spAutoFit/>
          </a:bodyPr>
          <a:lstStyle/>
          <a:p>
            <a:pPr algn="ctr" rtl="0">
              <a:spcBef>
                <a:spcPts val="0"/>
              </a:spcBef>
              <a:spcAft>
                <a:spcPts val="0"/>
              </a:spcAft>
            </a:pPr>
            <a:r>
              <a:rPr lang="en-US" sz="3600" b="1" i="0" u="none" strike="noStrike" dirty="0">
                <a:solidFill>
                  <a:srgbClr val="002060"/>
                </a:solidFill>
                <a:effectLst/>
                <a:latin typeface="Times New Roman" panose="02020603050405020304" pitchFamily="18" charset="0"/>
              </a:rPr>
              <a:t>Module-1:</a:t>
            </a:r>
          </a:p>
          <a:p>
            <a:pPr algn="ctr" rtl="0">
              <a:spcBef>
                <a:spcPts val="0"/>
              </a:spcBef>
              <a:spcAft>
                <a:spcPts val="0"/>
              </a:spcAft>
            </a:pPr>
            <a:r>
              <a:rPr lang="en-US" sz="3600" b="0" i="0" u="none" strike="noStrike" dirty="0">
                <a:solidFill>
                  <a:srgbClr val="002060"/>
                </a:solidFill>
                <a:effectLst/>
                <a:latin typeface="Times New Roman" panose="02020603050405020304" pitchFamily="18" charset="0"/>
              </a:rPr>
              <a:t> Introduction to Artificial Intelligence</a:t>
            </a:r>
          </a:p>
        </p:txBody>
      </p:sp>
    </p:spTree>
    <p:extLst>
      <p:ext uri="{BB962C8B-B14F-4D97-AF65-F5344CB8AC3E}">
        <p14:creationId xmlns:p14="http://schemas.microsoft.com/office/powerpoint/2010/main" val="241732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02391" y="736767"/>
            <a:ext cx="6098344" cy="523220"/>
          </a:xfrm>
          <a:prstGeom prst="rect">
            <a:avLst/>
          </a:prstGeom>
          <a:noFill/>
        </p:spPr>
        <p:txBody>
          <a:bodyPr wrap="square">
            <a:spAutoFit/>
          </a:bodyPr>
          <a:lstStyle/>
          <a:p>
            <a:pPr algn="ctr"/>
            <a:r>
              <a:rPr lang="en-US" sz="2800" b="1" u="sng" dirty="0">
                <a:solidFill>
                  <a:srgbClr val="002060"/>
                </a:solidFill>
                <a:effectLst/>
                <a:latin typeface="Times New Roman" panose="02020603050405020304" pitchFamily="18" charset="0"/>
                <a:ea typeface="Calibri" panose="020F0502020204030204" pitchFamily="34" charset="0"/>
              </a:rPr>
              <a:t>Introduction</a:t>
            </a:r>
            <a:endParaRPr lang="en-US" sz="2800" b="1" u="sng" dirty="0">
              <a:solidFill>
                <a:srgbClr val="002060"/>
              </a:solidFill>
            </a:endParaRPr>
          </a:p>
        </p:txBody>
      </p:sp>
      <p:pic>
        <p:nvPicPr>
          <p:cNvPr id="3" name="Picture 2" descr="A picture containing diagram&#10;&#10;Description automatically generated">
            <a:extLst>
              <a:ext uri="{FF2B5EF4-FFF2-40B4-BE49-F238E27FC236}">
                <a16:creationId xmlns:a16="http://schemas.microsoft.com/office/drawing/2014/main" id="{F8629C20-5087-42F1-9D46-92798501F83F}"/>
              </a:ext>
            </a:extLst>
          </p:cNvPr>
          <p:cNvPicPr>
            <a:picLocks noChangeAspect="1"/>
          </p:cNvPicPr>
          <p:nvPr/>
        </p:nvPicPr>
        <p:blipFill>
          <a:blip r:embed="rId2"/>
          <a:stretch>
            <a:fillRect/>
          </a:stretch>
        </p:blipFill>
        <p:spPr>
          <a:xfrm>
            <a:off x="5436203" y="2438778"/>
            <a:ext cx="6029325" cy="3209925"/>
          </a:xfrm>
          <a:prstGeom prst="rect">
            <a:avLst/>
          </a:prstGeom>
        </p:spPr>
      </p:pic>
      <p:sp>
        <p:nvSpPr>
          <p:cNvPr id="6" name="TextBox 5">
            <a:extLst>
              <a:ext uri="{FF2B5EF4-FFF2-40B4-BE49-F238E27FC236}">
                <a16:creationId xmlns:a16="http://schemas.microsoft.com/office/drawing/2014/main" id="{7CA5F74A-AF6A-42BF-8A2A-56E33469A6BA}"/>
              </a:ext>
            </a:extLst>
          </p:cNvPr>
          <p:cNvSpPr txBox="1"/>
          <p:nvPr/>
        </p:nvSpPr>
        <p:spPr>
          <a:xfrm>
            <a:off x="464235" y="1502688"/>
            <a:ext cx="4712676" cy="5509200"/>
          </a:xfrm>
          <a:prstGeom prst="rect">
            <a:avLst/>
          </a:prstGeom>
          <a:noFill/>
        </p:spPr>
        <p:txBody>
          <a:bodyPr wrap="square">
            <a:spAutoFit/>
          </a:bodyPr>
          <a:lstStyle/>
          <a:p>
            <a:pPr marL="342900" indent="-342900" algn="just" rtl="0">
              <a:spcBef>
                <a:spcPts val="0"/>
              </a:spcBef>
              <a:spcAft>
                <a:spcPts val="0"/>
              </a:spcAft>
              <a:buFont typeface="Arial" panose="020B0604020202020204" pitchFamily="34" charset="0"/>
              <a:buChar char="•"/>
            </a:pPr>
            <a:r>
              <a:rPr lang="en-US" sz="2200" i="0" u="none" strike="noStrike" dirty="0">
                <a:solidFill>
                  <a:schemeClr val="accent2"/>
                </a:solidFill>
                <a:effectLst/>
                <a:latin typeface="Times New Roman" panose="02020603050405020304" pitchFamily="18" charset="0"/>
                <a:cs typeface="Times New Roman" panose="02020603050405020304" pitchFamily="18" charset="0"/>
              </a:rPr>
              <a:t>Teaching machines </a:t>
            </a:r>
            <a:r>
              <a:rPr lang="en-US" sz="2200" i="0" u="none" strike="noStrike" dirty="0">
                <a:solidFill>
                  <a:schemeClr val="accent2"/>
                </a:solidFill>
                <a:effectLst/>
                <a:highlight>
                  <a:srgbClr val="FFFF00"/>
                </a:highlight>
                <a:latin typeface="Times New Roman" panose="02020603050405020304" pitchFamily="18" charset="0"/>
                <a:cs typeface="Times New Roman" panose="02020603050405020304" pitchFamily="18" charset="0"/>
              </a:rPr>
              <a:t>to learn from data </a:t>
            </a:r>
            <a:r>
              <a:rPr lang="en-US" sz="2200" i="0" u="none" strike="noStrike" dirty="0">
                <a:solidFill>
                  <a:schemeClr val="accent2"/>
                </a:solidFill>
                <a:effectLst/>
                <a:latin typeface="Times New Roman" panose="02020603050405020304" pitchFamily="18" charset="0"/>
                <a:cs typeface="Times New Roman" panose="02020603050405020304" pitchFamily="18" charset="0"/>
              </a:rPr>
              <a:t>and </a:t>
            </a:r>
            <a:r>
              <a:rPr lang="en-US" sz="2200" i="0" u="none" strike="noStrike" dirty="0">
                <a:solidFill>
                  <a:schemeClr val="accent2"/>
                </a:solidFill>
                <a:effectLst/>
                <a:highlight>
                  <a:srgbClr val="FFFF00"/>
                </a:highlight>
                <a:latin typeface="Times New Roman" panose="02020603050405020304" pitchFamily="18" charset="0"/>
                <a:cs typeface="Times New Roman" panose="02020603050405020304" pitchFamily="18" charset="0"/>
              </a:rPr>
              <a:t>derive a variety of useful insights </a:t>
            </a:r>
            <a:r>
              <a:rPr lang="en-US" sz="2200" i="0" u="none" strike="noStrike" dirty="0">
                <a:solidFill>
                  <a:schemeClr val="accent2"/>
                </a:solidFill>
                <a:effectLst/>
                <a:latin typeface="Times New Roman" panose="02020603050405020304" pitchFamily="18" charset="0"/>
                <a:cs typeface="Times New Roman" panose="02020603050405020304" pitchFamily="18" charset="0"/>
              </a:rPr>
              <a:t>giving rise to “artificial intelligence”.</a:t>
            </a:r>
          </a:p>
          <a:p>
            <a:pPr marL="342900" indent="-342900" algn="just" rtl="0">
              <a:spcBef>
                <a:spcPts val="0"/>
              </a:spcBef>
              <a:spcAft>
                <a:spcPts val="0"/>
              </a:spcAft>
              <a:buFont typeface="Arial" panose="020B0604020202020204" pitchFamily="34" charset="0"/>
              <a:buChar char="•"/>
            </a:pPr>
            <a:endParaRPr lang="en-US" sz="2200" i="0" u="none" strike="noStrike" dirty="0">
              <a:solidFill>
                <a:schemeClr val="accent2"/>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solidFill>
                  <a:schemeClr val="accent2"/>
                </a:solidFill>
                <a:latin typeface="Times New Roman" panose="02020603050405020304" pitchFamily="18" charset="0"/>
                <a:cs typeface="Times New Roman" panose="02020603050405020304" pitchFamily="18" charset="0"/>
              </a:rPr>
              <a:t>Artificial Intelligence is an approach to make a computer, a robot, or a product to think how smart human think. </a:t>
            </a:r>
          </a:p>
          <a:p>
            <a:pPr marL="342900" indent="-342900" algn="just" rtl="0">
              <a:spcBef>
                <a:spcPts val="0"/>
              </a:spcBef>
              <a:spcAft>
                <a:spcPts val="0"/>
              </a:spcAft>
              <a:buFont typeface="Arial" panose="020B0604020202020204" pitchFamily="34" charset="0"/>
              <a:buChar char="•"/>
            </a:pPr>
            <a:endParaRPr lang="en-US" sz="2200" dirty="0">
              <a:solidFill>
                <a:schemeClr val="accent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0" i="0" dirty="0">
                <a:solidFill>
                  <a:schemeClr val="accent2"/>
                </a:solidFill>
                <a:effectLst/>
                <a:latin typeface="Times New Roman" panose="02020603050405020304" pitchFamily="18" charset="0"/>
                <a:cs typeface="Times New Roman" panose="02020603050405020304" pitchFamily="18" charset="0"/>
              </a:rPr>
              <a:t>“The science and engineering of making intelligent machines, especially intelligent computer programs”. -</a:t>
            </a:r>
            <a:r>
              <a:rPr lang="en-US" sz="2200" b="0" i="0" dirty="0">
                <a:solidFill>
                  <a:schemeClr val="accent2"/>
                </a:solidFill>
                <a:effectLst/>
                <a:highlight>
                  <a:srgbClr val="FFFF00"/>
                </a:highlight>
                <a:latin typeface="Times New Roman" panose="02020603050405020304" pitchFamily="18" charset="0"/>
                <a:cs typeface="Times New Roman" panose="02020603050405020304" pitchFamily="18" charset="0"/>
              </a:rPr>
              <a:t>John McCarthy-</a:t>
            </a:r>
          </a:p>
          <a:p>
            <a:pPr marL="342900" indent="-342900" algn="just">
              <a:buFont typeface="Arial" panose="020B0604020202020204" pitchFamily="34" charset="0"/>
              <a:buChar char="•"/>
            </a:pPr>
            <a:br>
              <a:rPr lang="en-US" sz="2200" dirty="0">
                <a:solidFill>
                  <a:schemeClr val="accent2"/>
                </a:solidFill>
                <a:latin typeface="Times New Roman" panose="02020603050405020304" pitchFamily="18" charset="0"/>
                <a:cs typeface="Times New Roman" panose="02020603050405020304" pitchFamily="18" charset="0"/>
              </a:rPr>
            </a:br>
            <a:endParaRPr lang="en-US" sz="2200" i="0" u="none" strike="noStrike"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54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774C9-079F-46F0-841B-0262D4FCFF2C}"/>
              </a:ext>
            </a:extLst>
          </p:cNvPr>
          <p:cNvSpPr txBox="1"/>
          <p:nvPr/>
        </p:nvSpPr>
        <p:spPr>
          <a:xfrm>
            <a:off x="3302391" y="736767"/>
            <a:ext cx="6098344" cy="461665"/>
          </a:xfrm>
          <a:prstGeom prst="rect">
            <a:avLst/>
          </a:prstGeom>
          <a:noFill/>
        </p:spPr>
        <p:txBody>
          <a:bodyPr wrap="square">
            <a:spAutoFit/>
          </a:bodyPr>
          <a:lstStyle/>
          <a:p>
            <a:pPr algn="ctr"/>
            <a:r>
              <a:rPr lang="en-US" sz="2400" b="1" dirty="0">
                <a:solidFill>
                  <a:srgbClr val="002060"/>
                </a:solidFill>
                <a:effectLst/>
                <a:latin typeface="Times New Roman" panose="02020603050405020304" pitchFamily="18" charset="0"/>
                <a:ea typeface="Calibri" panose="020F0502020204030204" pitchFamily="34" charset="0"/>
              </a:rPr>
              <a:t>Introduction</a:t>
            </a:r>
            <a:endParaRPr lang="en-US" sz="2400" b="1" dirty="0">
              <a:solidFill>
                <a:srgbClr val="002060"/>
              </a:solidFill>
            </a:endParaRPr>
          </a:p>
        </p:txBody>
      </p:sp>
      <p:pic>
        <p:nvPicPr>
          <p:cNvPr id="1026" name="Picture 2" descr="What is Artificial Intelligence">
            <a:extLst>
              <a:ext uri="{FF2B5EF4-FFF2-40B4-BE49-F238E27FC236}">
                <a16:creationId xmlns:a16="http://schemas.microsoft.com/office/drawing/2014/main" id="{9115B15C-AB6F-42B3-8817-528C082A9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056" y="1729981"/>
            <a:ext cx="8549887" cy="432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6459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1156</TotalTime>
  <Words>762</Words>
  <Application>Microsoft Office PowerPoint</Application>
  <PresentationFormat>Widescreen</PresentationFormat>
  <Paragraphs>115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vt:lpstr>
      <vt:lpstr>Arial Nova</vt:lpstr>
      <vt:lpstr>Corbel</vt:lpstr>
      <vt:lpstr>Roboto</vt:lpstr>
      <vt:lpstr>Symbol</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 Dhiman</dc:creator>
  <cp:lastModifiedBy>Manu Dhiman</cp:lastModifiedBy>
  <cp:revision>35</cp:revision>
  <dcterms:created xsi:type="dcterms:W3CDTF">2021-08-22T10:04:42Z</dcterms:created>
  <dcterms:modified xsi:type="dcterms:W3CDTF">2021-08-26T05:31:36Z</dcterms:modified>
</cp:coreProperties>
</file>