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74" r:id="rId5"/>
    <p:sldId id="275" r:id="rId6"/>
    <p:sldId id="279" r:id="rId7"/>
    <p:sldId id="276" r:id="rId8"/>
    <p:sldId id="277" r:id="rId9"/>
    <p:sldId id="278" r:id="rId10"/>
    <p:sldId id="260" r:id="rId11"/>
    <p:sldId id="261" r:id="rId12"/>
    <p:sldId id="262" r:id="rId13"/>
    <p:sldId id="266" r:id="rId14"/>
    <p:sldId id="263" r:id="rId15"/>
    <p:sldId id="264" r:id="rId16"/>
    <p:sldId id="265" r:id="rId17"/>
    <p:sldId id="273" r:id="rId18"/>
    <p:sldId id="267" r:id="rId19"/>
    <p:sldId id="268" r:id="rId20"/>
    <p:sldId id="269" r:id="rId21"/>
    <p:sldId id="270" r:id="rId22"/>
    <p:sldId id="271" r:id="rId23"/>
    <p:sldId id="272" r:id="rId24"/>
    <p:sldId id="25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9B121-0361-42ED-AAC9-78F76C3A3433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F32-3470-451A-97A3-F876DB6FD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8F32-3470-451A-97A3-F876DB6FD8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1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8F32-3470-451A-97A3-F876DB6FD8D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1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7C3B01-AEED-445C-90A6-1EBDBB9F4DF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8DF308-D325-4316-A8DB-8C49AF0C5AD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829761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altLang="ru-RU" sz="400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Методическое </a:t>
            </a:r>
            <a: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занятие</a:t>
            </a:r>
            <a:b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</a:br>
            <a: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 </a:t>
            </a:r>
            <a:r>
              <a:rPr lang="ru-RU" altLang="ru-RU" sz="400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для </a:t>
            </a:r>
            <a: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государственных гражданских служащих Службы государственного строительного надзора и экспертизы </a:t>
            </a:r>
            <a:b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</a:br>
            <a:r>
              <a:rPr lang="ru-RU" altLang="ru-RU" sz="40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Санкт-Петербурга</a:t>
            </a:r>
            <a:endParaRPr lang="ru-RU" sz="4000" dirty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55906"/>
            <a:ext cx="160549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RUEA\Desktop\uth,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16666"/>
            <a:ext cx="720080" cy="7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337177" cy="4680520"/>
          </a:xfr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826" y="649398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 1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09111" y="1693087"/>
            <a:ext cx="5184576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</a:t>
            </a:r>
            <a:r>
              <a:rPr lang="ru-RU" sz="1200" dirty="0" smtClean="0"/>
              <a:t>тдел по вопросам государственной службы и кадров 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12363" y="3899613"/>
            <a:ext cx="5378071" cy="253916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Главный </a:t>
            </a:r>
            <a:r>
              <a:rPr lang="ru-RU" sz="1050" dirty="0"/>
              <a:t>специалист отдела по вопросам государственной службы и кадров </a:t>
            </a:r>
          </a:p>
        </p:txBody>
      </p:sp>
    </p:spTree>
    <p:extLst>
      <p:ext uri="{BB962C8B-B14F-4D97-AF65-F5344CB8AC3E}">
        <p14:creationId xmlns:p14="http://schemas.microsoft.com/office/powerpoint/2010/main" val="8429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" y="1124744"/>
            <a:ext cx="8762292" cy="468051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20826" y="648866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Страница 1</a:t>
            </a:r>
          </a:p>
        </p:txBody>
      </p:sp>
    </p:spTree>
    <p:extLst>
      <p:ext uri="{BB962C8B-B14F-4D97-AF65-F5344CB8AC3E}">
        <p14:creationId xmlns:p14="http://schemas.microsoft.com/office/powerpoint/2010/main" val="2399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53534" cy="449679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49936" y="648866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Страница </a:t>
            </a:r>
            <a:r>
              <a:rPr lang="ru-RU" dirty="0" smtClean="0">
                <a:solidFill>
                  <a:prstClr val="black"/>
                </a:solidFill>
              </a:rPr>
              <a:t>2 Раздел 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" y="2161483"/>
            <a:ext cx="9008300" cy="310380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49936" y="648866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Страница </a:t>
            </a:r>
            <a:r>
              <a:rPr lang="ru-RU" dirty="0" smtClean="0">
                <a:solidFill>
                  <a:prstClr val="black"/>
                </a:solidFill>
              </a:rPr>
              <a:t>2 Раздел 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07608" cy="266429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49936" y="648866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Страница </a:t>
            </a:r>
            <a:r>
              <a:rPr lang="ru-RU" dirty="0" smtClean="0">
                <a:solidFill>
                  <a:prstClr val="black"/>
                </a:solidFill>
              </a:rPr>
              <a:t>3 Раздел 2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" y="1257060"/>
            <a:ext cx="8952390" cy="447619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49936" y="648866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Страница </a:t>
            </a:r>
            <a:r>
              <a:rPr lang="ru-RU" dirty="0" smtClean="0">
                <a:solidFill>
                  <a:prstClr val="black"/>
                </a:solidFill>
              </a:rPr>
              <a:t>3 Раздел 2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" y="1196752"/>
            <a:ext cx="9036521" cy="453650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4 Раздел 3.1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042563" cy="39965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4 Раздел 3.1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082491" cy="462381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5 Раздел 3.2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3" y="1124744"/>
            <a:ext cx="8517205" cy="475252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30261" y="648866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6 Раздел 4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340768"/>
            <a:ext cx="9108504" cy="4755984"/>
          </a:xfrm>
        </p:spPr>
        <p:txBody>
          <a:bodyPr>
            <a:normAutofit/>
          </a:bodyPr>
          <a:lstStyle/>
          <a:p>
            <a:r>
              <a:rPr lang="ru-RU" dirty="0" smtClean="0"/>
              <a:t>Материалы Министерства труда и социальной защиты населения: </a:t>
            </a:r>
            <a:r>
              <a:rPr lang="ru-RU" sz="2000" dirty="0" smtClean="0"/>
              <a:t>«</a:t>
            </a:r>
            <a:r>
              <a:rPr lang="ru-RU" sz="2000" dirty="0"/>
              <a:t>Методические рекомендации по вопросам представления сведений о доходах, расходах, об имуществе и обязательствах имущественного характера и заполнения соответствующей формы справки для использования в ходе декларационной кампании 2016 года (отчетный 2015 год).</a:t>
            </a:r>
            <a:r>
              <a:rPr lang="ru-RU" sz="2000" dirty="0" smtClean="0"/>
              <a:t>»</a:t>
            </a:r>
          </a:p>
          <a:p>
            <a:pPr marL="109728" indent="0">
              <a:buNone/>
            </a:pPr>
            <a:endParaRPr lang="ru-RU" sz="2000" dirty="0"/>
          </a:p>
          <a:p>
            <a:pPr lvl="0">
              <a:buClr>
                <a:srgbClr val="2DA2BF"/>
              </a:buClr>
            </a:pPr>
            <a:r>
              <a:rPr lang="ru-RU" dirty="0" smtClean="0">
                <a:solidFill>
                  <a:prstClr val="black"/>
                </a:solidFill>
              </a:rPr>
              <a:t>Памятка Комитета государственной службы и кадровой политики разработанная совместно с Прокуратурой Санкт-Петербурга в 2016 году: </a:t>
            </a:r>
            <a:r>
              <a:rPr lang="ru-RU" sz="2000" dirty="0" smtClean="0">
                <a:solidFill>
                  <a:prstClr val="black"/>
                </a:solidFill>
              </a:rPr>
              <a:t>«Методическое занятие для лиц кадровых службы, ответственных за работу по профилактике коррупционных и иных правонарушений»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Методические материалы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509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512549" cy="484291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7 Раздел 5.1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4" y="1916832"/>
            <a:ext cx="9018064" cy="331236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8 Раздел 5.2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" y="2132857"/>
            <a:ext cx="8901559" cy="237626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0791" y="6488668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9 Раздел 6.1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8" y="1124743"/>
            <a:ext cx="8408264" cy="468052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 smtClean="0">
                <a:uFill>
                  <a:solidFill>
                    <a:schemeClr val="accent2"/>
                  </a:solidFill>
                </a:uFill>
              </a:rPr>
              <a:t>Образец заполнения справки</a:t>
            </a:r>
            <a:endParaRPr lang="ru-RU" u="dbl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74917" y="6488668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Страница 10 Раздел 6.2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829761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altLang="ru-RU" sz="5400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lay" pitchFamily="34" charset="0"/>
                <a:ea typeface="Geneva" pitchFamily="1" charset="0"/>
                <a:cs typeface="Roboto Condensed Light" charset="0"/>
              </a:rPr>
              <a:t>Спасибо за внимание</a:t>
            </a:r>
            <a:endParaRPr lang="ru-RU" sz="5400" dirty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5906"/>
            <a:ext cx="18224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RUEA\Desktop\uth,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16666"/>
            <a:ext cx="720080" cy="7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Указанные Методические рекомендации размещены на официальном сайте Минтруда России и доступны для скачивания по ссылке </a:t>
            </a:r>
            <a:r>
              <a:rPr lang="en-US" u="sng" dirty="0"/>
              <a:t>http://www.rosmintrud.ru/ministry/programms/gossluzhba/antikorr/2/15</a:t>
            </a:r>
            <a:endParaRPr lang="ru-RU" u="sng" dirty="0" smtClean="0"/>
          </a:p>
          <a:p>
            <a:pPr marL="109728" indent="0">
              <a:buNone/>
            </a:pPr>
            <a:endParaRPr lang="ru-RU" dirty="0"/>
          </a:p>
          <a:p>
            <a:r>
              <a:rPr lang="ru-RU" sz="2000" dirty="0" smtClean="0"/>
              <a:t>А </a:t>
            </a:r>
            <a:r>
              <a:rPr lang="ru-RU" sz="2000" dirty="0"/>
              <a:t>также размещены </a:t>
            </a:r>
            <a:r>
              <a:rPr lang="ru-RU" sz="2000" dirty="0" smtClean="0"/>
              <a:t>на официальном </a:t>
            </a:r>
            <a:r>
              <a:rPr lang="ru-RU" sz="2000" dirty="0"/>
              <a:t>сайте Администрации </a:t>
            </a:r>
            <a:r>
              <a:rPr lang="ru-RU" sz="2000" dirty="0" smtClean="0"/>
              <a:t>Санкт-Петербурга и </a:t>
            </a:r>
            <a:r>
              <a:rPr lang="ru-RU" sz="2000" dirty="0"/>
              <a:t>доступны для </a:t>
            </a:r>
            <a:r>
              <a:rPr lang="ru-RU" sz="2000" dirty="0" smtClean="0"/>
              <a:t>скачивания по нижеуказанной ссылке в списке </a:t>
            </a:r>
            <a:r>
              <a:rPr lang="ru-RU" sz="2000" dirty="0"/>
              <a:t>под пунктом </a:t>
            </a:r>
            <a:r>
              <a:rPr lang="ru-RU" sz="2000" dirty="0" smtClean="0"/>
              <a:t>3 </a:t>
            </a:r>
            <a:r>
              <a:rPr lang="en-US" u="sng" dirty="0" smtClean="0"/>
              <a:t>http</a:t>
            </a:r>
            <a:r>
              <a:rPr lang="en-US" u="sng" dirty="0"/>
              <a:t>://gov.spb.ru/gov/admgub/u_kadr/grazhdanskim-sluzhashim/rekomendacii</a:t>
            </a:r>
            <a:r>
              <a:rPr lang="en-US" u="sng" dirty="0" smtClean="0"/>
              <a:t>/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dbl" dirty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Методические материалы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0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60851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Собственноручное заполнение справки предполагает ее самостоятельное заполнение на персональном компьютере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с использованием текстовых редакторов) или иных печатных устройствах с последующим заверением личной подписью на титульной стороне каждого листа</a:t>
            </a:r>
            <a:r>
              <a:rPr lang="ru-RU" sz="2000" dirty="0" smtClean="0"/>
              <a:t>.</a:t>
            </a:r>
            <a:endParaRPr lang="ru-RU" dirty="0"/>
          </a:p>
          <a:p>
            <a:r>
              <a:rPr lang="ru-RU" sz="2000" dirty="0"/>
              <a:t>В каждую строку (подстроку) и соответствующие им графы вписывается только один показатель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В случае отсутствия каких-либо </a:t>
            </a:r>
            <a:r>
              <a:rPr lang="ru-RU" sz="2000" dirty="0" smtClean="0"/>
              <a:t>показателей в строке </a:t>
            </a:r>
            <a:r>
              <a:rPr lang="ru-RU" sz="2000" dirty="0"/>
              <a:t>следует </a:t>
            </a:r>
            <a:r>
              <a:rPr lang="ru-RU" sz="2000" dirty="0" smtClean="0"/>
              <a:t>писать </a:t>
            </a:r>
            <a:r>
              <a:rPr lang="ru-RU" sz="2000" dirty="0"/>
              <a:t>«не имею</a:t>
            </a:r>
            <a:r>
              <a:rPr lang="ru-RU" sz="2000" dirty="0" smtClean="0"/>
              <a:t>» («не имеет» – в справке супруга (супруги) и несовершеннолетних детей).</a:t>
            </a:r>
          </a:p>
          <a:p>
            <a:r>
              <a:rPr lang="ru-RU" sz="2000" dirty="0"/>
              <a:t>Все суммовые показатели в справке отражаются в рублях</a:t>
            </a:r>
            <a:r>
              <a:rPr lang="ru-RU" sz="2000" dirty="0" smtClean="0"/>
              <a:t>. Официальный курс валют на заданную дату доступен на официальном сайте Банка России по адресу: </a:t>
            </a:r>
          </a:p>
          <a:p>
            <a:r>
              <a:rPr lang="en-US" sz="2000" dirty="0"/>
              <a:t>http://www.cbr.ru/currency_base/daily.aspx.</a:t>
            </a:r>
            <a:endParaRPr lang="ru-RU" sz="2000" dirty="0" smtClean="0"/>
          </a:p>
          <a:p>
            <a:r>
              <a:rPr lang="ru-RU" sz="2000" dirty="0" smtClean="0"/>
              <a:t>Не </a:t>
            </a:r>
            <a:r>
              <a:rPr lang="ru-RU" sz="2000" dirty="0"/>
              <a:t>допускается исправление ошибок, в том числе с помощью </a:t>
            </a:r>
            <a:r>
              <a:rPr lang="ru-RU" sz="2000" dirty="0" smtClean="0"/>
              <a:t>корректирующего средства.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Общие требования к заполнению формы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755984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Гражданские служащие, имевшие в истекшем календарном году доход </a:t>
            </a:r>
            <a:r>
              <a:rPr lang="ru-RU" sz="2000" dirty="0" smtClean="0"/>
              <a:t>только по </a:t>
            </a:r>
            <a:r>
              <a:rPr lang="ru-RU" sz="2000" dirty="0"/>
              <a:t>месту </a:t>
            </a:r>
            <a:r>
              <a:rPr lang="ru-RU" sz="2000" dirty="0" smtClean="0"/>
              <a:t>службы не </a:t>
            </a:r>
            <a:r>
              <a:rPr lang="ru-RU" sz="2000" dirty="0"/>
              <a:t>освобождаются от обязанности представлять сведения </a:t>
            </a:r>
            <a:endParaRPr lang="ru-RU" sz="2000" dirty="0" smtClean="0"/>
          </a:p>
          <a:p>
            <a:r>
              <a:rPr lang="ru-RU" sz="2000" dirty="0"/>
              <a:t>В случае если по состоянию на конец отчетного периода </a:t>
            </a:r>
            <a:r>
              <a:rPr lang="ru-RU" sz="2000" dirty="0" smtClean="0"/>
              <a:t>           (</a:t>
            </a:r>
            <a:r>
              <a:rPr lang="ru-RU" sz="2000" dirty="0"/>
              <a:t>31 декабря) ребенок гражданского служащего является совершеннолетним, справка на него не представляется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В случае </a:t>
            </a:r>
            <a:r>
              <a:rPr lang="ru-RU" sz="2000" dirty="0" smtClean="0"/>
              <a:t>обнаружения, что </a:t>
            </a:r>
            <a:r>
              <a:rPr lang="ru-RU" sz="2000" dirty="0"/>
              <a:t>в </a:t>
            </a:r>
            <a:r>
              <a:rPr lang="ru-RU" sz="2000" dirty="0" smtClean="0"/>
              <a:t>представленных сведениях не </a:t>
            </a:r>
            <a:r>
              <a:rPr lang="ru-RU" sz="2000" dirty="0"/>
              <a:t>отражены </a:t>
            </a:r>
            <a:r>
              <a:rPr lang="ru-RU" sz="2000" dirty="0" smtClean="0"/>
              <a:t>или </a:t>
            </a:r>
            <a:r>
              <a:rPr lang="ru-RU" sz="2000" dirty="0"/>
              <a:t>не полностью отражены какие-либо сведения либо имеются ошибки, </a:t>
            </a:r>
            <a:r>
              <a:rPr lang="ru-RU" sz="2000" dirty="0" smtClean="0"/>
              <a:t>необходимо представить </a:t>
            </a:r>
            <a:r>
              <a:rPr lang="ru-RU" sz="2000" dirty="0"/>
              <a:t>уточненные сведения в течение одного месяца после окончания срока представления таких сведений.</a:t>
            </a:r>
          </a:p>
          <a:p>
            <a:r>
              <a:rPr lang="ru-RU" sz="2000" dirty="0"/>
              <a:t>В случае отсутствия основного места работы у гражданина, супруги (супруга) </a:t>
            </a:r>
            <a:r>
              <a:rPr lang="ru-RU" sz="2000" dirty="0" smtClean="0"/>
              <a:t>и </a:t>
            </a:r>
            <a:r>
              <a:rPr lang="ru-RU" sz="2000" dirty="0"/>
              <a:t>несовершеннолетних детей гражданского служащего (гражданина) необходимо указать их род </a:t>
            </a:r>
            <a:r>
              <a:rPr lang="ru-RU" sz="2000" dirty="0" smtClean="0"/>
              <a:t>занятий</a:t>
            </a:r>
            <a:r>
              <a:rPr lang="ru-RU" sz="2000" dirty="0"/>
              <a:t>(пенсионер, безработный, учащийся, домохозяйка, временно неработающий</a:t>
            </a:r>
            <a:r>
              <a:rPr lang="ru-RU" sz="2000" dirty="0" smtClean="0"/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Общие требования к заполнению формы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755984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Не допускается представление сведений на нескольких лиц в одной справке.</a:t>
            </a:r>
          </a:p>
          <a:p>
            <a:r>
              <a:rPr lang="ru-RU" sz="2000" dirty="0" smtClean="0"/>
              <a:t>Служащий представляет ежегодно сведения </a:t>
            </a:r>
            <a:r>
              <a:rPr lang="ru-RU" sz="2000" dirty="0"/>
              <a:t>о </a:t>
            </a:r>
            <a:r>
              <a:rPr lang="ru-RU" sz="2000" dirty="0" smtClean="0"/>
              <a:t>своих доходах и расходах, доходах и расходах супруги (супруга) и несовершеннолетних детей, полученных за календарный (отчетный) год (с </a:t>
            </a:r>
            <a:r>
              <a:rPr lang="ru-RU" sz="2000" dirty="0"/>
              <a:t>1 января по 31 декабря</a:t>
            </a:r>
            <a:r>
              <a:rPr lang="ru-RU" sz="2000" dirty="0" smtClean="0"/>
              <a:t>), предшествующий году предоставления сведений.</a:t>
            </a:r>
          </a:p>
          <a:p>
            <a:r>
              <a:rPr lang="ru-RU" sz="2000" dirty="0" smtClean="0"/>
              <a:t>Также служащий </a:t>
            </a:r>
            <a:r>
              <a:rPr lang="ru-RU" sz="2000" dirty="0"/>
              <a:t>представляет ежегодно сведения </a:t>
            </a:r>
            <a:r>
              <a:rPr lang="ru-RU" sz="2000" dirty="0" smtClean="0"/>
              <a:t>об имуществе, принадлежащем ему, его супруге (супругу) и несовершеннолетним детям на праве собственности, и об обязательствах имущественного характера по состоянию на конец отчетного периода (31 декабря года, предшествующего году предоставления сведений).</a:t>
            </a:r>
          </a:p>
          <a:p>
            <a:r>
              <a:rPr lang="ru-RU" sz="2000" dirty="0"/>
              <a:t>Формы справок заполняются на основании справок о доходах формы 2-НДФЛ, договоров, свидетельств и иных документов.</a:t>
            </a:r>
          </a:p>
          <a:p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Общие требования к заполнению формы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5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302" y="1484784"/>
            <a:ext cx="9144000" cy="4755984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ru-RU" sz="2000" b="1" dirty="0" smtClean="0"/>
              <a:t>Раздел 1</a:t>
            </a:r>
          </a:p>
          <a:p>
            <a:r>
              <a:rPr lang="ru-RU" sz="2000" dirty="0"/>
              <a:t>В данном разделе указываются суммы начисленных доходов без вычета причитающихся с этих сумм налогов и иных вычетов.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разделе </a:t>
            </a:r>
            <a:r>
              <a:rPr lang="ru-RU" sz="2000" dirty="0" smtClean="0"/>
              <a:t>указываются </a:t>
            </a:r>
            <a:r>
              <a:rPr lang="ru-RU" sz="2000" dirty="0"/>
              <a:t>сведения о доходах, </a:t>
            </a:r>
            <a:r>
              <a:rPr lang="ru-RU" sz="2000" dirty="0" smtClean="0"/>
              <a:t>полученных от </a:t>
            </a:r>
            <a:r>
              <a:rPr lang="ru-RU" sz="2000" dirty="0"/>
              <a:t>источников </a:t>
            </a:r>
            <a:r>
              <a:rPr lang="ru-RU" sz="2000" dirty="0" smtClean="0"/>
              <a:t>как </a:t>
            </a:r>
            <a:br>
              <a:rPr lang="ru-RU" sz="2000" dirty="0" smtClean="0"/>
            </a:br>
            <a:r>
              <a:rPr lang="ru-RU" sz="2000" dirty="0" smtClean="0"/>
              <a:t>в Российской </a:t>
            </a:r>
            <a:r>
              <a:rPr lang="ru-RU" sz="2000" dirty="0"/>
              <a:t>Федерации, </a:t>
            </a:r>
            <a:r>
              <a:rPr lang="ru-RU" sz="2000" dirty="0" smtClean="0"/>
              <a:t>так и за ее пределами.</a:t>
            </a:r>
          </a:p>
          <a:p>
            <a:r>
              <a:rPr lang="ru-RU" sz="2000" dirty="0" smtClean="0"/>
              <a:t>Доход от вкладов, закрытых в отчетном периоде, также подлежит указанию</a:t>
            </a:r>
          </a:p>
          <a:p>
            <a:r>
              <a:rPr lang="ru-RU" sz="2000" dirty="0"/>
              <a:t>Доход, полученный в иностранной валюте, указывается в рублях по курсу Банка России на дату получения дохода</a:t>
            </a:r>
            <a:r>
              <a:rPr lang="ru-RU" sz="2000" dirty="0" smtClean="0"/>
              <a:t>. </a:t>
            </a:r>
          </a:p>
          <a:p>
            <a:pPr marL="109728" indent="0">
              <a:buNone/>
            </a:pPr>
            <a:r>
              <a:rPr lang="ru-RU" sz="2000" b="1" dirty="0"/>
              <a:t>Раздел </a:t>
            </a:r>
            <a:r>
              <a:rPr lang="ru-RU" sz="2000" b="1" dirty="0" smtClean="0"/>
              <a:t>2</a:t>
            </a:r>
            <a:endParaRPr lang="ru-RU" sz="2000" b="1" dirty="0"/>
          </a:p>
          <a:p>
            <a:r>
              <a:rPr lang="ru-RU" sz="2000" dirty="0" smtClean="0"/>
              <a:t>Данный раздел справки заполняется только в случае, если в отчетном периоде  гражданским служащим, его супругой (супругом) и несовершеннолетними детьми совершена сделка (сделки) по приобретению земельного участка, другого объекта недвижимости, транспортного средства, ценных бумаг, акций (долей участия, паев в уставных (складочных) капиталах организаций), и сумма такой сделки или общая сумма совершенных сделок превышает общий доход данного лица и его супруги (супруга) за три последних года, предшествующих отчетному периоду.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pPr marL="109728" indent="0">
              <a:buNone/>
            </a:pPr>
            <a:endParaRPr lang="ru-RU" sz="2000" dirty="0"/>
          </a:p>
          <a:p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Требования к заполнению разделов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9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302" y="1484784"/>
            <a:ext cx="9144000" cy="460851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sz="2000" b="1" dirty="0" smtClean="0"/>
              <a:t>Раздел 3</a:t>
            </a:r>
          </a:p>
          <a:p>
            <a:pPr marL="109728" indent="0">
              <a:buNone/>
            </a:pPr>
            <a:r>
              <a:rPr lang="ru-RU" sz="2000" b="1" dirty="0" smtClean="0"/>
              <a:t>   </a:t>
            </a:r>
            <a:r>
              <a:rPr lang="ru-RU" sz="1700" dirty="0" smtClean="0"/>
              <a:t>Подраздел 3.1.к недвижимому имуществу относятся земельные участки, участки недр и все, что       прочно связано с землей, то есть объекты. Перемещение которых без несоразмерного ущерба их назначению невозможно, в том числе здания, сооружения, объекты незавершенного строительства.  При заполнении данного подраздела указываются все объекты недвижимости, принадлежащие служащему, члену семьи на праве собственности, независимо от того, когда они были приобретены.  </a:t>
            </a:r>
          </a:p>
          <a:p>
            <a:r>
              <a:rPr lang="ru-RU" sz="2000" dirty="0" smtClean="0"/>
              <a:t>Лица осуществление полномочий которых </a:t>
            </a:r>
            <a:r>
              <a:rPr lang="ru-RU" sz="2000" dirty="0"/>
              <a:t>предусматривает участие  </a:t>
            </a:r>
            <a:r>
              <a:rPr lang="ru-RU" sz="2000" dirty="0" smtClean="0"/>
              <a:t>в </a:t>
            </a:r>
            <a:r>
              <a:rPr lang="ru-RU" sz="2000" dirty="0"/>
              <a:t>подготовке решений, затрагивающих вопросы суверенитета  </a:t>
            </a:r>
            <a:r>
              <a:rPr lang="ru-RU" sz="2000" dirty="0" smtClean="0"/>
              <a:t>          и </a:t>
            </a:r>
            <a:r>
              <a:rPr lang="ru-RU" sz="2000" dirty="0"/>
              <a:t>национальной безопасности Российской Федерации, и которые включены в перечни, установленные нормативными правовыми актами Санкт-Петербурга, указывают также сведения об источниках получения средств,  за счет которых приобретено недвижимое имущество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В подразделе 3.2 раздела 3 </a:t>
            </a:r>
            <a:r>
              <a:rPr lang="ru-RU" sz="2000" dirty="0" smtClean="0"/>
              <a:t>указываются </a:t>
            </a:r>
            <a:r>
              <a:rPr lang="ru-RU" sz="2000" dirty="0"/>
              <a:t>сведения о транспортных </a:t>
            </a:r>
            <a:r>
              <a:rPr lang="ru-RU" sz="2000" dirty="0" smtClean="0"/>
              <a:t>средствах независимо </a:t>
            </a:r>
            <a:r>
              <a:rPr lang="ru-RU" sz="2000" dirty="0"/>
              <a:t>от того, когда они были приобретены, в каком регионе Российской Федерации или каком государстве </a:t>
            </a:r>
            <a:r>
              <a:rPr lang="ru-RU" sz="2000" dirty="0" smtClean="0"/>
              <a:t>зарегистрированы.</a:t>
            </a:r>
          </a:p>
          <a:p>
            <a:r>
              <a:rPr lang="ru-RU" sz="2000" dirty="0" smtClean="0"/>
              <a:t>Транспортные средства, переданные в пользование по доверенности, находящиеся в угоне, в залоге у банка, полностью негодные к эксплуатации, снятые с регистрационного учета  и т.д., собственником которых является служащий, члены его семьи, также подлежат указанию в справке.</a:t>
            </a:r>
          </a:p>
          <a:p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Требования к заполнению разделов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302" y="1484784"/>
            <a:ext cx="9144000" cy="475598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sz="2000" b="1" dirty="0" smtClean="0"/>
              <a:t>Раздел 4</a:t>
            </a:r>
          </a:p>
          <a:p>
            <a:r>
              <a:rPr lang="ru-RU" sz="2000" dirty="0"/>
              <a:t>Информация, необходимая для заполнения данного раздела, содержится в договоре </a:t>
            </a:r>
            <a:r>
              <a:rPr lang="ru-RU" sz="2000" dirty="0" smtClean="0"/>
              <a:t>банковского вклада.</a:t>
            </a:r>
          </a:p>
          <a:p>
            <a:r>
              <a:rPr lang="ru-RU" sz="2000" dirty="0"/>
              <a:t>При наличии зарплатной банковской карты, сведения о ней необходимо указывать в разделе 4. При этом в графе 3 следует </a:t>
            </a:r>
            <a:r>
              <a:rPr lang="ru-RU" sz="2000" dirty="0" smtClean="0"/>
              <a:t>указывать </a:t>
            </a:r>
            <a:r>
              <a:rPr lang="ru-RU" sz="2000" dirty="0"/>
              <a:t>вид счета – текущий</a:t>
            </a:r>
            <a:r>
              <a:rPr lang="ru-RU" sz="2000" dirty="0" smtClean="0"/>
              <a:t>.</a:t>
            </a:r>
          </a:p>
          <a:p>
            <a:pPr marL="109728" indent="0">
              <a:buNone/>
            </a:pPr>
            <a:r>
              <a:rPr lang="ru-RU" sz="2000" b="1" dirty="0"/>
              <a:t>Раздел </a:t>
            </a:r>
            <a:r>
              <a:rPr lang="ru-RU" sz="2000" b="1" dirty="0" smtClean="0"/>
              <a:t>5</a:t>
            </a:r>
            <a:endParaRPr lang="ru-RU" sz="2000" b="1" dirty="0"/>
          </a:p>
          <a:p>
            <a:r>
              <a:rPr lang="ru-RU" sz="2000" dirty="0" smtClean="0"/>
              <a:t>В данном разделе указываются сведения об имеющихся ценных бумагах, долях участия в уставных  капиталах коммерческих организаций и фондах. </a:t>
            </a:r>
          </a:p>
          <a:p>
            <a:r>
              <a:rPr lang="ru-RU" sz="2000" dirty="0" smtClean="0"/>
              <a:t>К ценным бумагам относятся акция, вексель, закладная, инвестиционный пай паевого инвестиционного фонда, коносамент, облигация, чек, сберегательный сертификат.</a:t>
            </a:r>
          </a:p>
          <a:p>
            <a:pPr marL="109728" indent="0">
              <a:buNone/>
            </a:pPr>
            <a:r>
              <a:rPr lang="ru-RU" sz="2000" b="1" dirty="0"/>
              <a:t>Раздел </a:t>
            </a:r>
            <a:r>
              <a:rPr lang="ru-RU" sz="2000" b="1" dirty="0" smtClean="0"/>
              <a:t>6</a:t>
            </a:r>
            <a:endParaRPr lang="ru-RU" sz="2000" b="1" dirty="0"/>
          </a:p>
          <a:p>
            <a:r>
              <a:rPr lang="ru-RU" sz="2000" dirty="0" smtClean="0"/>
              <a:t>В данном разделе указывается недвижимое имущество, в котором служащий фактически проживает безвозмездно, по договору аренды или социального найма.</a:t>
            </a:r>
          </a:p>
          <a:p>
            <a:r>
              <a:rPr lang="ru-RU" sz="2000" dirty="0" smtClean="0"/>
              <a:t>В графе «Вид и сроки пользования» указывается вид пользования (аренда, безвозмездное пользование) и сроки пользования.</a:t>
            </a:r>
          </a:p>
          <a:p>
            <a:r>
              <a:rPr lang="ru-RU" sz="2000" dirty="0" smtClean="0"/>
              <a:t>В графе «Основание пользования» указываются основание пользования (договор, фактическое предоставление и др.), а также реквизиты (дата, номер) соответствующего  договора или акта.</a:t>
            </a:r>
          </a:p>
          <a:p>
            <a:r>
              <a:rPr lang="ru-RU" sz="2000" dirty="0" smtClean="0"/>
              <a:t>Указывается каждое срочное обязательство финансового характера на сумму ≥ 500 тысяч рублей. </a:t>
            </a:r>
            <a:endParaRPr lang="ru-RU" sz="2000" dirty="0"/>
          </a:p>
          <a:p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dbl" dirty="0" smtClean="0">
                <a:solidFill>
                  <a:srgbClr val="464646"/>
                </a:solidFill>
                <a:uFill>
                  <a:solidFill>
                    <a:srgbClr val="DA1F28"/>
                  </a:solidFill>
                </a:uFill>
              </a:rPr>
              <a:t>Требования к заполнению разделов справки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3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2489</TotalTime>
  <Words>916</Words>
  <Application>Microsoft Office PowerPoint</Application>
  <PresentationFormat>Экран (4:3)</PresentationFormat>
  <Paragraphs>93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Открытая</vt:lpstr>
      <vt:lpstr>Методическое занятие  для государственных гражданских служащих Службы государственного строительного надзора и экспертизы  Санкт-Петербурга</vt:lpstr>
      <vt:lpstr>Методические материалы</vt:lpstr>
      <vt:lpstr>Методические материалы</vt:lpstr>
      <vt:lpstr>Общие требования к заполнению формы справки</vt:lpstr>
      <vt:lpstr>Общие требования к заполнению формы справки</vt:lpstr>
      <vt:lpstr>Общие требования к заполнению формы справки</vt:lpstr>
      <vt:lpstr>Требования к заполнению разделов справки</vt:lpstr>
      <vt:lpstr>Требования к заполнению разделов справки</vt:lpstr>
      <vt:lpstr>Требования к заполнению разделов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Образец заполнения справки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Руднева</dc:creator>
  <cp:lastModifiedBy>Ангелина В. Шмыкова</cp:lastModifiedBy>
  <cp:revision>84</cp:revision>
  <dcterms:created xsi:type="dcterms:W3CDTF">2016-02-03T09:49:35Z</dcterms:created>
  <dcterms:modified xsi:type="dcterms:W3CDTF">2016-04-07T09:56:13Z</dcterms:modified>
</cp:coreProperties>
</file>