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3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42B008-F50E-05F7-9C59-DC32BF586A4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F17553C-AD0F-B616-0B6B-2BDE9E4D97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5C583AC-EB5A-4C93-86C4-1D706F6A13C1}"/>
              </a:ext>
            </a:extLst>
          </p:cNvPr>
          <p:cNvSpPr>
            <a:spLocks noGrp="1"/>
          </p:cNvSpPr>
          <p:nvPr>
            <p:ph type="dt" sz="half" idx="10"/>
          </p:nvPr>
        </p:nvSpPr>
        <p:spPr/>
        <p:txBody>
          <a:bodyPr/>
          <a:lstStyle/>
          <a:p>
            <a:fld id="{D519ADB4-07FB-48BA-A555-26AF54ECE202}" type="datetimeFigureOut">
              <a:rPr lang="fr-FR" smtClean="0"/>
              <a:t>15/05/2023</a:t>
            </a:fld>
            <a:endParaRPr lang="fr-FR"/>
          </a:p>
        </p:txBody>
      </p:sp>
      <p:sp>
        <p:nvSpPr>
          <p:cNvPr id="5" name="Espace réservé du pied de page 4">
            <a:extLst>
              <a:ext uri="{FF2B5EF4-FFF2-40B4-BE49-F238E27FC236}">
                <a16:creationId xmlns:a16="http://schemas.microsoft.com/office/drawing/2014/main" id="{F80F1005-2816-269A-BF64-DAE327FC6F3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7D04C16-1A2C-34EF-8447-7810E1D91675}"/>
              </a:ext>
            </a:extLst>
          </p:cNvPr>
          <p:cNvSpPr>
            <a:spLocks noGrp="1"/>
          </p:cNvSpPr>
          <p:nvPr>
            <p:ph type="sldNum" sz="quarter" idx="12"/>
          </p:nvPr>
        </p:nvSpPr>
        <p:spPr/>
        <p:txBody>
          <a:bodyPr/>
          <a:lstStyle/>
          <a:p>
            <a:fld id="{51081AA4-446F-44BA-B1A9-F74177EAC0D9}" type="slidenum">
              <a:rPr lang="fr-FR" smtClean="0"/>
              <a:t>‹N°›</a:t>
            </a:fld>
            <a:endParaRPr lang="fr-FR"/>
          </a:p>
        </p:txBody>
      </p:sp>
      <p:pic>
        <p:nvPicPr>
          <p:cNvPr id="7" name="Image 6">
            <a:extLst>
              <a:ext uri="{FF2B5EF4-FFF2-40B4-BE49-F238E27FC236}">
                <a16:creationId xmlns:a16="http://schemas.microsoft.com/office/drawing/2014/main" id="{195A780C-EEF6-CDCF-C783-B85F7E1F9417}"/>
              </a:ext>
            </a:extLst>
          </p:cNvPr>
          <p:cNvPicPr>
            <a:picLocks noChangeAspect="1"/>
          </p:cNvPicPr>
          <p:nvPr userDrawn="1"/>
        </p:nvPicPr>
        <p:blipFill>
          <a:blip r:embed="rId2">
            <a:alphaModFix amt="50000"/>
            <a:extLst>
              <a:ext uri="{BEBA8EAE-BF5A-486C-A8C5-ECC9F3942E4B}">
                <a14:imgProps xmlns:a14="http://schemas.microsoft.com/office/drawing/2010/main">
                  <a14:imgLayer r:embed="rId3">
                    <a14:imgEffect>
                      <a14:sharpenSoften amount="-50000"/>
                    </a14:imgEffect>
                    <a14:imgEffect>
                      <a14:brightnessContrast bright="20000" contrast="40000"/>
                    </a14:imgEffect>
                  </a14:imgLayer>
                </a14:imgProps>
              </a:ext>
            </a:extLst>
          </a:blip>
          <a:stretch>
            <a:fillRect/>
          </a:stretch>
        </p:blipFill>
        <p:spPr>
          <a:xfrm>
            <a:off x="0" y="0"/>
            <a:ext cx="12192000" cy="8125968"/>
          </a:xfrm>
          <a:prstGeom prst="rect">
            <a:avLst/>
          </a:prstGeom>
        </p:spPr>
      </p:pic>
    </p:spTree>
    <p:extLst>
      <p:ext uri="{BB962C8B-B14F-4D97-AF65-F5344CB8AC3E}">
        <p14:creationId xmlns:p14="http://schemas.microsoft.com/office/powerpoint/2010/main" val="342791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263CF0-D680-1F7E-EDD0-C9CFFB8F18A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4D0175B-B792-34D1-3437-0E1238149F4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8BD07A-E6F7-79D8-F71E-98C82126656F}"/>
              </a:ext>
            </a:extLst>
          </p:cNvPr>
          <p:cNvSpPr>
            <a:spLocks noGrp="1"/>
          </p:cNvSpPr>
          <p:nvPr>
            <p:ph type="dt" sz="half" idx="10"/>
          </p:nvPr>
        </p:nvSpPr>
        <p:spPr/>
        <p:txBody>
          <a:bodyPr/>
          <a:lstStyle/>
          <a:p>
            <a:fld id="{D519ADB4-07FB-48BA-A555-26AF54ECE202}" type="datetimeFigureOut">
              <a:rPr lang="fr-FR" smtClean="0"/>
              <a:t>15/05/2023</a:t>
            </a:fld>
            <a:endParaRPr lang="fr-FR"/>
          </a:p>
        </p:txBody>
      </p:sp>
      <p:sp>
        <p:nvSpPr>
          <p:cNvPr id="5" name="Espace réservé du pied de page 4">
            <a:extLst>
              <a:ext uri="{FF2B5EF4-FFF2-40B4-BE49-F238E27FC236}">
                <a16:creationId xmlns:a16="http://schemas.microsoft.com/office/drawing/2014/main" id="{3C781EFC-69D4-0701-F1ED-4C532054610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453305A-91A7-975E-E8AD-5BCA7291AE20}"/>
              </a:ext>
            </a:extLst>
          </p:cNvPr>
          <p:cNvSpPr>
            <a:spLocks noGrp="1"/>
          </p:cNvSpPr>
          <p:nvPr>
            <p:ph type="sldNum" sz="quarter" idx="12"/>
          </p:nvPr>
        </p:nvSpPr>
        <p:spPr/>
        <p:txBody>
          <a:bodyPr/>
          <a:lstStyle/>
          <a:p>
            <a:fld id="{51081AA4-446F-44BA-B1A9-F74177EAC0D9}" type="slidenum">
              <a:rPr lang="fr-FR" smtClean="0"/>
              <a:t>‹N°›</a:t>
            </a:fld>
            <a:endParaRPr lang="fr-FR"/>
          </a:p>
        </p:txBody>
      </p:sp>
    </p:spTree>
    <p:extLst>
      <p:ext uri="{BB962C8B-B14F-4D97-AF65-F5344CB8AC3E}">
        <p14:creationId xmlns:p14="http://schemas.microsoft.com/office/powerpoint/2010/main" val="145713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1BA01E7-97E0-EC7D-7A5A-5BA09BD44B2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F8F7EE1-17E0-C4F1-7FF5-0943220AEE7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8D6E180-1C5B-8859-3F78-1FF177940048}"/>
              </a:ext>
            </a:extLst>
          </p:cNvPr>
          <p:cNvSpPr>
            <a:spLocks noGrp="1"/>
          </p:cNvSpPr>
          <p:nvPr>
            <p:ph type="dt" sz="half" idx="10"/>
          </p:nvPr>
        </p:nvSpPr>
        <p:spPr/>
        <p:txBody>
          <a:bodyPr/>
          <a:lstStyle/>
          <a:p>
            <a:fld id="{D519ADB4-07FB-48BA-A555-26AF54ECE202}" type="datetimeFigureOut">
              <a:rPr lang="fr-FR" smtClean="0"/>
              <a:t>15/05/2023</a:t>
            </a:fld>
            <a:endParaRPr lang="fr-FR"/>
          </a:p>
        </p:txBody>
      </p:sp>
      <p:sp>
        <p:nvSpPr>
          <p:cNvPr id="5" name="Espace réservé du pied de page 4">
            <a:extLst>
              <a:ext uri="{FF2B5EF4-FFF2-40B4-BE49-F238E27FC236}">
                <a16:creationId xmlns:a16="http://schemas.microsoft.com/office/drawing/2014/main" id="{C7FBDD0E-078D-F493-993B-348A212C9E8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838C34-9A04-CF21-0BB5-2EA92D92DA9E}"/>
              </a:ext>
            </a:extLst>
          </p:cNvPr>
          <p:cNvSpPr>
            <a:spLocks noGrp="1"/>
          </p:cNvSpPr>
          <p:nvPr>
            <p:ph type="sldNum" sz="quarter" idx="12"/>
          </p:nvPr>
        </p:nvSpPr>
        <p:spPr/>
        <p:txBody>
          <a:bodyPr/>
          <a:lstStyle/>
          <a:p>
            <a:fld id="{51081AA4-446F-44BA-B1A9-F74177EAC0D9}" type="slidenum">
              <a:rPr lang="fr-FR" smtClean="0"/>
              <a:t>‹N°›</a:t>
            </a:fld>
            <a:endParaRPr lang="fr-FR"/>
          </a:p>
        </p:txBody>
      </p:sp>
    </p:spTree>
    <p:extLst>
      <p:ext uri="{BB962C8B-B14F-4D97-AF65-F5344CB8AC3E}">
        <p14:creationId xmlns:p14="http://schemas.microsoft.com/office/powerpoint/2010/main" val="176431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6D1945-85E5-E8B8-7C1A-6E88507D4F7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80F89A9-CBDF-900A-9184-C2631B45000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4F93A7C-0E86-7AD8-C72B-D4AC2C377100}"/>
              </a:ext>
            </a:extLst>
          </p:cNvPr>
          <p:cNvSpPr>
            <a:spLocks noGrp="1"/>
          </p:cNvSpPr>
          <p:nvPr>
            <p:ph type="dt" sz="half" idx="10"/>
          </p:nvPr>
        </p:nvSpPr>
        <p:spPr/>
        <p:txBody>
          <a:bodyPr/>
          <a:lstStyle/>
          <a:p>
            <a:fld id="{D519ADB4-07FB-48BA-A555-26AF54ECE202}" type="datetimeFigureOut">
              <a:rPr lang="fr-FR" smtClean="0"/>
              <a:t>15/05/2023</a:t>
            </a:fld>
            <a:endParaRPr lang="fr-FR"/>
          </a:p>
        </p:txBody>
      </p:sp>
      <p:sp>
        <p:nvSpPr>
          <p:cNvPr id="5" name="Espace réservé du pied de page 4">
            <a:extLst>
              <a:ext uri="{FF2B5EF4-FFF2-40B4-BE49-F238E27FC236}">
                <a16:creationId xmlns:a16="http://schemas.microsoft.com/office/drawing/2014/main" id="{2E0193C3-41F3-B1D3-F3F0-DBFF1AEF8C0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1907933-F20F-A33E-0BB2-1DC45EB11D67}"/>
              </a:ext>
            </a:extLst>
          </p:cNvPr>
          <p:cNvSpPr>
            <a:spLocks noGrp="1"/>
          </p:cNvSpPr>
          <p:nvPr>
            <p:ph type="sldNum" sz="quarter" idx="12"/>
          </p:nvPr>
        </p:nvSpPr>
        <p:spPr/>
        <p:txBody>
          <a:bodyPr/>
          <a:lstStyle/>
          <a:p>
            <a:fld id="{51081AA4-446F-44BA-B1A9-F74177EAC0D9}" type="slidenum">
              <a:rPr lang="fr-FR" smtClean="0"/>
              <a:t>‹N°›</a:t>
            </a:fld>
            <a:endParaRPr lang="fr-FR"/>
          </a:p>
        </p:txBody>
      </p:sp>
    </p:spTree>
    <p:extLst>
      <p:ext uri="{BB962C8B-B14F-4D97-AF65-F5344CB8AC3E}">
        <p14:creationId xmlns:p14="http://schemas.microsoft.com/office/powerpoint/2010/main" val="71874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D8A006-0F45-DECF-9B0A-22075C6ED8E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1D788E3-0938-B5E7-B51D-AE96DD730E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71D3811-6706-AE84-0879-2DC7392ED5EA}"/>
              </a:ext>
            </a:extLst>
          </p:cNvPr>
          <p:cNvSpPr>
            <a:spLocks noGrp="1"/>
          </p:cNvSpPr>
          <p:nvPr>
            <p:ph type="dt" sz="half" idx="10"/>
          </p:nvPr>
        </p:nvSpPr>
        <p:spPr/>
        <p:txBody>
          <a:bodyPr/>
          <a:lstStyle/>
          <a:p>
            <a:fld id="{D519ADB4-07FB-48BA-A555-26AF54ECE202}" type="datetimeFigureOut">
              <a:rPr lang="fr-FR" smtClean="0"/>
              <a:t>15/05/2023</a:t>
            </a:fld>
            <a:endParaRPr lang="fr-FR"/>
          </a:p>
        </p:txBody>
      </p:sp>
      <p:sp>
        <p:nvSpPr>
          <p:cNvPr id="5" name="Espace réservé du pied de page 4">
            <a:extLst>
              <a:ext uri="{FF2B5EF4-FFF2-40B4-BE49-F238E27FC236}">
                <a16:creationId xmlns:a16="http://schemas.microsoft.com/office/drawing/2014/main" id="{4E9D7658-ECF0-2A1A-BF74-9DB81966D8D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21174D0-BB65-5078-A2E4-4F1B462E92C2}"/>
              </a:ext>
            </a:extLst>
          </p:cNvPr>
          <p:cNvSpPr>
            <a:spLocks noGrp="1"/>
          </p:cNvSpPr>
          <p:nvPr>
            <p:ph type="sldNum" sz="quarter" idx="12"/>
          </p:nvPr>
        </p:nvSpPr>
        <p:spPr/>
        <p:txBody>
          <a:bodyPr/>
          <a:lstStyle/>
          <a:p>
            <a:fld id="{51081AA4-446F-44BA-B1A9-F74177EAC0D9}" type="slidenum">
              <a:rPr lang="fr-FR" smtClean="0"/>
              <a:t>‹N°›</a:t>
            </a:fld>
            <a:endParaRPr lang="fr-FR"/>
          </a:p>
        </p:txBody>
      </p:sp>
    </p:spTree>
    <p:extLst>
      <p:ext uri="{BB962C8B-B14F-4D97-AF65-F5344CB8AC3E}">
        <p14:creationId xmlns:p14="http://schemas.microsoft.com/office/powerpoint/2010/main" val="2570448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1E1AE-4121-9BE9-D05B-8990BAC907E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46FE496-D526-B9D9-849C-BBB40DC08C6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B145F93-12D8-DE7B-2CC5-1B578531E97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AE87CF9-E67F-AE58-CDE9-53608A87FEE7}"/>
              </a:ext>
            </a:extLst>
          </p:cNvPr>
          <p:cNvSpPr>
            <a:spLocks noGrp="1"/>
          </p:cNvSpPr>
          <p:nvPr>
            <p:ph type="dt" sz="half" idx="10"/>
          </p:nvPr>
        </p:nvSpPr>
        <p:spPr/>
        <p:txBody>
          <a:bodyPr/>
          <a:lstStyle/>
          <a:p>
            <a:fld id="{D519ADB4-07FB-48BA-A555-26AF54ECE202}" type="datetimeFigureOut">
              <a:rPr lang="fr-FR" smtClean="0"/>
              <a:t>15/05/2023</a:t>
            </a:fld>
            <a:endParaRPr lang="fr-FR"/>
          </a:p>
        </p:txBody>
      </p:sp>
      <p:sp>
        <p:nvSpPr>
          <p:cNvPr id="6" name="Espace réservé du pied de page 5">
            <a:extLst>
              <a:ext uri="{FF2B5EF4-FFF2-40B4-BE49-F238E27FC236}">
                <a16:creationId xmlns:a16="http://schemas.microsoft.com/office/drawing/2014/main" id="{A5D2514E-E273-F74F-6453-E8BBD510732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BC328F8-87C7-E0D7-9B7A-0A5197E45742}"/>
              </a:ext>
            </a:extLst>
          </p:cNvPr>
          <p:cNvSpPr>
            <a:spLocks noGrp="1"/>
          </p:cNvSpPr>
          <p:nvPr>
            <p:ph type="sldNum" sz="quarter" idx="12"/>
          </p:nvPr>
        </p:nvSpPr>
        <p:spPr/>
        <p:txBody>
          <a:bodyPr/>
          <a:lstStyle/>
          <a:p>
            <a:fld id="{51081AA4-446F-44BA-B1A9-F74177EAC0D9}" type="slidenum">
              <a:rPr lang="fr-FR" smtClean="0"/>
              <a:t>‹N°›</a:t>
            </a:fld>
            <a:endParaRPr lang="fr-FR"/>
          </a:p>
        </p:txBody>
      </p:sp>
    </p:spTree>
    <p:extLst>
      <p:ext uri="{BB962C8B-B14F-4D97-AF65-F5344CB8AC3E}">
        <p14:creationId xmlns:p14="http://schemas.microsoft.com/office/powerpoint/2010/main" val="1534730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75A70F-8EFD-ABEB-B598-92EF627A0C4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F4DB5F9-C097-E232-81DF-27B6080031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CF1758E-56EB-55C4-8506-0E2F04F4F81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A4B9D8B-E23F-BCA5-010B-5849A4634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7AB405A-1FCA-5A9A-2469-2B39627FB86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FDDE309-7EEB-B02E-56D8-A48E3A2D3B7E}"/>
              </a:ext>
            </a:extLst>
          </p:cNvPr>
          <p:cNvSpPr>
            <a:spLocks noGrp="1"/>
          </p:cNvSpPr>
          <p:nvPr>
            <p:ph type="dt" sz="half" idx="10"/>
          </p:nvPr>
        </p:nvSpPr>
        <p:spPr/>
        <p:txBody>
          <a:bodyPr/>
          <a:lstStyle/>
          <a:p>
            <a:fld id="{D519ADB4-07FB-48BA-A555-26AF54ECE202}" type="datetimeFigureOut">
              <a:rPr lang="fr-FR" smtClean="0"/>
              <a:t>15/05/2023</a:t>
            </a:fld>
            <a:endParaRPr lang="fr-FR"/>
          </a:p>
        </p:txBody>
      </p:sp>
      <p:sp>
        <p:nvSpPr>
          <p:cNvPr id="8" name="Espace réservé du pied de page 7">
            <a:extLst>
              <a:ext uri="{FF2B5EF4-FFF2-40B4-BE49-F238E27FC236}">
                <a16:creationId xmlns:a16="http://schemas.microsoft.com/office/drawing/2014/main" id="{E6A48B19-847E-C583-A92D-EB3601005A9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EF8630A-7131-83DB-83C1-2FA6E9A216D6}"/>
              </a:ext>
            </a:extLst>
          </p:cNvPr>
          <p:cNvSpPr>
            <a:spLocks noGrp="1"/>
          </p:cNvSpPr>
          <p:nvPr>
            <p:ph type="sldNum" sz="quarter" idx="12"/>
          </p:nvPr>
        </p:nvSpPr>
        <p:spPr/>
        <p:txBody>
          <a:bodyPr/>
          <a:lstStyle/>
          <a:p>
            <a:fld id="{51081AA4-446F-44BA-B1A9-F74177EAC0D9}" type="slidenum">
              <a:rPr lang="fr-FR" smtClean="0"/>
              <a:t>‹N°›</a:t>
            </a:fld>
            <a:endParaRPr lang="fr-FR"/>
          </a:p>
        </p:txBody>
      </p:sp>
    </p:spTree>
    <p:extLst>
      <p:ext uri="{BB962C8B-B14F-4D97-AF65-F5344CB8AC3E}">
        <p14:creationId xmlns:p14="http://schemas.microsoft.com/office/powerpoint/2010/main" val="1473565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54A2D0-B007-6838-D889-218332FC55B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8DC2969-8CC7-E6DF-2A53-D428002076C1}"/>
              </a:ext>
            </a:extLst>
          </p:cNvPr>
          <p:cNvSpPr>
            <a:spLocks noGrp="1"/>
          </p:cNvSpPr>
          <p:nvPr>
            <p:ph type="dt" sz="half" idx="10"/>
          </p:nvPr>
        </p:nvSpPr>
        <p:spPr/>
        <p:txBody>
          <a:bodyPr/>
          <a:lstStyle/>
          <a:p>
            <a:fld id="{D519ADB4-07FB-48BA-A555-26AF54ECE202}" type="datetimeFigureOut">
              <a:rPr lang="fr-FR" smtClean="0"/>
              <a:t>15/05/2023</a:t>
            </a:fld>
            <a:endParaRPr lang="fr-FR"/>
          </a:p>
        </p:txBody>
      </p:sp>
      <p:sp>
        <p:nvSpPr>
          <p:cNvPr id="4" name="Espace réservé du pied de page 3">
            <a:extLst>
              <a:ext uri="{FF2B5EF4-FFF2-40B4-BE49-F238E27FC236}">
                <a16:creationId xmlns:a16="http://schemas.microsoft.com/office/drawing/2014/main" id="{46B60F9C-1C07-80B1-C22B-9627F1E8CD3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C995BDF-CE56-956E-3870-6D29DE2224B5}"/>
              </a:ext>
            </a:extLst>
          </p:cNvPr>
          <p:cNvSpPr>
            <a:spLocks noGrp="1"/>
          </p:cNvSpPr>
          <p:nvPr>
            <p:ph type="sldNum" sz="quarter" idx="12"/>
          </p:nvPr>
        </p:nvSpPr>
        <p:spPr/>
        <p:txBody>
          <a:bodyPr/>
          <a:lstStyle/>
          <a:p>
            <a:fld id="{51081AA4-446F-44BA-B1A9-F74177EAC0D9}" type="slidenum">
              <a:rPr lang="fr-FR" smtClean="0"/>
              <a:t>‹N°›</a:t>
            </a:fld>
            <a:endParaRPr lang="fr-FR"/>
          </a:p>
        </p:txBody>
      </p:sp>
    </p:spTree>
    <p:extLst>
      <p:ext uri="{BB962C8B-B14F-4D97-AF65-F5344CB8AC3E}">
        <p14:creationId xmlns:p14="http://schemas.microsoft.com/office/powerpoint/2010/main" val="3467670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4C6B828-4649-E20C-C1E7-E39B989168F7}"/>
              </a:ext>
            </a:extLst>
          </p:cNvPr>
          <p:cNvSpPr>
            <a:spLocks noGrp="1"/>
          </p:cNvSpPr>
          <p:nvPr>
            <p:ph type="dt" sz="half" idx="10"/>
          </p:nvPr>
        </p:nvSpPr>
        <p:spPr/>
        <p:txBody>
          <a:bodyPr/>
          <a:lstStyle/>
          <a:p>
            <a:fld id="{D519ADB4-07FB-48BA-A555-26AF54ECE202}" type="datetimeFigureOut">
              <a:rPr lang="fr-FR" smtClean="0"/>
              <a:t>15/05/2023</a:t>
            </a:fld>
            <a:endParaRPr lang="fr-FR"/>
          </a:p>
        </p:txBody>
      </p:sp>
      <p:sp>
        <p:nvSpPr>
          <p:cNvPr id="3" name="Espace réservé du pied de page 2">
            <a:extLst>
              <a:ext uri="{FF2B5EF4-FFF2-40B4-BE49-F238E27FC236}">
                <a16:creationId xmlns:a16="http://schemas.microsoft.com/office/drawing/2014/main" id="{EFF16774-77F5-FBFF-C256-5356B5D8406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FF68739-C870-0734-315E-E5741A9A68D6}"/>
              </a:ext>
            </a:extLst>
          </p:cNvPr>
          <p:cNvSpPr>
            <a:spLocks noGrp="1"/>
          </p:cNvSpPr>
          <p:nvPr>
            <p:ph type="sldNum" sz="quarter" idx="12"/>
          </p:nvPr>
        </p:nvSpPr>
        <p:spPr/>
        <p:txBody>
          <a:bodyPr/>
          <a:lstStyle/>
          <a:p>
            <a:fld id="{51081AA4-446F-44BA-B1A9-F74177EAC0D9}" type="slidenum">
              <a:rPr lang="fr-FR" smtClean="0"/>
              <a:t>‹N°›</a:t>
            </a:fld>
            <a:endParaRPr lang="fr-FR"/>
          </a:p>
        </p:txBody>
      </p:sp>
    </p:spTree>
    <p:extLst>
      <p:ext uri="{BB962C8B-B14F-4D97-AF65-F5344CB8AC3E}">
        <p14:creationId xmlns:p14="http://schemas.microsoft.com/office/powerpoint/2010/main" val="413490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773894-E0A9-1834-CE3E-1ED61EA4BD5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9872E7A-E48E-9B19-7BDC-FCCFE83452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7D26419-CDAC-E30F-39EE-6A98F0D6E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F385326-E248-2DF2-F0B3-1804A92C58A1}"/>
              </a:ext>
            </a:extLst>
          </p:cNvPr>
          <p:cNvSpPr>
            <a:spLocks noGrp="1"/>
          </p:cNvSpPr>
          <p:nvPr>
            <p:ph type="dt" sz="half" idx="10"/>
          </p:nvPr>
        </p:nvSpPr>
        <p:spPr/>
        <p:txBody>
          <a:bodyPr/>
          <a:lstStyle/>
          <a:p>
            <a:fld id="{D519ADB4-07FB-48BA-A555-26AF54ECE202}" type="datetimeFigureOut">
              <a:rPr lang="fr-FR" smtClean="0"/>
              <a:t>15/05/2023</a:t>
            </a:fld>
            <a:endParaRPr lang="fr-FR"/>
          </a:p>
        </p:txBody>
      </p:sp>
      <p:sp>
        <p:nvSpPr>
          <p:cNvPr id="6" name="Espace réservé du pied de page 5">
            <a:extLst>
              <a:ext uri="{FF2B5EF4-FFF2-40B4-BE49-F238E27FC236}">
                <a16:creationId xmlns:a16="http://schemas.microsoft.com/office/drawing/2014/main" id="{E3C5428B-C51F-2045-6B76-F3390ED4501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A16CFF4-4B4B-BCC2-18F9-87AA4F8C66A4}"/>
              </a:ext>
            </a:extLst>
          </p:cNvPr>
          <p:cNvSpPr>
            <a:spLocks noGrp="1"/>
          </p:cNvSpPr>
          <p:nvPr>
            <p:ph type="sldNum" sz="quarter" idx="12"/>
          </p:nvPr>
        </p:nvSpPr>
        <p:spPr/>
        <p:txBody>
          <a:bodyPr/>
          <a:lstStyle/>
          <a:p>
            <a:fld id="{51081AA4-446F-44BA-B1A9-F74177EAC0D9}" type="slidenum">
              <a:rPr lang="fr-FR" smtClean="0"/>
              <a:t>‹N°›</a:t>
            </a:fld>
            <a:endParaRPr lang="fr-FR"/>
          </a:p>
        </p:txBody>
      </p:sp>
    </p:spTree>
    <p:extLst>
      <p:ext uri="{BB962C8B-B14F-4D97-AF65-F5344CB8AC3E}">
        <p14:creationId xmlns:p14="http://schemas.microsoft.com/office/powerpoint/2010/main" val="1949461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76344-9A1B-F0F8-804A-762391D3DB6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F3FD05B-F481-88B7-194B-F4CF97AEEF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E3488DA-ADA5-9A37-D677-0116A36C22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A690117-625F-31E0-B0D6-B6D4FDD085FB}"/>
              </a:ext>
            </a:extLst>
          </p:cNvPr>
          <p:cNvSpPr>
            <a:spLocks noGrp="1"/>
          </p:cNvSpPr>
          <p:nvPr>
            <p:ph type="dt" sz="half" idx="10"/>
          </p:nvPr>
        </p:nvSpPr>
        <p:spPr/>
        <p:txBody>
          <a:bodyPr/>
          <a:lstStyle/>
          <a:p>
            <a:fld id="{D519ADB4-07FB-48BA-A555-26AF54ECE202}" type="datetimeFigureOut">
              <a:rPr lang="fr-FR" smtClean="0"/>
              <a:t>15/05/2023</a:t>
            </a:fld>
            <a:endParaRPr lang="fr-FR"/>
          </a:p>
        </p:txBody>
      </p:sp>
      <p:sp>
        <p:nvSpPr>
          <p:cNvPr id="6" name="Espace réservé du pied de page 5">
            <a:extLst>
              <a:ext uri="{FF2B5EF4-FFF2-40B4-BE49-F238E27FC236}">
                <a16:creationId xmlns:a16="http://schemas.microsoft.com/office/drawing/2014/main" id="{34AE830C-0CA0-C72E-77D9-22B29807C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B91C333-DB7C-9CF6-9AC5-A24B65C5D71F}"/>
              </a:ext>
            </a:extLst>
          </p:cNvPr>
          <p:cNvSpPr>
            <a:spLocks noGrp="1"/>
          </p:cNvSpPr>
          <p:nvPr>
            <p:ph type="sldNum" sz="quarter" idx="12"/>
          </p:nvPr>
        </p:nvSpPr>
        <p:spPr/>
        <p:txBody>
          <a:bodyPr/>
          <a:lstStyle/>
          <a:p>
            <a:fld id="{51081AA4-446F-44BA-B1A9-F74177EAC0D9}" type="slidenum">
              <a:rPr lang="fr-FR" smtClean="0"/>
              <a:t>‹N°›</a:t>
            </a:fld>
            <a:endParaRPr lang="fr-FR"/>
          </a:p>
        </p:txBody>
      </p:sp>
    </p:spTree>
    <p:extLst>
      <p:ext uri="{BB962C8B-B14F-4D97-AF65-F5344CB8AC3E}">
        <p14:creationId xmlns:p14="http://schemas.microsoft.com/office/powerpoint/2010/main" val="1870743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A45FACB-2460-D3B5-197B-55D8B10282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8139193-0869-E618-CCE6-AF64C5CEE1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BFAF671-E08E-6491-DF4D-15B702601A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19ADB4-07FB-48BA-A555-26AF54ECE202}" type="datetimeFigureOut">
              <a:rPr lang="fr-FR" smtClean="0"/>
              <a:t>15/05/2023</a:t>
            </a:fld>
            <a:endParaRPr lang="fr-FR"/>
          </a:p>
        </p:txBody>
      </p:sp>
      <p:sp>
        <p:nvSpPr>
          <p:cNvPr id="5" name="Espace réservé du pied de page 4">
            <a:extLst>
              <a:ext uri="{FF2B5EF4-FFF2-40B4-BE49-F238E27FC236}">
                <a16:creationId xmlns:a16="http://schemas.microsoft.com/office/drawing/2014/main" id="{7D5718F1-57BF-E326-45E7-2C19599587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B977B17-0583-6E52-DDB9-79D5766F66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81AA4-446F-44BA-B1A9-F74177EAC0D9}" type="slidenum">
              <a:rPr lang="fr-FR" smtClean="0"/>
              <a:t>‹N°›</a:t>
            </a:fld>
            <a:endParaRPr lang="fr-FR"/>
          </a:p>
        </p:txBody>
      </p:sp>
    </p:spTree>
    <p:extLst>
      <p:ext uri="{BB962C8B-B14F-4D97-AF65-F5344CB8AC3E}">
        <p14:creationId xmlns:p14="http://schemas.microsoft.com/office/powerpoint/2010/main" val="4012391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0407D68-D938-0998-7887-356D07DC602C}"/>
              </a:ext>
            </a:extLst>
          </p:cNvPr>
          <p:cNvSpPr txBox="1">
            <a:spLocks noGrp="1"/>
          </p:cNvSpPr>
          <p:nvPr>
            <p:ph type="ctrTitle"/>
          </p:nvPr>
        </p:nvSpPr>
        <p:spPr>
          <a:xfrm>
            <a:off x="186441" y="396570"/>
            <a:ext cx="5081867" cy="3776418"/>
          </a:xfrm>
          <a:prstGeom prst="rect">
            <a:avLst/>
          </a:prstGeom>
          <a:noFill/>
        </p:spPr>
        <p:txBody>
          <a:bodyPr wrap="square">
            <a:spAutoFit/>
          </a:bodyPr>
          <a:lstStyle/>
          <a:p>
            <a:pPr algn="l"/>
            <a:r>
              <a:rPr lang="fr-FR" sz="1400" b="0" i="0" dirty="0">
                <a:solidFill>
                  <a:srgbClr val="1D1C1D"/>
                </a:solidFill>
                <a:effectLst/>
                <a:latin typeface="Slack-Lato"/>
              </a:rPr>
              <a:t>TIPS &amp; TRICKS :</a:t>
            </a:r>
            <a:br>
              <a:rPr lang="fr-FR" sz="1400" b="0" i="0" dirty="0">
                <a:solidFill>
                  <a:srgbClr val="1D1C1D"/>
                </a:solidFill>
                <a:effectLst/>
                <a:latin typeface="Slack-Lato"/>
              </a:rPr>
            </a:br>
            <a:endParaRPr lang="fr-FR" sz="1400" b="0" i="0" dirty="0">
              <a:solidFill>
                <a:srgbClr val="1D1C1D"/>
              </a:solidFill>
              <a:effectLst/>
              <a:latin typeface="Slack-Lato"/>
            </a:endParaRPr>
          </a:p>
          <a:p>
            <a:pPr algn="l">
              <a:buFont typeface="Arial" panose="020B0604020202020204" pitchFamily="34" charset="0"/>
              <a:buChar char="•"/>
            </a:pPr>
            <a:r>
              <a:rPr lang="fr-FR" sz="1400" b="0" i="0" dirty="0">
                <a:solidFill>
                  <a:srgbClr val="1D1C1D"/>
                </a:solidFill>
                <a:effectLst/>
                <a:latin typeface="Slack-Lato"/>
              </a:rPr>
              <a:t>Scripter sa présentation par écrit</a:t>
            </a:r>
          </a:p>
          <a:p>
            <a:pPr algn="l">
              <a:buFont typeface="Arial" panose="020B0604020202020204" pitchFamily="34" charset="0"/>
              <a:buChar char="•"/>
            </a:pPr>
            <a:r>
              <a:rPr lang="fr-FR" sz="1400" b="0" i="0" dirty="0">
                <a:solidFill>
                  <a:srgbClr val="1D1C1D"/>
                </a:solidFill>
                <a:effectLst/>
                <a:latin typeface="Slack-Lato"/>
              </a:rPr>
              <a:t>Préparer une 15 aine de slides</a:t>
            </a:r>
          </a:p>
          <a:p>
            <a:pPr algn="l">
              <a:buFont typeface="Arial" panose="020B0604020202020204" pitchFamily="34" charset="0"/>
              <a:buChar char="•"/>
            </a:pPr>
            <a:r>
              <a:rPr lang="fr-FR" sz="1400" b="0" i="0" dirty="0">
                <a:solidFill>
                  <a:srgbClr val="1D1C1D"/>
                </a:solidFill>
                <a:effectLst/>
                <a:latin typeface="Slack-Lato"/>
              </a:rPr>
              <a:t>pas plus d'une minute par slide</a:t>
            </a:r>
          </a:p>
          <a:p>
            <a:pPr algn="l">
              <a:buFont typeface="Arial" panose="020B0604020202020204" pitchFamily="34" charset="0"/>
              <a:buChar char="•"/>
            </a:pPr>
            <a:r>
              <a:rPr lang="fr-FR" sz="1400" b="0" i="0" dirty="0">
                <a:solidFill>
                  <a:srgbClr val="1D1C1D"/>
                </a:solidFill>
                <a:effectLst/>
                <a:latin typeface="Slack-Lato"/>
              </a:rPr>
              <a:t>faire un schéma d'architecture</a:t>
            </a:r>
          </a:p>
          <a:p>
            <a:pPr algn="l">
              <a:buFont typeface="Arial" panose="020B0604020202020204" pitchFamily="34" charset="0"/>
              <a:buChar char="•"/>
            </a:pPr>
            <a:r>
              <a:rPr lang="fr-FR" sz="1400" b="0" i="0" dirty="0">
                <a:solidFill>
                  <a:srgbClr val="1D1C1D"/>
                </a:solidFill>
                <a:effectLst/>
                <a:latin typeface="Slack-Lato"/>
              </a:rPr>
              <a:t>expliquer les choix techniques</a:t>
            </a:r>
          </a:p>
          <a:p>
            <a:pPr algn="l">
              <a:buFont typeface="Arial" panose="020B0604020202020204" pitchFamily="34" charset="0"/>
              <a:buChar char="•"/>
            </a:pPr>
            <a:r>
              <a:rPr lang="fr-FR" sz="1400" b="0" i="0" dirty="0">
                <a:solidFill>
                  <a:srgbClr val="1D1C1D"/>
                </a:solidFill>
                <a:effectLst/>
                <a:latin typeface="Slack-Lato"/>
              </a:rPr>
              <a:t>montrer ce que vous avez fait à l'écran</a:t>
            </a:r>
          </a:p>
          <a:p>
            <a:pPr algn="l">
              <a:buFont typeface="Arial" panose="020B0604020202020204" pitchFamily="34" charset="0"/>
              <a:buChar char="•"/>
            </a:pPr>
            <a:r>
              <a:rPr lang="fr-FR" sz="1400" b="0" i="0" dirty="0">
                <a:solidFill>
                  <a:srgbClr val="1D1C1D"/>
                </a:solidFill>
                <a:effectLst/>
                <a:latin typeface="Slack-Lato"/>
              </a:rPr>
              <a:t>parler de la volumétrie</a:t>
            </a:r>
          </a:p>
          <a:p>
            <a:pPr algn="l">
              <a:buFont typeface="Arial" panose="020B0604020202020204" pitchFamily="34" charset="0"/>
              <a:buChar char="•"/>
            </a:pPr>
            <a:r>
              <a:rPr lang="fr-FR" sz="1400" b="0" i="0" dirty="0">
                <a:solidFill>
                  <a:srgbClr val="1D1C1D"/>
                </a:solidFill>
                <a:effectLst/>
                <a:latin typeface="Slack-Lato"/>
              </a:rPr>
              <a:t>présenter un </a:t>
            </a:r>
            <a:r>
              <a:rPr lang="fr-FR" sz="1400" b="0" i="0" dirty="0" err="1">
                <a:solidFill>
                  <a:srgbClr val="1D1C1D"/>
                </a:solidFill>
                <a:effectLst/>
                <a:latin typeface="Slack-Lato"/>
              </a:rPr>
              <a:t>powerpoint</a:t>
            </a:r>
            <a:r>
              <a:rPr lang="fr-FR" sz="1400" b="0" i="0" dirty="0">
                <a:solidFill>
                  <a:srgbClr val="1D1C1D"/>
                </a:solidFill>
                <a:effectLst/>
                <a:latin typeface="Slack-Lato"/>
              </a:rPr>
              <a:t> complet</a:t>
            </a:r>
          </a:p>
          <a:p>
            <a:pPr algn="l">
              <a:buFont typeface="Arial" panose="020B0604020202020204" pitchFamily="34" charset="0"/>
              <a:buChar char="•"/>
            </a:pPr>
            <a:r>
              <a:rPr lang="fr-FR" sz="1400" b="0" i="0" dirty="0">
                <a:solidFill>
                  <a:srgbClr val="1D1C1D"/>
                </a:solidFill>
                <a:effectLst/>
                <a:latin typeface="Slack-Lato"/>
              </a:rPr>
              <a:t>préparer les fichiers et les notebooks </a:t>
            </a:r>
            <a:r>
              <a:rPr lang="fr-FR" sz="1400" b="0" i="0" dirty="0" err="1">
                <a:solidFill>
                  <a:srgbClr val="1D1C1D"/>
                </a:solidFill>
                <a:effectLst/>
                <a:latin typeface="Slack-Lato"/>
              </a:rPr>
              <a:t>deja</a:t>
            </a:r>
            <a:r>
              <a:rPr lang="fr-FR" sz="1400" b="0" i="0" dirty="0">
                <a:solidFill>
                  <a:srgbClr val="1D1C1D"/>
                </a:solidFill>
                <a:effectLst/>
                <a:latin typeface="Slack-Lato"/>
              </a:rPr>
              <a:t> ouvert</a:t>
            </a:r>
          </a:p>
          <a:p>
            <a:pPr algn="l">
              <a:buFont typeface="Arial" panose="020B0604020202020204" pitchFamily="34" charset="0"/>
              <a:buChar char="•"/>
            </a:pPr>
            <a:r>
              <a:rPr lang="fr-FR" sz="1400" b="0" i="0" dirty="0">
                <a:solidFill>
                  <a:srgbClr val="1D1C1D"/>
                </a:solidFill>
                <a:effectLst/>
                <a:latin typeface="Slack-Lato"/>
              </a:rPr>
              <a:t>montrer les interfaces (ex: </a:t>
            </a:r>
            <a:r>
              <a:rPr lang="fr-FR" sz="1400" b="0" i="0" dirty="0" err="1">
                <a:solidFill>
                  <a:srgbClr val="1D1C1D"/>
                </a:solidFill>
                <a:effectLst/>
                <a:latin typeface="Slack-Lato"/>
              </a:rPr>
              <a:t>mongodb</a:t>
            </a:r>
            <a:r>
              <a:rPr lang="fr-FR" sz="1400" b="0" i="0" dirty="0">
                <a:solidFill>
                  <a:srgbClr val="1D1C1D"/>
                </a:solidFill>
                <a:effectLst/>
                <a:latin typeface="Slack-Lato"/>
              </a:rPr>
              <a:t>)</a:t>
            </a:r>
          </a:p>
          <a:p>
            <a:pPr algn="l">
              <a:buFont typeface="Arial" panose="020B0604020202020204" pitchFamily="34" charset="0"/>
              <a:buChar char="•"/>
            </a:pPr>
            <a:r>
              <a:rPr lang="fr-FR" sz="1400" b="0" i="0" dirty="0">
                <a:solidFill>
                  <a:srgbClr val="1D1C1D"/>
                </a:solidFill>
                <a:effectLst/>
                <a:latin typeface="Slack-Lato"/>
              </a:rPr>
              <a:t>montrer et commenter le code</a:t>
            </a:r>
          </a:p>
          <a:p>
            <a:pPr algn="l">
              <a:buFont typeface="Arial" panose="020B0604020202020204" pitchFamily="34" charset="0"/>
              <a:buChar char="•"/>
            </a:pPr>
            <a:r>
              <a:rPr lang="fr-FR" sz="1400" b="0" i="0" dirty="0">
                <a:solidFill>
                  <a:srgbClr val="1D1C1D"/>
                </a:solidFill>
                <a:effectLst/>
                <a:latin typeface="Slack-Lato"/>
              </a:rPr>
              <a:t>montrer les outils et configurations (</a:t>
            </a:r>
            <a:r>
              <a:rPr lang="fr-FR" sz="1400" b="0" i="0" dirty="0" err="1">
                <a:solidFill>
                  <a:srgbClr val="1D1C1D"/>
                </a:solidFill>
                <a:effectLst/>
                <a:latin typeface="Slack-Lato"/>
              </a:rPr>
              <a:t>knime</a:t>
            </a:r>
            <a:r>
              <a:rPr lang="fr-FR" sz="1400" b="0" i="0" dirty="0">
                <a:solidFill>
                  <a:srgbClr val="1D1C1D"/>
                </a:solidFill>
                <a:effectLst/>
                <a:latin typeface="Slack-Lato"/>
              </a:rPr>
              <a:t>, </a:t>
            </a:r>
            <a:r>
              <a:rPr lang="fr-FR" sz="1400" b="0" i="0" dirty="0" err="1">
                <a:solidFill>
                  <a:srgbClr val="1D1C1D"/>
                </a:solidFill>
                <a:effectLst/>
                <a:latin typeface="Slack-Lato"/>
              </a:rPr>
              <a:t>scraping</a:t>
            </a:r>
            <a:r>
              <a:rPr lang="fr-FR" sz="1400" b="0" i="0" dirty="0">
                <a:solidFill>
                  <a:srgbClr val="1D1C1D"/>
                </a:solidFill>
                <a:effectLst/>
                <a:latin typeface="Slack-Lato"/>
              </a:rPr>
              <a:t>)</a:t>
            </a:r>
          </a:p>
          <a:p>
            <a:pPr algn="l">
              <a:buFont typeface="Arial" panose="020B0604020202020204" pitchFamily="34" charset="0"/>
              <a:buChar char="•"/>
            </a:pPr>
            <a:r>
              <a:rPr lang="fr-FR" sz="1400" b="0" i="0" dirty="0">
                <a:solidFill>
                  <a:srgbClr val="1D1C1D"/>
                </a:solidFill>
                <a:effectLst/>
                <a:latin typeface="Slack-Lato"/>
              </a:rPr>
              <a:t>réexpliquer ce que fait chaque outil et à quoi il sert</a:t>
            </a:r>
          </a:p>
          <a:p>
            <a:pPr algn="l">
              <a:buFont typeface="Arial" panose="020B0604020202020204" pitchFamily="34" charset="0"/>
              <a:buChar char="•"/>
            </a:pPr>
            <a:r>
              <a:rPr lang="fr-FR" sz="1400" b="0" i="0" dirty="0">
                <a:solidFill>
                  <a:srgbClr val="1D1C1D"/>
                </a:solidFill>
                <a:effectLst/>
                <a:latin typeface="Slack-Lato"/>
              </a:rPr>
              <a:t>parler de la qualité des données</a:t>
            </a:r>
          </a:p>
          <a:p>
            <a:pPr algn="l">
              <a:buFont typeface="Arial" panose="020B0604020202020204" pitchFamily="34" charset="0"/>
              <a:buChar char="•"/>
            </a:pPr>
            <a:r>
              <a:rPr lang="fr-FR" sz="1400" b="0" i="0" dirty="0">
                <a:solidFill>
                  <a:srgbClr val="1D1C1D"/>
                </a:solidFill>
                <a:effectLst/>
                <a:latin typeface="Slack-Lato"/>
              </a:rPr>
              <a:t>parler du processus ETL utilisé et en quoi il est efficace</a:t>
            </a:r>
          </a:p>
          <a:p>
            <a:pPr algn="l">
              <a:buFont typeface="Arial" panose="020B0604020202020204" pitchFamily="34" charset="0"/>
              <a:buChar char="•"/>
            </a:pPr>
            <a:r>
              <a:rPr lang="fr-FR" sz="1400" b="0" i="0" dirty="0">
                <a:solidFill>
                  <a:srgbClr val="1D1C1D"/>
                </a:solidFill>
                <a:effectLst/>
                <a:latin typeface="Slack-Lato"/>
              </a:rPr>
              <a:t>Ne pas oublier d'expliquer l'</a:t>
            </a:r>
            <a:r>
              <a:rPr lang="fr-FR" sz="1400" b="0" i="0" dirty="0" err="1">
                <a:solidFill>
                  <a:srgbClr val="1D1C1D"/>
                </a:solidFill>
                <a:effectLst/>
                <a:latin typeface="Slack-Lato"/>
              </a:rPr>
              <a:t>intéret</a:t>
            </a:r>
            <a:r>
              <a:rPr lang="fr-FR" sz="1400" b="0" i="0" dirty="0">
                <a:solidFill>
                  <a:srgbClr val="1D1C1D"/>
                </a:solidFill>
                <a:effectLst/>
                <a:latin typeface="Slack-Lato"/>
              </a:rPr>
              <a:t> de votre projet et son apport</a:t>
            </a:r>
          </a:p>
          <a:p>
            <a:pPr algn="l">
              <a:buFont typeface="Arial" panose="020B0604020202020204" pitchFamily="34" charset="0"/>
              <a:buChar char="•"/>
            </a:pPr>
            <a:r>
              <a:rPr lang="fr-FR" sz="1400" b="0" i="0" dirty="0">
                <a:solidFill>
                  <a:srgbClr val="1D1C1D"/>
                </a:solidFill>
                <a:effectLst/>
                <a:latin typeface="Slack-Lato"/>
              </a:rPr>
              <a:t>Présenter la suite de ce qui reste à faire</a:t>
            </a:r>
          </a:p>
        </p:txBody>
      </p:sp>
      <p:sp>
        <p:nvSpPr>
          <p:cNvPr id="5" name="AutoShape 2">
            <a:extLst>
              <a:ext uri="{FF2B5EF4-FFF2-40B4-BE49-F238E27FC236}">
                <a16:creationId xmlns:a16="http://schemas.microsoft.com/office/drawing/2014/main" id="{30F40DF7-1CBB-D993-A46F-3F5DC398EA4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7" name="Image 6">
            <a:extLst>
              <a:ext uri="{FF2B5EF4-FFF2-40B4-BE49-F238E27FC236}">
                <a16:creationId xmlns:a16="http://schemas.microsoft.com/office/drawing/2014/main" id="{09EE33AA-8EBB-EF4B-679B-2D471CD95043}"/>
              </a:ext>
            </a:extLst>
          </p:cNvPr>
          <p:cNvPicPr>
            <a:picLocks noChangeAspect="1"/>
          </p:cNvPicPr>
          <p:nvPr/>
        </p:nvPicPr>
        <p:blipFill>
          <a:blip r:embed="rId2"/>
          <a:stretch>
            <a:fillRect/>
          </a:stretch>
        </p:blipFill>
        <p:spPr>
          <a:xfrm>
            <a:off x="5406853" y="312354"/>
            <a:ext cx="6698592" cy="4373418"/>
          </a:xfrm>
          <a:prstGeom prst="rect">
            <a:avLst/>
          </a:prstGeom>
        </p:spPr>
      </p:pic>
      <p:pic>
        <p:nvPicPr>
          <p:cNvPr id="9" name="Image 8">
            <a:extLst>
              <a:ext uri="{FF2B5EF4-FFF2-40B4-BE49-F238E27FC236}">
                <a16:creationId xmlns:a16="http://schemas.microsoft.com/office/drawing/2014/main" id="{6030B054-8A34-4E26-1E21-5C1F83C108A5}"/>
              </a:ext>
            </a:extLst>
          </p:cNvPr>
          <p:cNvPicPr>
            <a:picLocks noChangeAspect="1"/>
          </p:cNvPicPr>
          <p:nvPr/>
        </p:nvPicPr>
        <p:blipFill>
          <a:blip r:embed="rId3"/>
          <a:stretch>
            <a:fillRect/>
          </a:stretch>
        </p:blipFill>
        <p:spPr>
          <a:xfrm>
            <a:off x="324986" y="5319217"/>
            <a:ext cx="11542027" cy="1142213"/>
          </a:xfrm>
          <a:prstGeom prst="rect">
            <a:avLst/>
          </a:prstGeom>
        </p:spPr>
      </p:pic>
    </p:spTree>
    <p:extLst>
      <p:ext uri="{BB962C8B-B14F-4D97-AF65-F5344CB8AC3E}">
        <p14:creationId xmlns:p14="http://schemas.microsoft.com/office/powerpoint/2010/main" val="4080730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5DAC1C-CFDE-7152-2173-7C6D5F304D23}"/>
              </a:ext>
            </a:extLst>
          </p:cNvPr>
          <p:cNvSpPr>
            <a:spLocks noGrp="1"/>
          </p:cNvSpPr>
          <p:nvPr>
            <p:ph type="ctrTitle"/>
          </p:nvPr>
        </p:nvSpPr>
        <p:spPr>
          <a:xfrm>
            <a:off x="1403230" y="353682"/>
            <a:ext cx="9144000" cy="904786"/>
          </a:xfrm>
        </p:spPr>
        <p:txBody>
          <a:bodyPr>
            <a:noAutofit/>
          </a:bodyPr>
          <a:lstStyle/>
          <a:p>
            <a:r>
              <a:rPr lang="fr-FR" dirty="0"/>
              <a:t>LE PROBLEME</a:t>
            </a:r>
          </a:p>
        </p:txBody>
      </p:sp>
      <p:sp>
        <p:nvSpPr>
          <p:cNvPr id="7" name="Titre 1">
            <a:extLst>
              <a:ext uri="{FF2B5EF4-FFF2-40B4-BE49-F238E27FC236}">
                <a16:creationId xmlns:a16="http://schemas.microsoft.com/office/drawing/2014/main" id="{D7A5D783-EADD-C322-B631-C7DBE0BEFCE0}"/>
              </a:ext>
            </a:extLst>
          </p:cNvPr>
          <p:cNvSpPr txBox="1">
            <a:spLocks/>
          </p:cNvSpPr>
          <p:nvPr/>
        </p:nvSpPr>
        <p:spPr>
          <a:xfrm>
            <a:off x="1551709" y="4777900"/>
            <a:ext cx="9374909" cy="11079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2400" dirty="0"/>
              <a:t>Les colonies d’abeille sont en danger en France, du fait de l’usage de pesticides, de la prolifération des frelons asiatiques et du réchauffement climatique qui modifie l’écosystème global des abeilles.</a:t>
            </a:r>
          </a:p>
          <a:p>
            <a:endParaRPr lang="fr-FR" sz="2400" dirty="0"/>
          </a:p>
          <a:p>
            <a:r>
              <a:rPr lang="fr-FR" sz="2400" dirty="0"/>
              <a:t>De nombreux apiculteurs subissent des </a:t>
            </a:r>
            <a:r>
              <a:rPr lang="fr-FR" sz="2400" b="1" dirty="0"/>
              <a:t>pertes de colonies ou des baisses de production</a:t>
            </a:r>
            <a:r>
              <a:rPr lang="fr-FR" sz="2400" dirty="0"/>
              <a:t>  et lorsqu’ils prennent conscience du problème, il mettent en œuvre des solutions d’urgence souvent hasardeuses.</a:t>
            </a:r>
          </a:p>
          <a:p>
            <a:endParaRPr lang="fr-FR" sz="2400" dirty="0"/>
          </a:p>
          <a:p>
            <a:r>
              <a:rPr lang="fr-FR" sz="2400" dirty="0"/>
              <a:t>Les outils de prévision de survenance des risques n’existent pas encore.</a:t>
            </a:r>
          </a:p>
          <a:p>
            <a:r>
              <a:rPr lang="fr-FR" sz="2400" dirty="0"/>
              <a:t>Notre objectif sera de tenter de créer un outil qui permette aux apiculteurs de prévoir les risques et de disposer d’un préavis suffisant pour intervenir.</a:t>
            </a:r>
          </a:p>
          <a:p>
            <a:endParaRPr lang="fr-FR" sz="2400" dirty="0"/>
          </a:p>
        </p:txBody>
      </p:sp>
    </p:spTree>
    <p:extLst>
      <p:ext uri="{BB962C8B-B14F-4D97-AF65-F5344CB8AC3E}">
        <p14:creationId xmlns:p14="http://schemas.microsoft.com/office/powerpoint/2010/main" val="2588140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èche : droite 8">
            <a:extLst>
              <a:ext uri="{FF2B5EF4-FFF2-40B4-BE49-F238E27FC236}">
                <a16:creationId xmlns:a16="http://schemas.microsoft.com/office/drawing/2014/main" id="{AB208261-1889-6FC0-7CB2-C14C0E728EE6}"/>
              </a:ext>
            </a:extLst>
          </p:cNvPr>
          <p:cNvSpPr/>
          <p:nvPr/>
        </p:nvSpPr>
        <p:spPr>
          <a:xfrm rot="1164504">
            <a:off x="271376" y="2255645"/>
            <a:ext cx="11649246" cy="2744825"/>
          </a:xfrm>
          <a:prstGeom prst="rightArrow">
            <a:avLst>
              <a:gd name="adj1" fmla="val 6860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C5DAC1C-CFDE-7152-2173-7C6D5F304D23}"/>
              </a:ext>
            </a:extLst>
          </p:cNvPr>
          <p:cNvSpPr>
            <a:spLocks noGrp="1"/>
          </p:cNvSpPr>
          <p:nvPr>
            <p:ph type="ctrTitle"/>
          </p:nvPr>
        </p:nvSpPr>
        <p:spPr>
          <a:xfrm>
            <a:off x="1403230" y="353682"/>
            <a:ext cx="9144000" cy="904786"/>
          </a:xfrm>
        </p:spPr>
        <p:txBody>
          <a:bodyPr>
            <a:noAutofit/>
          </a:bodyPr>
          <a:lstStyle/>
          <a:p>
            <a:r>
              <a:rPr lang="fr-FR" sz="4800" dirty="0"/>
              <a:t>PREMIERES INTERROGATIONS</a:t>
            </a:r>
          </a:p>
        </p:txBody>
      </p:sp>
      <p:sp>
        <p:nvSpPr>
          <p:cNvPr id="7" name="Titre 1">
            <a:extLst>
              <a:ext uri="{FF2B5EF4-FFF2-40B4-BE49-F238E27FC236}">
                <a16:creationId xmlns:a16="http://schemas.microsoft.com/office/drawing/2014/main" id="{D7A5D783-EADD-C322-B631-C7DBE0BEFCE0}"/>
              </a:ext>
            </a:extLst>
          </p:cNvPr>
          <p:cNvSpPr txBox="1">
            <a:spLocks/>
          </p:cNvSpPr>
          <p:nvPr/>
        </p:nvSpPr>
        <p:spPr>
          <a:xfrm>
            <a:off x="3483225" y="2745862"/>
            <a:ext cx="2346734" cy="111754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1800" b="1" dirty="0">
                <a:solidFill>
                  <a:schemeClr val="bg1"/>
                </a:solidFill>
              </a:rPr>
              <a:t>2. Quelles données à illustrent le problème?</a:t>
            </a:r>
          </a:p>
          <a:p>
            <a:endParaRPr lang="fr-FR" sz="2400" b="1" dirty="0">
              <a:solidFill>
                <a:schemeClr val="bg1"/>
              </a:solidFill>
            </a:endParaRPr>
          </a:p>
        </p:txBody>
      </p:sp>
      <p:sp>
        <p:nvSpPr>
          <p:cNvPr id="3" name="Titre 1">
            <a:extLst>
              <a:ext uri="{FF2B5EF4-FFF2-40B4-BE49-F238E27FC236}">
                <a16:creationId xmlns:a16="http://schemas.microsoft.com/office/drawing/2014/main" id="{470D2DEB-933A-8DC2-2EDF-CD3BEE801CDC}"/>
              </a:ext>
            </a:extLst>
          </p:cNvPr>
          <p:cNvSpPr txBox="1">
            <a:spLocks/>
          </p:cNvSpPr>
          <p:nvPr/>
        </p:nvSpPr>
        <p:spPr>
          <a:xfrm>
            <a:off x="507301" y="1924944"/>
            <a:ext cx="3030225" cy="11079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1800" b="1" dirty="0">
                <a:solidFill>
                  <a:schemeClr val="bg1"/>
                </a:solidFill>
              </a:rPr>
              <a:t>1. Quelles variables nous semblent influencer la mortalité/productivité  des abeilles?</a:t>
            </a:r>
          </a:p>
          <a:p>
            <a:endParaRPr lang="fr-FR" sz="1800" b="1" dirty="0">
              <a:solidFill>
                <a:schemeClr val="bg1"/>
              </a:solidFill>
            </a:endParaRPr>
          </a:p>
        </p:txBody>
      </p:sp>
      <p:sp>
        <p:nvSpPr>
          <p:cNvPr id="4" name="Titre 1">
            <a:extLst>
              <a:ext uri="{FF2B5EF4-FFF2-40B4-BE49-F238E27FC236}">
                <a16:creationId xmlns:a16="http://schemas.microsoft.com/office/drawing/2014/main" id="{55157155-4094-A88C-1573-0FE1EF0AE685}"/>
              </a:ext>
            </a:extLst>
          </p:cNvPr>
          <p:cNvSpPr txBox="1">
            <a:spLocks/>
          </p:cNvSpPr>
          <p:nvPr/>
        </p:nvSpPr>
        <p:spPr>
          <a:xfrm>
            <a:off x="5697790" y="3269484"/>
            <a:ext cx="2143533" cy="11079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1800" b="1" dirty="0">
                <a:solidFill>
                  <a:schemeClr val="bg1"/>
                </a:solidFill>
              </a:rPr>
              <a:t>3. Ou les trouver ?</a:t>
            </a:r>
          </a:p>
          <a:p>
            <a:endParaRPr lang="fr-FR" sz="2400" b="1" dirty="0">
              <a:solidFill>
                <a:schemeClr val="bg1"/>
              </a:solidFill>
            </a:endParaRPr>
          </a:p>
        </p:txBody>
      </p:sp>
      <p:sp>
        <p:nvSpPr>
          <p:cNvPr id="6" name="Titre 1">
            <a:extLst>
              <a:ext uri="{FF2B5EF4-FFF2-40B4-BE49-F238E27FC236}">
                <a16:creationId xmlns:a16="http://schemas.microsoft.com/office/drawing/2014/main" id="{BDE08B02-B4C5-07E4-952D-D31EC6464A75}"/>
              </a:ext>
            </a:extLst>
          </p:cNvPr>
          <p:cNvSpPr txBox="1">
            <a:spLocks/>
          </p:cNvSpPr>
          <p:nvPr/>
        </p:nvSpPr>
        <p:spPr>
          <a:xfrm>
            <a:off x="7573469" y="3983841"/>
            <a:ext cx="2143533" cy="11079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1800" b="1" dirty="0">
                <a:solidFill>
                  <a:schemeClr val="bg1"/>
                </a:solidFill>
              </a:rPr>
              <a:t>4. Comment les récupérer ?</a:t>
            </a:r>
          </a:p>
          <a:p>
            <a:endParaRPr lang="fr-FR" sz="1800" b="1" dirty="0">
              <a:solidFill>
                <a:schemeClr val="bg1"/>
              </a:solidFill>
            </a:endParaRPr>
          </a:p>
        </p:txBody>
      </p:sp>
      <p:sp>
        <p:nvSpPr>
          <p:cNvPr id="8" name="Titre 1">
            <a:extLst>
              <a:ext uri="{FF2B5EF4-FFF2-40B4-BE49-F238E27FC236}">
                <a16:creationId xmlns:a16="http://schemas.microsoft.com/office/drawing/2014/main" id="{1D2C30C0-3484-8431-5710-6E738DF6F1A3}"/>
              </a:ext>
            </a:extLst>
          </p:cNvPr>
          <p:cNvSpPr txBox="1">
            <a:spLocks/>
          </p:cNvSpPr>
          <p:nvPr/>
        </p:nvSpPr>
        <p:spPr>
          <a:xfrm>
            <a:off x="9429630" y="4698198"/>
            <a:ext cx="2014225" cy="11079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1800" b="1" dirty="0">
                <a:solidFill>
                  <a:schemeClr val="bg1"/>
                </a:solidFill>
              </a:rPr>
              <a:t>5. Ou les stocker ?</a:t>
            </a:r>
          </a:p>
          <a:p>
            <a:endParaRPr lang="fr-FR" sz="2400" b="1" dirty="0">
              <a:solidFill>
                <a:schemeClr val="bg1"/>
              </a:solidFill>
            </a:endParaRPr>
          </a:p>
        </p:txBody>
      </p:sp>
      <p:sp>
        <p:nvSpPr>
          <p:cNvPr id="10" name="ZoneTexte 9">
            <a:extLst>
              <a:ext uri="{FF2B5EF4-FFF2-40B4-BE49-F238E27FC236}">
                <a16:creationId xmlns:a16="http://schemas.microsoft.com/office/drawing/2014/main" id="{55B562FE-4136-66FC-25E4-C1D2E02A3EC2}"/>
              </a:ext>
            </a:extLst>
          </p:cNvPr>
          <p:cNvSpPr txBox="1"/>
          <p:nvPr/>
        </p:nvSpPr>
        <p:spPr>
          <a:xfrm>
            <a:off x="507301" y="3606630"/>
            <a:ext cx="2588850" cy="3046988"/>
          </a:xfrm>
          <a:prstGeom prst="rect">
            <a:avLst/>
          </a:prstGeom>
          <a:noFill/>
        </p:spPr>
        <p:txBody>
          <a:bodyPr wrap="none" rtlCol="0">
            <a:spAutoFit/>
          </a:bodyPr>
          <a:lstStyle/>
          <a:p>
            <a:r>
              <a:rPr lang="fr-FR" sz="1200" dirty="0"/>
              <a:t>1/5 - Météo (temp, hydro, vent, pluie,</a:t>
            </a:r>
            <a:br>
              <a:rPr lang="fr-FR" sz="1200" dirty="0"/>
            </a:br>
            <a:r>
              <a:rPr lang="fr-FR" sz="1200" dirty="0"/>
              <a:t>UV, couverture, …)</a:t>
            </a:r>
          </a:p>
          <a:p>
            <a:r>
              <a:rPr lang="fr-FR" sz="1200" dirty="0"/>
              <a:t>1/5 - Type de culture environnantes</a:t>
            </a:r>
          </a:p>
          <a:p>
            <a:r>
              <a:rPr lang="fr-FR" sz="1200" dirty="0"/>
              <a:t>2/5 - Densité pop. Humaine</a:t>
            </a:r>
          </a:p>
          <a:p>
            <a:r>
              <a:rPr lang="fr-FR" sz="1200" dirty="0"/>
              <a:t>2/5 - Localisation des ruches</a:t>
            </a:r>
          </a:p>
          <a:p>
            <a:r>
              <a:rPr lang="fr-FR" sz="1200" dirty="0"/>
              <a:t>3/5 - Nombre de ruches par rucher</a:t>
            </a:r>
          </a:p>
          <a:p>
            <a:r>
              <a:rPr lang="fr-FR" sz="1200" dirty="0"/>
              <a:t>3/5 - Expérience apiculteur (pro/</a:t>
            </a:r>
            <a:r>
              <a:rPr lang="fr-FR" sz="1200" dirty="0" err="1"/>
              <a:t>amat</a:t>
            </a:r>
            <a:r>
              <a:rPr lang="fr-FR" sz="1200" dirty="0"/>
              <a:t>)</a:t>
            </a:r>
          </a:p>
          <a:p>
            <a:r>
              <a:rPr lang="fr-FR" sz="1200" dirty="0"/>
              <a:t>(</a:t>
            </a:r>
            <a:r>
              <a:rPr lang="fr-FR" sz="1200" dirty="0" err="1"/>
              <a:t>décla</a:t>
            </a:r>
            <a:r>
              <a:rPr lang="fr-FR" sz="1200" dirty="0"/>
              <a:t>. auprès admin)</a:t>
            </a:r>
          </a:p>
          <a:p>
            <a:endParaRPr lang="fr-FR" sz="1200" dirty="0"/>
          </a:p>
          <a:p>
            <a:r>
              <a:rPr lang="fr-FR" sz="1200" dirty="0"/>
              <a:t>? - Pesticides utilisés</a:t>
            </a:r>
          </a:p>
          <a:p>
            <a:r>
              <a:rPr lang="fr-FR" sz="1200" dirty="0"/>
              <a:t>? - Densité de frelons asiatiques</a:t>
            </a:r>
          </a:p>
          <a:p>
            <a:r>
              <a:rPr lang="fr-FR" sz="1200" dirty="0"/>
              <a:t>? – Type d’abeilles</a:t>
            </a:r>
          </a:p>
          <a:p>
            <a:r>
              <a:rPr lang="fr-FR" sz="1200" dirty="0"/>
              <a:t>? – Type de ruche</a:t>
            </a:r>
          </a:p>
          <a:p>
            <a:r>
              <a:rPr lang="fr-FR" sz="1200" dirty="0"/>
              <a:t>? – proximité eau</a:t>
            </a:r>
          </a:p>
          <a:p>
            <a:r>
              <a:rPr lang="fr-FR" sz="1200" dirty="0"/>
              <a:t>? – maladies déclarées</a:t>
            </a:r>
          </a:p>
          <a:p>
            <a:r>
              <a:rPr lang="fr-FR" sz="1200" dirty="0"/>
              <a:t>? – mortalité déclarée (Anses)</a:t>
            </a:r>
          </a:p>
        </p:txBody>
      </p:sp>
      <p:sp>
        <p:nvSpPr>
          <p:cNvPr id="11" name="ZoneTexte 10">
            <a:extLst>
              <a:ext uri="{FF2B5EF4-FFF2-40B4-BE49-F238E27FC236}">
                <a16:creationId xmlns:a16="http://schemas.microsoft.com/office/drawing/2014/main" id="{CF0E7C2E-457B-B4B6-C125-BA585ED0B802}"/>
              </a:ext>
            </a:extLst>
          </p:cNvPr>
          <p:cNvSpPr txBox="1"/>
          <p:nvPr/>
        </p:nvSpPr>
        <p:spPr>
          <a:xfrm>
            <a:off x="3760989" y="4421187"/>
            <a:ext cx="1403589" cy="1015663"/>
          </a:xfrm>
          <a:prstGeom prst="rect">
            <a:avLst/>
          </a:prstGeom>
          <a:noFill/>
        </p:spPr>
        <p:txBody>
          <a:bodyPr wrap="none" rtlCol="0">
            <a:spAutoFit/>
          </a:bodyPr>
          <a:lstStyle/>
          <a:p>
            <a:r>
              <a:rPr lang="fr-FR" sz="1200" dirty="0"/>
              <a:t>Stats de mortalité</a:t>
            </a:r>
          </a:p>
          <a:p>
            <a:r>
              <a:rPr lang="fr-FR" sz="1200" dirty="0"/>
              <a:t>Stats de production</a:t>
            </a:r>
          </a:p>
          <a:p>
            <a:r>
              <a:rPr lang="fr-FR" sz="1200" dirty="0"/>
              <a:t>Poids des ruches</a:t>
            </a:r>
          </a:p>
          <a:p>
            <a:r>
              <a:rPr lang="fr-FR" sz="1200" dirty="0"/>
              <a:t>Cartes de France</a:t>
            </a:r>
          </a:p>
          <a:p>
            <a:endParaRPr lang="fr-FR" sz="1200" dirty="0"/>
          </a:p>
        </p:txBody>
      </p:sp>
    </p:spTree>
    <p:extLst>
      <p:ext uri="{BB962C8B-B14F-4D97-AF65-F5344CB8AC3E}">
        <p14:creationId xmlns:p14="http://schemas.microsoft.com/office/powerpoint/2010/main" val="80192759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374</Words>
  <Application>Microsoft Office PowerPoint</Application>
  <PresentationFormat>Grand écran</PresentationFormat>
  <Paragraphs>50</Paragraphs>
  <Slides>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vt:i4>
      </vt:variant>
    </vt:vector>
  </HeadingPairs>
  <TitlesOfParts>
    <vt:vector size="8" baseType="lpstr">
      <vt:lpstr>Arial</vt:lpstr>
      <vt:lpstr>Calibri</vt:lpstr>
      <vt:lpstr>Calibri Light</vt:lpstr>
      <vt:lpstr>Slack-Lato</vt:lpstr>
      <vt:lpstr>Thème Office</vt:lpstr>
      <vt:lpstr>TIPS &amp; TRICKS :  Scripter sa présentation par écrit Préparer une 15 aine de slides pas plus d'une minute par slide faire un schéma d'architecture expliquer les choix techniques montrer ce que vous avez fait à l'écran parler de la volumétrie présenter un powerpoint complet préparer les fichiers et les notebooks deja ouvert montrer les interfaces (ex: mongodb) montrer et commenter le code montrer les outils et configurations (knime, scraping) réexpliquer ce que fait chaque outil et à quoi il sert parler de la qualité des données parler du processus ETL utilisé et en quoi il est efficace Ne pas oublier d'expliquer l'intéret de votre projet et son apport Présenter la suite de ce qui reste à faire</vt:lpstr>
      <vt:lpstr>LE PROBLEME</vt:lpstr>
      <vt:lpstr>PREMIERES INTERROGATIONS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Stéphane Lallement</dc:creator>
  <cp:lastModifiedBy>Stéphane Lallement</cp:lastModifiedBy>
  <cp:revision>14</cp:revision>
  <dcterms:created xsi:type="dcterms:W3CDTF">2023-05-15T09:00:10Z</dcterms:created>
  <dcterms:modified xsi:type="dcterms:W3CDTF">2023-05-15T12:46:52Z</dcterms:modified>
</cp:coreProperties>
</file>