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BDEF7-040A-491A-9A59-CB8AA8ECE04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8515571D-5E83-4EB6-9942-D438F7A3A87D}">
      <dgm:prSet phldrT="[Text]"/>
      <dgm:spPr>
        <a:solidFill>
          <a:schemeClr val="accent4">
            <a:lumMod val="60000"/>
            <a:lumOff val="40000"/>
          </a:schemeClr>
        </a:solidFill>
      </dgm:spPr>
      <dgm:t>
        <a:bodyPr/>
        <a:lstStyle/>
        <a:p>
          <a:r>
            <a:rPr lang="en-IN" dirty="0">
              <a:solidFill>
                <a:schemeClr val="tx1"/>
              </a:solidFill>
            </a:rPr>
            <a:t>Total Students =3000</a:t>
          </a:r>
        </a:p>
      </dgm:t>
    </dgm:pt>
    <dgm:pt modelId="{16E1AE2B-FC4C-400C-BB2E-929A329E78E6}" type="parTrans" cxnId="{FE20C9F5-7692-465E-8605-71F589E9F0FC}">
      <dgm:prSet/>
      <dgm:spPr/>
      <dgm:t>
        <a:bodyPr/>
        <a:lstStyle/>
        <a:p>
          <a:endParaRPr lang="en-IN"/>
        </a:p>
      </dgm:t>
    </dgm:pt>
    <dgm:pt modelId="{2B27D158-ACAF-4361-B2B4-ABD6BD26E6F8}" type="sibTrans" cxnId="{FE20C9F5-7692-465E-8605-71F589E9F0FC}">
      <dgm:prSet/>
      <dgm:spPr/>
      <dgm:t>
        <a:bodyPr/>
        <a:lstStyle/>
        <a:p>
          <a:endParaRPr lang="en-IN">
            <a:solidFill>
              <a:schemeClr val="tx1"/>
            </a:solidFill>
          </a:endParaRPr>
        </a:p>
      </dgm:t>
    </dgm:pt>
    <dgm:pt modelId="{00743D9E-EB72-45D8-B1E0-545B016E7C76}">
      <dgm:prSet phldrT="[Text]"/>
      <dgm:spPr>
        <a:solidFill>
          <a:schemeClr val="accent4">
            <a:lumMod val="60000"/>
            <a:lumOff val="40000"/>
          </a:schemeClr>
        </a:solidFill>
      </dgm:spPr>
      <dgm:t>
        <a:bodyPr/>
        <a:lstStyle/>
        <a:p>
          <a:r>
            <a:rPr lang="en-IN" dirty="0">
              <a:solidFill>
                <a:schemeClr val="tx1"/>
              </a:solidFill>
            </a:rPr>
            <a:t>40% weightage removed for mess</a:t>
          </a:r>
        </a:p>
        <a:p>
          <a:r>
            <a:rPr lang="en-IN" dirty="0">
              <a:solidFill>
                <a:schemeClr val="tx1"/>
              </a:solidFill>
            </a:rPr>
            <a:t>number of students left=1800</a:t>
          </a:r>
        </a:p>
      </dgm:t>
    </dgm:pt>
    <dgm:pt modelId="{3E3D579E-7EDF-43F8-A94A-96DD7317CCB8}" type="parTrans" cxnId="{D743520C-47C0-4A01-9BD0-F5AFBFD89B26}">
      <dgm:prSet/>
      <dgm:spPr/>
      <dgm:t>
        <a:bodyPr/>
        <a:lstStyle/>
        <a:p>
          <a:endParaRPr lang="en-IN"/>
        </a:p>
      </dgm:t>
    </dgm:pt>
    <dgm:pt modelId="{8A0283F5-B6D9-47C9-9F2D-71DDB2F1D592}" type="sibTrans" cxnId="{D743520C-47C0-4A01-9BD0-F5AFBFD89B26}">
      <dgm:prSet/>
      <dgm:spPr/>
      <dgm:t>
        <a:bodyPr/>
        <a:lstStyle/>
        <a:p>
          <a:endParaRPr lang="en-IN">
            <a:solidFill>
              <a:schemeClr val="tx1"/>
            </a:solidFill>
          </a:endParaRPr>
        </a:p>
      </dgm:t>
    </dgm:pt>
    <dgm:pt modelId="{7DAC0F6B-7D3A-404C-8BE6-A86B0542B32C}">
      <dgm:prSet phldrT="[Text]"/>
      <dgm:spPr>
        <a:solidFill>
          <a:schemeClr val="accent4">
            <a:lumMod val="60000"/>
            <a:lumOff val="40000"/>
          </a:schemeClr>
        </a:solidFill>
      </dgm:spPr>
      <dgm:t>
        <a:bodyPr/>
        <a:lstStyle/>
        <a:p>
          <a:r>
            <a:rPr lang="en-IN">
              <a:solidFill>
                <a:schemeClr val="tx1"/>
              </a:solidFill>
            </a:rPr>
            <a:t>No of people with spending High and Medium Spending ability = 1248</a:t>
          </a:r>
        </a:p>
      </dgm:t>
    </dgm:pt>
    <dgm:pt modelId="{2CE96A2D-D816-4903-9F2E-761D9D9211D1}" type="parTrans" cxnId="{D7EC53C1-A65F-4B45-AA00-46EDFB39F789}">
      <dgm:prSet/>
      <dgm:spPr/>
      <dgm:t>
        <a:bodyPr/>
        <a:lstStyle/>
        <a:p>
          <a:endParaRPr lang="en-IN"/>
        </a:p>
      </dgm:t>
    </dgm:pt>
    <dgm:pt modelId="{1D5B1E01-D35E-4330-9556-9625AAE5BE90}" type="sibTrans" cxnId="{D7EC53C1-A65F-4B45-AA00-46EDFB39F789}">
      <dgm:prSet/>
      <dgm:spPr/>
      <dgm:t>
        <a:bodyPr/>
        <a:lstStyle/>
        <a:p>
          <a:endParaRPr lang="en-IN">
            <a:solidFill>
              <a:schemeClr val="tx1"/>
            </a:solidFill>
          </a:endParaRPr>
        </a:p>
      </dgm:t>
    </dgm:pt>
    <dgm:pt modelId="{80B56B61-6409-4929-B543-0C98464B6C10}">
      <dgm:prSet/>
      <dgm:spPr>
        <a:solidFill>
          <a:schemeClr val="accent4">
            <a:lumMod val="60000"/>
            <a:lumOff val="40000"/>
          </a:schemeClr>
        </a:solidFill>
      </dgm:spPr>
      <dgm:t>
        <a:bodyPr/>
        <a:lstStyle/>
        <a:p>
          <a:r>
            <a:rPr lang="en-IN">
              <a:solidFill>
                <a:schemeClr val="tx1"/>
              </a:solidFill>
            </a:rPr>
            <a:t>Students with winability &gt;=50 and personality &gt;=40</a:t>
          </a:r>
        </a:p>
        <a:p>
          <a:r>
            <a:rPr lang="en-IN">
              <a:solidFill>
                <a:schemeClr val="tx1"/>
              </a:solidFill>
            </a:rPr>
            <a:t>=568</a:t>
          </a:r>
        </a:p>
      </dgm:t>
    </dgm:pt>
    <dgm:pt modelId="{D725B569-5A71-447F-A0EB-8AA48EEF09D2}" type="parTrans" cxnId="{28A2248D-9828-4D15-8092-273017BEFA76}">
      <dgm:prSet/>
      <dgm:spPr/>
      <dgm:t>
        <a:bodyPr/>
        <a:lstStyle/>
        <a:p>
          <a:endParaRPr lang="en-IN"/>
        </a:p>
      </dgm:t>
    </dgm:pt>
    <dgm:pt modelId="{0EB75F21-259E-4729-8E16-30FFF5B95291}" type="sibTrans" cxnId="{28A2248D-9828-4D15-8092-273017BEFA76}">
      <dgm:prSet/>
      <dgm:spPr/>
      <dgm:t>
        <a:bodyPr/>
        <a:lstStyle/>
        <a:p>
          <a:endParaRPr lang="en-IN">
            <a:solidFill>
              <a:schemeClr val="tx1"/>
            </a:solidFill>
          </a:endParaRPr>
        </a:p>
      </dgm:t>
    </dgm:pt>
    <dgm:pt modelId="{0F79D611-4567-4C86-92DF-CEE1111FCD34}">
      <dgm:prSet/>
      <dgm:spPr>
        <a:solidFill>
          <a:schemeClr val="accent4">
            <a:lumMod val="60000"/>
            <a:lumOff val="40000"/>
          </a:schemeClr>
        </a:solidFill>
      </dgm:spPr>
      <dgm:t>
        <a:bodyPr/>
        <a:lstStyle/>
        <a:p>
          <a:r>
            <a:rPr lang="en-IN">
              <a:solidFill>
                <a:schemeClr val="tx1"/>
              </a:solidFill>
            </a:rPr>
            <a:t>Filtering with Distance Factor &lt; = 60</a:t>
          </a:r>
        </a:p>
        <a:p>
          <a:r>
            <a:rPr lang="en-IN">
              <a:solidFill>
                <a:schemeClr val="tx1"/>
              </a:solidFill>
            </a:rPr>
            <a:t>students left=319</a:t>
          </a:r>
        </a:p>
      </dgm:t>
    </dgm:pt>
    <dgm:pt modelId="{CE1F9947-D619-42C8-952D-446C8FCDE2BC}" type="parTrans" cxnId="{649641BB-31D1-45EE-9877-067E11116485}">
      <dgm:prSet/>
      <dgm:spPr/>
      <dgm:t>
        <a:bodyPr/>
        <a:lstStyle/>
        <a:p>
          <a:endParaRPr lang="en-IN"/>
        </a:p>
      </dgm:t>
    </dgm:pt>
    <dgm:pt modelId="{5684E27F-C4CC-453E-A531-D69060147023}" type="sibTrans" cxnId="{649641BB-31D1-45EE-9877-067E11116485}">
      <dgm:prSet/>
      <dgm:spPr/>
      <dgm:t>
        <a:bodyPr/>
        <a:lstStyle/>
        <a:p>
          <a:endParaRPr lang="en-IN">
            <a:solidFill>
              <a:schemeClr val="tx1"/>
            </a:solidFill>
          </a:endParaRPr>
        </a:p>
      </dgm:t>
    </dgm:pt>
    <dgm:pt modelId="{0B4C9E8F-19DA-4C2C-BC41-A0993F5FC2F5}">
      <dgm:prSet/>
      <dgm:spPr>
        <a:solidFill>
          <a:schemeClr val="accent4">
            <a:lumMod val="60000"/>
            <a:lumOff val="40000"/>
          </a:schemeClr>
        </a:solidFill>
      </dgm:spPr>
      <dgm:t>
        <a:bodyPr/>
        <a:lstStyle/>
        <a:p>
          <a:r>
            <a:rPr lang="en-IN" dirty="0">
              <a:solidFill>
                <a:schemeClr val="tx1"/>
              </a:solidFill>
            </a:rPr>
            <a:t>Students with potential to shift according to price &gt;40 and quality &gt;30</a:t>
          </a:r>
        </a:p>
        <a:p>
          <a:r>
            <a:rPr lang="en-IN" dirty="0">
              <a:solidFill>
                <a:schemeClr val="tx1"/>
              </a:solidFill>
            </a:rPr>
            <a:t>=179</a:t>
          </a:r>
        </a:p>
      </dgm:t>
    </dgm:pt>
    <dgm:pt modelId="{E2870A50-5465-446C-842D-B4D675A22AF4}" type="parTrans" cxnId="{C3BB3393-8AE0-4315-929B-DF0326F2D8DA}">
      <dgm:prSet/>
      <dgm:spPr/>
      <dgm:t>
        <a:bodyPr/>
        <a:lstStyle/>
        <a:p>
          <a:endParaRPr lang="en-IN"/>
        </a:p>
      </dgm:t>
    </dgm:pt>
    <dgm:pt modelId="{24F9737D-2FB3-4E5B-875D-22C2A5E8800F}" type="sibTrans" cxnId="{C3BB3393-8AE0-4315-929B-DF0326F2D8DA}">
      <dgm:prSet/>
      <dgm:spPr/>
      <dgm:t>
        <a:bodyPr/>
        <a:lstStyle/>
        <a:p>
          <a:endParaRPr lang="en-IN">
            <a:solidFill>
              <a:schemeClr val="tx1"/>
            </a:solidFill>
          </a:endParaRPr>
        </a:p>
      </dgm:t>
    </dgm:pt>
    <dgm:pt modelId="{465802F5-A676-43CC-8D6B-9F3232BB0475}">
      <dgm:prSet/>
      <dgm:spPr>
        <a:solidFill>
          <a:schemeClr val="accent4">
            <a:lumMod val="60000"/>
            <a:lumOff val="40000"/>
          </a:schemeClr>
        </a:solidFill>
      </dgm:spPr>
      <dgm:t>
        <a:bodyPr/>
        <a:lstStyle/>
        <a:p>
          <a:r>
            <a:rPr lang="en-IN" dirty="0">
              <a:solidFill>
                <a:schemeClr val="tx1"/>
              </a:solidFill>
            </a:rPr>
            <a:t>Out of 179 , students with high spendabilty=85 and</a:t>
          </a:r>
        </a:p>
        <a:p>
          <a:r>
            <a:rPr lang="en-IN" dirty="0">
              <a:solidFill>
                <a:schemeClr val="tx1"/>
              </a:solidFill>
            </a:rPr>
            <a:t>medium spendabilty=94</a:t>
          </a:r>
        </a:p>
      </dgm:t>
    </dgm:pt>
    <dgm:pt modelId="{CF11A632-8128-4953-B602-D173ECDDB4E7}" type="parTrans" cxnId="{A2F2450B-31AA-4F12-9E06-474BA1A37B35}">
      <dgm:prSet/>
      <dgm:spPr/>
      <dgm:t>
        <a:bodyPr/>
        <a:lstStyle/>
        <a:p>
          <a:endParaRPr lang="en-IN"/>
        </a:p>
      </dgm:t>
    </dgm:pt>
    <dgm:pt modelId="{76983E90-91FD-486D-BB02-FD40DE9D3D38}" type="sibTrans" cxnId="{A2F2450B-31AA-4F12-9E06-474BA1A37B35}">
      <dgm:prSet/>
      <dgm:spPr/>
      <dgm:t>
        <a:bodyPr/>
        <a:lstStyle/>
        <a:p>
          <a:endParaRPr lang="en-IN"/>
        </a:p>
      </dgm:t>
    </dgm:pt>
    <dgm:pt modelId="{889D7237-786A-4249-8EBB-7D627D9FF140}" type="pres">
      <dgm:prSet presAssocID="{BDFBDEF7-040A-491A-9A59-CB8AA8ECE046}" presName="Name0" presStyleCnt="0">
        <dgm:presLayoutVars>
          <dgm:dir/>
          <dgm:resizeHandles val="exact"/>
        </dgm:presLayoutVars>
      </dgm:prSet>
      <dgm:spPr/>
    </dgm:pt>
    <dgm:pt modelId="{BD4AC98D-D4B4-4A14-BE55-D5D13AE7AFF0}" type="pres">
      <dgm:prSet presAssocID="{8515571D-5E83-4EB6-9942-D438F7A3A87D}" presName="node" presStyleLbl="node1" presStyleIdx="0" presStyleCnt="7">
        <dgm:presLayoutVars>
          <dgm:bulletEnabled val="1"/>
        </dgm:presLayoutVars>
      </dgm:prSet>
      <dgm:spPr/>
    </dgm:pt>
    <dgm:pt modelId="{3FA38F71-DDEB-447F-965F-2437798BD8BB}" type="pres">
      <dgm:prSet presAssocID="{2B27D158-ACAF-4361-B2B4-ABD6BD26E6F8}" presName="sibTrans" presStyleLbl="sibTrans1D1" presStyleIdx="0" presStyleCnt="6"/>
      <dgm:spPr/>
    </dgm:pt>
    <dgm:pt modelId="{974C6D80-B314-4BAA-9B65-3496F13559B1}" type="pres">
      <dgm:prSet presAssocID="{2B27D158-ACAF-4361-B2B4-ABD6BD26E6F8}" presName="connectorText" presStyleLbl="sibTrans1D1" presStyleIdx="0" presStyleCnt="6"/>
      <dgm:spPr/>
    </dgm:pt>
    <dgm:pt modelId="{6ECB7F86-233E-4DA6-AEF3-5B951EECA3A4}" type="pres">
      <dgm:prSet presAssocID="{00743D9E-EB72-45D8-B1E0-545B016E7C76}" presName="node" presStyleLbl="node1" presStyleIdx="1" presStyleCnt="7">
        <dgm:presLayoutVars>
          <dgm:bulletEnabled val="1"/>
        </dgm:presLayoutVars>
      </dgm:prSet>
      <dgm:spPr/>
    </dgm:pt>
    <dgm:pt modelId="{5A75959F-0781-4377-B40E-5C4B87437372}" type="pres">
      <dgm:prSet presAssocID="{8A0283F5-B6D9-47C9-9F2D-71DDB2F1D592}" presName="sibTrans" presStyleLbl="sibTrans1D1" presStyleIdx="1" presStyleCnt="6"/>
      <dgm:spPr/>
    </dgm:pt>
    <dgm:pt modelId="{8BA65BE8-105E-4C89-9BBE-CFF001CD6BE1}" type="pres">
      <dgm:prSet presAssocID="{8A0283F5-B6D9-47C9-9F2D-71DDB2F1D592}" presName="connectorText" presStyleLbl="sibTrans1D1" presStyleIdx="1" presStyleCnt="6"/>
      <dgm:spPr/>
    </dgm:pt>
    <dgm:pt modelId="{3F2334AE-29C3-44FB-A7B4-449D2A4B43C5}" type="pres">
      <dgm:prSet presAssocID="{7DAC0F6B-7D3A-404C-8BE6-A86B0542B32C}" presName="node" presStyleLbl="node1" presStyleIdx="2" presStyleCnt="7">
        <dgm:presLayoutVars>
          <dgm:bulletEnabled val="1"/>
        </dgm:presLayoutVars>
      </dgm:prSet>
      <dgm:spPr/>
    </dgm:pt>
    <dgm:pt modelId="{28EB05BA-4CEF-4A86-95D8-77CF53730EEA}" type="pres">
      <dgm:prSet presAssocID="{1D5B1E01-D35E-4330-9556-9625AAE5BE90}" presName="sibTrans" presStyleLbl="sibTrans1D1" presStyleIdx="2" presStyleCnt="6"/>
      <dgm:spPr/>
    </dgm:pt>
    <dgm:pt modelId="{9FB42901-3E8F-4396-91A6-384FED9F656A}" type="pres">
      <dgm:prSet presAssocID="{1D5B1E01-D35E-4330-9556-9625AAE5BE90}" presName="connectorText" presStyleLbl="sibTrans1D1" presStyleIdx="2" presStyleCnt="6"/>
      <dgm:spPr/>
    </dgm:pt>
    <dgm:pt modelId="{11EBB5D4-8478-4168-9B76-F0422D699AEF}" type="pres">
      <dgm:prSet presAssocID="{80B56B61-6409-4929-B543-0C98464B6C10}" presName="node" presStyleLbl="node1" presStyleIdx="3" presStyleCnt="7">
        <dgm:presLayoutVars>
          <dgm:bulletEnabled val="1"/>
        </dgm:presLayoutVars>
      </dgm:prSet>
      <dgm:spPr/>
    </dgm:pt>
    <dgm:pt modelId="{55F84B3A-3113-441E-9AF9-8799652975AA}" type="pres">
      <dgm:prSet presAssocID="{0EB75F21-259E-4729-8E16-30FFF5B95291}" presName="sibTrans" presStyleLbl="sibTrans1D1" presStyleIdx="3" presStyleCnt="6"/>
      <dgm:spPr/>
    </dgm:pt>
    <dgm:pt modelId="{F96609E3-5911-4AC6-8A37-569FC16D542B}" type="pres">
      <dgm:prSet presAssocID="{0EB75F21-259E-4729-8E16-30FFF5B95291}" presName="connectorText" presStyleLbl="sibTrans1D1" presStyleIdx="3" presStyleCnt="6"/>
      <dgm:spPr/>
    </dgm:pt>
    <dgm:pt modelId="{C1D08115-AE4A-4F9C-BEAF-BBA8A22D5375}" type="pres">
      <dgm:prSet presAssocID="{0F79D611-4567-4C86-92DF-CEE1111FCD34}" presName="node" presStyleLbl="node1" presStyleIdx="4" presStyleCnt="7">
        <dgm:presLayoutVars>
          <dgm:bulletEnabled val="1"/>
        </dgm:presLayoutVars>
      </dgm:prSet>
      <dgm:spPr/>
    </dgm:pt>
    <dgm:pt modelId="{41614A20-295B-4E74-91EA-9CE66FFE7E1B}" type="pres">
      <dgm:prSet presAssocID="{5684E27F-C4CC-453E-A531-D69060147023}" presName="sibTrans" presStyleLbl="sibTrans1D1" presStyleIdx="4" presStyleCnt="6"/>
      <dgm:spPr/>
    </dgm:pt>
    <dgm:pt modelId="{0741D9C6-57E2-4F1A-BC8B-75B31EE96926}" type="pres">
      <dgm:prSet presAssocID="{5684E27F-C4CC-453E-A531-D69060147023}" presName="connectorText" presStyleLbl="sibTrans1D1" presStyleIdx="4" presStyleCnt="6"/>
      <dgm:spPr/>
    </dgm:pt>
    <dgm:pt modelId="{55D8ED16-AD84-475F-9A35-5134306BE82B}" type="pres">
      <dgm:prSet presAssocID="{0B4C9E8F-19DA-4C2C-BC41-A0993F5FC2F5}" presName="node" presStyleLbl="node1" presStyleIdx="5" presStyleCnt="7">
        <dgm:presLayoutVars>
          <dgm:bulletEnabled val="1"/>
        </dgm:presLayoutVars>
      </dgm:prSet>
      <dgm:spPr/>
    </dgm:pt>
    <dgm:pt modelId="{E2015189-8588-48C7-B995-47592D5A622B}" type="pres">
      <dgm:prSet presAssocID="{24F9737D-2FB3-4E5B-875D-22C2A5E8800F}" presName="sibTrans" presStyleLbl="sibTrans1D1" presStyleIdx="5" presStyleCnt="6"/>
      <dgm:spPr/>
    </dgm:pt>
    <dgm:pt modelId="{1196F767-7F82-4DBE-B286-D821A8CFE56E}" type="pres">
      <dgm:prSet presAssocID="{24F9737D-2FB3-4E5B-875D-22C2A5E8800F}" presName="connectorText" presStyleLbl="sibTrans1D1" presStyleIdx="5" presStyleCnt="6"/>
      <dgm:spPr/>
    </dgm:pt>
    <dgm:pt modelId="{CA7FE1D3-15C7-4FDA-9533-BAF1A1818325}" type="pres">
      <dgm:prSet presAssocID="{465802F5-A676-43CC-8D6B-9F3232BB0475}" presName="node" presStyleLbl="node1" presStyleIdx="6" presStyleCnt="7">
        <dgm:presLayoutVars>
          <dgm:bulletEnabled val="1"/>
        </dgm:presLayoutVars>
      </dgm:prSet>
      <dgm:spPr/>
    </dgm:pt>
  </dgm:ptLst>
  <dgm:cxnLst>
    <dgm:cxn modelId="{F2282806-9C16-47E1-BD6A-69688E477B91}" type="presOf" srcId="{2B27D158-ACAF-4361-B2B4-ABD6BD26E6F8}" destId="{974C6D80-B314-4BAA-9B65-3496F13559B1}" srcOrd="1" destOrd="0" presId="urn:microsoft.com/office/officeart/2005/8/layout/bProcess3"/>
    <dgm:cxn modelId="{A2F2450B-31AA-4F12-9E06-474BA1A37B35}" srcId="{BDFBDEF7-040A-491A-9A59-CB8AA8ECE046}" destId="{465802F5-A676-43CC-8D6B-9F3232BB0475}" srcOrd="6" destOrd="0" parTransId="{CF11A632-8128-4953-B602-D173ECDDB4E7}" sibTransId="{76983E90-91FD-486D-BB02-FD40DE9D3D38}"/>
    <dgm:cxn modelId="{9540490C-AA6D-4647-BB13-CA5DA5408709}" type="presOf" srcId="{0B4C9E8F-19DA-4C2C-BC41-A0993F5FC2F5}" destId="{55D8ED16-AD84-475F-9A35-5134306BE82B}" srcOrd="0" destOrd="0" presId="urn:microsoft.com/office/officeart/2005/8/layout/bProcess3"/>
    <dgm:cxn modelId="{D743520C-47C0-4A01-9BD0-F5AFBFD89B26}" srcId="{BDFBDEF7-040A-491A-9A59-CB8AA8ECE046}" destId="{00743D9E-EB72-45D8-B1E0-545B016E7C76}" srcOrd="1" destOrd="0" parTransId="{3E3D579E-7EDF-43F8-A94A-96DD7317CCB8}" sibTransId="{8A0283F5-B6D9-47C9-9F2D-71DDB2F1D592}"/>
    <dgm:cxn modelId="{0161FD12-89A3-4379-8F64-A56690602707}" type="presOf" srcId="{465802F5-A676-43CC-8D6B-9F3232BB0475}" destId="{CA7FE1D3-15C7-4FDA-9533-BAF1A1818325}" srcOrd="0" destOrd="0" presId="urn:microsoft.com/office/officeart/2005/8/layout/bProcess3"/>
    <dgm:cxn modelId="{1578C824-B48A-4C17-9BCC-11DC7143B84E}" type="presOf" srcId="{BDFBDEF7-040A-491A-9A59-CB8AA8ECE046}" destId="{889D7237-786A-4249-8EBB-7D627D9FF140}" srcOrd="0" destOrd="0" presId="urn:microsoft.com/office/officeart/2005/8/layout/bProcess3"/>
    <dgm:cxn modelId="{7EA5E130-E03C-4C3F-8940-A3DEFAAFB2A4}" type="presOf" srcId="{24F9737D-2FB3-4E5B-875D-22C2A5E8800F}" destId="{E2015189-8588-48C7-B995-47592D5A622B}" srcOrd="0" destOrd="0" presId="urn:microsoft.com/office/officeart/2005/8/layout/bProcess3"/>
    <dgm:cxn modelId="{5A36A339-9624-48E2-8C46-8D4FF35510EB}" type="presOf" srcId="{0F79D611-4567-4C86-92DF-CEE1111FCD34}" destId="{C1D08115-AE4A-4F9C-BEAF-BBA8A22D5375}" srcOrd="0" destOrd="0" presId="urn:microsoft.com/office/officeart/2005/8/layout/bProcess3"/>
    <dgm:cxn modelId="{80C42B40-D454-4E03-9AD8-BA1EC1F7BE1F}" type="presOf" srcId="{80B56B61-6409-4929-B543-0C98464B6C10}" destId="{11EBB5D4-8478-4168-9B76-F0422D699AEF}" srcOrd="0" destOrd="0" presId="urn:microsoft.com/office/officeart/2005/8/layout/bProcess3"/>
    <dgm:cxn modelId="{13948977-82EE-4309-A71D-7AD29379EEAD}" type="presOf" srcId="{8A0283F5-B6D9-47C9-9F2D-71DDB2F1D592}" destId="{5A75959F-0781-4377-B40E-5C4B87437372}" srcOrd="0" destOrd="0" presId="urn:microsoft.com/office/officeart/2005/8/layout/bProcess3"/>
    <dgm:cxn modelId="{28A2248D-9828-4D15-8092-273017BEFA76}" srcId="{BDFBDEF7-040A-491A-9A59-CB8AA8ECE046}" destId="{80B56B61-6409-4929-B543-0C98464B6C10}" srcOrd="3" destOrd="0" parTransId="{D725B569-5A71-447F-A0EB-8AA48EEF09D2}" sibTransId="{0EB75F21-259E-4729-8E16-30FFF5B95291}"/>
    <dgm:cxn modelId="{C3BB3393-8AE0-4315-929B-DF0326F2D8DA}" srcId="{BDFBDEF7-040A-491A-9A59-CB8AA8ECE046}" destId="{0B4C9E8F-19DA-4C2C-BC41-A0993F5FC2F5}" srcOrd="5" destOrd="0" parTransId="{E2870A50-5465-446C-842D-B4D675A22AF4}" sibTransId="{24F9737D-2FB3-4E5B-875D-22C2A5E8800F}"/>
    <dgm:cxn modelId="{89F2A495-CD76-4948-9C93-F355B988DC67}" type="presOf" srcId="{0EB75F21-259E-4729-8E16-30FFF5B95291}" destId="{F96609E3-5911-4AC6-8A37-569FC16D542B}" srcOrd="1" destOrd="0" presId="urn:microsoft.com/office/officeart/2005/8/layout/bProcess3"/>
    <dgm:cxn modelId="{3F4692A1-64F9-4FC2-B96D-10A4E8D14B30}" type="presOf" srcId="{8A0283F5-B6D9-47C9-9F2D-71DDB2F1D592}" destId="{8BA65BE8-105E-4C89-9BBE-CFF001CD6BE1}" srcOrd="1" destOrd="0" presId="urn:microsoft.com/office/officeart/2005/8/layout/bProcess3"/>
    <dgm:cxn modelId="{042C6FA2-B7D4-4688-B4ED-7E2D2701B470}" type="presOf" srcId="{8515571D-5E83-4EB6-9942-D438F7A3A87D}" destId="{BD4AC98D-D4B4-4A14-BE55-D5D13AE7AFF0}" srcOrd="0" destOrd="0" presId="urn:microsoft.com/office/officeart/2005/8/layout/bProcess3"/>
    <dgm:cxn modelId="{B0E4C5AC-AACA-4F02-A178-E2DC69DAD866}" type="presOf" srcId="{2B27D158-ACAF-4361-B2B4-ABD6BD26E6F8}" destId="{3FA38F71-DDEB-447F-965F-2437798BD8BB}" srcOrd="0" destOrd="0" presId="urn:microsoft.com/office/officeart/2005/8/layout/bProcess3"/>
    <dgm:cxn modelId="{649641BB-31D1-45EE-9877-067E11116485}" srcId="{BDFBDEF7-040A-491A-9A59-CB8AA8ECE046}" destId="{0F79D611-4567-4C86-92DF-CEE1111FCD34}" srcOrd="4" destOrd="0" parTransId="{CE1F9947-D619-42C8-952D-446C8FCDE2BC}" sibTransId="{5684E27F-C4CC-453E-A531-D69060147023}"/>
    <dgm:cxn modelId="{DFA644C1-AC42-4D64-8863-46FF1E5CA994}" type="presOf" srcId="{1D5B1E01-D35E-4330-9556-9625AAE5BE90}" destId="{28EB05BA-4CEF-4A86-95D8-77CF53730EEA}" srcOrd="0" destOrd="0" presId="urn:microsoft.com/office/officeart/2005/8/layout/bProcess3"/>
    <dgm:cxn modelId="{D7EC53C1-A65F-4B45-AA00-46EDFB39F789}" srcId="{BDFBDEF7-040A-491A-9A59-CB8AA8ECE046}" destId="{7DAC0F6B-7D3A-404C-8BE6-A86B0542B32C}" srcOrd="2" destOrd="0" parTransId="{2CE96A2D-D816-4903-9F2E-761D9D9211D1}" sibTransId="{1D5B1E01-D35E-4330-9556-9625AAE5BE90}"/>
    <dgm:cxn modelId="{F13EDFCB-95D9-4F26-9117-98BB34C2114C}" type="presOf" srcId="{5684E27F-C4CC-453E-A531-D69060147023}" destId="{0741D9C6-57E2-4F1A-BC8B-75B31EE96926}" srcOrd="1" destOrd="0" presId="urn:microsoft.com/office/officeart/2005/8/layout/bProcess3"/>
    <dgm:cxn modelId="{2D5AF1CC-228E-499B-841B-5A98E3591C6D}" type="presOf" srcId="{1D5B1E01-D35E-4330-9556-9625AAE5BE90}" destId="{9FB42901-3E8F-4396-91A6-384FED9F656A}" srcOrd="1" destOrd="0" presId="urn:microsoft.com/office/officeart/2005/8/layout/bProcess3"/>
    <dgm:cxn modelId="{90E923D4-2469-4FF4-8943-A53EBEB8A568}" type="presOf" srcId="{24F9737D-2FB3-4E5B-875D-22C2A5E8800F}" destId="{1196F767-7F82-4DBE-B286-D821A8CFE56E}" srcOrd="1" destOrd="0" presId="urn:microsoft.com/office/officeart/2005/8/layout/bProcess3"/>
    <dgm:cxn modelId="{16EA9CD5-D035-40C0-8B17-4FFAE0A99392}" type="presOf" srcId="{0EB75F21-259E-4729-8E16-30FFF5B95291}" destId="{55F84B3A-3113-441E-9AF9-8799652975AA}" srcOrd="0" destOrd="0" presId="urn:microsoft.com/office/officeart/2005/8/layout/bProcess3"/>
    <dgm:cxn modelId="{200B09E2-9B90-4EA2-BA94-FAC23052D2C2}" type="presOf" srcId="{7DAC0F6B-7D3A-404C-8BE6-A86B0542B32C}" destId="{3F2334AE-29C3-44FB-A7B4-449D2A4B43C5}" srcOrd="0" destOrd="0" presId="urn:microsoft.com/office/officeart/2005/8/layout/bProcess3"/>
    <dgm:cxn modelId="{E42370E9-3D8A-4AD7-9B01-6A771FEFFA0E}" type="presOf" srcId="{5684E27F-C4CC-453E-A531-D69060147023}" destId="{41614A20-295B-4E74-91EA-9CE66FFE7E1B}" srcOrd="0" destOrd="0" presId="urn:microsoft.com/office/officeart/2005/8/layout/bProcess3"/>
    <dgm:cxn modelId="{FE20C9F5-7692-465E-8605-71F589E9F0FC}" srcId="{BDFBDEF7-040A-491A-9A59-CB8AA8ECE046}" destId="{8515571D-5E83-4EB6-9942-D438F7A3A87D}" srcOrd="0" destOrd="0" parTransId="{16E1AE2B-FC4C-400C-BB2E-929A329E78E6}" sibTransId="{2B27D158-ACAF-4361-B2B4-ABD6BD26E6F8}"/>
    <dgm:cxn modelId="{B563E7FF-27E1-4521-8952-DE33B4E52DA5}" type="presOf" srcId="{00743D9E-EB72-45D8-B1E0-545B016E7C76}" destId="{6ECB7F86-233E-4DA6-AEF3-5B951EECA3A4}" srcOrd="0" destOrd="0" presId="urn:microsoft.com/office/officeart/2005/8/layout/bProcess3"/>
    <dgm:cxn modelId="{C2D7A67C-695E-4862-82B8-411F15D7DEE9}" type="presParOf" srcId="{889D7237-786A-4249-8EBB-7D627D9FF140}" destId="{BD4AC98D-D4B4-4A14-BE55-D5D13AE7AFF0}" srcOrd="0" destOrd="0" presId="urn:microsoft.com/office/officeart/2005/8/layout/bProcess3"/>
    <dgm:cxn modelId="{865E95EA-9B23-45AA-A436-52F18AA05373}" type="presParOf" srcId="{889D7237-786A-4249-8EBB-7D627D9FF140}" destId="{3FA38F71-DDEB-447F-965F-2437798BD8BB}" srcOrd="1" destOrd="0" presId="urn:microsoft.com/office/officeart/2005/8/layout/bProcess3"/>
    <dgm:cxn modelId="{12E304B0-DC5C-4AF7-924A-F753C24D5A70}" type="presParOf" srcId="{3FA38F71-DDEB-447F-965F-2437798BD8BB}" destId="{974C6D80-B314-4BAA-9B65-3496F13559B1}" srcOrd="0" destOrd="0" presId="urn:microsoft.com/office/officeart/2005/8/layout/bProcess3"/>
    <dgm:cxn modelId="{47C29D9A-9F65-4EE9-88DC-833DD0D44D74}" type="presParOf" srcId="{889D7237-786A-4249-8EBB-7D627D9FF140}" destId="{6ECB7F86-233E-4DA6-AEF3-5B951EECA3A4}" srcOrd="2" destOrd="0" presId="urn:microsoft.com/office/officeart/2005/8/layout/bProcess3"/>
    <dgm:cxn modelId="{2D5CEBCA-1671-473C-8346-D8AF24029BAF}" type="presParOf" srcId="{889D7237-786A-4249-8EBB-7D627D9FF140}" destId="{5A75959F-0781-4377-B40E-5C4B87437372}" srcOrd="3" destOrd="0" presId="urn:microsoft.com/office/officeart/2005/8/layout/bProcess3"/>
    <dgm:cxn modelId="{5CE085B4-72D5-4A3C-AE29-8BFE8CD778FA}" type="presParOf" srcId="{5A75959F-0781-4377-B40E-5C4B87437372}" destId="{8BA65BE8-105E-4C89-9BBE-CFF001CD6BE1}" srcOrd="0" destOrd="0" presId="urn:microsoft.com/office/officeart/2005/8/layout/bProcess3"/>
    <dgm:cxn modelId="{E493A0F8-EF26-4C62-9CC0-277FC20E471C}" type="presParOf" srcId="{889D7237-786A-4249-8EBB-7D627D9FF140}" destId="{3F2334AE-29C3-44FB-A7B4-449D2A4B43C5}" srcOrd="4" destOrd="0" presId="urn:microsoft.com/office/officeart/2005/8/layout/bProcess3"/>
    <dgm:cxn modelId="{9FEAFA9D-D04A-4FBB-8DA7-EC328CC29662}" type="presParOf" srcId="{889D7237-786A-4249-8EBB-7D627D9FF140}" destId="{28EB05BA-4CEF-4A86-95D8-77CF53730EEA}" srcOrd="5" destOrd="0" presId="urn:microsoft.com/office/officeart/2005/8/layout/bProcess3"/>
    <dgm:cxn modelId="{91A2FD49-C003-457F-80ED-C699E280DB97}" type="presParOf" srcId="{28EB05BA-4CEF-4A86-95D8-77CF53730EEA}" destId="{9FB42901-3E8F-4396-91A6-384FED9F656A}" srcOrd="0" destOrd="0" presId="urn:microsoft.com/office/officeart/2005/8/layout/bProcess3"/>
    <dgm:cxn modelId="{7B03099D-0312-4D05-9A85-8D053884CBA8}" type="presParOf" srcId="{889D7237-786A-4249-8EBB-7D627D9FF140}" destId="{11EBB5D4-8478-4168-9B76-F0422D699AEF}" srcOrd="6" destOrd="0" presId="urn:microsoft.com/office/officeart/2005/8/layout/bProcess3"/>
    <dgm:cxn modelId="{B7680F66-EE89-4799-805E-6E16ABAB7B97}" type="presParOf" srcId="{889D7237-786A-4249-8EBB-7D627D9FF140}" destId="{55F84B3A-3113-441E-9AF9-8799652975AA}" srcOrd="7" destOrd="0" presId="urn:microsoft.com/office/officeart/2005/8/layout/bProcess3"/>
    <dgm:cxn modelId="{C92B4DE4-CFEF-4B64-985E-7CC935E6B713}" type="presParOf" srcId="{55F84B3A-3113-441E-9AF9-8799652975AA}" destId="{F96609E3-5911-4AC6-8A37-569FC16D542B}" srcOrd="0" destOrd="0" presId="urn:microsoft.com/office/officeart/2005/8/layout/bProcess3"/>
    <dgm:cxn modelId="{4BBD1CF4-3BF0-4A05-9417-F0D0604E6150}" type="presParOf" srcId="{889D7237-786A-4249-8EBB-7D627D9FF140}" destId="{C1D08115-AE4A-4F9C-BEAF-BBA8A22D5375}" srcOrd="8" destOrd="0" presId="urn:microsoft.com/office/officeart/2005/8/layout/bProcess3"/>
    <dgm:cxn modelId="{7D42DE49-3C1D-4F1E-BE1B-3212E5950793}" type="presParOf" srcId="{889D7237-786A-4249-8EBB-7D627D9FF140}" destId="{41614A20-295B-4E74-91EA-9CE66FFE7E1B}" srcOrd="9" destOrd="0" presId="urn:microsoft.com/office/officeart/2005/8/layout/bProcess3"/>
    <dgm:cxn modelId="{EF734CC2-39C0-48D4-A4EE-CEC80C3E1223}" type="presParOf" srcId="{41614A20-295B-4E74-91EA-9CE66FFE7E1B}" destId="{0741D9C6-57E2-4F1A-BC8B-75B31EE96926}" srcOrd="0" destOrd="0" presId="urn:microsoft.com/office/officeart/2005/8/layout/bProcess3"/>
    <dgm:cxn modelId="{34ADAB13-9740-4A67-8986-EB2F676522C5}" type="presParOf" srcId="{889D7237-786A-4249-8EBB-7D627D9FF140}" destId="{55D8ED16-AD84-475F-9A35-5134306BE82B}" srcOrd="10" destOrd="0" presId="urn:microsoft.com/office/officeart/2005/8/layout/bProcess3"/>
    <dgm:cxn modelId="{7CBCFC70-0ED1-4B8A-97C6-827B2445B78D}" type="presParOf" srcId="{889D7237-786A-4249-8EBB-7D627D9FF140}" destId="{E2015189-8588-48C7-B995-47592D5A622B}" srcOrd="11" destOrd="0" presId="urn:microsoft.com/office/officeart/2005/8/layout/bProcess3"/>
    <dgm:cxn modelId="{BFE99671-50EA-41C4-B240-A8BF50ADC67D}" type="presParOf" srcId="{E2015189-8588-48C7-B995-47592D5A622B}" destId="{1196F767-7F82-4DBE-B286-D821A8CFE56E}" srcOrd="0" destOrd="0" presId="urn:microsoft.com/office/officeart/2005/8/layout/bProcess3"/>
    <dgm:cxn modelId="{DC3D8FCF-EBA3-48D5-BA96-1C878588AF00}" type="presParOf" srcId="{889D7237-786A-4249-8EBB-7D627D9FF140}" destId="{CA7FE1D3-15C7-4FDA-9533-BAF1A1818325}"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38F71-DDEB-447F-965F-2437798BD8BB}">
      <dsp:nvSpPr>
        <dsp:cNvPr id="0" name=""/>
        <dsp:cNvSpPr/>
      </dsp:nvSpPr>
      <dsp:spPr>
        <a:xfrm>
          <a:off x="2323896" y="1153064"/>
          <a:ext cx="503811" cy="91440"/>
        </a:xfrm>
        <a:custGeom>
          <a:avLst/>
          <a:gdLst/>
          <a:ahLst/>
          <a:cxnLst/>
          <a:rect l="0" t="0" r="0" b="0"/>
          <a:pathLst>
            <a:path>
              <a:moveTo>
                <a:pt x="0" y="45720"/>
              </a:moveTo>
              <a:lnTo>
                <a:pt x="50381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endParaRPr>
        </a:p>
      </dsp:txBody>
      <dsp:txXfrm>
        <a:off x="2562441" y="1196112"/>
        <a:ext cx="26720" cy="5344"/>
      </dsp:txXfrm>
    </dsp:sp>
    <dsp:sp modelId="{BD4AC98D-D4B4-4A14-BE55-D5D13AE7AFF0}">
      <dsp:nvSpPr>
        <dsp:cNvPr id="0" name=""/>
        <dsp:cNvSpPr/>
      </dsp:nvSpPr>
      <dsp:spPr>
        <a:xfrm>
          <a:off x="2169" y="501726"/>
          <a:ext cx="2323527" cy="1394116"/>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Total Students =3000</a:t>
          </a:r>
        </a:p>
      </dsp:txBody>
      <dsp:txXfrm>
        <a:off x="2169" y="501726"/>
        <a:ext cx="2323527" cy="1394116"/>
      </dsp:txXfrm>
    </dsp:sp>
    <dsp:sp modelId="{5A75959F-0781-4377-B40E-5C4B87437372}">
      <dsp:nvSpPr>
        <dsp:cNvPr id="0" name=""/>
        <dsp:cNvSpPr/>
      </dsp:nvSpPr>
      <dsp:spPr>
        <a:xfrm>
          <a:off x="5181834" y="1153064"/>
          <a:ext cx="503811" cy="91440"/>
        </a:xfrm>
        <a:custGeom>
          <a:avLst/>
          <a:gdLst/>
          <a:ahLst/>
          <a:cxnLst/>
          <a:rect l="0" t="0" r="0" b="0"/>
          <a:pathLst>
            <a:path>
              <a:moveTo>
                <a:pt x="0" y="45720"/>
              </a:moveTo>
              <a:lnTo>
                <a:pt x="50381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endParaRPr>
        </a:p>
      </dsp:txBody>
      <dsp:txXfrm>
        <a:off x="5420379" y="1196112"/>
        <a:ext cx="26720" cy="5344"/>
      </dsp:txXfrm>
    </dsp:sp>
    <dsp:sp modelId="{6ECB7F86-233E-4DA6-AEF3-5B951EECA3A4}">
      <dsp:nvSpPr>
        <dsp:cNvPr id="0" name=""/>
        <dsp:cNvSpPr/>
      </dsp:nvSpPr>
      <dsp:spPr>
        <a:xfrm>
          <a:off x="2860107" y="501726"/>
          <a:ext cx="2323527" cy="1394116"/>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40% weightage removed for mess</a:t>
          </a:r>
        </a:p>
        <a:p>
          <a:pPr marL="0" lvl="0" indent="0" algn="ctr" defTabSz="711200">
            <a:lnSpc>
              <a:spcPct val="90000"/>
            </a:lnSpc>
            <a:spcBef>
              <a:spcPct val="0"/>
            </a:spcBef>
            <a:spcAft>
              <a:spcPct val="35000"/>
            </a:spcAft>
            <a:buNone/>
          </a:pPr>
          <a:r>
            <a:rPr lang="en-IN" sz="1600" kern="1200" dirty="0">
              <a:solidFill>
                <a:schemeClr val="tx1"/>
              </a:solidFill>
            </a:rPr>
            <a:t>number of students left=1800</a:t>
          </a:r>
        </a:p>
      </dsp:txBody>
      <dsp:txXfrm>
        <a:off x="2860107" y="501726"/>
        <a:ext cx="2323527" cy="1394116"/>
      </dsp:txXfrm>
    </dsp:sp>
    <dsp:sp modelId="{28EB05BA-4CEF-4A86-95D8-77CF53730EEA}">
      <dsp:nvSpPr>
        <dsp:cNvPr id="0" name=""/>
        <dsp:cNvSpPr/>
      </dsp:nvSpPr>
      <dsp:spPr>
        <a:xfrm>
          <a:off x="8039772" y="1153064"/>
          <a:ext cx="503811" cy="91440"/>
        </a:xfrm>
        <a:custGeom>
          <a:avLst/>
          <a:gdLst/>
          <a:ahLst/>
          <a:cxnLst/>
          <a:rect l="0" t="0" r="0" b="0"/>
          <a:pathLst>
            <a:path>
              <a:moveTo>
                <a:pt x="0" y="45720"/>
              </a:moveTo>
              <a:lnTo>
                <a:pt x="50381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endParaRPr>
        </a:p>
      </dsp:txBody>
      <dsp:txXfrm>
        <a:off x="8278317" y="1196112"/>
        <a:ext cx="26720" cy="5344"/>
      </dsp:txXfrm>
    </dsp:sp>
    <dsp:sp modelId="{3F2334AE-29C3-44FB-A7B4-449D2A4B43C5}">
      <dsp:nvSpPr>
        <dsp:cNvPr id="0" name=""/>
        <dsp:cNvSpPr/>
      </dsp:nvSpPr>
      <dsp:spPr>
        <a:xfrm>
          <a:off x="5718045" y="501726"/>
          <a:ext cx="2323527" cy="1394116"/>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rPr>
            <a:t>No of people with spending High and Medium Spending ability = 1248</a:t>
          </a:r>
        </a:p>
      </dsp:txBody>
      <dsp:txXfrm>
        <a:off x="5718045" y="501726"/>
        <a:ext cx="2323527" cy="1394116"/>
      </dsp:txXfrm>
    </dsp:sp>
    <dsp:sp modelId="{55F84B3A-3113-441E-9AF9-8799652975AA}">
      <dsp:nvSpPr>
        <dsp:cNvPr id="0" name=""/>
        <dsp:cNvSpPr/>
      </dsp:nvSpPr>
      <dsp:spPr>
        <a:xfrm>
          <a:off x="1163932" y="1894042"/>
          <a:ext cx="8573814" cy="503811"/>
        </a:xfrm>
        <a:custGeom>
          <a:avLst/>
          <a:gdLst/>
          <a:ahLst/>
          <a:cxnLst/>
          <a:rect l="0" t="0" r="0" b="0"/>
          <a:pathLst>
            <a:path>
              <a:moveTo>
                <a:pt x="8573814" y="0"/>
              </a:moveTo>
              <a:lnTo>
                <a:pt x="8573814" y="269005"/>
              </a:lnTo>
              <a:lnTo>
                <a:pt x="0" y="269005"/>
              </a:lnTo>
              <a:lnTo>
                <a:pt x="0" y="503811"/>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endParaRPr>
        </a:p>
      </dsp:txBody>
      <dsp:txXfrm>
        <a:off x="5236078" y="2143275"/>
        <a:ext cx="429522" cy="5344"/>
      </dsp:txXfrm>
    </dsp:sp>
    <dsp:sp modelId="{11EBB5D4-8478-4168-9B76-F0422D699AEF}">
      <dsp:nvSpPr>
        <dsp:cNvPr id="0" name=""/>
        <dsp:cNvSpPr/>
      </dsp:nvSpPr>
      <dsp:spPr>
        <a:xfrm>
          <a:off x="8575983" y="501726"/>
          <a:ext cx="2323527" cy="1394116"/>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rPr>
            <a:t>Students with winability &gt;=50 and personality &gt;=40</a:t>
          </a:r>
        </a:p>
        <a:p>
          <a:pPr marL="0" lvl="0" indent="0" algn="ctr" defTabSz="711200">
            <a:lnSpc>
              <a:spcPct val="90000"/>
            </a:lnSpc>
            <a:spcBef>
              <a:spcPct val="0"/>
            </a:spcBef>
            <a:spcAft>
              <a:spcPct val="35000"/>
            </a:spcAft>
            <a:buNone/>
          </a:pPr>
          <a:r>
            <a:rPr lang="en-IN" sz="1600" kern="1200">
              <a:solidFill>
                <a:schemeClr val="tx1"/>
              </a:solidFill>
            </a:rPr>
            <a:t>=568</a:t>
          </a:r>
        </a:p>
      </dsp:txBody>
      <dsp:txXfrm>
        <a:off x="8575983" y="501726"/>
        <a:ext cx="2323527" cy="1394116"/>
      </dsp:txXfrm>
    </dsp:sp>
    <dsp:sp modelId="{41614A20-295B-4E74-91EA-9CE66FFE7E1B}">
      <dsp:nvSpPr>
        <dsp:cNvPr id="0" name=""/>
        <dsp:cNvSpPr/>
      </dsp:nvSpPr>
      <dsp:spPr>
        <a:xfrm>
          <a:off x="2323896" y="3081591"/>
          <a:ext cx="503811" cy="91440"/>
        </a:xfrm>
        <a:custGeom>
          <a:avLst/>
          <a:gdLst/>
          <a:ahLst/>
          <a:cxnLst/>
          <a:rect l="0" t="0" r="0" b="0"/>
          <a:pathLst>
            <a:path>
              <a:moveTo>
                <a:pt x="0" y="45720"/>
              </a:moveTo>
              <a:lnTo>
                <a:pt x="50381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endParaRPr>
        </a:p>
      </dsp:txBody>
      <dsp:txXfrm>
        <a:off x="2562441" y="3124639"/>
        <a:ext cx="26720" cy="5344"/>
      </dsp:txXfrm>
    </dsp:sp>
    <dsp:sp modelId="{C1D08115-AE4A-4F9C-BEAF-BBA8A22D5375}">
      <dsp:nvSpPr>
        <dsp:cNvPr id="0" name=""/>
        <dsp:cNvSpPr/>
      </dsp:nvSpPr>
      <dsp:spPr>
        <a:xfrm>
          <a:off x="2169" y="2430253"/>
          <a:ext cx="2323527" cy="1394116"/>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rPr>
            <a:t>Filtering with Distance Factor &lt; = 60</a:t>
          </a:r>
        </a:p>
        <a:p>
          <a:pPr marL="0" lvl="0" indent="0" algn="ctr" defTabSz="711200">
            <a:lnSpc>
              <a:spcPct val="90000"/>
            </a:lnSpc>
            <a:spcBef>
              <a:spcPct val="0"/>
            </a:spcBef>
            <a:spcAft>
              <a:spcPct val="35000"/>
            </a:spcAft>
            <a:buNone/>
          </a:pPr>
          <a:r>
            <a:rPr lang="en-IN" sz="1600" kern="1200">
              <a:solidFill>
                <a:schemeClr val="tx1"/>
              </a:solidFill>
            </a:rPr>
            <a:t>students left=319</a:t>
          </a:r>
        </a:p>
      </dsp:txBody>
      <dsp:txXfrm>
        <a:off x="2169" y="2430253"/>
        <a:ext cx="2323527" cy="1394116"/>
      </dsp:txXfrm>
    </dsp:sp>
    <dsp:sp modelId="{E2015189-8588-48C7-B995-47592D5A622B}">
      <dsp:nvSpPr>
        <dsp:cNvPr id="0" name=""/>
        <dsp:cNvSpPr/>
      </dsp:nvSpPr>
      <dsp:spPr>
        <a:xfrm>
          <a:off x="5181834" y="3081591"/>
          <a:ext cx="503811" cy="91440"/>
        </a:xfrm>
        <a:custGeom>
          <a:avLst/>
          <a:gdLst/>
          <a:ahLst/>
          <a:cxnLst/>
          <a:rect l="0" t="0" r="0" b="0"/>
          <a:pathLst>
            <a:path>
              <a:moveTo>
                <a:pt x="0" y="45720"/>
              </a:moveTo>
              <a:lnTo>
                <a:pt x="50381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endParaRPr>
        </a:p>
      </dsp:txBody>
      <dsp:txXfrm>
        <a:off x="5420379" y="3124639"/>
        <a:ext cx="26720" cy="5344"/>
      </dsp:txXfrm>
    </dsp:sp>
    <dsp:sp modelId="{55D8ED16-AD84-475F-9A35-5134306BE82B}">
      <dsp:nvSpPr>
        <dsp:cNvPr id="0" name=""/>
        <dsp:cNvSpPr/>
      </dsp:nvSpPr>
      <dsp:spPr>
        <a:xfrm>
          <a:off x="2860107" y="2430253"/>
          <a:ext cx="2323527" cy="1394116"/>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Students with potential to shift according to price &gt;40 and quality &gt;30</a:t>
          </a:r>
        </a:p>
        <a:p>
          <a:pPr marL="0" lvl="0" indent="0" algn="ctr" defTabSz="711200">
            <a:lnSpc>
              <a:spcPct val="90000"/>
            </a:lnSpc>
            <a:spcBef>
              <a:spcPct val="0"/>
            </a:spcBef>
            <a:spcAft>
              <a:spcPct val="35000"/>
            </a:spcAft>
            <a:buNone/>
          </a:pPr>
          <a:r>
            <a:rPr lang="en-IN" sz="1600" kern="1200" dirty="0">
              <a:solidFill>
                <a:schemeClr val="tx1"/>
              </a:solidFill>
            </a:rPr>
            <a:t>=179</a:t>
          </a:r>
        </a:p>
      </dsp:txBody>
      <dsp:txXfrm>
        <a:off x="2860107" y="2430253"/>
        <a:ext cx="2323527" cy="1394116"/>
      </dsp:txXfrm>
    </dsp:sp>
    <dsp:sp modelId="{CA7FE1D3-15C7-4FDA-9533-BAF1A1818325}">
      <dsp:nvSpPr>
        <dsp:cNvPr id="0" name=""/>
        <dsp:cNvSpPr/>
      </dsp:nvSpPr>
      <dsp:spPr>
        <a:xfrm>
          <a:off x="5718045" y="2430253"/>
          <a:ext cx="2323527" cy="1394116"/>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Out of 179 , students with high spendabilty=85 and</a:t>
          </a:r>
        </a:p>
        <a:p>
          <a:pPr marL="0" lvl="0" indent="0" algn="ctr" defTabSz="711200">
            <a:lnSpc>
              <a:spcPct val="90000"/>
            </a:lnSpc>
            <a:spcBef>
              <a:spcPct val="0"/>
            </a:spcBef>
            <a:spcAft>
              <a:spcPct val="35000"/>
            </a:spcAft>
            <a:buNone/>
          </a:pPr>
          <a:r>
            <a:rPr lang="en-IN" sz="1600" kern="1200" dirty="0">
              <a:solidFill>
                <a:schemeClr val="tx1"/>
              </a:solidFill>
            </a:rPr>
            <a:t>medium spendabilty=94</a:t>
          </a:r>
        </a:p>
      </dsp:txBody>
      <dsp:txXfrm>
        <a:off x="5718045" y="2430253"/>
        <a:ext cx="2323527" cy="139411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65313-A0AE-4D73-B6A8-065857B4093B}"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9FE95-ED7F-4DB7-A2E7-A34AD1CA8C6B}" type="slidenum">
              <a:rPr lang="en-US" smtClean="0"/>
              <a:t>‹#›</a:t>
            </a:fld>
            <a:endParaRPr lang="en-US"/>
          </a:p>
        </p:txBody>
      </p:sp>
    </p:spTree>
    <p:extLst>
      <p:ext uri="{BB962C8B-B14F-4D97-AF65-F5344CB8AC3E}">
        <p14:creationId xmlns:p14="http://schemas.microsoft.com/office/powerpoint/2010/main" val="122184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E08E-8461-491A-8D82-4F1848507B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1F1EB6-DB41-4B1C-887F-75E966D4B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36A7D1-FB74-4F81-B162-5C8B8816E834}"/>
              </a:ext>
            </a:extLst>
          </p:cNvPr>
          <p:cNvSpPr>
            <a:spLocks noGrp="1"/>
          </p:cNvSpPr>
          <p:nvPr>
            <p:ph type="dt" sz="half" idx="10"/>
          </p:nvPr>
        </p:nvSpPr>
        <p:spPr/>
        <p:txBody>
          <a:bodyPr/>
          <a:lstStyle/>
          <a:p>
            <a:fld id="{DAEA4EF8-1EEB-4F7B-8ACB-5E10DE41CEE1}" type="datetimeFigureOut">
              <a:rPr lang="en-US" smtClean="0"/>
              <a:t>4/27/2022</a:t>
            </a:fld>
            <a:endParaRPr lang="en-US"/>
          </a:p>
        </p:txBody>
      </p:sp>
      <p:sp>
        <p:nvSpPr>
          <p:cNvPr id="5" name="Footer Placeholder 4">
            <a:extLst>
              <a:ext uri="{FF2B5EF4-FFF2-40B4-BE49-F238E27FC236}">
                <a16:creationId xmlns:a16="http://schemas.microsoft.com/office/drawing/2014/main" id="{0B53E4FE-AC9F-4E37-A428-34442F4B9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A4044-6B88-4381-AEF0-85C00BA668C7}"/>
              </a:ext>
            </a:extLst>
          </p:cNvPr>
          <p:cNvSpPr>
            <a:spLocks noGrp="1"/>
          </p:cNvSpPr>
          <p:nvPr>
            <p:ph type="sldNum" sz="quarter" idx="12"/>
          </p:nvPr>
        </p:nvSpPr>
        <p:spPr/>
        <p:txBody>
          <a:bodyPr/>
          <a:lstStyle/>
          <a:p>
            <a:fld id="{0E355488-8251-48C5-8068-938BAA088BED}" type="slidenum">
              <a:rPr lang="en-US" smtClean="0"/>
              <a:t>‹#›</a:t>
            </a:fld>
            <a:endParaRPr lang="en-US"/>
          </a:p>
        </p:txBody>
      </p:sp>
    </p:spTree>
    <p:extLst>
      <p:ext uri="{BB962C8B-B14F-4D97-AF65-F5344CB8AC3E}">
        <p14:creationId xmlns:p14="http://schemas.microsoft.com/office/powerpoint/2010/main" val="63432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6416-93AC-43C7-9597-084CCACBE8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34F60D-5C12-4247-9253-4AF122B9CB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104CF-492B-4951-AC35-32721083D224}"/>
              </a:ext>
            </a:extLst>
          </p:cNvPr>
          <p:cNvSpPr>
            <a:spLocks noGrp="1"/>
          </p:cNvSpPr>
          <p:nvPr>
            <p:ph type="dt" sz="half" idx="10"/>
          </p:nvPr>
        </p:nvSpPr>
        <p:spPr/>
        <p:txBody>
          <a:bodyPr/>
          <a:lstStyle/>
          <a:p>
            <a:fld id="{DAEA4EF8-1EEB-4F7B-8ACB-5E10DE41CEE1}" type="datetimeFigureOut">
              <a:rPr lang="en-US" smtClean="0"/>
              <a:t>4/27/2022</a:t>
            </a:fld>
            <a:endParaRPr lang="en-US"/>
          </a:p>
        </p:txBody>
      </p:sp>
      <p:sp>
        <p:nvSpPr>
          <p:cNvPr id="5" name="Footer Placeholder 4">
            <a:extLst>
              <a:ext uri="{FF2B5EF4-FFF2-40B4-BE49-F238E27FC236}">
                <a16:creationId xmlns:a16="http://schemas.microsoft.com/office/drawing/2014/main" id="{0C9CB4CE-60F0-40C9-A3F7-51B008837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97BB8-C2F3-45D4-915D-A3A0C3750DDA}"/>
              </a:ext>
            </a:extLst>
          </p:cNvPr>
          <p:cNvSpPr>
            <a:spLocks noGrp="1"/>
          </p:cNvSpPr>
          <p:nvPr>
            <p:ph type="sldNum" sz="quarter" idx="12"/>
          </p:nvPr>
        </p:nvSpPr>
        <p:spPr/>
        <p:txBody>
          <a:bodyPr/>
          <a:lstStyle/>
          <a:p>
            <a:fld id="{0E355488-8251-48C5-8068-938BAA088BED}" type="slidenum">
              <a:rPr lang="en-US" smtClean="0"/>
              <a:t>‹#›</a:t>
            </a:fld>
            <a:endParaRPr lang="en-US"/>
          </a:p>
        </p:txBody>
      </p:sp>
    </p:spTree>
    <p:extLst>
      <p:ext uri="{BB962C8B-B14F-4D97-AF65-F5344CB8AC3E}">
        <p14:creationId xmlns:p14="http://schemas.microsoft.com/office/powerpoint/2010/main" val="37915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0D920A-C9D7-43F2-BAAC-BDC3686D09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20C608-B34C-4382-A9BD-ED400C156E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A0784-1D9E-4A97-BE81-0F12D46E1695}"/>
              </a:ext>
            </a:extLst>
          </p:cNvPr>
          <p:cNvSpPr>
            <a:spLocks noGrp="1"/>
          </p:cNvSpPr>
          <p:nvPr>
            <p:ph type="dt" sz="half" idx="10"/>
          </p:nvPr>
        </p:nvSpPr>
        <p:spPr/>
        <p:txBody>
          <a:bodyPr/>
          <a:lstStyle/>
          <a:p>
            <a:fld id="{DAEA4EF8-1EEB-4F7B-8ACB-5E10DE41CEE1}" type="datetimeFigureOut">
              <a:rPr lang="en-US" smtClean="0"/>
              <a:t>4/27/2022</a:t>
            </a:fld>
            <a:endParaRPr lang="en-US"/>
          </a:p>
        </p:txBody>
      </p:sp>
      <p:sp>
        <p:nvSpPr>
          <p:cNvPr id="5" name="Footer Placeholder 4">
            <a:extLst>
              <a:ext uri="{FF2B5EF4-FFF2-40B4-BE49-F238E27FC236}">
                <a16:creationId xmlns:a16="http://schemas.microsoft.com/office/drawing/2014/main" id="{44EEF1C2-73DB-4054-B14F-C87CB3BF5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CC9C1-E3AF-47B4-8EF6-B5E3368BFCE6}"/>
              </a:ext>
            </a:extLst>
          </p:cNvPr>
          <p:cNvSpPr>
            <a:spLocks noGrp="1"/>
          </p:cNvSpPr>
          <p:nvPr>
            <p:ph type="sldNum" sz="quarter" idx="12"/>
          </p:nvPr>
        </p:nvSpPr>
        <p:spPr/>
        <p:txBody>
          <a:bodyPr/>
          <a:lstStyle/>
          <a:p>
            <a:fld id="{0E355488-8251-48C5-8068-938BAA088BED}" type="slidenum">
              <a:rPr lang="en-US" smtClean="0"/>
              <a:t>‹#›</a:t>
            </a:fld>
            <a:endParaRPr lang="en-US"/>
          </a:p>
        </p:txBody>
      </p:sp>
    </p:spTree>
    <p:extLst>
      <p:ext uri="{BB962C8B-B14F-4D97-AF65-F5344CB8AC3E}">
        <p14:creationId xmlns:p14="http://schemas.microsoft.com/office/powerpoint/2010/main" val="376217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F582-FB23-4FD4-A667-64F9A85B6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3730C-04E8-45A2-ACF1-5C6379BB7B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765C2-EB59-4F33-9FDE-A6A3CD370294}"/>
              </a:ext>
            </a:extLst>
          </p:cNvPr>
          <p:cNvSpPr>
            <a:spLocks noGrp="1"/>
          </p:cNvSpPr>
          <p:nvPr>
            <p:ph type="dt" sz="half" idx="10"/>
          </p:nvPr>
        </p:nvSpPr>
        <p:spPr/>
        <p:txBody>
          <a:bodyPr/>
          <a:lstStyle/>
          <a:p>
            <a:fld id="{DAEA4EF8-1EEB-4F7B-8ACB-5E10DE41CEE1}" type="datetimeFigureOut">
              <a:rPr lang="en-US" smtClean="0"/>
              <a:t>4/27/2022</a:t>
            </a:fld>
            <a:endParaRPr lang="en-US"/>
          </a:p>
        </p:txBody>
      </p:sp>
      <p:sp>
        <p:nvSpPr>
          <p:cNvPr id="5" name="Footer Placeholder 4">
            <a:extLst>
              <a:ext uri="{FF2B5EF4-FFF2-40B4-BE49-F238E27FC236}">
                <a16:creationId xmlns:a16="http://schemas.microsoft.com/office/drawing/2014/main" id="{C69849E0-59F4-4582-9443-D65D25306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345CF-2AB5-43AF-8CC7-52AACA491445}"/>
              </a:ext>
            </a:extLst>
          </p:cNvPr>
          <p:cNvSpPr>
            <a:spLocks noGrp="1"/>
          </p:cNvSpPr>
          <p:nvPr>
            <p:ph type="sldNum" sz="quarter" idx="12"/>
          </p:nvPr>
        </p:nvSpPr>
        <p:spPr/>
        <p:txBody>
          <a:bodyPr/>
          <a:lstStyle/>
          <a:p>
            <a:fld id="{0E355488-8251-48C5-8068-938BAA088BED}" type="slidenum">
              <a:rPr lang="en-US" smtClean="0"/>
              <a:t>‹#›</a:t>
            </a:fld>
            <a:endParaRPr lang="en-US"/>
          </a:p>
        </p:txBody>
      </p:sp>
    </p:spTree>
    <p:extLst>
      <p:ext uri="{BB962C8B-B14F-4D97-AF65-F5344CB8AC3E}">
        <p14:creationId xmlns:p14="http://schemas.microsoft.com/office/powerpoint/2010/main" val="186182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9025-F9DD-425C-B3EC-C8DB85B10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B98039-952D-403B-926B-2078B9C9BE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DB604-223E-429F-BA61-50B25A553313}"/>
              </a:ext>
            </a:extLst>
          </p:cNvPr>
          <p:cNvSpPr>
            <a:spLocks noGrp="1"/>
          </p:cNvSpPr>
          <p:nvPr>
            <p:ph type="dt" sz="half" idx="10"/>
          </p:nvPr>
        </p:nvSpPr>
        <p:spPr/>
        <p:txBody>
          <a:bodyPr/>
          <a:lstStyle/>
          <a:p>
            <a:fld id="{DAEA4EF8-1EEB-4F7B-8ACB-5E10DE41CEE1}" type="datetimeFigureOut">
              <a:rPr lang="en-US" smtClean="0"/>
              <a:t>4/27/2022</a:t>
            </a:fld>
            <a:endParaRPr lang="en-US"/>
          </a:p>
        </p:txBody>
      </p:sp>
      <p:sp>
        <p:nvSpPr>
          <p:cNvPr id="5" name="Footer Placeholder 4">
            <a:extLst>
              <a:ext uri="{FF2B5EF4-FFF2-40B4-BE49-F238E27FC236}">
                <a16:creationId xmlns:a16="http://schemas.microsoft.com/office/drawing/2014/main" id="{4C24DD9D-7D4D-4036-BA42-7B344F3A4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366CC-FA51-4F21-9721-C3673080B394}"/>
              </a:ext>
            </a:extLst>
          </p:cNvPr>
          <p:cNvSpPr>
            <a:spLocks noGrp="1"/>
          </p:cNvSpPr>
          <p:nvPr>
            <p:ph type="sldNum" sz="quarter" idx="12"/>
          </p:nvPr>
        </p:nvSpPr>
        <p:spPr/>
        <p:txBody>
          <a:bodyPr/>
          <a:lstStyle/>
          <a:p>
            <a:fld id="{0E355488-8251-48C5-8068-938BAA088BED}" type="slidenum">
              <a:rPr lang="en-US" smtClean="0"/>
              <a:t>‹#›</a:t>
            </a:fld>
            <a:endParaRPr lang="en-US"/>
          </a:p>
        </p:txBody>
      </p:sp>
    </p:spTree>
    <p:extLst>
      <p:ext uri="{BB962C8B-B14F-4D97-AF65-F5344CB8AC3E}">
        <p14:creationId xmlns:p14="http://schemas.microsoft.com/office/powerpoint/2010/main" val="3454541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87AD-1410-433B-BA22-ABF9E53C04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6BE75-407E-4153-89B9-6173AFC75F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69FAEC-219E-4FEE-AFC5-E554BAE71F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47422B-68DE-41CA-A240-8DF876DBE0C9}"/>
              </a:ext>
            </a:extLst>
          </p:cNvPr>
          <p:cNvSpPr>
            <a:spLocks noGrp="1"/>
          </p:cNvSpPr>
          <p:nvPr>
            <p:ph type="dt" sz="half" idx="10"/>
          </p:nvPr>
        </p:nvSpPr>
        <p:spPr/>
        <p:txBody>
          <a:bodyPr/>
          <a:lstStyle/>
          <a:p>
            <a:fld id="{DAEA4EF8-1EEB-4F7B-8ACB-5E10DE41CEE1}" type="datetimeFigureOut">
              <a:rPr lang="en-US" smtClean="0"/>
              <a:t>4/27/2022</a:t>
            </a:fld>
            <a:endParaRPr lang="en-US"/>
          </a:p>
        </p:txBody>
      </p:sp>
      <p:sp>
        <p:nvSpPr>
          <p:cNvPr id="6" name="Footer Placeholder 5">
            <a:extLst>
              <a:ext uri="{FF2B5EF4-FFF2-40B4-BE49-F238E27FC236}">
                <a16:creationId xmlns:a16="http://schemas.microsoft.com/office/drawing/2014/main" id="{767270DA-85A3-480E-B599-3F3810CAE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6F592-E5E1-42E3-BE66-85DA54BF7016}"/>
              </a:ext>
            </a:extLst>
          </p:cNvPr>
          <p:cNvSpPr>
            <a:spLocks noGrp="1"/>
          </p:cNvSpPr>
          <p:nvPr>
            <p:ph type="sldNum" sz="quarter" idx="12"/>
          </p:nvPr>
        </p:nvSpPr>
        <p:spPr/>
        <p:txBody>
          <a:bodyPr/>
          <a:lstStyle/>
          <a:p>
            <a:fld id="{0E355488-8251-48C5-8068-938BAA088BED}" type="slidenum">
              <a:rPr lang="en-US" smtClean="0"/>
              <a:t>‹#›</a:t>
            </a:fld>
            <a:endParaRPr lang="en-US"/>
          </a:p>
        </p:txBody>
      </p:sp>
    </p:spTree>
    <p:extLst>
      <p:ext uri="{BB962C8B-B14F-4D97-AF65-F5344CB8AC3E}">
        <p14:creationId xmlns:p14="http://schemas.microsoft.com/office/powerpoint/2010/main" val="334269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2B17-CC8A-4903-B2F5-C1EF749549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BBE3E7-D777-42C0-85D1-B216450C8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38DCD3-0B80-4CC1-8F22-B8FAA87C66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16933B-3C10-404A-8579-151656E812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D9A56F-90A2-4E0F-9270-CE6A3C45B0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A616B5-0574-4E05-B082-D68192839EB8}"/>
              </a:ext>
            </a:extLst>
          </p:cNvPr>
          <p:cNvSpPr>
            <a:spLocks noGrp="1"/>
          </p:cNvSpPr>
          <p:nvPr>
            <p:ph type="dt" sz="half" idx="10"/>
          </p:nvPr>
        </p:nvSpPr>
        <p:spPr/>
        <p:txBody>
          <a:bodyPr/>
          <a:lstStyle/>
          <a:p>
            <a:fld id="{DAEA4EF8-1EEB-4F7B-8ACB-5E10DE41CEE1}" type="datetimeFigureOut">
              <a:rPr lang="en-US" smtClean="0"/>
              <a:t>4/27/2022</a:t>
            </a:fld>
            <a:endParaRPr lang="en-US"/>
          </a:p>
        </p:txBody>
      </p:sp>
      <p:sp>
        <p:nvSpPr>
          <p:cNvPr id="8" name="Footer Placeholder 7">
            <a:extLst>
              <a:ext uri="{FF2B5EF4-FFF2-40B4-BE49-F238E27FC236}">
                <a16:creationId xmlns:a16="http://schemas.microsoft.com/office/drawing/2014/main" id="{BB9E186B-F760-47EE-9109-3A22B38FC6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BCEADD-9303-4C05-8EE8-85B7613D1BD8}"/>
              </a:ext>
            </a:extLst>
          </p:cNvPr>
          <p:cNvSpPr>
            <a:spLocks noGrp="1"/>
          </p:cNvSpPr>
          <p:nvPr>
            <p:ph type="sldNum" sz="quarter" idx="12"/>
          </p:nvPr>
        </p:nvSpPr>
        <p:spPr/>
        <p:txBody>
          <a:bodyPr/>
          <a:lstStyle/>
          <a:p>
            <a:fld id="{0E355488-8251-48C5-8068-938BAA088BED}" type="slidenum">
              <a:rPr lang="en-US" smtClean="0"/>
              <a:t>‹#›</a:t>
            </a:fld>
            <a:endParaRPr lang="en-US"/>
          </a:p>
        </p:txBody>
      </p:sp>
    </p:spTree>
    <p:extLst>
      <p:ext uri="{BB962C8B-B14F-4D97-AF65-F5344CB8AC3E}">
        <p14:creationId xmlns:p14="http://schemas.microsoft.com/office/powerpoint/2010/main" val="151641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E1CA-D5BC-4BC3-B775-2D0F72BC5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5D3E95-4719-4814-9561-76B2FB663206}"/>
              </a:ext>
            </a:extLst>
          </p:cNvPr>
          <p:cNvSpPr>
            <a:spLocks noGrp="1"/>
          </p:cNvSpPr>
          <p:nvPr>
            <p:ph type="dt" sz="half" idx="10"/>
          </p:nvPr>
        </p:nvSpPr>
        <p:spPr/>
        <p:txBody>
          <a:bodyPr/>
          <a:lstStyle/>
          <a:p>
            <a:fld id="{DAEA4EF8-1EEB-4F7B-8ACB-5E10DE41CEE1}" type="datetimeFigureOut">
              <a:rPr lang="en-US" smtClean="0"/>
              <a:t>4/27/2022</a:t>
            </a:fld>
            <a:endParaRPr lang="en-US"/>
          </a:p>
        </p:txBody>
      </p:sp>
      <p:sp>
        <p:nvSpPr>
          <p:cNvPr id="4" name="Footer Placeholder 3">
            <a:extLst>
              <a:ext uri="{FF2B5EF4-FFF2-40B4-BE49-F238E27FC236}">
                <a16:creationId xmlns:a16="http://schemas.microsoft.com/office/drawing/2014/main" id="{DE9E09F1-2062-4DDE-9828-CE0F5D56BB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6F2C8C-51DD-4B5A-B055-DC8B26BC9B0B}"/>
              </a:ext>
            </a:extLst>
          </p:cNvPr>
          <p:cNvSpPr>
            <a:spLocks noGrp="1"/>
          </p:cNvSpPr>
          <p:nvPr>
            <p:ph type="sldNum" sz="quarter" idx="12"/>
          </p:nvPr>
        </p:nvSpPr>
        <p:spPr/>
        <p:txBody>
          <a:bodyPr/>
          <a:lstStyle/>
          <a:p>
            <a:fld id="{0E355488-8251-48C5-8068-938BAA088BED}" type="slidenum">
              <a:rPr lang="en-US" smtClean="0"/>
              <a:t>‹#›</a:t>
            </a:fld>
            <a:endParaRPr lang="en-US"/>
          </a:p>
        </p:txBody>
      </p:sp>
    </p:spTree>
    <p:extLst>
      <p:ext uri="{BB962C8B-B14F-4D97-AF65-F5344CB8AC3E}">
        <p14:creationId xmlns:p14="http://schemas.microsoft.com/office/powerpoint/2010/main" val="391132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56265-0E12-4063-B05D-18327A58EA58}"/>
              </a:ext>
            </a:extLst>
          </p:cNvPr>
          <p:cNvSpPr>
            <a:spLocks noGrp="1"/>
          </p:cNvSpPr>
          <p:nvPr>
            <p:ph type="dt" sz="half" idx="10"/>
          </p:nvPr>
        </p:nvSpPr>
        <p:spPr/>
        <p:txBody>
          <a:bodyPr/>
          <a:lstStyle/>
          <a:p>
            <a:fld id="{DAEA4EF8-1EEB-4F7B-8ACB-5E10DE41CEE1}" type="datetimeFigureOut">
              <a:rPr lang="en-US" smtClean="0"/>
              <a:t>4/27/2022</a:t>
            </a:fld>
            <a:endParaRPr lang="en-US"/>
          </a:p>
        </p:txBody>
      </p:sp>
      <p:sp>
        <p:nvSpPr>
          <p:cNvPr id="3" name="Footer Placeholder 2">
            <a:extLst>
              <a:ext uri="{FF2B5EF4-FFF2-40B4-BE49-F238E27FC236}">
                <a16:creationId xmlns:a16="http://schemas.microsoft.com/office/drawing/2014/main" id="{55ACDBE6-8AD2-4509-A9FC-C88EEA6BAC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73F856-B548-4C3C-AA97-937BB770E1B1}"/>
              </a:ext>
            </a:extLst>
          </p:cNvPr>
          <p:cNvSpPr>
            <a:spLocks noGrp="1"/>
          </p:cNvSpPr>
          <p:nvPr>
            <p:ph type="sldNum" sz="quarter" idx="12"/>
          </p:nvPr>
        </p:nvSpPr>
        <p:spPr/>
        <p:txBody>
          <a:bodyPr/>
          <a:lstStyle/>
          <a:p>
            <a:fld id="{0E355488-8251-48C5-8068-938BAA088BED}" type="slidenum">
              <a:rPr lang="en-US" smtClean="0"/>
              <a:t>‹#›</a:t>
            </a:fld>
            <a:endParaRPr lang="en-US"/>
          </a:p>
        </p:txBody>
      </p:sp>
    </p:spTree>
    <p:extLst>
      <p:ext uri="{BB962C8B-B14F-4D97-AF65-F5344CB8AC3E}">
        <p14:creationId xmlns:p14="http://schemas.microsoft.com/office/powerpoint/2010/main" val="189161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C739-4013-43ED-A6DC-F50BC35E7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EECADB-76A4-48A7-8CAC-C1A825630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2CBB81-654D-400F-A593-2B7C7F7F7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A8998-2AD2-4B9B-943A-4FF48222B9AE}"/>
              </a:ext>
            </a:extLst>
          </p:cNvPr>
          <p:cNvSpPr>
            <a:spLocks noGrp="1"/>
          </p:cNvSpPr>
          <p:nvPr>
            <p:ph type="dt" sz="half" idx="10"/>
          </p:nvPr>
        </p:nvSpPr>
        <p:spPr/>
        <p:txBody>
          <a:bodyPr/>
          <a:lstStyle/>
          <a:p>
            <a:fld id="{DAEA4EF8-1EEB-4F7B-8ACB-5E10DE41CEE1}" type="datetimeFigureOut">
              <a:rPr lang="en-US" smtClean="0"/>
              <a:t>4/27/2022</a:t>
            </a:fld>
            <a:endParaRPr lang="en-US"/>
          </a:p>
        </p:txBody>
      </p:sp>
      <p:sp>
        <p:nvSpPr>
          <p:cNvPr id="6" name="Footer Placeholder 5">
            <a:extLst>
              <a:ext uri="{FF2B5EF4-FFF2-40B4-BE49-F238E27FC236}">
                <a16:creationId xmlns:a16="http://schemas.microsoft.com/office/drawing/2014/main" id="{340E59A6-DF8D-4B86-ADA6-270FEFA62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ED88E-333C-445A-BC5D-A624EA0A50BB}"/>
              </a:ext>
            </a:extLst>
          </p:cNvPr>
          <p:cNvSpPr>
            <a:spLocks noGrp="1"/>
          </p:cNvSpPr>
          <p:nvPr>
            <p:ph type="sldNum" sz="quarter" idx="12"/>
          </p:nvPr>
        </p:nvSpPr>
        <p:spPr/>
        <p:txBody>
          <a:bodyPr/>
          <a:lstStyle/>
          <a:p>
            <a:fld id="{0E355488-8251-48C5-8068-938BAA088BED}" type="slidenum">
              <a:rPr lang="en-US" smtClean="0"/>
              <a:t>‹#›</a:t>
            </a:fld>
            <a:endParaRPr lang="en-US"/>
          </a:p>
        </p:txBody>
      </p:sp>
    </p:spTree>
    <p:extLst>
      <p:ext uri="{BB962C8B-B14F-4D97-AF65-F5344CB8AC3E}">
        <p14:creationId xmlns:p14="http://schemas.microsoft.com/office/powerpoint/2010/main" val="429443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5A39-C6F3-456B-97DA-032BFFD84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792EB-2996-4FEA-A4D9-4CAC5E75E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2FFDB6-78EF-4799-8AAA-7D5301488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A5B0B-7009-4CFB-BFFF-2C6D9955E76A}"/>
              </a:ext>
            </a:extLst>
          </p:cNvPr>
          <p:cNvSpPr>
            <a:spLocks noGrp="1"/>
          </p:cNvSpPr>
          <p:nvPr>
            <p:ph type="dt" sz="half" idx="10"/>
          </p:nvPr>
        </p:nvSpPr>
        <p:spPr/>
        <p:txBody>
          <a:bodyPr/>
          <a:lstStyle/>
          <a:p>
            <a:fld id="{DAEA4EF8-1EEB-4F7B-8ACB-5E10DE41CEE1}" type="datetimeFigureOut">
              <a:rPr lang="en-US" smtClean="0"/>
              <a:t>4/27/2022</a:t>
            </a:fld>
            <a:endParaRPr lang="en-US"/>
          </a:p>
        </p:txBody>
      </p:sp>
      <p:sp>
        <p:nvSpPr>
          <p:cNvPr id="6" name="Footer Placeholder 5">
            <a:extLst>
              <a:ext uri="{FF2B5EF4-FFF2-40B4-BE49-F238E27FC236}">
                <a16:creationId xmlns:a16="http://schemas.microsoft.com/office/drawing/2014/main" id="{1DA2FE08-2F8A-4646-9C80-6FB8115E5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F8A59-88FF-4818-965C-EDE8CAFE5A04}"/>
              </a:ext>
            </a:extLst>
          </p:cNvPr>
          <p:cNvSpPr>
            <a:spLocks noGrp="1"/>
          </p:cNvSpPr>
          <p:nvPr>
            <p:ph type="sldNum" sz="quarter" idx="12"/>
          </p:nvPr>
        </p:nvSpPr>
        <p:spPr/>
        <p:txBody>
          <a:bodyPr/>
          <a:lstStyle/>
          <a:p>
            <a:fld id="{0E355488-8251-48C5-8068-938BAA088BED}" type="slidenum">
              <a:rPr lang="en-US" smtClean="0"/>
              <a:t>‹#›</a:t>
            </a:fld>
            <a:endParaRPr lang="en-US"/>
          </a:p>
        </p:txBody>
      </p:sp>
    </p:spTree>
    <p:extLst>
      <p:ext uri="{BB962C8B-B14F-4D97-AF65-F5344CB8AC3E}">
        <p14:creationId xmlns:p14="http://schemas.microsoft.com/office/powerpoint/2010/main" val="42222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FF566-BC86-49A4-8281-A16656DF67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846A5F-7667-4354-887D-43C3BECF7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D85C2-141D-4653-9D23-2217CE3C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A4EF8-1EEB-4F7B-8ACB-5E10DE41CEE1}" type="datetimeFigureOut">
              <a:rPr lang="en-US" smtClean="0"/>
              <a:t>4/27/2022</a:t>
            </a:fld>
            <a:endParaRPr lang="en-US"/>
          </a:p>
        </p:txBody>
      </p:sp>
      <p:sp>
        <p:nvSpPr>
          <p:cNvPr id="5" name="Footer Placeholder 4">
            <a:extLst>
              <a:ext uri="{FF2B5EF4-FFF2-40B4-BE49-F238E27FC236}">
                <a16:creationId xmlns:a16="http://schemas.microsoft.com/office/drawing/2014/main" id="{A8591C0C-85F6-4C53-BB64-185F012A95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A61571-39D7-44C6-BF48-F66B08EB4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55488-8251-48C5-8068-938BAA088BED}" type="slidenum">
              <a:rPr lang="en-US" smtClean="0"/>
              <a:t>‹#›</a:t>
            </a:fld>
            <a:endParaRPr lang="en-US"/>
          </a:p>
        </p:txBody>
      </p:sp>
    </p:spTree>
    <p:extLst>
      <p:ext uri="{BB962C8B-B14F-4D97-AF65-F5344CB8AC3E}">
        <p14:creationId xmlns:p14="http://schemas.microsoft.com/office/powerpoint/2010/main" val="767317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EB8BF5-8BBD-4201-809C-26BC4A9A874A}"/>
              </a:ext>
            </a:extLst>
          </p:cNvPr>
          <p:cNvSpPr/>
          <p:nvPr/>
        </p:nvSpPr>
        <p:spPr>
          <a:xfrm>
            <a:off x="326500" y="3579584"/>
            <a:ext cx="5004048" cy="724912"/>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966FE30-CA67-422C-A682-47813101D9DC}"/>
              </a:ext>
            </a:extLst>
          </p:cNvPr>
          <p:cNvSpPr txBox="1"/>
          <p:nvPr/>
        </p:nvSpPr>
        <p:spPr>
          <a:xfrm>
            <a:off x="704316" y="3493235"/>
            <a:ext cx="4248415" cy="861774"/>
          </a:xfrm>
          <a:prstGeom prst="rect">
            <a:avLst/>
          </a:prstGeom>
          <a:noFill/>
        </p:spPr>
        <p:txBody>
          <a:bodyPr wrap="square" rtlCol="0">
            <a:spAutoFit/>
          </a:bodyPr>
          <a:lstStyle/>
          <a:p>
            <a:r>
              <a:rPr lang="en-IN" sz="5000" b="1" dirty="0">
                <a:solidFill>
                  <a:srgbClr val="00B0F0"/>
                </a:solidFill>
                <a:latin typeface="Bahnschrift Light" panose="020B0502040204020203" pitchFamily="34" charset="0"/>
                <a:cs typeface="Aharoni" panose="02010803020104030203" pitchFamily="2" charset="-79"/>
              </a:rPr>
              <a:t>TEAM SNAPE</a:t>
            </a:r>
            <a:endParaRPr lang="en-US" sz="5000" b="1" dirty="0">
              <a:solidFill>
                <a:srgbClr val="00B0F0"/>
              </a:solidFill>
              <a:latin typeface="Bahnschrift Light" panose="020B0502040204020203" pitchFamily="34" charset="0"/>
              <a:cs typeface="Aharoni" panose="02010803020104030203" pitchFamily="2" charset="-79"/>
            </a:endParaRPr>
          </a:p>
        </p:txBody>
      </p:sp>
      <p:pic>
        <p:nvPicPr>
          <p:cNvPr id="8" name="Picture 7">
            <a:extLst>
              <a:ext uri="{FF2B5EF4-FFF2-40B4-BE49-F238E27FC236}">
                <a16:creationId xmlns:a16="http://schemas.microsoft.com/office/drawing/2014/main" id="{34727D6E-5EB2-4B25-BA69-0F83DAE60879}"/>
              </a:ext>
            </a:extLst>
          </p:cNvPr>
          <p:cNvPicPr>
            <a:picLocks noChangeAspect="1"/>
          </p:cNvPicPr>
          <p:nvPr/>
        </p:nvPicPr>
        <p:blipFill rotWithShape="1">
          <a:blip r:embed="rId2">
            <a:extLst>
              <a:ext uri="{28A0092B-C50C-407E-A947-70E740481C1C}">
                <a14:useLocalDpi xmlns:a14="http://schemas.microsoft.com/office/drawing/2010/main" val="0"/>
              </a:ext>
            </a:extLst>
          </a:blip>
          <a:srcRect l="11291"/>
          <a:stretch/>
        </p:blipFill>
        <p:spPr>
          <a:xfrm>
            <a:off x="9363208" y="1963009"/>
            <a:ext cx="2828792" cy="4509120"/>
          </a:xfrm>
          <a:prstGeom prst="rect">
            <a:avLst/>
          </a:prstGeom>
        </p:spPr>
      </p:pic>
      <p:sp>
        <p:nvSpPr>
          <p:cNvPr id="12" name="Rectangle 11">
            <a:extLst>
              <a:ext uri="{FF2B5EF4-FFF2-40B4-BE49-F238E27FC236}">
                <a16:creationId xmlns:a16="http://schemas.microsoft.com/office/drawing/2014/main" id="{E645C751-830C-4DC1-9558-D6378D16A043}"/>
              </a:ext>
            </a:extLst>
          </p:cNvPr>
          <p:cNvSpPr/>
          <p:nvPr/>
        </p:nvSpPr>
        <p:spPr>
          <a:xfrm>
            <a:off x="0" y="6453336"/>
            <a:ext cx="12192000" cy="4046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335360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F5ADF9E-EDE6-47A0-AE16-546F88060CC1}"/>
              </a:ext>
            </a:extLst>
          </p:cNvPr>
          <p:cNvGraphicFramePr>
            <a:graphicFrameLocks noGrp="1"/>
          </p:cNvGraphicFramePr>
          <p:nvPr>
            <p:extLst>
              <p:ext uri="{D42A27DB-BD31-4B8C-83A1-F6EECF244321}">
                <p14:modId xmlns:p14="http://schemas.microsoft.com/office/powerpoint/2010/main" val="3538541567"/>
              </p:ext>
            </p:extLst>
          </p:nvPr>
        </p:nvGraphicFramePr>
        <p:xfrm>
          <a:off x="1011561" y="1704513"/>
          <a:ext cx="9245600" cy="3078480"/>
        </p:xfrm>
        <a:graphic>
          <a:graphicData uri="http://schemas.openxmlformats.org/drawingml/2006/table">
            <a:tbl>
              <a:tblPr firstRow="1">
                <a:tableStyleId>{5C22544A-7EE6-4342-B048-85BDC9FD1C3A}</a:tableStyleId>
              </a:tblPr>
              <a:tblGrid>
                <a:gridCol w="2298700">
                  <a:extLst>
                    <a:ext uri="{9D8B030D-6E8A-4147-A177-3AD203B41FA5}">
                      <a16:colId xmlns:a16="http://schemas.microsoft.com/office/drawing/2014/main" val="707406708"/>
                    </a:ext>
                  </a:extLst>
                </a:gridCol>
                <a:gridCol w="1435100">
                  <a:extLst>
                    <a:ext uri="{9D8B030D-6E8A-4147-A177-3AD203B41FA5}">
                      <a16:colId xmlns:a16="http://schemas.microsoft.com/office/drawing/2014/main" val="124950314"/>
                    </a:ext>
                  </a:extLst>
                </a:gridCol>
                <a:gridCol w="1384300">
                  <a:extLst>
                    <a:ext uri="{9D8B030D-6E8A-4147-A177-3AD203B41FA5}">
                      <a16:colId xmlns:a16="http://schemas.microsoft.com/office/drawing/2014/main" val="4154998506"/>
                    </a:ext>
                  </a:extLst>
                </a:gridCol>
                <a:gridCol w="1422400">
                  <a:extLst>
                    <a:ext uri="{9D8B030D-6E8A-4147-A177-3AD203B41FA5}">
                      <a16:colId xmlns:a16="http://schemas.microsoft.com/office/drawing/2014/main" val="3182853818"/>
                    </a:ext>
                  </a:extLst>
                </a:gridCol>
                <a:gridCol w="1320800">
                  <a:extLst>
                    <a:ext uri="{9D8B030D-6E8A-4147-A177-3AD203B41FA5}">
                      <a16:colId xmlns:a16="http://schemas.microsoft.com/office/drawing/2014/main" val="2734539068"/>
                    </a:ext>
                  </a:extLst>
                </a:gridCol>
                <a:gridCol w="1384300">
                  <a:extLst>
                    <a:ext uri="{9D8B030D-6E8A-4147-A177-3AD203B41FA5}">
                      <a16:colId xmlns:a16="http://schemas.microsoft.com/office/drawing/2014/main" val="1577136085"/>
                    </a:ext>
                  </a:extLst>
                </a:gridCol>
              </a:tblGrid>
              <a:tr h="134562">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P1 </a:t>
                      </a:r>
                      <a:endParaRPr lang="en-US" sz="1100" b="1" i="0" u="none" strike="noStrike">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P2</a:t>
                      </a:r>
                      <a:endParaRPr lang="en-US" sz="1100" b="1" i="0" u="none" strike="noStrike">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P3</a:t>
                      </a:r>
                      <a:endParaRPr lang="en-US" sz="1100" b="1" i="0" u="none" strike="noStrike">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P4</a:t>
                      </a:r>
                      <a:endParaRPr lang="en-US" sz="1100" b="1" i="0" u="none" strike="noStrike">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P5</a:t>
                      </a:r>
                      <a:endParaRPr lang="en-US" sz="1100" b="1" i="0" u="none" strike="noStrike">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9390325"/>
                  </a:ext>
                </a:extLst>
              </a:tr>
              <a:tr h="18288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For, 1 million units</a:t>
                      </a:r>
                    </a:p>
                    <a:p>
                      <a:pPr algn="l" fontAlgn="b"/>
                      <a:r>
                        <a:rPr lang="en-US" sz="1100" u="none" strike="noStrike" dirty="0">
                          <a:effectLst/>
                        </a:rPr>
                        <a:t>Transportation+ Variable costs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3,71,56,96,645.59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3,91,05,12,285.42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3,96,79,66,296.09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3,85,40,94,138.76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3,94,14,34,531.69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6958482"/>
                  </a:ext>
                </a:extLst>
              </a:tr>
              <a:tr h="182880">
                <a:tc>
                  <a:txBody>
                    <a:bodyPr/>
                    <a:lstStyle/>
                    <a:p>
                      <a:pPr algn="l" fontAlgn="b"/>
                      <a:r>
                        <a:rPr lang="en-US" sz="1100" u="none" strike="noStrike">
                          <a:effectLst/>
                        </a:rPr>
                        <a:t>Net total cost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5,48,56,96,645.59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5,44,07,32,285.42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5,69,79,66,296.09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5,34,40,94,138.76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5,64,14,34,531.69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292615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4687671"/>
                  </a:ext>
                </a:extLst>
              </a:tr>
              <a:tr h="182880">
                <a:tc>
                  <a:txBody>
                    <a:bodyPr/>
                    <a:lstStyle/>
                    <a:p>
                      <a:pPr algn="l" fontAlgn="b"/>
                      <a:r>
                        <a:rPr lang="en-US" sz="1100" u="none" strike="noStrike">
                          <a:effectLst/>
                        </a:rPr>
                        <a:t>For, 1 lakh units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8370839"/>
                  </a:ext>
                </a:extLst>
              </a:tr>
              <a:tr h="182880">
                <a:tc>
                  <a:txBody>
                    <a:bodyPr/>
                    <a:lstStyle/>
                    <a:p>
                      <a:pPr algn="l" fontAlgn="b"/>
                      <a:r>
                        <a:rPr lang="en-US" sz="1100" u="none" strike="noStrike" dirty="0">
                          <a:effectLst/>
                        </a:rPr>
                        <a:t>Transportation+ Variable costs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37,15,69,664.56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39,10,51,228.54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39,67,96,629.61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38,54,09,413.88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39,41,43,453.17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0970487"/>
                  </a:ext>
                </a:extLst>
              </a:tr>
              <a:tr h="182880">
                <a:tc>
                  <a:txBody>
                    <a:bodyPr/>
                    <a:lstStyle/>
                    <a:p>
                      <a:pPr algn="l" fontAlgn="b"/>
                      <a:r>
                        <a:rPr lang="en-IN" sz="1100" b="0" i="0" u="none" strike="noStrike" dirty="0">
                          <a:solidFill>
                            <a:srgbClr val="000000"/>
                          </a:solidFill>
                          <a:effectLst/>
                          <a:latin typeface="Calibri" panose="020F0502020204030204" pitchFamily="34" charset="0"/>
                        </a:rPr>
                        <a:t>Net Total Cost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2,14,15,69,664.56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1,92,12,71,228.54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2,12,67,96,629.61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1,87,54,09,413.88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2,09,41,43,453.17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095155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3576598"/>
                  </a:ext>
                </a:extLst>
              </a:tr>
              <a:tr h="182880">
                <a:tc>
                  <a:txBody>
                    <a:bodyPr/>
                    <a:lstStyle/>
                    <a:p>
                      <a:pPr algn="l" fontAlgn="b"/>
                      <a:r>
                        <a:rPr lang="en-US" sz="1100" u="none" strike="noStrike">
                          <a:effectLst/>
                        </a:rPr>
                        <a:t>For, 10k units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6778149"/>
                  </a:ext>
                </a:extLst>
              </a:tr>
              <a:tr h="182880">
                <a:tc>
                  <a:txBody>
                    <a:bodyPr/>
                    <a:lstStyle/>
                    <a:p>
                      <a:pPr algn="l" fontAlgn="b"/>
                      <a:r>
                        <a:rPr lang="en-US" sz="1100" u="none" strike="noStrike">
                          <a:effectLst/>
                        </a:rPr>
                        <a:t>Transportation+ Variable costs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3,71,56,966.46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3,91,05,122.85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3,96,79,662.96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3,85,40,941.39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3,94,14,345.32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1694640"/>
                  </a:ext>
                </a:extLst>
              </a:tr>
              <a:tr h="182880">
                <a:tc>
                  <a:txBody>
                    <a:bodyPr/>
                    <a:lstStyle/>
                    <a:p>
                      <a:pPr algn="l" fontAlgn="b"/>
                      <a:r>
                        <a:rPr lang="en-IN" sz="1100" b="0" i="0" u="none" strike="noStrike" dirty="0">
                          <a:solidFill>
                            <a:srgbClr val="000000"/>
                          </a:solidFill>
                          <a:effectLst/>
                          <a:latin typeface="Calibri" panose="020F0502020204030204" pitchFamily="34" charset="0"/>
                        </a:rPr>
                        <a:t>Net Total Cost</a:t>
                      </a:r>
                    </a:p>
                  </a:txBody>
                  <a:tcPr marL="7620" marR="7620" marT="7620" marB="0" anchor="b"/>
                </a:tc>
                <a:tc>
                  <a:txBody>
                    <a:bodyPr/>
                    <a:lstStyle/>
                    <a:p>
                      <a:pPr algn="r" fontAlgn="b"/>
                      <a:r>
                        <a:rPr lang="en-US" sz="1100" u="none" strike="noStrike">
                          <a:effectLst/>
                        </a:rPr>
                        <a:t>₹ 1,80,71,56,966.46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1,56,93,25,122.85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1,76,96,79,662.96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1,52,85,40,941.39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1,73,94,14,345.32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5140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813405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2391374"/>
                  </a:ext>
                </a:extLst>
              </a:tr>
              <a:tr h="182880">
                <a:tc>
                  <a:txBody>
                    <a:bodyPr/>
                    <a:lstStyle/>
                    <a:p>
                      <a:pPr algn="l" fontAlgn="b"/>
                      <a:r>
                        <a:rPr lang="en-US" sz="1100" u="none" strike="noStrike">
                          <a:effectLst/>
                        </a:rPr>
                        <a:t>For, 10mn units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0418660"/>
                  </a:ext>
                </a:extLst>
              </a:tr>
              <a:tr h="182880">
                <a:tc>
                  <a:txBody>
                    <a:bodyPr/>
                    <a:lstStyle/>
                    <a:p>
                      <a:pPr algn="l" fontAlgn="b"/>
                      <a:r>
                        <a:rPr lang="en-US" sz="1100" u="none" strike="noStrike" dirty="0">
                          <a:effectLst/>
                        </a:rPr>
                        <a:t>Transportation+ Variable costs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37,15,69,66,455.91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39,10,51,22,854.23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39,67,96,62,960.88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38,54,09,41,387.61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39,41,43,45,316.93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640901"/>
                  </a:ext>
                </a:extLst>
              </a:tr>
              <a:tr h="182880">
                <a:tc>
                  <a:txBody>
                    <a:bodyPr/>
                    <a:lstStyle/>
                    <a:p>
                      <a:pPr algn="l" fontAlgn="b"/>
                      <a:r>
                        <a:rPr lang="en-IN" sz="1100" b="0" i="0" u="none" strike="noStrike" dirty="0">
                          <a:solidFill>
                            <a:srgbClr val="000000"/>
                          </a:solidFill>
                          <a:effectLst/>
                          <a:latin typeface="Calibri" panose="020F0502020204030204" pitchFamily="34" charset="0"/>
                        </a:rPr>
                        <a:t>Net Total Cost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38,92,69,66,455.91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40,63,53,42,854.23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41,40,96,62,960.88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40,03,09,41,387.61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 41,11,43,45,316.93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4234539"/>
                  </a:ext>
                </a:extLst>
              </a:tr>
            </a:tbl>
          </a:graphicData>
        </a:graphic>
      </p:graphicFrame>
      <p:graphicFrame>
        <p:nvGraphicFramePr>
          <p:cNvPr id="6" name="Table 5">
            <a:extLst>
              <a:ext uri="{FF2B5EF4-FFF2-40B4-BE49-F238E27FC236}">
                <a16:creationId xmlns:a16="http://schemas.microsoft.com/office/drawing/2014/main" id="{796FD272-247A-4C58-9FB7-792FA383A27D}"/>
              </a:ext>
            </a:extLst>
          </p:cNvPr>
          <p:cNvGraphicFramePr>
            <a:graphicFrameLocks noGrp="1"/>
          </p:cNvGraphicFramePr>
          <p:nvPr>
            <p:extLst>
              <p:ext uri="{D42A27DB-BD31-4B8C-83A1-F6EECF244321}">
                <p14:modId xmlns:p14="http://schemas.microsoft.com/office/powerpoint/2010/main" val="3959365125"/>
              </p:ext>
            </p:extLst>
          </p:nvPr>
        </p:nvGraphicFramePr>
        <p:xfrm>
          <a:off x="1011561" y="963165"/>
          <a:ext cx="9245600" cy="548640"/>
        </p:xfrm>
        <a:graphic>
          <a:graphicData uri="http://schemas.openxmlformats.org/drawingml/2006/table">
            <a:tbl>
              <a:tblPr>
                <a:tableStyleId>{5C22544A-7EE6-4342-B048-85BDC9FD1C3A}</a:tableStyleId>
              </a:tblPr>
              <a:tblGrid>
                <a:gridCol w="2298700">
                  <a:extLst>
                    <a:ext uri="{9D8B030D-6E8A-4147-A177-3AD203B41FA5}">
                      <a16:colId xmlns:a16="http://schemas.microsoft.com/office/drawing/2014/main" val="3401315217"/>
                    </a:ext>
                  </a:extLst>
                </a:gridCol>
                <a:gridCol w="1435100">
                  <a:extLst>
                    <a:ext uri="{9D8B030D-6E8A-4147-A177-3AD203B41FA5}">
                      <a16:colId xmlns:a16="http://schemas.microsoft.com/office/drawing/2014/main" val="1149926265"/>
                    </a:ext>
                  </a:extLst>
                </a:gridCol>
                <a:gridCol w="1384300">
                  <a:extLst>
                    <a:ext uri="{9D8B030D-6E8A-4147-A177-3AD203B41FA5}">
                      <a16:colId xmlns:a16="http://schemas.microsoft.com/office/drawing/2014/main" val="3720301257"/>
                    </a:ext>
                  </a:extLst>
                </a:gridCol>
                <a:gridCol w="1422400">
                  <a:extLst>
                    <a:ext uri="{9D8B030D-6E8A-4147-A177-3AD203B41FA5}">
                      <a16:colId xmlns:a16="http://schemas.microsoft.com/office/drawing/2014/main" val="624010788"/>
                    </a:ext>
                  </a:extLst>
                </a:gridCol>
                <a:gridCol w="1320800">
                  <a:extLst>
                    <a:ext uri="{9D8B030D-6E8A-4147-A177-3AD203B41FA5}">
                      <a16:colId xmlns:a16="http://schemas.microsoft.com/office/drawing/2014/main" val="3448371605"/>
                    </a:ext>
                  </a:extLst>
                </a:gridCol>
                <a:gridCol w="1384300">
                  <a:extLst>
                    <a:ext uri="{9D8B030D-6E8A-4147-A177-3AD203B41FA5}">
                      <a16:colId xmlns:a16="http://schemas.microsoft.com/office/drawing/2014/main" val="1599460587"/>
                    </a:ext>
                  </a:extLst>
                </a:gridCol>
              </a:tblGrid>
              <a:tr h="182880">
                <a:tc>
                  <a:txBody>
                    <a:bodyPr/>
                    <a:lstStyle/>
                    <a:p>
                      <a:pPr algn="r" fontAlgn="t"/>
                      <a:r>
                        <a:rPr lang="en-US" sz="1000" u="none" strike="noStrike">
                          <a:effectLst/>
                        </a:rPr>
                        <a:t>Net variable costs/unit </a:t>
                      </a:r>
                      <a:endParaRPr lang="en-US" sz="1000" b="1" i="0" u="none" strike="noStrike">
                        <a:solidFill>
                          <a:srgbClr val="000000"/>
                        </a:solidFill>
                        <a:effectLst/>
                        <a:latin typeface="Times New Roman" panose="02020603050405020304" pitchFamily="18" charset="0"/>
                      </a:endParaRPr>
                    </a:p>
                  </a:txBody>
                  <a:tcPr marL="7620" marR="7620" marT="7620" marB="0"/>
                </a:tc>
                <a:tc>
                  <a:txBody>
                    <a:bodyPr/>
                    <a:lstStyle/>
                    <a:p>
                      <a:pPr algn="r" fontAlgn="t"/>
                      <a:r>
                        <a:rPr lang="en-US" sz="1100" u="none" strike="noStrike">
                          <a:effectLst/>
                        </a:rPr>
                        <a:t>₹ 2,245.00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US" sz="1100" u="none" strike="noStrike">
                          <a:effectLst/>
                        </a:rPr>
                        <a:t>₹ 2,230.00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US" sz="1100" u="none" strike="noStrike">
                          <a:effectLst/>
                        </a:rPr>
                        <a:t>₹ 2,205.00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US" sz="1100" u="none" strike="noStrike">
                          <a:effectLst/>
                        </a:rPr>
                        <a:t>₹ 2,275.00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US" sz="1100" u="none" strike="noStrike">
                          <a:effectLst/>
                        </a:rPr>
                        <a:t>₹ 2,215.00</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521698502"/>
                  </a:ext>
                </a:extLst>
              </a:tr>
              <a:tr h="182880">
                <a:tc>
                  <a:txBody>
                    <a:bodyPr/>
                    <a:lstStyle/>
                    <a:p>
                      <a:pPr algn="r" fontAlgn="t"/>
                      <a:endParaRPr lang="en-US" sz="1000" b="1" i="0" u="none" strike="noStrike">
                        <a:solidFill>
                          <a:srgbClr val="000000"/>
                        </a:solidFill>
                        <a:effectLst/>
                        <a:latin typeface="Times New Roman" panose="02020603050405020304" pitchFamily="18" charset="0"/>
                      </a:endParaRPr>
                    </a:p>
                  </a:txBody>
                  <a:tcPr marL="7620" marR="7620" marT="7620" marB="0"/>
                </a:tc>
                <a:tc>
                  <a:txBody>
                    <a:bodyPr/>
                    <a:lstStyle/>
                    <a:p>
                      <a:pPr algn="r" fontAlgn="t"/>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r" fontAlgn="t"/>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r" fontAlgn="t"/>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r" fontAlgn="t"/>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r" fontAlgn="t"/>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492047602"/>
                  </a:ext>
                </a:extLst>
              </a:tr>
              <a:tr h="182880">
                <a:tc>
                  <a:txBody>
                    <a:bodyPr/>
                    <a:lstStyle/>
                    <a:p>
                      <a:pPr algn="r" fontAlgn="b"/>
                      <a:r>
                        <a:rPr lang="en-US" sz="1100" u="none" strike="noStrike">
                          <a:effectLst/>
                        </a:rPr>
                        <a:t>Transportation+ Variable costs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3,715.70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3,910.51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3,967.97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3,854.09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 3,941.43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5428874"/>
                  </a:ext>
                </a:extLst>
              </a:tr>
            </a:tbl>
          </a:graphicData>
        </a:graphic>
      </p:graphicFrame>
      <p:graphicFrame>
        <p:nvGraphicFramePr>
          <p:cNvPr id="11" name="Table 10">
            <a:extLst>
              <a:ext uri="{FF2B5EF4-FFF2-40B4-BE49-F238E27FC236}">
                <a16:creationId xmlns:a16="http://schemas.microsoft.com/office/drawing/2014/main" id="{FE86E095-4708-4A46-9FBD-B8891EB16198}"/>
              </a:ext>
            </a:extLst>
          </p:cNvPr>
          <p:cNvGraphicFramePr>
            <a:graphicFrameLocks noGrp="1"/>
          </p:cNvGraphicFramePr>
          <p:nvPr>
            <p:extLst>
              <p:ext uri="{D42A27DB-BD31-4B8C-83A1-F6EECF244321}">
                <p14:modId xmlns:p14="http://schemas.microsoft.com/office/powerpoint/2010/main" val="3514044134"/>
              </p:ext>
            </p:extLst>
          </p:nvPr>
        </p:nvGraphicFramePr>
        <p:xfrm>
          <a:off x="1011561" y="770457"/>
          <a:ext cx="9245600" cy="182880"/>
        </p:xfrm>
        <a:graphic>
          <a:graphicData uri="http://schemas.openxmlformats.org/drawingml/2006/table">
            <a:tbl>
              <a:tblPr>
                <a:tableStyleId>{5C22544A-7EE6-4342-B048-85BDC9FD1C3A}</a:tableStyleId>
              </a:tblPr>
              <a:tblGrid>
                <a:gridCol w="2298700">
                  <a:extLst>
                    <a:ext uri="{9D8B030D-6E8A-4147-A177-3AD203B41FA5}">
                      <a16:colId xmlns:a16="http://schemas.microsoft.com/office/drawing/2014/main" val="2321165061"/>
                    </a:ext>
                  </a:extLst>
                </a:gridCol>
                <a:gridCol w="1435100">
                  <a:extLst>
                    <a:ext uri="{9D8B030D-6E8A-4147-A177-3AD203B41FA5}">
                      <a16:colId xmlns:a16="http://schemas.microsoft.com/office/drawing/2014/main" val="203911544"/>
                    </a:ext>
                  </a:extLst>
                </a:gridCol>
                <a:gridCol w="1384300">
                  <a:extLst>
                    <a:ext uri="{9D8B030D-6E8A-4147-A177-3AD203B41FA5}">
                      <a16:colId xmlns:a16="http://schemas.microsoft.com/office/drawing/2014/main" val="3456933098"/>
                    </a:ext>
                  </a:extLst>
                </a:gridCol>
                <a:gridCol w="1422400">
                  <a:extLst>
                    <a:ext uri="{9D8B030D-6E8A-4147-A177-3AD203B41FA5}">
                      <a16:colId xmlns:a16="http://schemas.microsoft.com/office/drawing/2014/main" val="2311033496"/>
                    </a:ext>
                  </a:extLst>
                </a:gridCol>
                <a:gridCol w="1320800">
                  <a:extLst>
                    <a:ext uri="{9D8B030D-6E8A-4147-A177-3AD203B41FA5}">
                      <a16:colId xmlns:a16="http://schemas.microsoft.com/office/drawing/2014/main" val="1584230011"/>
                    </a:ext>
                  </a:extLst>
                </a:gridCol>
                <a:gridCol w="1384300">
                  <a:extLst>
                    <a:ext uri="{9D8B030D-6E8A-4147-A177-3AD203B41FA5}">
                      <a16:colId xmlns:a16="http://schemas.microsoft.com/office/drawing/2014/main" val="2808327455"/>
                    </a:ext>
                  </a:extLst>
                </a:gridCol>
              </a:tblGrid>
              <a:tr h="182880">
                <a:tc>
                  <a:txBody>
                    <a:bodyPr/>
                    <a:lstStyle/>
                    <a:p>
                      <a:pPr algn="l" fontAlgn="t"/>
                      <a:r>
                        <a:rPr lang="en-US" sz="1000" u="none" strike="noStrike" dirty="0">
                          <a:effectLst/>
                        </a:rPr>
                        <a:t>Net transportations costs/unit</a:t>
                      </a:r>
                      <a:endParaRPr lang="en-US" sz="1000" b="1" i="0" u="none" strike="noStrike" dirty="0">
                        <a:solidFill>
                          <a:srgbClr val="000000"/>
                        </a:solidFill>
                        <a:effectLst/>
                        <a:latin typeface="Times New Roman" panose="02020603050405020304" pitchFamily="18" charset="0"/>
                      </a:endParaRPr>
                    </a:p>
                  </a:txBody>
                  <a:tcPr marL="7620" marR="7620" marT="7620" marB="0"/>
                </a:tc>
                <a:tc>
                  <a:txBody>
                    <a:bodyPr/>
                    <a:lstStyle/>
                    <a:p>
                      <a:pPr algn="r" fontAlgn="b"/>
                      <a:r>
                        <a:rPr lang="en-US" sz="1100" u="none" strike="noStrike">
                          <a:effectLst/>
                        </a:rPr>
                        <a:t>₹ 1,470.70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1,680.51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1,762.97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1,579.09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 1,726.43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1962755"/>
                  </a:ext>
                </a:extLst>
              </a:tr>
            </a:tbl>
          </a:graphicData>
        </a:graphic>
      </p:graphicFrame>
      <p:sp>
        <p:nvSpPr>
          <p:cNvPr id="12" name="TextBox 11">
            <a:extLst>
              <a:ext uri="{FF2B5EF4-FFF2-40B4-BE49-F238E27FC236}">
                <a16:creationId xmlns:a16="http://schemas.microsoft.com/office/drawing/2014/main" id="{53CBE470-5BC0-4CD4-8CCA-927CF86CD0DA}"/>
              </a:ext>
            </a:extLst>
          </p:cNvPr>
          <p:cNvSpPr txBox="1"/>
          <p:nvPr/>
        </p:nvSpPr>
        <p:spPr>
          <a:xfrm>
            <a:off x="1580225" y="5140171"/>
            <a:ext cx="8868792" cy="1323439"/>
          </a:xfrm>
          <a:prstGeom prst="rect">
            <a:avLst/>
          </a:prstGeom>
          <a:noFill/>
        </p:spPr>
        <p:txBody>
          <a:bodyPr wrap="square" rtlCol="0">
            <a:spAutoFit/>
          </a:bodyPr>
          <a:lstStyle/>
          <a:p>
            <a:pPr marL="285750" indent="-285750">
              <a:buFont typeface="Arial" panose="020B0604020202020204" pitchFamily="34" charset="0"/>
              <a:buChar char="•"/>
            </a:pPr>
            <a:r>
              <a:rPr lang="en-IN" sz="1600" i="1" dirty="0"/>
              <a:t>We can draw the conclusion that for units less than 10 million P4 is the preferable plant, but if unit productions exceed 10 million , plant P1 is </a:t>
            </a:r>
            <a:r>
              <a:rPr lang="en-IN" sz="1600" i="1" dirty="0" err="1"/>
              <a:t>favorable</a:t>
            </a:r>
            <a:r>
              <a:rPr lang="en-IN" sz="1600" i="1" dirty="0"/>
              <a:t>.</a:t>
            </a:r>
          </a:p>
          <a:p>
            <a:endParaRPr lang="en-IN" sz="1600" i="1" dirty="0"/>
          </a:p>
          <a:p>
            <a:pPr marL="285750" indent="-285750">
              <a:buFont typeface="Arial" panose="020B0604020202020204" pitchFamily="34" charset="0"/>
              <a:buChar char="•"/>
            </a:pPr>
            <a:r>
              <a:rPr lang="en-IN" sz="1600" i="1" dirty="0"/>
              <a:t>This difference is mainly caused by relatively transportation and variable costs per unit of plant P4, which becomes the dominating factor when more units are produced.</a:t>
            </a:r>
            <a:endParaRPr lang="en-US" sz="1600" i="1" dirty="0"/>
          </a:p>
        </p:txBody>
      </p:sp>
      <p:sp>
        <p:nvSpPr>
          <p:cNvPr id="13" name="Rectangle 12">
            <a:extLst>
              <a:ext uri="{FF2B5EF4-FFF2-40B4-BE49-F238E27FC236}">
                <a16:creationId xmlns:a16="http://schemas.microsoft.com/office/drawing/2014/main" id="{E737EB82-64D8-4474-839B-B8C2935C42B9}"/>
              </a:ext>
            </a:extLst>
          </p:cNvPr>
          <p:cNvSpPr/>
          <p:nvPr/>
        </p:nvSpPr>
        <p:spPr>
          <a:xfrm>
            <a:off x="0" y="201417"/>
            <a:ext cx="2565647" cy="472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CONCLUSION TO Q6</a:t>
            </a:r>
          </a:p>
        </p:txBody>
      </p:sp>
    </p:spTree>
    <p:extLst>
      <p:ext uri="{BB962C8B-B14F-4D97-AF65-F5344CB8AC3E}">
        <p14:creationId xmlns:p14="http://schemas.microsoft.com/office/powerpoint/2010/main" val="412648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9C126B35-B89E-4E67-810E-89ED7BA331A0}"/>
              </a:ext>
            </a:extLst>
          </p:cNvPr>
          <p:cNvGraphicFramePr>
            <a:graphicFrameLocks noChangeAspect="1"/>
          </p:cNvGraphicFramePr>
          <p:nvPr>
            <p:extLst>
              <p:ext uri="{D42A27DB-BD31-4B8C-83A1-F6EECF244321}">
                <p14:modId xmlns:p14="http://schemas.microsoft.com/office/powerpoint/2010/main" val="2861492936"/>
              </p:ext>
            </p:extLst>
          </p:nvPr>
        </p:nvGraphicFramePr>
        <p:xfrm>
          <a:off x="160338" y="576263"/>
          <a:ext cx="10025062" cy="5121275"/>
        </p:xfrm>
        <a:graphic>
          <a:graphicData uri="http://schemas.openxmlformats.org/presentationml/2006/ole">
            <mc:AlternateContent xmlns:mc="http://schemas.openxmlformats.org/markup-compatibility/2006">
              <mc:Choice xmlns:v="urn:schemas-microsoft-com:vml" Requires="v">
                <p:oleObj name="Worksheet" r:id="rId2" imgW="12192142" imgH="6225650" progId="Excel.Sheet.12">
                  <p:embed/>
                </p:oleObj>
              </mc:Choice>
              <mc:Fallback>
                <p:oleObj name="Worksheet" r:id="rId2" imgW="12192142" imgH="6225650" progId="Excel.Sheet.12">
                  <p:embed/>
                  <p:pic>
                    <p:nvPicPr>
                      <p:cNvPr id="0" name=""/>
                      <p:cNvPicPr/>
                      <p:nvPr/>
                    </p:nvPicPr>
                    <p:blipFill>
                      <a:blip r:embed="rId3"/>
                      <a:stretch>
                        <a:fillRect/>
                      </a:stretch>
                    </p:blipFill>
                    <p:spPr>
                      <a:xfrm>
                        <a:off x="160338" y="576263"/>
                        <a:ext cx="10025062" cy="5121275"/>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0C88361E-B374-4146-A5E8-E7A784131324}"/>
              </a:ext>
            </a:extLst>
          </p:cNvPr>
          <p:cNvSpPr/>
          <p:nvPr/>
        </p:nvSpPr>
        <p:spPr>
          <a:xfrm>
            <a:off x="0" y="72161"/>
            <a:ext cx="2651760" cy="2834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DASHBOARD (SALES DATA)</a:t>
            </a:r>
          </a:p>
        </p:txBody>
      </p:sp>
      <p:sp>
        <p:nvSpPr>
          <p:cNvPr id="8" name="TextBox 7">
            <a:extLst>
              <a:ext uri="{FF2B5EF4-FFF2-40B4-BE49-F238E27FC236}">
                <a16:creationId xmlns:a16="http://schemas.microsoft.com/office/drawing/2014/main" id="{664C047E-5E19-4CD0-B75C-D22ADAF87D51}"/>
              </a:ext>
            </a:extLst>
          </p:cNvPr>
          <p:cNvSpPr txBox="1"/>
          <p:nvPr/>
        </p:nvSpPr>
        <p:spPr>
          <a:xfrm>
            <a:off x="2651760" y="72161"/>
            <a:ext cx="3129383" cy="307777"/>
          </a:xfrm>
          <a:prstGeom prst="rect">
            <a:avLst/>
          </a:prstGeom>
          <a:noFill/>
        </p:spPr>
        <p:txBody>
          <a:bodyPr wrap="none" rtlCol="0">
            <a:spAutoFit/>
          </a:bodyPr>
          <a:lstStyle/>
          <a:p>
            <a:r>
              <a:rPr lang="en-IN" sz="1400" dirty="0">
                <a:solidFill>
                  <a:srgbClr val="C00000"/>
                </a:solidFill>
              </a:rPr>
              <a:t>*Double click below on sheet to activate</a:t>
            </a:r>
            <a:endParaRPr lang="en-US" sz="1400" dirty="0">
              <a:solidFill>
                <a:srgbClr val="C00000"/>
              </a:solidFill>
            </a:endParaRPr>
          </a:p>
        </p:txBody>
      </p:sp>
    </p:spTree>
    <p:extLst>
      <p:ext uri="{BB962C8B-B14F-4D97-AF65-F5344CB8AC3E}">
        <p14:creationId xmlns:p14="http://schemas.microsoft.com/office/powerpoint/2010/main" val="398383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7461-A87D-4AA6-83A9-69823BBF85CF}"/>
              </a:ext>
            </a:extLst>
          </p:cNvPr>
          <p:cNvSpPr txBox="1"/>
          <p:nvPr/>
        </p:nvSpPr>
        <p:spPr>
          <a:xfrm>
            <a:off x="609600" y="822960"/>
            <a:ext cx="89408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Pandas has been used in this question to filter data and create a final sorted table</a:t>
            </a:r>
          </a:p>
        </p:txBody>
      </p:sp>
      <p:sp>
        <p:nvSpPr>
          <p:cNvPr id="7" name="Rectangle 6">
            <a:extLst>
              <a:ext uri="{FF2B5EF4-FFF2-40B4-BE49-F238E27FC236}">
                <a16:creationId xmlns:a16="http://schemas.microsoft.com/office/drawing/2014/main" id="{641C208A-5CCC-4BB3-872E-31025CE847CE}"/>
              </a:ext>
            </a:extLst>
          </p:cNvPr>
          <p:cNvSpPr/>
          <p:nvPr/>
        </p:nvSpPr>
        <p:spPr>
          <a:xfrm>
            <a:off x="0" y="244881"/>
            <a:ext cx="3789680" cy="578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NIT Jamshedpur Customer Segment</a:t>
            </a:r>
          </a:p>
        </p:txBody>
      </p:sp>
      <p:pic>
        <p:nvPicPr>
          <p:cNvPr id="9" name="Picture 8">
            <a:extLst>
              <a:ext uri="{FF2B5EF4-FFF2-40B4-BE49-F238E27FC236}">
                <a16:creationId xmlns:a16="http://schemas.microsoft.com/office/drawing/2014/main" id="{CFCD4582-F469-4EAE-BD45-C5D6320500E4}"/>
              </a:ext>
            </a:extLst>
          </p:cNvPr>
          <p:cNvPicPr>
            <a:picLocks noChangeAspect="1"/>
          </p:cNvPicPr>
          <p:nvPr/>
        </p:nvPicPr>
        <p:blipFill>
          <a:blip r:embed="rId2"/>
          <a:stretch>
            <a:fillRect/>
          </a:stretch>
        </p:blipFill>
        <p:spPr>
          <a:xfrm>
            <a:off x="1595199" y="1228709"/>
            <a:ext cx="9668977" cy="2200291"/>
          </a:xfrm>
          <a:prstGeom prst="rect">
            <a:avLst/>
          </a:prstGeom>
        </p:spPr>
      </p:pic>
      <p:pic>
        <p:nvPicPr>
          <p:cNvPr id="11" name="Picture 10">
            <a:extLst>
              <a:ext uri="{FF2B5EF4-FFF2-40B4-BE49-F238E27FC236}">
                <a16:creationId xmlns:a16="http://schemas.microsoft.com/office/drawing/2014/main" id="{71764549-FA40-4151-A6A5-BD71DFB9E687}"/>
              </a:ext>
            </a:extLst>
          </p:cNvPr>
          <p:cNvPicPr>
            <a:picLocks noChangeAspect="1"/>
          </p:cNvPicPr>
          <p:nvPr/>
        </p:nvPicPr>
        <p:blipFill>
          <a:blip r:embed="rId3"/>
          <a:stretch>
            <a:fillRect/>
          </a:stretch>
        </p:blipFill>
        <p:spPr>
          <a:xfrm>
            <a:off x="1595199" y="3595783"/>
            <a:ext cx="8118266" cy="3164107"/>
          </a:xfrm>
          <a:prstGeom prst="rect">
            <a:avLst/>
          </a:prstGeom>
        </p:spPr>
      </p:pic>
      <p:sp>
        <p:nvSpPr>
          <p:cNvPr id="12" name="TextBox 11">
            <a:extLst>
              <a:ext uri="{FF2B5EF4-FFF2-40B4-BE49-F238E27FC236}">
                <a16:creationId xmlns:a16="http://schemas.microsoft.com/office/drawing/2014/main" id="{3CADE68F-E347-4522-9D83-4D2F7AFC15CE}"/>
              </a:ext>
            </a:extLst>
          </p:cNvPr>
          <p:cNvSpPr txBox="1"/>
          <p:nvPr/>
        </p:nvSpPr>
        <p:spPr>
          <a:xfrm>
            <a:off x="162560" y="4808504"/>
            <a:ext cx="1517980" cy="369332"/>
          </a:xfrm>
          <a:prstGeom prst="rect">
            <a:avLst/>
          </a:prstGeom>
          <a:noFill/>
        </p:spPr>
        <p:txBody>
          <a:bodyPr wrap="none" rtlCol="0">
            <a:spAutoFit/>
          </a:bodyPr>
          <a:lstStyle/>
          <a:p>
            <a:pPr marL="285750" indent="-285750">
              <a:buFont typeface="Wingdings" panose="05000000000000000000" pitchFamily="2" charset="2"/>
              <a:buChar char="Ø"/>
            </a:pPr>
            <a:r>
              <a:rPr lang="en-IN" dirty="0"/>
              <a:t>Final Table </a:t>
            </a:r>
            <a:endParaRPr lang="en-US" dirty="0"/>
          </a:p>
        </p:txBody>
      </p:sp>
      <p:sp>
        <p:nvSpPr>
          <p:cNvPr id="13" name="TextBox 12">
            <a:extLst>
              <a:ext uri="{FF2B5EF4-FFF2-40B4-BE49-F238E27FC236}">
                <a16:creationId xmlns:a16="http://schemas.microsoft.com/office/drawing/2014/main" id="{A1BDF978-CA07-425C-BD11-8C23BB3AD757}"/>
              </a:ext>
            </a:extLst>
          </p:cNvPr>
          <p:cNvSpPr txBox="1"/>
          <p:nvPr/>
        </p:nvSpPr>
        <p:spPr>
          <a:xfrm>
            <a:off x="131744" y="1864830"/>
            <a:ext cx="955711" cy="369332"/>
          </a:xfrm>
          <a:prstGeom prst="rect">
            <a:avLst/>
          </a:prstGeom>
          <a:noFill/>
        </p:spPr>
        <p:txBody>
          <a:bodyPr wrap="none" rtlCol="0">
            <a:spAutoFit/>
          </a:bodyPr>
          <a:lstStyle/>
          <a:p>
            <a:pPr marL="285750" indent="-285750">
              <a:buFont typeface="Wingdings" panose="05000000000000000000" pitchFamily="2" charset="2"/>
              <a:buChar char="Ø"/>
            </a:pPr>
            <a:r>
              <a:rPr lang="en-IN" dirty="0"/>
              <a:t>Code</a:t>
            </a:r>
            <a:endParaRPr lang="en-US" dirty="0"/>
          </a:p>
        </p:txBody>
      </p:sp>
    </p:spTree>
    <p:extLst>
      <p:ext uri="{BB962C8B-B14F-4D97-AF65-F5344CB8AC3E}">
        <p14:creationId xmlns:p14="http://schemas.microsoft.com/office/powerpoint/2010/main" val="389026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B593DF9-97AF-49D0-B70A-7D89ACFE7B9E}"/>
              </a:ext>
            </a:extLst>
          </p:cNvPr>
          <p:cNvSpPr>
            <a:spLocks noChangeArrowheads="1"/>
          </p:cNvSpPr>
          <p:nvPr/>
        </p:nvSpPr>
        <p:spPr bwMode="auto">
          <a:xfrm>
            <a:off x="873760" y="3962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Diagram 4">
            <a:extLst>
              <a:ext uri="{FF2B5EF4-FFF2-40B4-BE49-F238E27FC236}">
                <a16:creationId xmlns:a16="http://schemas.microsoft.com/office/drawing/2014/main" id="{7D493F4C-4E92-4B4C-AEEE-AF3B77860388}"/>
              </a:ext>
            </a:extLst>
          </p:cNvPr>
          <p:cNvGraphicFramePr/>
          <p:nvPr>
            <p:extLst>
              <p:ext uri="{D42A27DB-BD31-4B8C-83A1-F6EECF244321}">
                <p14:modId xmlns:p14="http://schemas.microsoft.com/office/powerpoint/2010/main" val="3743906017"/>
              </p:ext>
            </p:extLst>
          </p:nvPr>
        </p:nvGraphicFramePr>
        <p:xfrm>
          <a:off x="873760" y="594360"/>
          <a:ext cx="10901680" cy="4326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3">
            <a:extLst>
              <a:ext uri="{FF2B5EF4-FFF2-40B4-BE49-F238E27FC236}">
                <a16:creationId xmlns:a16="http://schemas.microsoft.com/office/drawing/2014/main" id="{95971E04-BFDF-4DBF-BE05-3E257895222B}"/>
              </a:ext>
            </a:extLst>
          </p:cNvPr>
          <p:cNvSpPr>
            <a:spLocks noChangeArrowheads="1"/>
          </p:cNvSpPr>
          <p:nvPr/>
        </p:nvSpPr>
        <p:spPr bwMode="auto">
          <a:xfrm>
            <a:off x="1270000" y="4845933"/>
            <a:ext cx="812241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Average net spend by High spend ability student is estimated to be Rs.100/day</a:t>
            </a:r>
            <a:endParaRPr kumimoji="0" lang="en-US" altLang="en-US" sz="110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Average net spend by Medium spend ability student is estimated to be  Rs.70/day</a:t>
            </a:r>
            <a:endParaRPr kumimoji="0" lang="en-US" altLang="en-US" sz="11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Calibri" panose="020F0502020204030204" pitchFamily="34" charset="0"/>
                <a:ea typeface="Calibri" panose="020F0502020204030204" pitchFamily="34" charset="0"/>
                <a:cs typeface="Mangal" panose="02040503050203030202" pitchFamily="18" charset="0"/>
              </a:rPr>
              <a:t>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Total Cashflow in a single day = 85*100 + 94*70</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 Rs 15,080</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C9842CD2-3B91-4F62-B8E0-400F1191835E}"/>
              </a:ext>
            </a:extLst>
          </p:cNvPr>
          <p:cNvSpPr/>
          <p:nvPr/>
        </p:nvSpPr>
        <p:spPr>
          <a:xfrm>
            <a:off x="0" y="194081"/>
            <a:ext cx="2692400" cy="578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Guesstimate Flowchart</a:t>
            </a:r>
          </a:p>
        </p:txBody>
      </p:sp>
    </p:spTree>
    <p:extLst>
      <p:ext uri="{BB962C8B-B14F-4D97-AF65-F5344CB8AC3E}">
        <p14:creationId xmlns:p14="http://schemas.microsoft.com/office/powerpoint/2010/main" val="255495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8DF2D1-F767-4356-9434-895DE22AB2DC}"/>
              </a:ext>
            </a:extLst>
          </p:cNvPr>
          <p:cNvSpPr/>
          <p:nvPr/>
        </p:nvSpPr>
        <p:spPr>
          <a:xfrm>
            <a:off x="0" y="264161"/>
            <a:ext cx="4988560" cy="812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C96F413-498D-447B-88AE-2CB3BF46E975}"/>
              </a:ext>
            </a:extLst>
          </p:cNvPr>
          <p:cNvSpPr txBox="1"/>
          <p:nvPr/>
        </p:nvSpPr>
        <p:spPr>
          <a:xfrm>
            <a:off x="568960" y="432034"/>
            <a:ext cx="4013200" cy="477054"/>
          </a:xfrm>
          <a:prstGeom prst="rect">
            <a:avLst/>
          </a:prstGeom>
          <a:noFill/>
        </p:spPr>
        <p:txBody>
          <a:bodyPr wrap="square" rtlCol="0">
            <a:spAutoFit/>
          </a:bodyPr>
          <a:lstStyle/>
          <a:p>
            <a:r>
              <a:rPr lang="en-US" sz="2500" dirty="0"/>
              <a:t>Helen Dun Consulting Group</a:t>
            </a:r>
          </a:p>
        </p:txBody>
      </p:sp>
      <p:sp>
        <p:nvSpPr>
          <p:cNvPr id="5" name="TextBox 4">
            <a:extLst>
              <a:ext uri="{FF2B5EF4-FFF2-40B4-BE49-F238E27FC236}">
                <a16:creationId xmlns:a16="http://schemas.microsoft.com/office/drawing/2014/main" id="{95B368B5-322F-4B1F-9B13-BED18286E042}"/>
              </a:ext>
            </a:extLst>
          </p:cNvPr>
          <p:cNvSpPr txBox="1"/>
          <p:nvPr/>
        </p:nvSpPr>
        <p:spPr>
          <a:xfrm>
            <a:off x="568960" y="1513959"/>
            <a:ext cx="6238240" cy="369332"/>
          </a:xfrm>
          <a:prstGeom prst="rect">
            <a:avLst/>
          </a:prstGeom>
          <a:noFill/>
        </p:spPr>
        <p:txBody>
          <a:bodyPr wrap="square" rtlCol="0">
            <a:spAutoFit/>
          </a:bodyPr>
          <a:lstStyle/>
          <a:p>
            <a:r>
              <a:rPr lang="en-US" b="1" dirty="0"/>
              <a:t>Brief strategy about the framework being used.</a:t>
            </a:r>
          </a:p>
        </p:txBody>
      </p:sp>
      <p:sp>
        <p:nvSpPr>
          <p:cNvPr id="7" name="TextBox 6">
            <a:extLst>
              <a:ext uri="{FF2B5EF4-FFF2-40B4-BE49-F238E27FC236}">
                <a16:creationId xmlns:a16="http://schemas.microsoft.com/office/drawing/2014/main" id="{466DD1EB-ED13-4ABF-AB0E-1F11E8A21E1D}"/>
              </a:ext>
            </a:extLst>
          </p:cNvPr>
          <p:cNvSpPr txBox="1"/>
          <p:nvPr/>
        </p:nvSpPr>
        <p:spPr>
          <a:xfrm>
            <a:off x="568960" y="2204720"/>
            <a:ext cx="9956800" cy="2862322"/>
          </a:xfrm>
          <a:prstGeom prst="rect">
            <a:avLst/>
          </a:prstGeom>
          <a:noFill/>
        </p:spPr>
        <p:txBody>
          <a:bodyPr wrap="square" rtlCol="0">
            <a:spAutoFit/>
          </a:bodyPr>
          <a:lstStyle/>
          <a:p>
            <a:r>
              <a:rPr lang="en-US" sz="1800" dirty="0"/>
              <a:t>Helen Dun Consulting </a:t>
            </a:r>
            <a:r>
              <a:rPr lang="en-US" dirty="0"/>
              <a:t>Group </a:t>
            </a:r>
            <a:r>
              <a:rPr lang="en-US" sz="1800" dirty="0"/>
              <a:t>prides itself on its thorough research and analysis of its clients problems. We believe every problem is unique as is the client. </a:t>
            </a:r>
            <a:r>
              <a:rPr lang="en-US" dirty="0"/>
              <a:t>While we are experts in data analysis and solving problems it presents, our true specialty lies in seeing what data hides.</a:t>
            </a:r>
          </a:p>
          <a:p>
            <a:endParaRPr lang="en-US" sz="1800" dirty="0"/>
          </a:p>
          <a:p>
            <a:r>
              <a:rPr lang="en-US" dirty="0"/>
              <a:t>Knowing the measures PrimaPlanta takes to ensure  consistency in quality, demand-study, marketing approach, and appeal to the youth, working with them is always expected to be a learning opportunity. </a:t>
            </a:r>
          </a:p>
          <a:p>
            <a:endParaRPr lang="en-US" sz="1800" dirty="0"/>
          </a:p>
          <a:p>
            <a:r>
              <a:rPr lang="en-US" dirty="0"/>
              <a:t>PrimaPlanta’s ambitions to expand into a new market shall also need a guiding hand, so that it does not fall into the quicksand of market entry. Our purpose shall be to highlight problems that PrimaPlanta may face and also provide solutions that give PrimaPlanta an edge over its competitors. </a:t>
            </a:r>
            <a:endParaRPr lang="en-US" sz="1800" dirty="0"/>
          </a:p>
        </p:txBody>
      </p:sp>
    </p:spTree>
    <p:extLst>
      <p:ext uri="{BB962C8B-B14F-4D97-AF65-F5344CB8AC3E}">
        <p14:creationId xmlns:p14="http://schemas.microsoft.com/office/powerpoint/2010/main" val="329738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BD1A60-DBCE-4A6E-8416-FEE01D201DC2}"/>
              </a:ext>
            </a:extLst>
          </p:cNvPr>
          <p:cNvSpPr/>
          <p:nvPr/>
        </p:nvSpPr>
        <p:spPr>
          <a:xfrm>
            <a:off x="0" y="3350534"/>
            <a:ext cx="1908699" cy="472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Question 2.1</a:t>
            </a:r>
          </a:p>
        </p:txBody>
      </p:sp>
      <p:graphicFrame>
        <p:nvGraphicFramePr>
          <p:cNvPr id="8" name="Table 7">
            <a:extLst>
              <a:ext uri="{FF2B5EF4-FFF2-40B4-BE49-F238E27FC236}">
                <a16:creationId xmlns:a16="http://schemas.microsoft.com/office/drawing/2014/main" id="{48910040-A169-4A9F-9762-0F718F3E6AA7}"/>
              </a:ext>
            </a:extLst>
          </p:cNvPr>
          <p:cNvGraphicFramePr>
            <a:graphicFrameLocks noGrp="1"/>
          </p:cNvGraphicFramePr>
          <p:nvPr>
            <p:extLst>
              <p:ext uri="{D42A27DB-BD31-4B8C-83A1-F6EECF244321}">
                <p14:modId xmlns:p14="http://schemas.microsoft.com/office/powerpoint/2010/main" val="1379054168"/>
              </p:ext>
            </p:extLst>
          </p:nvPr>
        </p:nvGraphicFramePr>
        <p:xfrm>
          <a:off x="1358284" y="965446"/>
          <a:ext cx="8850667" cy="1253748"/>
        </p:xfrm>
        <a:graphic>
          <a:graphicData uri="http://schemas.openxmlformats.org/drawingml/2006/table">
            <a:tbl>
              <a:tblPr firstRow="1" lastCol="1" bandCol="1">
                <a:tableStyleId>{21E4AEA4-8DFA-4A89-87EB-49C32662AFE0}</a:tableStyleId>
              </a:tblPr>
              <a:tblGrid>
                <a:gridCol w="2143427">
                  <a:extLst>
                    <a:ext uri="{9D8B030D-6E8A-4147-A177-3AD203B41FA5}">
                      <a16:colId xmlns:a16="http://schemas.microsoft.com/office/drawing/2014/main" val="4156710791"/>
                    </a:ext>
                  </a:extLst>
                </a:gridCol>
                <a:gridCol w="1216214">
                  <a:extLst>
                    <a:ext uri="{9D8B030D-6E8A-4147-A177-3AD203B41FA5}">
                      <a16:colId xmlns:a16="http://schemas.microsoft.com/office/drawing/2014/main" val="250125150"/>
                    </a:ext>
                  </a:extLst>
                </a:gridCol>
                <a:gridCol w="1360715">
                  <a:extLst>
                    <a:ext uri="{9D8B030D-6E8A-4147-A177-3AD203B41FA5}">
                      <a16:colId xmlns:a16="http://schemas.microsoft.com/office/drawing/2014/main" val="1259488854"/>
                    </a:ext>
                  </a:extLst>
                </a:gridCol>
                <a:gridCol w="1083755">
                  <a:extLst>
                    <a:ext uri="{9D8B030D-6E8A-4147-A177-3AD203B41FA5}">
                      <a16:colId xmlns:a16="http://schemas.microsoft.com/office/drawing/2014/main" val="4014947548"/>
                    </a:ext>
                  </a:extLst>
                </a:gridCol>
                <a:gridCol w="1204172">
                  <a:extLst>
                    <a:ext uri="{9D8B030D-6E8A-4147-A177-3AD203B41FA5}">
                      <a16:colId xmlns:a16="http://schemas.microsoft.com/office/drawing/2014/main" val="2699890986"/>
                    </a:ext>
                  </a:extLst>
                </a:gridCol>
                <a:gridCol w="1842384">
                  <a:extLst>
                    <a:ext uri="{9D8B030D-6E8A-4147-A177-3AD203B41FA5}">
                      <a16:colId xmlns:a16="http://schemas.microsoft.com/office/drawing/2014/main" val="1639851675"/>
                    </a:ext>
                  </a:extLst>
                </a:gridCol>
              </a:tblGrid>
              <a:tr h="227712">
                <a:tc>
                  <a:txBody>
                    <a:bodyPr/>
                    <a:lstStyle/>
                    <a:p>
                      <a:pPr algn="l" fontAlgn="b"/>
                      <a:r>
                        <a:rPr lang="en-US" sz="1100" u="none" strike="noStrike">
                          <a:effectLst/>
                        </a:rPr>
                        <a:t>PRICE</a:t>
                      </a:r>
                      <a:endParaRPr lang="en-US" sz="1100" b="0"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C1 (in Crores)</a:t>
                      </a:r>
                      <a:endParaRPr lang="en-US" sz="1100" b="0"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C2 (in Crores)</a:t>
                      </a:r>
                      <a:endParaRPr lang="en-US" sz="1100" b="0"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C3 (in Crores)</a:t>
                      </a:r>
                      <a:endParaRPr lang="en-US" sz="1100" b="0"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C4 (in Crores) </a:t>
                      </a:r>
                      <a:endParaRPr lang="en-US" sz="1100" b="0"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Net Revenue lost by Competitors (in crores)</a:t>
                      </a:r>
                      <a:endParaRPr lang="en-US" sz="1100" b="0"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15284213"/>
                  </a:ext>
                </a:extLst>
              </a:tr>
              <a:tr h="227712">
                <a:tc>
                  <a:txBody>
                    <a:bodyPr/>
                    <a:lstStyle/>
                    <a:p>
                      <a:pPr algn="r" fontAlgn="b"/>
                      <a:r>
                        <a:rPr lang="en-US" sz="1100" u="none" strike="noStrike">
                          <a:effectLst/>
                        </a:rPr>
                        <a:t>₹ 24.00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8934257"/>
                  </a:ext>
                </a:extLst>
              </a:tr>
              <a:tr h="227712">
                <a:tc>
                  <a:txBody>
                    <a:bodyPr/>
                    <a:lstStyle/>
                    <a:p>
                      <a:pPr algn="r" fontAlgn="b"/>
                      <a:r>
                        <a:rPr lang="en-US" sz="1100" u="none" strike="noStrike">
                          <a:effectLst/>
                        </a:rPr>
                        <a:t>₹ 20.00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6017036"/>
                  </a:ext>
                </a:extLst>
              </a:tr>
              <a:tr h="227712">
                <a:tc>
                  <a:txBody>
                    <a:bodyPr/>
                    <a:lstStyle/>
                    <a:p>
                      <a:pPr algn="r" fontAlgn="b"/>
                      <a:r>
                        <a:rPr lang="en-US" sz="1100" u="none" strike="noStrike">
                          <a:effectLst/>
                        </a:rPr>
                        <a:t>₹ 26.00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3211445"/>
                  </a:ext>
                </a:extLst>
              </a:tr>
              <a:tr h="227712">
                <a:tc>
                  <a:txBody>
                    <a:bodyPr/>
                    <a:lstStyle/>
                    <a:p>
                      <a:pPr algn="r" fontAlgn="b"/>
                      <a:r>
                        <a:rPr lang="en-US" sz="1100" u="none" strike="noStrike">
                          <a:effectLst/>
                        </a:rPr>
                        <a:t>₹ 30.00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2704680"/>
                  </a:ext>
                </a:extLst>
              </a:tr>
            </a:tbl>
          </a:graphicData>
        </a:graphic>
      </p:graphicFrame>
      <p:sp>
        <p:nvSpPr>
          <p:cNvPr id="11" name="TextBox 10">
            <a:extLst>
              <a:ext uri="{FF2B5EF4-FFF2-40B4-BE49-F238E27FC236}">
                <a16:creationId xmlns:a16="http://schemas.microsoft.com/office/drawing/2014/main" id="{D853FE6B-5D40-46E7-B9FE-3BD8AFADF00D}"/>
              </a:ext>
            </a:extLst>
          </p:cNvPr>
          <p:cNvSpPr txBox="1"/>
          <p:nvPr/>
        </p:nvSpPr>
        <p:spPr>
          <a:xfrm>
            <a:off x="1420427" y="2332605"/>
            <a:ext cx="8788524"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optimal price to sell PrimaPlanta is Rs. 24</a:t>
            </a:r>
          </a:p>
          <a:p>
            <a:pPr marL="285750" indent="-285750">
              <a:buFont typeface="Arial" panose="020B0604020202020204" pitchFamily="34" charset="0"/>
              <a:buChar char="•"/>
            </a:pPr>
            <a:r>
              <a:rPr lang="en-IN" dirty="0"/>
              <a:t>This price draws off the maximum revenue from PrimaP’s competitors.</a:t>
            </a:r>
          </a:p>
        </p:txBody>
      </p:sp>
      <p:graphicFrame>
        <p:nvGraphicFramePr>
          <p:cNvPr id="13" name="Table 12">
            <a:extLst>
              <a:ext uri="{FF2B5EF4-FFF2-40B4-BE49-F238E27FC236}">
                <a16:creationId xmlns:a16="http://schemas.microsoft.com/office/drawing/2014/main" id="{D00809E7-27CB-42A6-8728-012454840E96}"/>
              </a:ext>
            </a:extLst>
          </p:cNvPr>
          <p:cNvGraphicFramePr>
            <a:graphicFrameLocks noGrp="1"/>
          </p:cNvGraphicFramePr>
          <p:nvPr>
            <p:extLst>
              <p:ext uri="{D42A27DB-BD31-4B8C-83A1-F6EECF244321}">
                <p14:modId xmlns:p14="http://schemas.microsoft.com/office/powerpoint/2010/main" val="3341428523"/>
              </p:ext>
            </p:extLst>
          </p:nvPr>
        </p:nvGraphicFramePr>
        <p:xfrm>
          <a:off x="1288248" y="4454258"/>
          <a:ext cx="4978400" cy="914400"/>
        </p:xfrm>
        <a:graphic>
          <a:graphicData uri="http://schemas.openxmlformats.org/drawingml/2006/table">
            <a:tbl>
              <a:tblPr firstRow="1" bandCol="1">
                <a:tableStyleId>{5C22544A-7EE6-4342-B048-85BDC9FD1C3A}</a:tableStyleId>
              </a:tblPr>
              <a:tblGrid>
                <a:gridCol w="1554658">
                  <a:extLst>
                    <a:ext uri="{9D8B030D-6E8A-4147-A177-3AD203B41FA5}">
                      <a16:colId xmlns:a16="http://schemas.microsoft.com/office/drawing/2014/main" val="1395303261"/>
                    </a:ext>
                  </a:extLst>
                </a:gridCol>
                <a:gridCol w="1554658">
                  <a:extLst>
                    <a:ext uri="{9D8B030D-6E8A-4147-A177-3AD203B41FA5}">
                      <a16:colId xmlns:a16="http://schemas.microsoft.com/office/drawing/2014/main" val="298367982"/>
                    </a:ext>
                  </a:extLst>
                </a:gridCol>
                <a:gridCol w="882138">
                  <a:extLst>
                    <a:ext uri="{9D8B030D-6E8A-4147-A177-3AD203B41FA5}">
                      <a16:colId xmlns:a16="http://schemas.microsoft.com/office/drawing/2014/main" val="12014160"/>
                    </a:ext>
                  </a:extLst>
                </a:gridCol>
                <a:gridCol w="986946">
                  <a:extLst>
                    <a:ext uri="{9D8B030D-6E8A-4147-A177-3AD203B41FA5}">
                      <a16:colId xmlns:a16="http://schemas.microsoft.com/office/drawing/2014/main" val="516629163"/>
                    </a:ext>
                  </a:extLst>
                </a:gridCol>
              </a:tblGrid>
              <a:tr h="182880">
                <a:tc>
                  <a:txBody>
                    <a:bodyPr/>
                    <a:lstStyle/>
                    <a:p>
                      <a:pPr algn="l" fontAlgn="b"/>
                      <a:r>
                        <a:rPr lang="en-IN" sz="1100" b="1" i="0" u="none" strike="noStrike" dirty="0">
                          <a:solidFill>
                            <a:schemeClr val="bg1"/>
                          </a:solidFill>
                          <a:effectLst/>
                          <a:latin typeface="Calibri" panose="020F0502020204030204" pitchFamily="34" charset="0"/>
                        </a:rPr>
                        <a:t>Rank</a:t>
                      </a:r>
                    </a:p>
                  </a:txBody>
                  <a:tcPr marL="7620" marR="7620" marT="7620" marB="0" anchor="b"/>
                </a:tc>
                <a:tc>
                  <a:txBody>
                    <a:bodyPr/>
                    <a:lstStyle/>
                    <a:p>
                      <a:pPr algn="l" fontAlgn="b"/>
                      <a:r>
                        <a:rPr lang="en-US" sz="1100" u="none" strike="noStrike" dirty="0">
                          <a:effectLst/>
                        </a:rPr>
                        <a:t>Company</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Revenue %</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Revenue (in Cr)</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9419141"/>
                  </a:ext>
                </a:extLst>
              </a:tr>
              <a:tr h="182880">
                <a:tc>
                  <a:txBody>
                    <a:bodyPr/>
                    <a:lstStyle/>
                    <a:p>
                      <a:pPr algn="l" fontAlgn="b"/>
                      <a:r>
                        <a:rPr lang="en-IN" sz="1100" b="0" i="0" u="none" strike="noStrike" dirty="0">
                          <a:solidFill>
                            <a:srgbClr val="000000"/>
                          </a:solidFill>
                          <a:effectLst/>
                          <a:latin typeface="Calibri" panose="020F0502020204030204" pitchFamily="34" charset="0"/>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4854826"/>
                  </a:ext>
                </a:extLst>
              </a:tr>
              <a:tr h="182880">
                <a:tc>
                  <a:txBody>
                    <a:bodyPr/>
                    <a:lstStyle/>
                    <a:p>
                      <a:pPr algn="l" fontAlgn="b"/>
                      <a:r>
                        <a:rPr lang="en-IN" sz="1100" b="0" i="0" u="none" strike="noStrike" dirty="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641725"/>
                  </a:ext>
                </a:extLst>
              </a:tr>
              <a:tr h="182880">
                <a:tc>
                  <a:txBody>
                    <a:bodyPr/>
                    <a:lstStyle/>
                    <a:p>
                      <a:pPr algn="l" fontAlgn="b"/>
                      <a:r>
                        <a:rPr lang="en-IN" sz="1100" b="0" i="0" u="none" strike="noStrike" dirty="0">
                          <a:solidFill>
                            <a:srgbClr val="000000"/>
                          </a:solidFill>
                          <a:effectLst/>
                          <a:latin typeface="Calibri" panose="020F0502020204030204" pitchFamily="34" charset="0"/>
                        </a:rPr>
                        <a:t>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4793447"/>
                  </a:ext>
                </a:extLst>
              </a:tr>
              <a:tr h="182880">
                <a:tc>
                  <a:txBody>
                    <a:bodyPr/>
                    <a:lstStyle/>
                    <a:p>
                      <a:pPr algn="l" fontAlgn="b"/>
                      <a:r>
                        <a:rPr lang="en-IN" sz="1100" b="0" i="0" u="none" strike="noStrike" dirty="0">
                          <a:solidFill>
                            <a:srgbClr val="000000"/>
                          </a:solidFill>
                          <a:effectLst/>
                          <a:latin typeface="Calibri" panose="020F0502020204030204" pitchFamily="34" charset="0"/>
                        </a:rPr>
                        <a:t>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2898667"/>
                  </a:ext>
                </a:extLst>
              </a:tr>
            </a:tbl>
          </a:graphicData>
        </a:graphic>
      </p:graphicFrame>
      <p:sp>
        <p:nvSpPr>
          <p:cNvPr id="14" name="TextBox 13">
            <a:extLst>
              <a:ext uri="{FF2B5EF4-FFF2-40B4-BE49-F238E27FC236}">
                <a16:creationId xmlns:a16="http://schemas.microsoft.com/office/drawing/2014/main" id="{0EF81254-5A44-48E8-9A20-EC467335E55F}"/>
              </a:ext>
            </a:extLst>
          </p:cNvPr>
          <p:cNvSpPr txBox="1"/>
          <p:nvPr/>
        </p:nvSpPr>
        <p:spPr>
          <a:xfrm>
            <a:off x="1144232" y="3969462"/>
            <a:ext cx="5122416" cy="338554"/>
          </a:xfrm>
          <a:prstGeom prst="rect">
            <a:avLst/>
          </a:prstGeom>
          <a:noFill/>
        </p:spPr>
        <p:txBody>
          <a:bodyPr wrap="square" rtlCol="0">
            <a:spAutoFit/>
          </a:bodyPr>
          <a:lstStyle/>
          <a:p>
            <a:r>
              <a:rPr lang="en-IN" sz="1600" dirty="0"/>
              <a:t>Total Revenue for product PQR = Rs. 100 Cr</a:t>
            </a:r>
            <a:endParaRPr lang="en-US" sz="1600" dirty="0"/>
          </a:p>
        </p:txBody>
      </p:sp>
      <p:sp>
        <p:nvSpPr>
          <p:cNvPr id="16" name="Rectangle 15">
            <a:extLst>
              <a:ext uri="{FF2B5EF4-FFF2-40B4-BE49-F238E27FC236}">
                <a16:creationId xmlns:a16="http://schemas.microsoft.com/office/drawing/2014/main" id="{D5B0BBE5-4FED-48B7-8C25-552660D50C2A}"/>
              </a:ext>
            </a:extLst>
          </p:cNvPr>
          <p:cNvSpPr/>
          <p:nvPr/>
        </p:nvSpPr>
        <p:spPr>
          <a:xfrm>
            <a:off x="-1" y="306961"/>
            <a:ext cx="1908699" cy="472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Question 1</a:t>
            </a:r>
          </a:p>
        </p:txBody>
      </p:sp>
      <p:sp>
        <p:nvSpPr>
          <p:cNvPr id="17" name="TextBox 16">
            <a:extLst>
              <a:ext uri="{FF2B5EF4-FFF2-40B4-BE49-F238E27FC236}">
                <a16:creationId xmlns:a16="http://schemas.microsoft.com/office/drawing/2014/main" id="{87741973-B3B2-497C-9EDA-09A9BBA8A7B0}"/>
              </a:ext>
            </a:extLst>
          </p:cNvPr>
          <p:cNvSpPr txBox="1"/>
          <p:nvPr/>
        </p:nvSpPr>
        <p:spPr>
          <a:xfrm>
            <a:off x="1162339" y="5707888"/>
            <a:ext cx="5178534" cy="369332"/>
          </a:xfrm>
          <a:prstGeom prst="rect">
            <a:avLst/>
          </a:prstGeom>
          <a:noFill/>
        </p:spPr>
        <p:txBody>
          <a:bodyPr wrap="none" rtlCol="0">
            <a:spAutoFit/>
          </a:bodyPr>
          <a:lstStyle/>
          <a:p>
            <a:r>
              <a:rPr lang="en-IN" b="1" dirty="0"/>
              <a:t>Ranking based on Revenue from product PQR alone.</a:t>
            </a:r>
            <a:endParaRPr lang="en-US" b="1" dirty="0"/>
          </a:p>
        </p:txBody>
      </p:sp>
    </p:spTree>
    <p:extLst>
      <p:ext uri="{BB962C8B-B14F-4D97-AF65-F5344CB8AC3E}">
        <p14:creationId xmlns:p14="http://schemas.microsoft.com/office/powerpoint/2010/main" val="63196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270E7C-A33B-407D-B82D-901A76D2E759}"/>
              </a:ext>
            </a:extLst>
          </p:cNvPr>
          <p:cNvSpPr/>
          <p:nvPr/>
        </p:nvSpPr>
        <p:spPr>
          <a:xfrm>
            <a:off x="0" y="264161"/>
            <a:ext cx="1908699" cy="472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Question 2.2</a:t>
            </a:r>
          </a:p>
        </p:txBody>
      </p:sp>
      <p:graphicFrame>
        <p:nvGraphicFramePr>
          <p:cNvPr id="5" name="Table 4">
            <a:extLst>
              <a:ext uri="{FF2B5EF4-FFF2-40B4-BE49-F238E27FC236}">
                <a16:creationId xmlns:a16="http://schemas.microsoft.com/office/drawing/2014/main" id="{5C134EFD-F72E-410E-96C1-466B23F32CF8}"/>
              </a:ext>
            </a:extLst>
          </p:cNvPr>
          <p:cNvGraphicFramePr>
            <a:graphicFrameLocks noGrp="1"/>
          </p:cNvGraphicFramePr>
          <p:nvPr>
            <p:extLst>
              <p:ext uri="{D42A27DB-BD31-4B8C-83A1-F6EECF244321}">
                <p14:modId xmlns:p14="http://schemas.microsoft.com/office/powerpoint/2010/main" val="4188686955"/>
              </p:ext>
            </p:extLst>
          </p:nvPr>
        </p:nvGraphicFramePr>
        <p:xfrm>
          <a:off x="767918" y="2409732"/>
          <a:ext cx="5647493" cy="1097280"/>
        </p:xfrm>
        <a:graphic>
          <a:graphicData uri="http://schemas.openxmlformats.org/drawingml/2006/table">
            <a:tbl>
              <a:tblPr firstRow="1" bandCol="1">
                <a:tableStyleId>{3C2FFA5D-87B4-456A-9821-1D502468CF0F}</a:tableStyleId>
              </a:tblPr>
              <a:tblGrid>
                <a:gridCol w="1459300">
                  <a:extLst>
                    <a:ext uri="{9D8B030D-6E8A-4147-A177-3AD203B41FA5}">
                      <a16:colId xmlns:a16="http://schemas.microsoft.com/office/drawing/2014/main" val="2546112072"/>
                    </a:ext>
                  </a:extLst>
                </a:gridCol>
                <a:gridCol w="2232730">
                  <a:extLst>
                    <a:ext uri="{9D8B030D-6E8A-4147-A177-3AD203B41FA5}">
                      <a16:colId xmlns:a16="http://schemas.microsoft.com/office/drawing/2014/main" val="2987852786"/>
                    </a:ext>
                  </a:extLst>
                </a:gridCol>
                <a:gridCol w="1955463">
                  <a:extLst>
                    <a:ext uri="{9D8B030D-6E8A-4147-A177-3AD203B41FA5}">
                      <a16:colId xmlns:a16="http://schemas.microsoft.com/office/drawing/2014/main" val="2198931540"/>
                    </a:ext>
                  </a:extLst>
                </a:gridCol>
              </a:tblGrid>
              <a:tr h="182880">
                <a:tc>
                  <a:txBody>
                    <a:bodyPr/>
                    <a:lstStyle/>
                    <a:p>
                      <a:pPr algn="l" fontAlgn="b"/>
                      <a:r>
                        <a:rPr lang="en-US" sz="1100" u="none" strike="noStrike">
                          <a:effectLst/>
                        </a:rPr>
                        <a:t>Company</a:t>
                      </a:r>
                      <a:endParaRPr lang="en-US" sz="1100" b="0"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Revenue/Customer</a:t>
                      </a:r>
                      <a:endParaRPr lang="en-US" sz="1100" b="0"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Net Revenue for XYZ(in crores)</a:t>
                      </a:r>
                      <a:endParaRPr lang="en-US" sz="1100" b="0"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1584624"/>
                  </a:ext>
                </a:extLst>
              </a:tr>
              <a:tr h="182880">
                <a:tc>
                  <a:txBody>
                    <a:bodyPr/>
                    <a:lstStyle/>
                    <a:p>
                      <a:pPr algn="l" fontAlgn="b"/>
                      <a:r>
                        <a:rPr lang="en-US" sz="1100" u="none" strike="noStrike">
                          <a:effectLst/>
                        </a:rPr>
                        <a:t>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 250.00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 3,750.00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5702146"/>
                  </a:ext>
                </a:extLst>
              </a:tr>
              <a:tr h="182880">
                <a:tc>
                  <a:txBody>
                    <a:bodyPr/>
                    <a:lstStyle/>
                    <a:p>
                      <a:pPr algn="l" fontAlgn="b"/>
                      <a:r>
                        <a:rPr lang="en-US" sz="1100" u="none" strike="noStrike">
                          <a:effectLst/>
                        </a:rPr>
                        <a:t>c2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150.00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1,800.00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8984217"/>
                  </a:ext>
                </a:extLst>
              </a:tr>
              <a:tr h="182880">
                <a:tc>
                  <a:txBody>
                    <a:bodyPr/>
                    <a:lstStyle/>
                    <a:p>
                      <a:pPr algn="l" fontAlgn="b"/>
                      <a:r>
                        <a:rPr lang="en-US" sz="1100" u="none" strike="noStrike">
                          <a:effectLst/>
                        </a:rPr>
                        <a:t>c3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 900.00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0242518"/>
                  </a:ext>
                </a:extLst>
              </a:tr>
              <a:tr h="182880">
                <a:tc>
                  <a:txBody>
                    <a:bodyPr/>
                    <a:lstStyle/>
                    <a:p>
                      <a:pPr algn="l" fontAlgn="b"/>
                      <a:r>
                        <a:rPr lang="en-US" sz="1100" u="none" strike="noStrike">
                          <a:effectLst/>
                        </a:rPr>
                        <a:t>c4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200.00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1,200.00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2216136"/>
                  </a:ext>
                </a:extLst>
              </a:tr>
              <a:tr h="182880">
                <a:tc>
                  <a:txBody>
                    <a:bodyPr/>
                    <a:lstStyle/>
                    <a:p>
                      <a:pPr algn="l" fontAlgn="b"/>
                      <a:r>
                        <a:rPr lang="en-US" sz="1100" u="none" strike="noStrike">
                          <a:effectLst/>
                        </a:rPr>
                        <a:t>PrimaP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 200.00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 3,600.00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59335961"/>
                  </a:ext>
                </a:extLst>
              </a:tr>
            </a:tbl>
          </a:graphicData>
        </a:graphic>
      </p:graphicFrame>
      <p:sp>
        <p:nvSpPr>
          <p:cNvPr id="6" name="TextBox 5">
            <a:extLst>
              <a:ext uri="{FF2B5EF4-FFF2-40B4-BE49-F238E27FC236}">
                <a16:creationId xmlns:a16="http://schemas.microsoft.com/office/drawing/2014/main" id="{AE02CFFF-0F03-458B-99F5-6E40A76E0532}"/>
              </a:ext>
            </a:extLst>
          </p:cNvPr>
          <p:cNvSpPr txBox="1"/>
          <p:nvPr/>
        </p:nvSpPr>
        <p:spPr>
          <a:xfrm>
            <a:off x="901083" y="824159"/>
            <a:ext cx="1557671" cy="338554"/>
          </a:xfrm>
          <a:prstGeom prst="rect">
            <a:avLst/>
          </a:prstGeom>
          <a:noFill/>
        </p:spPr>
        <p:txBody>
          <a:bodyPr wrap="none" rtlCol="0">
            <a:spAutoFit/>
          </a:bodyPr>
          <a:lstStyle/>
          <a:p>
            <a:r>
              <a:rPr lang="en-IN" sz="1600" dirty="0"/>
              <a:t>For product XYZ,</a:t>
            </a:r>
            <a:endParaRPr lang="en-US" sz="1600" dirty="0"/>
          </a:p>
        </p:txBody>
      </p:sp>
      <p:graphicFrame>
        <p:nvGraphicFramePr>
          <p:cNvPr id="7" name="Table 6">
            <a:extLst>
              <a:ext uri="{FF2B5EF4-FFF2-40B4-BE49-F238E27FC236}">
                <a16:creationId xmlns:a16="http://schemas.microsoft.com/office/drawing/2014/main" id="{31E51A7D-969E-4F60-8A9E-573DDCF0D141}"/>
              </a:ext>
            </a:extLst>
          </p:cNvPr>
          <p:cNvGraphicFramePr>
            <a:graphicFrameLocks noGrp="1"/>
          </p:cNvGraphicFramePr>
          <p:nvPr>
            <p:extLst>
              <p:ext uri="{D42A27DB-BD31-4B8C-83A1-F6EECF244321}">
                <p14:modId xmlns:p14="http://schemas.microsoft.com/office/powerpoint/2010/main" val="911237490"/>
              </p:ext>
            </p:extLst>
          </p:nvPr>
        </p:nvGraphicFramePr>
        <p:xfrm>
          <a:off x="767918" y="1162713"/>
          <a:ext cx="4978400" cy="1097280"/>
        </p:xfrm>
        <a:graphic>
          <a:graphicData uri="http://schemas.openxmlformats.org/drawingml/2006/table">
            <a:tbl>
              <a:tblPr firstRow="1" bandCol="1">
                <a:tableStyleId>{21E4AEA4-8DFA-4A89-87EB-49C32662AFE0}</a:tableStyleId>
              </a:tblPr>
              <a:tblGrid>
                <a:gridCol w="2260600">
                  <a:extLst>
                    <a:ext uri="{9D8B030D-6E8A-4147-A177-3AD203B41FA5}">
                      <a16:colId xmlns:a16="http://schemas.microsoft.com/office/drawing/2014/main" val="2657318319"/>
                    </a:ext>
                  </a:extLst>
                </a:gridCol>
                <a:gridCol w="1282700">
                  <a:extLst>
                    <a:ext uri="{9D8B030D-6E8A-4147-A177-3AD203B41FA5}">
                      <a16:colId xmlns:a16="http://schemas.microsoft.com/office/drawing/2014/main" val="4050327854"/>
                    </a:ext>
                  </a:extLst>
                </a:gridCol>
                <a:gridCol w="1435100">
                  <a:extLst>
                    <a:ext uri="{9D8B030D-6E8A-4147-A177-3AD203B41FA5}">
                      <a16:colId xmlns:a16="http://schemas.microsoft.com/office/drawing/2014/main" val="4260520280"/>
                    </a:ext>
                  </a:extLst>
                </a:gridCol>
              </a:tblGrid>
              <a:tr h="182880">
                <a:tc>
                  <a:txBody>
                    <a:bodyPr/>
                    <a:lstStyle/>
                    <a:p>
                      <a:pPr algn="l" fontAlgn="b"/>
                      <a:r>
                        <a:rPr lang="en-US" sz="1100" u="none" strike="noStrike">
                          <a:effectLst/>
                        </a:rPr>
                        <a:t>Company</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Customers %</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Customers (in crores)</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8017815"/>
                  </a:ext>
                </a:extLst>
              </a:tr>
              <a:tr h="182880">
                <a:tc>
                  <a:txBody>
                    <a:bodyPr/>
                    <a:lstStyle/>
                    <a:p>
                      <a:pPr algn="l" fontAlgn="b"/>
                      <a:r>
                        <a:rPr lang="en-US" sz="1100" u="none" strike="noStrike">
                          <a:effectLst/>
                        </a:rPr>
                        <a:t>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1159062"/>
                  </a:ext>
                </a:extLst>
              </a:tr>
              <a:tr h="182880">
                <a:tc>
                  <a:txBody>
                    <a:bodyPr/>
                    <a:lstStyle/>
                    <a:p>
                      <a:pPr algn="l" fontAlgn="b"/>
                      <a:r>
                        <a:rPr lang="en-US" sz="1100" u="none" strike="noStrike">
                          <a:effectLst/>
                        </a:rPr>
                        <a:t>c2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0047365"/>
                  </a:ext>
                </a:extLst>
              </a:tr>
              <a:tr h="182880">
                <a:tc>
                  <a:txBody>
                    <a:bodyPr/>
                    <a:lstStyle/>
                    <a:p>
                      <a:pPr algn="l" fontAlgn="b"/>
                      <a:r>
                        <a:rPr lang="en-US" sz="1100" u="none" strike="noStrike">
                          <a:effectLst/>
                        </a:rPr>
                        <a:t>c3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1693849"/>
                  </a:ext>
                </a:extLst>
              </a:tr>
              <a:tr h="182880">
                <a:tc>
                  <a:txBody>
                    <a:bodyPr/>
                    <a:lstStyle/>
                    <a:p>
                      <a:pPr algn="l" fontAlgn="b"/>
                      <a:r>
                        <a:rPr lang="en-US" sz="1100" u="none" strike="noStrike">
                          <a:effectLst/>
                        </a:rPr>
                        <a:t>c4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8529097"/>
                  </a:ext>
                </a:extLst>
              </a:tr>
              <a:tr h="182880">
                <a:tc>
                  <a:txBody>
                    <a:bodyPr/>
                    <a:lstStyle/>
                    <a:p>
                      <a:pPr algn="l" fontAlgn="b"/>
                      <a:r>
                        <a:rPr lang="en-US" sz="1100" u="none" strike="noStrike" dirty="0" err="1">
                          <a:effectLst/>
                        </a:rPr>
                        <a:t>PrimaP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8839939"/>
                  </a:ext>
                </a:extLst>
              </a:tr>
            </a:tbl>
          </a:graphicData>
        </a:graphic>
      </p:graphicFrame>
      <p:sp>
        <p:nvSpPr>
          <p:cNvPr id="8" name="TextBox 7">
            <a:extLst>
              <a:ext uri="{FF2B5EF4-FFF2-40B4-BE49-F238E27FC236}">
                <a16:creationId xmlns:a16="http://schemas.microsoft.com/office/drawing/2014/main" id="{79F98DC8-4D46-42AE-B911-BB9441489DD0}"/>
              </a:ext>
            </a:extLst>
          </p:cNvPr>
          <p:cNvSpPr txBox="1"/>
          <p:nvPr/>
        </p:nvSpPr>
        <p:spPr>
          <a:xfrm>
            <a:off x="679142" y="3656751"/>
            <a:ext cx="8442664" cy="523220"/>
          </a:xfrm>
          <a:prstGeom prst="rect">
            <a:avLst/>
          </a:prstGeom>
          <a:noFill/>
        </p:spPr>
        <p:txBody>
          <a:bodyPr wrap="square" rtlCol="0">
            <a:spAutoFit/>
          </a:bodyPr>
          <a:lstStyle/>
          <a:p>
            <a:pPr marL="285750" indent="-285750">
              <a:buFont typeface="Arial" panose="020B0604020202020204" pitchFamily="34" charset="0"/>
              <a:buChar char="•"/>
            </a:pPr>
            <a:r>
              <a:rPr lang="en-IN" sz="1400" b="1" dirty="0"/>
              <a:t>We already have data for no. of customers by brand for product XYZ.</a:t>
            </a:r>
          </a:p>
          <a:p>
            <a:pPr marL="285750" indent="-285750">
              <a:buFont typeface="Arial" panose="020B0604020202020204" pitchFamily="34" charset="0"/>
              <a:buChar char="•"/>
            </a:pPr>
            <a:r>
              <a:rPr lang="en-IN" sz="1400" b="1" dirty="0"/>
              <a:t>Using that data we simply have to multiply it by revenue/customer to get the net revenue for product XYZ. </a:t>
            </a:r>
            <a:endParaRPr lang="en-US" sz="1400" b="1" dirty="0"/>
          </a:p>
        </p:txBody>
      </p:sp>
      <p:graphicFrame>
        <p:nvGraphicFramePr>
          <p:cNvPr id="9" name="Table 8">
            <a:extLst>
              <a:ext uri="{FF2B5EF4-FFF2-40B4-BE49-F238E27FC236}">
                <a16:creationId xmlns:a16="http://schemas.microsoft.com/office/drawing/2014/main" id="{FA78C21D-E5D5-4755-84E3-4AEA5557F9A0}"/>
              </a:ext>
            </a:extLst>
          </p:cNvPr>
          <p:cNvGraphicFramePr>
            <a:graphicFrameLocks noGrp="1"/>
          </p:cNvGraphicFramePr>
          <p:nvPr>
            <p:extLst>
              <p:ext uri="{D42A27DB-BD31-4B8C-83A1-F6EECF244321}">
                <p14:modId xmlns:p14="http://schemas.microsoft.com/office/powerpoint/2010/main" val="563116920"/>
              </p:ext>
            </p:extLst>
          </p:nvPr>
        </p:nvGraphicFramePr>
        <p:xfrm>
          <a:off x="767918" y="4699838"/>
          <a:ext cx="4914900" cy="1097280"/>
        </p:xfrm>
        <a:graphic>
          <a:graphicData uri="http://schemas.openxmlformats.org/drawingml/2006/table">
            <a:tbl>
              <a:tblPr firstRow="1" firstCol="1" bandCol="1">
                <a:tableStyleId>{EB9631B5-78F2-41C9-869B-9F39066F8104}</a:tableStyleId>
              </a:tblPr>
              <a:tblGrid>
                <a:gridCol w="1270000">
                  <a:extLst>
                    <a:ext uri="{9D8B030D-6E8A-4147-A177-3AD203B41FA5}">
                      <a16:colId xmlns:a16="http://schemas.microsoft.com/office/drawing/2014/main" val="2695963126"/>
                    </a:ext>
                  </a:extLst>
                </a:gridCol>
                <a:gridCol w="1943100">
                  <a:extLst>
                    <a:ext uri="{9D8B030D-6E8A-4147-A177-3AD203B41FA5}">
                      <a16:colId xmlns:a16="http://schemas.microsoft.com/office/drawing/2014/main" val="4198234005"/>
                    </a:ext>
                  </a:extLst>
                </a:gridCol>
                <a:gridCol w="1701800">
                  <a:extLst>
                    <a:ext uri="{9D8B030D-6E8A-4147-A177-3AD203B41FA5}">
                      <a16:colId xmlns:a16="http://schemas.microsoft.com/office/drawing/2014/main" val="2217778442"/>
                    </a:ext>
                  </a:extLst>
                </a:gridCol>
              </a:tblGrid>
              <a:tr h="182880">
                <a:tc>
                  <a:txBody>
                    <a:bodyPr/>
                    <a:lstStyle/>
                    <a:p>
                      <a:pPr algn="l" fontAlgn="b"/>
                      <a:r>
                        <a:rPr lang="en-US" sz="1100" u="none" strike="noStrike" dirty="0">
                          <a:effectLst/>
                        </a:rPr>
                        <a:t>Rank </a:t>
                      </a:r>
                      <a:endParaRPr lang="en-US" sz="11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Company</a:t>
                      </a:r>
                      <a:endParaRPr lang="en-US" sz="11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Revenue (XYZ+PQR)</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0705217"/>
                  </a:ext>
                </a:extLst>
              </a:tr>
              <a:tr h="182880">
                <a:tc>
                  <a:txBody>
                    <a:bodyPr/>
                    <a:lstStyle/>
                    <a:p>
                      <a:pPr algn="ctr" fontAlgn="b"/>
                      <a:r>
                        <a:rPr lang="en-US" sz="110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3,790.00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1982090"/>
                  </a:ext>
                </a:extLst>
              </a:tr>
              <a:tr h="182880">
                <a:tc>
                  <a:txBody>
                    <a:bodyPr/>
                    <a:lstStyle/>
                    <a:p>
                      <a:pPr algn="ctr" fontAlgn="b"/>
                      <a:r>
                        <a:rPr lang="en-US" sz="1100" u="none" strike="noStrike" dirty="0">
                          <a:solidFill>
                            <a:schemeClr val="tx1"/>
                          </a:solidFill>
                          <a:effectLst/>
                        </a:rPr>
                        <a:t>3</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1,825.00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2476697"/>
                  </a:ext>
                </a:extLst>
              </a:tr>
              <a:tr h="182880">
                <a:tc>
                  <a:txBody>
                    <a:bodyPr/>
                    <a:lstStyle/>
                    <a:p>
                      <a:pPr algn="ctr" fontAlgn="b"/>
                      <a:r>
                        <a:rPr lang="en-US" sz="1100" u="none" strike="noStrike" dirty="0">
                          <a:solidFill>
                            <a:schemeClr val="tx1"/>
                          </a:solidFill>
                          <a:effectLst/>
                        </a:rPr>
                        <a:t>5</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915.00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3283459"/>
                  </a:ext>
                </a:extLst>
              </a:tr>
              <a:tr h="182880">
                <a:tc>
                  <a:txBody>
                    <a:bodyPr/>
                    <a:lstStyle/>
                    <a:p>
                      <a:pPr algn="ctr" fontAlgn="b"/>
                      <a:r>
                        <a:rPr lang="en-US" sz="1100" u="none" strike="noStrike" dirty="0">
                          <a:solidFill>
                            <a:schemeClr val="tx1"/>
                          </a:solidFill>
                          <a:effectLst/>
                        </a:rPr>
                        <a:t>4</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1,220.00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326918"/>
                  </a:ext>
                </a:extLst>
              </a:tr>
              <a:tr h="182880">
                <a:tc>
                  <a:txBody>
                    <a:bodyPr/>
                    <a:lstStyle/>
                    <a:p>
                      <a:pPr algn="ctr" fontAlgn="b"/>
                      <a:r>
                        <a:rPr lang="en-US" sz="1100" u="none" strike="noStrike" dirty="0">
                          <a:solidFill>
                            <a:schemeClr val="tx1"/>
                          </a:solidFill>
                          <a:effectLst/>
                        </a:rPr>
                        <a:t>2</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PrimaP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 3,600.00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8851110"/>
                  </a:ext>
                </a:extLst>
              </a:tr>
            </a:tbl>
          </a:graphicData>
        </a:graphic>
      </p:graphicFrame>
      <p:sp>
        <p:nvSpPr>
          <p:cNvPr id="10" name="TextBox 9">
            <a:extLst>
              <a:ext uri="{FF2B5EF4-FFF2-40B4-BE49-F238E27FC236}">
                <a16:creationId xmlns:a16="http://schemas.microsoft.com/office/drawing/2014/main" id="{12BD2247-32FD-48FE-AE43-4D8288FA3241}"/>
              </a:ext>
            </a:extLst>
          </p:cNvPr>
          <p:cNvSpPr txBox="1"/>
          <p:nvPr/>
        </p:nvSpPr>
        <p:spPr>
          <a:xfrm>
            <a:off x="679142" y="5849175"/>
            <a:ext cx="9250532" cy="369332"/>
          </a:xfrm>
          <a:prstGeom prst="rect">
            <a:avLst/>
          </a:prstGeom>
          <a:noFill/>
        </p:spPr>
        <p:txBody>
          <a:bodyPr wrap="square" rtlCol="0">
            <a:spAutoFit/>
          </a:bodyPr>
          <a:lstStyle/>
          <a:p>
            <a:r>
              <a:rPr lang="en-IN" dirty="0"/>
              <a:t>Ranking based on combined revenue from product XYZ and PQR</a:t>
            </a:r>
            <a:endParaRPr lang="en-US" dirty="0"/>
          </a:p>
        </p:txBody>
      </p:sp>
    </p:spTree>
    <p:extLst>
      <p:ext uri="{BB962C8B-B14F-4D97-AF65-F5344CB8AC3E}">
        <p14:creationId xmlns:p14="http://schemas.microsoft.com/office/powerpoint/2010/main" val="271197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73CC5D-DA81-41BD-8FE7-6D99F29BEF5D}"/>
              </a:ext>
            </a:extLst>
          </p:cNvPr>
          <p:cNvSpPr/>
          <p:nvPr/>
        </p:nvSpPr>
        <p:spPr>
          <a:xfrm>
            <a:off x="0" y="264161"/>
            <a:ext cx="1908699" cy="472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Question 3</a:t>
            </a:r>
          </a:p>
        </p:txBody>
      </p:sp>
      <p:sp>
        <p:nvSpPr>
          <p:cNvPr id="7" name="TextBox 6">
            <a:extLst>
              <a:ext uri="{FF2B5EF4-FFF2-40B4-BE49-F238E27FC236}">
                <a16:creationId xmlns:a16="http://schemas.microsoft.com/office/drawing/2014/main" id="{E5DC5891-3791-436C-8475-538DF1C939CA}"/>
              </a:ext>
            </a:extLst>
          </p:cNvPr>
          <p:cNvSpPr txBox="1"/>
          <p:nvPr/>
        </p:nvSpPr>
        <p:spPr>
          <a:xfrm>
            <a:off x="790113" y="1384916"/>
            <a:ext cx="7474998" cy="2031325"/>
          </a:xfrm>
          <a:prstGeom prst="rect">
            <a:avLst/>
          </a:prstGeom>
          <a:noFill/>
        </p:spPr>
        <p:txBody>
          <a:bodyPr wrap="square" rtlCol="0">
            <a:spAutoFit/>
          </a:bodyPr>
          <a:lstStyle/>
          <a:p>
            <a:pPr marL="285750" indent="-285750">
              <a:buFont typeface="Arial" panose="020B0604020202020204" pitchFamily="34" charset="0"/>
              <a:buChar char="•"/>
            </a:pPr>
            <a:r>
              <a:rPr lang="en-IN" dirty="0"/>
              <a:t>We know that PrimaPlanta has 18 crore customers.</a:t>
            </a:r>
          </a:p>
          <a:p>
            <a:pPr marL="285750" indent="-285750">
              <a:buFont typeface="Arial" panose="020B0604020202020204" pitchFamily="34" charset="0"/>
              <a:buChar char="•"/>
            </a:pPr>
            <a:r>
              <a:rPr lang="en-IN" dirty="0"/>
              <a:t>Assuming 30% of them buy product PQR and over the year buy an average of 4 products per customer.</a:t>
            </a:r>
          </a:p>
          <a:p>
            <a:pPr marL="285750" indent="-285750">
              <a:buFont typeface="Arial" panose="020B0604020202020204" pitchFamily="34" charset="0"/>
              <a:buChar char="•"/>
            </a:pPr>
            <a:r>
              <a:rPr lang="en-IN" dirty="0"/>
              <a:t>We also know from question 1 that setting the price at Rs.24 gives us a market share of Rs. 48 crore and we also have to overcome fixed costs for break even point of Rs. 14 Crore</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41228CD1-6583-4833-8169-C3D5FEBC1C4E}"/>
              </a:ext>
            </a:extLst>
          </p:cNvPr>
          <p:cNvSpPr txBox="1"/>
          <p:nvPr/>
        </p:nvSpPr>
        <p:spPr>
          <a:xfrm>
            <a:off x="1908699" y="3657600"/>
            <a:ext cx="7190913" cy="2585323"/>
          </a:xfrm>
          <a:prstGeom prst="rect">
            <a:avLst/>
          </a:prstGeom>
          <a:noFill/>
        </p:spPr>
        <p:txBody>
          <a:bodyPr wrap="square" rtlCol="0">
            <a:spAutoFit/>
          </a:bodyPr>
          <a:lstStyle/>
          <a:p>
            <a:r>
              <a:rPr lang="en-IN" i="1" dirty="0"/>
              <a:t>Products sold  = customers </a:t>
            </a:r>
            <a:r>
              <a:rPr lang="en-IN" i="1" dirty="0">
                <a:solidFill>
                  <a:srgbClr val="FF0000"/>
                </a:solidFill>
              </a:rPr>
              <a:t>*</a:t>
            </a:r>
            <a:r>
              <a:rPr lang="en-IN" i="1" dirty="0"/>
              <a:t>  % of buyers of PQR </a:t>
            </a:r>
            <a:r>
              <a:rPr lang="en-IN" i="1" dirty="0">
                <a:solidFill>
                  <a:srgbClr val="FF0000"/>
                </a:solidFill>
              </a:rPr>
              <a:t>*</a:t>
            </a:r>
            <a:r>
              <a:rPr lang="en-IN" i="1" dirty="0"/>
              <a:t> products/customer</a:t>
            </a:r>
          </a:p>
          <a:p>
            <a:r>
              <a:rPr lang="en-IN" i="1" dirty="0"/>
              <a:t>                          = 180000000 </a:t>
            </a:r>
            <a:r>
              <a:rPr lang="en-IN" i="1" dirty="0">
                <a:solidFill>
                  <a:srgbClr val="FF0000"/>
                </a:solidFill>
              </a:rPr>
              <a:t>*</a:t>
            </a:r>
            <a:r>
              <a:rPr lang="en-IN" i="1" dirty="0"/>
              <a:t> 0.3 </a:t>
            </a:r>
            <a:r>
              <a:rPr lang="en-IN" i="1" dirty="0">
                <a:solidFill>
                  <a:srgbClr val="FF0000"/>
                </a:solidFill>
              </a:rPr>
              <a:t>*</a:t>
            </a:r>
            <a:r>
              <a:rPr lang="en-IN" i="1" dirty="0"/>
              <a:t> 4</a:t>
            </a:r>
          </a:p>
          <a:p>
            <a:r>
              <a:rPr lang="en-IN" i="1" dirty="0"/>
              <a:t>                          =  216000000 ( 21.6 Crores)</a:t>
            </a:r>
          </a:p>
          <a:p>
            <a:endParaRPr lang="en-IN" i="1" dirty="0"/>
          </a:p>
          <a:p>
            <a:r>
              <a:rPr lang="en-IN" dirty="0"/>
              <a:t>Money to be obtained by revenue = Rs. (48+14) crores = Rs. 62 crores</a:t>
            </a:r>
          </a:p>
          <a:p>
            <a:endParaRPr lang="en-IN" dirty="0"/>
          </a:p>
          <a:p>
            <a:pPr marL="285750" indent="-285750">
              <a:buFont typeface="Wingdings" panose="05000000000000000000" pitchFamily="2" charset="2"/>
              <a:buChar char="Ø"/>
            </a:pPr>
            <a:r>
              <a:rPr lang="en-IN" dirty="0"/>
              <a:t>Profit/unit = 62/21.6= </a:t>
            </a:r>
            <a:r>
              <a:rPr lang="en-IN" b="1" dirty="0"/>
              <a:t>Rs. 2.87 </a:t>
            </a:r>
          </a:p>
          <a:p>
            <a:endParaRPr lang="en-IN" dirty="0"/>
          </a:p>
          <a:p>
            <a:endParaRPr lang="en-US" dirty="0"/>
          </a:p>
        </p:txBody>
      </p:sp>
      <p:sp>
        <p:nvSpPr>
          <p:cNvPr id="9" name="Rectangle 8">
            <a:extLst>
              <a:ext uri="{FF2B5EF4-FFF2-40B4-BE49-F238E27FC236}">
                <a16:creationId xmlns:a16="http://schemas.microsoft.com/office/drawing/2014/main" id="{B02B7131-D58A-400A-AFA3-379C7E1C748A}"/>
              </a:ext>
            </a:extLst>
          </p:cNvPr>
          <p:cNvSpPr/>
          <p:nvPr/>
        </p:nvSpPr>
        <p:spPr>
          <a:xfrm>
            <a:off x="1908699" y="3595456"/>
            <a:ext cx="6764784" cy="1127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81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3930B3-A705-4A2E-A530-BF1B868E4526}"/>
              </a:ext>
            </a:extLst>
          </p:cNvPr>
          <p:cNvSpPr/>
          <p:nvPr/>
        </p:nvSpPr>
        <p:spPr>
          <a:xfrm>
            <a:off x="0" y="264161"/>
            <a:ext cx="2565647" cy="472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Question 4- Bydandruff</a:t>
            </a:r>
          </a:p>
        </p:txBody>
      </p:sp>
      <p:sp>
        <p:nvSpPr>
          <p:cNvPr id="6" name="TextBox 5">
            <a:extLst>
              <a:ext uri="{FF2B5EF4-FFF2-40B4-BE49-F238E27FC236}">
                <a16:creationId xmlns:a16="http://schemas.microsoft.com/office/drawing/2014/main" id="{683FC0EC-489A-4D9B-B71E-525BF1D7BCF4}"/>
              </a:ext>
            </a:extLst>
          </p:cNvPr>
          <p:cNvSpPr txBox="1"/>
          <p:nvPr/>
        </p:nvSpPr>
        <p:spPr>
          <a:xfrm>
            <a:off x="2120282" y="3600533"/>
            <a:ext cx="741433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As seen in the above table, we can see that hiring 100 salespeople yields maximum profit. Hiring less and we go into loss and hiring more still increases cost while profit does not increase proportionately.</a:t>
            </a:r>
          </a:p>
          <a:p>
            <a:endParaRPr lang="en-IN" dirty="0"/>
          </a:p>
          <a:p>
            <a:endParaRPr lang="en-US" dirty="0"/>
          </a:p>
        </p:txBody>
      </p:sp>
      <p:graphicFrame>
        <p:nvGraphicFramePr>
          <p:cNvPr id="7" name="Table 6">
            <a:extLst>
              <a:ext uri="{FF2B5EF4-FFF2-40B4-BE49-F238E27FC236}">
                <a16:creationId xmlns:a16="http://schemas.microsoft.com/office/drawing/2014/main" id="{3F58FD53-33CB-47B8-9F46-4903566F83BA}"/>
              </a:ext>
            </a:extLst>
          </p:cNvPr>
          <p:cNvGraphicFramePr>
            <a:graphicFrameLocks noGrp="1"/>
          </p:cNvGraphicFramePr>
          <p:nvPr>
            <p:extLst>
              <p:ext uri="{D42A27DB-BD31-4B8C-83A1-F6EECF244321}">
                <p14:modId xmlns:p14="http://schemas.microsoft.com/office/powerpoint/2010/main" val="2018862891"/>
              </p:ext>
            </p:extLst>
          </p:nvPr>
        </p:nvGraphicFramePr>
        <p:xfrm>
          <a:off x="2054565" y="1503628"/>
          <a:ext cx="7302500" cy="1280160"/>
        </p:xfrm>
        <a:graphic>
          <a:graphicData uri="http://schemas.openxmlformats.org/drawingml/2006/table">
            <a:tbl>
              <a:tblPr firstRow="1" bandCol="1">
                <a:tableStyleId>{E929F9F4-4A8F-4326-A1B4-22849713DDAB}</a:tableStyleId>
              </a:tblPr>
              <a:tblGrid>
                <a:gridCol w="1231900">
                  <a:extLst>
                    <a:ext uri="{9D8B030D-6E8A-4147-A177-3AD203B41FA5}">
                      <a16:colId xmlns:a16="http://schemas.microsoft.com/office/drawing/2014/main" val="1351337078"/>
                    </a:ext>
                  </a:extLst>
                </a:gridCol>
                <a:gridCol w="1473200">
                  <a:extLst>
                    <a:ext uri="{9D8B030D-6E8A-4147-A177-3AD203B41FA5}">
                      <a16:colId xmlns:a16="http://schemas.microsoft.com/office/drawing/2014/main" val="4091379321"/>
                    </a:ext>
                  </a:extLst>
                </a:gridCol>
                <a:gridCol w="1689100">
                  <a:extLst>
                    <a:ext uri="{9D8B030D-6E8A-4147-A177-3AD203B41FA5}">
                      <a16:colId xmlns:a16="http://schemas.microsoft.com/office/drawing/2014/main" val="1796436233"/>
                    </a:ext>
                  </a:extLst>
                </a:gridCol>
                <a:gridCol w="1778000">
                  <a:extLst>
                    <a:ext uri="{9D8B030D-6E8A-4147-A177-3AD203B41FA5}">
                      <a16:colId xmlns:a16="http://schemas.microsoft.com/office/drawing/2014/main" val="97714095"/>
                    </a:ext>
                  </a:extLst>
                </a:gridCol>
                <a:gridCol w="1130300">
                  <a:extLst>
                    <a:ext uri="{9D8B030D-6E8A-4147-A177-3AD203B41FA5}">
                      <a16:colId xmlns:a16="http://schemas.microsoft.com/office/drawing/2014/main" val="3808527284"/>
                    </a:ext>
                  </a:extLst>
                </a:gridCol>
              </a:tblGrid>
              <a:tr h="182880">
                <a:tc>
                  <a:txBody>
                    <a:bodyPr/>
                    <a:lstStyle/>
                    <a:p>
                      <a:pPr algn="l" fontAlgn="b"/>
                      <a:r>
                        <a:rPr lang="en-US" sz="1100" u="none" strike="noStrike">
                          <a:effectLst/>
                        </a:rPr>
                        <a:t>Income</a:t>
                      </a:r>
                      <a:endParaRPr lang="en-US" sz="1100" b="0"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Visits</a:t>
                      </a:r>
                      <a:endParaRPr lang="en-US" sz="1100" b="0"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 of salespeople needed</a:t>
                      </a:r>
                      <a:endParaRPr lang="en-US" sz="1100" b="0"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Cost of hiring Salespeople</a:t>
                      </a:r>
                      <a:endParaRPr lang="en-US" sz="1100" b="0"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Profit </a:t>
                      </a:r>
                      <a:endParaRPr lang="en-US" sz="1100" b="0"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382167"/>
                  </a:ext>
                </a:extLst>
              </a:tr>
              <a:tr h="182880">
                <a:tc>
                  <a:txBody>
                    <a:bodyPr/>
                    <a:lstStyle/>
                    <a:p>
                      <a:pPr algn="r" fontAlgn="b"/>
                      <a:r>
                        <a:rPr lang="en-US" sz="1100" u="none" strike="noStrike">
                          <a:effectLst/>
                        </a:rPr>
                        <a:t>₹ 1,50,00,000.00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1,80,00,000.00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30,00,000.00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1195448"/>
                  </a:ext>
                </a:extLst>
              </a:tr>
              <a:tr h="182880">
                <a:tc>
                  <a:txBody>
                    <a:bodyPr/>
                    <a:lstStyle/>
                    <a:p>
                      <a:pPr algn="r" fontAlgn="b"/>
                      <a:r>
                        <a:rPr lang="en-US" sz="1100" u="none" strike="noStrike">
                          <a:effectLst/>
                        </a:rPr>
                        <a:t>₹ 4,80,00,000.00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3,60,00,000.00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1,20,00,000.00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887061"/>
                  </a:ext>
                </a:extLst>
              </a:tr>
              <a:tr h="182880">
                <a:tc>
                  <a:txBody>
                    <a:bodyPr/>
                    <a:lstStyle/>
                    <a:p>
                      <a:pPr algn="r" fontAlgn="b"/>
                      <a:r>
                        <a:rPr lang="en-US" sz="1100" u="none" strike="noStrike">
                          <a:effectLst/>
                        </a:rPr>
                        <a:t>₹ 6,30,00,000.00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5,40,00,000.00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90,00,000.00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6890895"/>
                  </a:ext>
                </a:extLst>
              </a:tr>
              <a:tr h="182880">
                <a:tc>
                  <a:txBody>
                    <a:bodyPr/>
                    <a:lstStyle/>
                    <a:p>
                      <a:pPr algn="r" fontAlgn="b"/>
                      <a:r>
                        <a:rPr lang="en-US" sz="1100" u="none" strike="noStrike">
                          <a:effectLst/>
                        </a:rPr>
                        <a:t>₹ 7,20,00,000.00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7,20,00,000.00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5016861"/>
                  </a:ext>
                </a:extLst>
              </a:tr>
              <a:tr h="182880">
                <a:tc>
                  <a:txBody>
                    <a:bodyPr/>
                    <a:lstStyle/>
                    <a:p>
                      <a:pPr algn="r" fontAlgn="b"/>
                      <a:r>
                        <a:rPr lang="en-US" sz="1100" u="none" strike="noStrike">
                          <a:effectLst/>
                        </a:rPr>
                        <a:t>₹ 7,50,00,000.00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9,00,00,000.00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1,50,00,000.00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3150923"/>
                  </a:ext>
                </a:extLst>
              </a:tr>
              <a:tr h="182880">
                <a:tc>
                  <a:txBody>
                    <a:bodyPr/>
                    <a:lstStyle/>
                    <a:p>
                      <a:pPr algn="r" fontAlgn="b"/>
                      <a:r>
                        <a:rPr lang="en-US" sz="1100" u="none" strike="noStrike">
                          <a:effectLst/>
                        </a:rPr>
                        <a:t>₹ 7,60,00,000.00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10,80,00,000.00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 3,20,00,000.00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76944052"/>
                  </a:ext>
                </a:extLst>
              </a:tr>
            </a:tbl>
          </a:graphicData>
        </a:graphic>
      </p:graphicFrame>
    </p:spTree>
    <p:extLst>
      <p:ext uri="{BB962C8B-B14F-4D97-AF65-F5344CB8AC3E}">
        <p14:creationId xmlns:p14="http://schemas.microsoft.com/office/powerpoint/2010/main" val="575751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1F3F96-26A2-4CBF-8D7A-ABCDC2E71CD0}"/>
              </a:ext>
            </a:extLst>
          </p:cNvPr>
          <p:cNvPicPr>
            <a:picLocks noChangeAspect="1"/>
          </p:cNvPicPr>
          <p:nvPr/>
        </p:nvPicPr>
        <p:blipFill>
          <a:blip r:embed="rId2"/>
          <a:stretch>
            <a:fillRect/>
          </a:stretch>
        </p:blipFill>
        <p:spPr>
          <a:xfrm>
            <a:off x="967887" y="618324"/>
            <a:ext cx="4290432" cy="2301439"/>
          </a:xfrm>
          <a:prstGeom prst="rect">
            <a:avLst/>
          </a:prstGeom>
        </p:spPr>
      </p:pic>
      <p:pic>
        <p:nvPicPr>
          <p:cNvPr id="9" name="Picture 8">
            <a:extLst>
              <a:ext uri="{FF2B5EF4-FFF2-40B4-BE49-F238E27FC236}">
                <a16:creationId xmlns:a16="http://schemas.microsoft.com/office/drawing/2014/main" id="{65C7FF4F-B072-4518-ACA2-D6C25C41343C}"/>
              </a:ext>
            </a:extLst>
          </p:cNvPr>
          <p:cNvPicPr>
            <a:picLocks noChangeAspect="1"/>
          </p:cNvPicPr>
          <p:nvPr/>
        </p:nvPicPr>
        <p:blipFill>
          <a:blip r:embed="rId3"/>
          <a:stretch>
            <a:fillRect/>
          </a:stretch>
        </p:blipFill>
        <p:spPr>
          <a:xfrm>
            <a:off x="6096000" y="298402"/>
            <a:ext cx="1943268" cy="2514818"/>
          </a:xfrm>
          <a:prstGeom prst="rect">
            <a:avLst/>
          </a:prstGeom>
        </p:spPr>
      </p:pic>
      <p:pic>
        <p:nvPicPr>
          <p:cNvPr id="11" name="Picture 10">
            <a:extLst>
              <a:ext uri="{FF2B5EF4-FFF2-40B4-BE49-F238E27FC236}">
                <a16:creationId xmlns:a16="http://schemas.microsoft.com/office/drawing/2014/main" id="{8986C3CF-BB37-42C5-BB8A-C020A67A8B96}"/>
              </a:ext>
            </a:extLst>
          </p:cNvPr>
          <p:cNvPicPr>
            <a:picLocks noChangeAspect="1"/>
          </p:cNvPicPr>
          <p:nvPr/>
        </p:nvPicPr>
        <p:blipFill>
          <a:blip r:embed="rId4"/>
          <a:stretch>
            <a:fillRect/>
          </a:stretch>
        </p:blipFill>
        <p:spPr>
          <a:xfrm>
            <a:off x="967887" y="2779929"/>
            <a:ext cx="4191363" cy="2095682"/>
          </a:xfrm>
          <a:prstGeom prst="rect">
            <a:avLst/>
          </a:prstGeom>
        </p:spPr>
      </p:pic>
      <p:sp>
        <p:nvSpPr>
          <p:cNvPr id="12" name="TextBox 11">
            <a:extLst>
              <a:ext uri="{FF2B5EF4-FFF2-40B4-BE49-F238E27FC236}">
                <a16:creationId xmlns:a16="http://schemas.microsoft.com/office/drawing/2014/main" id="{E84D1169-5B2E-4723-86F3-B0778F901CC9}"/>
              </a:ext>
            </a:extLst>
          </p:cNvPr>
          <p:cNvSpPr txBox="1"/>
          <p:nvPr/>
        </p:nvSpPr>
        <p:spPr>
          <a:xfrm>
            <a:off x="899382" y="5383031"/>
            <a:ext cx="8114191" cy="646331"/>
          </a:xfrm>
          <a:prstGeom prst="rect">
            <a:avLst/>
          </a:prstGeom>
          <a:noFill/>
        </p:spPr>
        <p:txBody>
          <a:bodyPr wrap="square" rtlCol="0">
            <a:spAutoFit/>
          </a:bodyPr>
          <a:lstStyle/>
          <a:p>
            <a:pPr marL="285750" indent="-285750">
              <a:buFont typeface="Arial" panose="020B0604020202020204" pitchFamily="34" charset="0"/>
              <a:buChar char="•"/>
            </a:pPr>
            <a:r>
              <a:rPr lang="en-IN" dirty="0"/>
              <a:t>Zone 3 has accumulated the most points, hence it is the </a:t>
            </a:r>
            <a:r>
              <a:rPr lang="en-US" dirty="0"/>
              <a:t>best possible target zone for the company to commence its operations from a financial standpoint.</a:t>
            </a:r>
          </a:p>
        </p:txBody>
      </p:sp>
      <p:graphicFrame>
        <p:nvGraphicFramePr>
          <p:cNvPr id="13" name="Table 12">
            <a:extLst>
              <a:ext uri="{FF2B5EF4-FFF2-40B4-BE49-F238E27FC236}">
                <a16:creationId xmlns:a16="http://schemas.microsoft.com/office/drawing/2014/main" id="{B81F064F-03E5-48F2-B35F-615D33E934C7}"/>
              </a:ext>
            </a:extLst>
          </p:cNvPr>
          <p:cNvGraphicFramePr>
            <a:graphicFrameLocks noGrp="1"/>
          </p:cNvGraphicFramePr>
          <p:nvPr>
            <p:extLst>
              <p:ext uri="{D42A27DB-BD31-4B8C-83A1-F6EECF244321}">
                <p14:modId xmlns:p14="http://schemas.microsoft.com/office/powerpoint/2010/main" val="1042520918"/>
              </p:ext>
            </p:extLst>
          </p:nvPr>
        </p:nvGraphicFramePr>
        <p:xfrm>
          <a:off x="4820575" y="3587581"/>
          <a:ext cx="6737718" cy="914400"/>
        </p:xfrm>
        <a:graphic>
          <a:graphicData uri="http://schemas.openxmlformats.org/drawingml/2006/table">
            <a:tbl>
              <a:tblPr firstRow="1" lastCol="1" bandCol="1">
                <a:tableStyleId>{85BE263C-DBD7-4A20-BB59-AAB30ACAA65A}</a:tableStyleId>
              </a:tblPr>
              <a:tblGrid>
                <a:gridCol w="957662">
                  <a:extLst>
                    <a:ext uri="{9D8B030D-6E8A-4147-A177-3AD203B41FA5}">
                      <a16:colId xmlns:a16="http://schemas.microsoft.com/office/drawing/2014/main" val="1528990344"/>
                    </a:ext>
                  </a:extLst>
                </a:gridCol>
                <a:gridCol w="1389040">
                  <a:extLst>
                    <a:ext uri="{9D8B030D-6E8A-4147-A177-3AD203B41FA5}">
                      <a16:colId xmlns:a16="http://schemas.microsoft.com/office/drawing/2014/main" val="1245652704"/>
                    </a:ext>
                  </a:extLst>
                </a:gridCol>
                <a:gridCol w="1707647">
                  <a:extLst>
                    <a:ext uri="{9D8B030D-6E8A-4147-A177-3AD203B41FA5}">
                      <a16:colId xmlns:a16="http://schemas.microsoft.com/office/drawing/2014/main" val="2114152187"/>
                    </a:ext>
                  </a:extLst>
                </a:gridCol>
                <a:gridCol w="1640488">
                  <a:extLst>
                    <a:ext uri="{9D8B030D-6E8A-4147-A177-3AD203B41FA5}">
                      <a16:colId xmlns:a16="http://schemas.microsoft.com/office/drawing/2014/main" val="587239727"/>
                    </a:ext>
                  </a:extLst>
                </a:gridCol>
                <a:gridCol w="1042881">
                  <a:extLst>
                    <a:ext uri="{9D8B030D-6E8A-4147-A177-3AD203B41FA5}">
                      <a16:colId xmlns:a16="http://schemas.microsoft.com/office/drawing/2014/main" val="2758415516"/>
                    </a:ext>
                  </a:extLst>
                </a:gridCol>
              </a:tblGrid>
              <a:tr h="182880">
                <a:tc>
                  <a:txBody>
                    <a:bodyPr/>
                    <a:lstStyle/>
                    <a:p>
                      <a:pPr algn="l" fontAlgn="b"/>
                      <a:r>
                        <a:rPr lang="en-US" sz="1100" u="none" strike="noStrike">
                          <a:effectLst/>
                        </a:rPr>
                        <a:t>Zones</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Infection stats points</a:t>
                      </a:r>
                      <a:endParaRPr lang="en-US" sz="11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Market share points</a:t>
                      </a:r>
                      <a:endParaRPr lang="en-US" sz="11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Fixed Cost points</a:t>
                      </a:r>
                      <a:endParaRPr lang="en-US" sz="11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Points generated</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6844280"/>
                  </a:ext>
                </a:extLst>
              </a:tr>
              <a:tr h="182880">
                <a:tc>
                  <a:txBody>
                    <a:bodyPr/>
                    <a:lstStyle/>
                    <a:p>
                      <a:pPr algn="l" fontAlgn="b"/>
                      <a:r>
                        <a:rPr lang="en-US" sz="1100" u="none" strike="noStrike">
                          <a:effectLst/>
                        </a:rPr>
                        <a:t>Zone 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2752050"/>
                  </a:ext>
                </a:extLst>
              </a:tr>
              <a:tr h="182880">
                <a:tc>
                  <a:txBody>
                    <a:bodyPr/>
                    <a:lstStyle/>
                    <a:p>
                      <a:pPr algn="l" fontAlgn="b"/>
                      <a:r>
                        <a:rPr lang="en-US" sz="1100" u="none" strike="noStrike">
                          <a:effectLst/>
                        </a:rPr>
                        <a:t>Zone 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4528310"/>
                  </a:ext>
                </a:extLst>
              </a:tr>
              <a:tr h="182880">
                <a:tc>
                  <a:txBody>
                    <a:bodyPr/>
                    <a:lstStyle/>
                    <a:p>
                      <a:pPr algn="l" fontAlgn="b"/>
                      <a:r>
                        <a:rPr lang="en-US" sz="1100" u="none" strike="noStrike">
                          <a:effectLst/>
                        </a:rPr>
                        <a:t>Zone 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4502359"/>
                  </a:ext>
                </a:extLst>
              </a:tr>
              <a:tr h="182880">
                <a:tc>
                  <a:txBody>
                    <a:bodyPr/>
                    <a:lstStyle/>
                    <a:p>
                      <a:pPr algn="l" fontAlgn="b"/>
                      <a:r>
                        <a:rPr lang="en-US" sz="1100" u="none" strike="noStrike">
                          <a:effectLst/>
                        </a:rPr>
                        <a:t>Zone 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0660829"/>
                  </a:ext>
                </a:extLst>
              </a:tr>
            </a:tbl>
          </a:graphicData>
        </a:graphic>
      </p:graphicFrame>
      <p:sp>
        <p:nvSpPr>
          <p:cNvPr id="14" name="TextBox 13">
            <a:extLst>
              <a:ext uri="{FF2B5EF4-FFF2-40B4-BE49-F238E27FC236}">
                <a16:creationId xmlns:a16="http://schemas.microsoft.com/office/drawing/2014/main" id="{3FE46106-08B1-41F1-B8E8-56F38EEAC1EA}"/>
              </a:ext>
            </a:extLst>
          </p:cNvPr>
          <p:cNvSpPr txBox="1"/>
          <p:nvPr/>
        </p:nvSpPr>
        <p:spPr>
          <a:xfrm>
            <a:off x="4956478" y="4515569"/>
            <a:ext cx="5590194" cy="307777"/>
          </a:xfrm>
          <a:prstGeom prst="rect">
            <a:avLst/>
          </a:prstGeom>
          <a:noFill/>
        </p:spPr>
        <p:txBody>
          <a:bodyPr wrap="square" rtlCol="0">
            <a:spAutoFit/>
          </a:bodyPr>
          <a:lstStyle/>
          <a:p>
            <a:r>
              <a:rPr lang="en-IN" sz="1400" b="1" dirty="0">
                <a:solidFill>
                  <a:srgbClr val="00B050"/>
                </a:solidFill>
              </a:rPr>
              <a:t>*The best performer is allotted the max. points. </a:t>
            </a:r>
            <a:endParaRPr lang="en-US" sz="1400" b="1" dirty="0">
              <a:solidFill>
                <a:srgbClr val="00B050"/>
              </a:solidFill>
            </a:endParaRPr>
          </a:p>
        </p:txBody>
      </p:sp>
      <p:sp>
        <p:nvSpPr>
          <p:cNvPr id="16" name="TextBox 15">
            <a:extLst>
              <a:ext uri="{FF2B5EF4-FFF2-40B4-BE49-F238E27FC236}">
                <a16:creationId xmlns:a16="http://schemas.microsoft.com/office/drawing/2014/main" id="{95E239A1-F3F3-4B30-9881-B6F42144DD79}"/>
              </a:ext>
            </a:extLst>
          </p:cNvPr>
          <p:cNvSpPr txBox="1"/>
          <p:nvPr/>
        </p:nvSpPr>
        <p:spPr>
          <a:xfrm>
            <a:off x="3047260" y="3246553"/>
            <a:ext cx="6094520" cy="369332"/>
          </a:xfrm>
          <a:prstGeom prst="rect">
            <a:avLst/>
          </a:prstGeom>
          <a:noFill/>
        </p:spPr>
        <p:txBody>
          <a:bodyPr wrap="square">
            <a:spAutoFit/>
          </a:bodyPr>
          <a:lstStyle/>
          <a:p>
            <a:pPr algn="ctr"/>
            <a:r>
              <a:rPr lang="en-IN" dirty="0"/>
              <a:t>Question 4- Bydandruff</a:t>
            </a:r>
          </a:p>
        </p:txBody>
      </p:sp>
      <p:sp>
        <p:nvSpPr>
          <p:cNvPr id="18" name="Rectangle 17">
            <a:extLst>
              <a:ext uri="{FF2B5EF4-FFF2-40B4-BE49-F238E27FC236}">
                <a16:creationId xmlns:a16="http://schemas.microsoft.com/office/drawing/2014/main" id="{C908D993-5181-4581-B144-5BA35A772A0A}"/>
              </a:ext>
            </a:extLst>
          </p:cNvPr>
          <p:cNvSpPr/>
          <p:nvPr/>
        </p:nvSpPr>
        <p:spPr>
          <a:xfrm>
            <a:off x="0" y="145638"/>
            <a:ext cx="2565647" cy="472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Question 5</a:t>
            </a:r>
          </a:p>
        </p:txBody>
      </p:sp>
    </p:spTree>
    <p:extLst>
      <p:ext uri="{BB962C8B-B14F-4D97-AF65-F5344CB8AC3E}">
        <p14:creationId xmlns:p14="http://schemas.microsoft.com/office/powerpoint/2010/main" val="413147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923330-B08B-4DB8-84A8-59FABDAADD57}"/>
              </a:ext>
            </a:extLst>
          </p:cNvPr>
          <p:cNvSpPr/>
          <p:nvPr/>
        </p:nvSpPr>
        <p:spPr>
          <a:xfrm>
            <a:off x="0" y="299672"/>
            <a:ext cx="2565647" cy="472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Question 6</a:t>
            </a:r>
          </a:p>
        </p:txBody>
      </p:sp>
      <p:graphicFrame>
        <p:nvGraphicFramePr>
          <p:cNvPr id="6" name="Table 5">
            <a:extLst>
              <a:ext uri="{FF2B5EF4-FFF2-40B4-BE49-F238E27FC236}">
                <a16:creationId xmlns:a16="http://schemas.microsoft.com/office/drawing/2014/main" id="{AE754CF2-34B1-4C53-8C65-427F692BD789}"/>
              </a:ext>
            </a:extLst>
          </p:cNvPr>
          <p:cNvGraphicFramePr>
            <a:graphicFrameLocks noGrp="1"/>
          </p:cNvGraphicFramePr>
          <p:nvPr>
            <p:extLst>
              <p:ext uri="{D42A27DB-BD31-4B8C-83A1-F6EECF244321}">
                <p14:modId xmlns:p14="http://schemas.microsoft.com/office/powerpoint/2010/main" val="3803409080"/>
              </p:ext>
            </p:extLst>
          </p:nvPr>
        </p:nvGraphicFramePr>
        <p:xfrm>
          <a:off x="278845" y="919348"/>
          <a:ext cx="4683773" cy="1051560"/>
        </p:xfrm>
        <a:graphic>
          <a:graphicData uri="http://schemas.openxmlformats.org/drawingml/2006/table">
            <a:tbl>
              <a:tblPr firstRow="1" bandCol="1">
                <a:tableStyleId>{5C22544A-7EE6-4342-B048-85BDC9FD1C3A}</a:tableStyleId>
              </a:tblPr>
              <a:tblGrid>
                <a:gridCol w="2103630">
                  <a:extLst>
                    <a:ext uri="{9D8B030D-6E8A-4147-A177-3AD203B41FA5}">
                      <a16:colId xmlns:a16="http://schemas.microsoft.com/office/drawing/2014/main" val="430612876"/>
                    </a:ext>
                  </a:extLst>
                </a:gridCol>
                <a:gridCol w="1313316">
                  <a:extLst>
                    <a:ext uri="{9D8B030D-6E8A-4147-A177-3AD203B41FA5}">
                      <a16:colId xmlns:a16="http://schemas.microsoft.com/office/drawing/2014/main" val="1533522843"/>
                    </a:ext>
                  </a:extLst>
                </a:gridCol>
                <a:gridCol w="1266827">
                  <a:extLst>
                    <a:ext uri="{9D8B030D-6E8A-4147-A177-3AD203B41FA5}">
                      <a16:colId xmlns:a16="http://schemas.microsoft.com/office/drawing/2014/main" val="2887226317"/>
                    </a:ext>
                  </a:extLst>
                </a:gridCol>
              </a:tblGrid>
              <a:tr h="141218">
                <a:tc>
                  <a:txBody>
                    <a:bodyPr/>
                    <a:lstStyle/>
                    <a:p>
                      <a:pPr algn="l" fontAlgn="b"/>
                      <a:r>
                        <a:rPr lang="en-US" sz="1100" u="none" strike="noStrike">
                          <a:effectLst/>
                        </a:rPr>
                        <a:t>Plant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X-coordinate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Y-coordinate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59385595"/>
                  </a:ext>
                </a:extLst>
              </a:tr>
              <a:tr h="141218">
                <a:tc>
                  <a:txBody>
                    <a:bodyPr/>
                    <a:lstStyle/>
                    <a:p>
                      <a:pPr algn="l" fontAlgn="b"/>
                      <a:r>
                        <a:rPr lang="en-US" sz="1100" u="none" strike="noStrike">
                          <a:effectLst/>
                        </a:rPr>
                        <a:t>P1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62555510"/>
                  </a:ext>
                </a:extLst>
              </a:tr>
              <a:tr h="141218">
                <a:tc>
                  <a:txBody>
                    <a:bodyPr/>
                    <a:lstStyle/>
                    <a:p>
                      <a:pPr algn="l" fontAlgn="b"/>
                      <a:r>
                        <a:rPr lang="en-US" sz="1100" u="none" strike="noStrike">
                          <a:effectLst/>
                        </a:rPr>
                        <a:t>P2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95750425"/>
                  </a:ext>
                </a:extLst>
              </a:tr>
              <a:tr h="141218">
                <a:tc>
                  <a:txBody>
                    <a:bodyPr/>
                    <a:lstStyle/>
                    <a:p>
                      <a:pPr algn="l" fontAlgn="b"/>
                      <a:r>
                        <a:rPr lang="en-US" sz="1100" u="none" strike="noStrike">
                          <a:effectLst/>
                        </a:rPr>
                        <a:t>P3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2731447"/>
                  </a:ext>
                </a:extLst>
              </a:tr>
              <a:tr h="141218">
                <a:tc>
                  <a:txBody>
                    <a:bodyPr/>
                    <a:lstStyle/>
                    <a:p>
                      <a:pPr algn="l" fontAlgn="b"/>
                      <a:r>
                        <a:rPr lang="en-US" sz="1100" u="none" strike="noStrike">
                          <a:effectLst/>
                        </a:rPr>
                        <a:t>P4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8378663"/>
                  </a:ext>
                </a:extLst>
              </a:tr>
              <a:tr h="141218">
                <a:tc>
                  <a:txBody>
                    <a:bodyPr/>
                    <a:lstStyle/>
                    <a:p>
                      <a:pPr algn="l" fontAlgn="b"/>
                      <a:r>
                        <a:rPr lang="en-US" sz="1100" u="none" strike="noStrike">
                          <a:effectLst/>
                        </a:rPr>
                        <a:t>P5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7883350"/>
                  </a:ext>
                </a:extLst>
              </a:tr>
            </a:tbl>
          </a:graphicData>
        </a:graphic>
      </p:graphicFrame>
      <p:graphicFrame>
        <p:nvGraphicFramePr>
          <p:cNvPr id="7" name="Table 6">
            <a:extLst>
              <a:ext uri="{FF2B5EF4-FFF2-40B4-BE49-F238E27FC236}">
                <a16:creationId xmlns:a16="http://schemas.microsoft.com/office/drawing/2014/main" id="{B7597EFF-14C4-4BBC-94BC-C6688910B40A}"/>
              </a:ext>
            </a:extLst>
          </p:cNvPr>
          <p:cNvGraphicFramePr>
            <a:graphicFrameLocks noGrp="1"/>
          </p:cNvGraphicFramePr>
          <p:nvPr>
            <p:extLst>
              <p:ext uri="{D42A27DB-BD31-4B8C-83A1-F6EECF244321}">
                <p14:modId xmlns:p14="http://schemas.microsoft.com/office/powerpoint/2010/main" val="1084198067"/>
              </p:ext>
            </p:extLst>
          </p:nvPr>
        </p:nvGraphicFramePr>
        <p:xfrm>
          <a:off x="278845" y="1970908"/>
          <a:ext cx="4683773" cy="1145156"/>
        </p:xfrm>
        <a:graphic>
          <a:graphicData uri="http://schemas.openxmlformats.org/drawingml/2006/table">
            <a:tbl>
              <a:tblPr firstRow="1" bandCol="1">
                <a:tableStyleId>{5C22544A-7EE6-4342-B048-85BDC9FD1C3A}</a:tableStyleId>
              </a:tblPr>
              <a:tblGrid>
                <a:gridCol w="2103630">
                  <a:extLst>
                    <a:ext uri="{9D8B030D-6E8A-4147-A177-3AD203B41FA5}">
                      <a16:colId xmlns:a16="http://schemas.microsoft.com/office/drawing/2014/main" val="2325153574"/>
                    </a:ext>
                  </a:extLst>
                </a:gridCol>
                <a:gridCol w="1313316">
                  <a:extLst>
                    <a:ext uri="{9D8B030D-6E8A-4147-A177-3AD203B41FA5}">
                      <a16:colId xmlns:a16="http://schemas.microsoft.com/office/drawing/2014/main" val="3706635331"/>
                    </a:ext>
                  </a:extLst>
                </a:gridCol>
                <a:gridCol w="1266827">
                  <a:extLst>
                    <a:ext uri="{9D8B030D-6E8A-4147-A177-3AD203B41FA5}">
                      <a16:colId xmlns:a16="http://schemas.microsoft.com/office/drawing/2014/main" val="1422244162"/>
                    </a:ext>
                  </a:extLst>
                </a:gridCol>
              </a:tblGrid>
              <a:tr h="252826">
                <a:tc>
                  <a:txBody>
                    <a:bodyPr/>
                    <a:lstStyle/>
                    <a:p>
                      <a:pPr algn="l" fontAlgn="b"/>
                      <a:r>
                        <a:rPr lang="en-US" sz="1100" u="none" strike="noStrike">
                          <a:effectLst/>
                        </a:rPr>
                        <a:t>Market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X-coordinate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Y-coordinate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2238159"/>
                  </a:ext>
                </a:extLst>
              </a:tr>
              <a:tr h="178466">
                <a:tc>
                  <a:txBody>
                    <a:bodyPr/>
                    <a:lstStyle/>
                    <a:p>
                      <a:pPr algn="l" fontAlgn="b"/>
                      <a:r>
                        <a:rPr lang="en-US" sz="1100" u="none" strike="noStrike">
                          <a:effectLst/>
                        </a:rPr>
                        <a:t>M1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6869"/>
                  </a:ext>
                </a:extLst>
              </a:tr>
              <a:tr h="178466">
                <a:tc>
                  <a:txBody>
                    <a:bodyPr/>
                    <a:lstStyle/>
                    <a:p>
                      <a:pPr algn="l" fontAlgn="b"/>
                      <a:r>
                        <a:rPr lang="en-US" sz="1100" u="none" strike="noStrike">
                          <a:effectLst/>
                        </a:rPr>
                        <a:t>M2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086502"/>
                  </a:ext>
                </a:extLst>
              </a:tr>
              <a:tr h="178466">
                <a:tc>
                  <a:txBody>
                    <a:bodyPr/>
                    <a:lstStyle/>
                    <a:p>
                      <a:pPr algn="l" fontAlgn="b"/>
                      <a:r>
                        <a:rPr lang="en-US" sz="1100" u="none" strike="noStrike">
                          <a:effectLst/>
                        </a:rPr>
                        <a:t>M3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08039"/>
                  </a:ext>
                </a:extLst>
              </a:tr>
              <a:tr h="178466">
                <a:tc>
                  <a:txBody>
                    <a:bodyPr/>
                    <a:lstStyle/>
                    <a:p>
                      <a:pPr algn="l" fontAlgn="b"/>
                      <a:r>
                        <a:rPr lang="en-US" sz="1100" u="none" strike="noStrike">
                          <a:effectLst/>
                        </a:rPr>
                        <a:t>M4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8185859"/>
                  </a:ext>
                </a:extLst>
              </a:tr>
              <a:tr h="178466">
                <a:tc>
                  <a:txBody>
                    <a:bodyPr/>
                    <a:lstStyle/>
                    <a:p>
                      <a:pPr algn="l" fontAlgn="b"/>
                      <a:r>
                        <a:rPr lang="en-US" sz="1100" u="none" strike="noStrike">
                          <a:effectLst/>
                        </a:rPr>
                        <a:t>M5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0719702"/>
                  </a:ext>
                </a:extLst>
              </a:tr>
            </a:tbl>
          </a:graphicData>
        </a:graphic>
      </p:graphicFrame>
      <p:graphicFrame>
        <p:nvGraphicFramePr>
          <p:cNvPr id="8" name="Table 7">
            <a:extLst>
              <a:ext uri="{FF2B5EF4-FFF2-40B4-BE49-F238E27FC236}">
                <a16:creationId xmlns:a16="http://schemas.microsoft.com/office/drawing/2014/main" id="{9241AC65-98B3-4E16-B96D-031643F47B5B}"/>
              </a:ext>
            </a:extLst>
          </p:cNvPr>
          <p:cNvGraphicFramePr>
            <a:graphicFrameLocks noGrp="1"/>
          </p:cNvGraphicFramePr>
          <p:nvPr>
            <p:extLst>
              <p:ext uri="{D42A27DB-BD31-4B8C-83A1-F6EECF244321}">
                <p14:modId xmlns:p14="http://schemas.microsoft.com/office/powerpoint/2010/main" val="4165648209"/>
              </p:ext>
            </p:extLst>
          </p:nvPr>
        </p:nvGraphicFramePr>
        <p:xfrm>
          <a:off x="5061752" y="919348"/>
          <a:ext cx="2502023" cy="1070855"/>
        </p:xfrm>
        <a:graphic>
          <a:graphicData uri="http://schemas.openxmlformats.org/drawingml/2006/table">
            <a:tbl>
              <a:tblPr firstRow="1">
                <a:tableStyleId>{21E4AEA4-8DFA-4A89-87EB-49C32662AFE0}</a:tableStyleId>
              </a:tblPr>
              <a:tblGrid>
                <a:gridCol w="1297345">
                  <a:extLst>
                    <a:ext uri="{9D8B030D-6E8A-4147-A177-3AD203B41FA5}">
                      <a16:colId xmlns:a16="http://schemas.microsoft.com/office/drawing/2014/main" val="356969597"/>
                    </a:ext>
                  </a:extLst>
                </a:gridCol>
                <a:gridCol w="1204678">
                  <a:extLst>
                    <a:ext uri="{9D8B030D-6E8A-4147-A177-3AD203B41FA5}">
                      <a16:colId xmlns:a16="http://schemas.microsoft.com/office/drawing/2014/main" val="1837203257"/>
                    </a:ext>
                  </a:extLst>
                </a:gridCol>
              </a:tblGrid>
              <a:tr h="232163">
                <a:tc>
                  <a:txBody>
                    <a:bodyPr/>
                    <a:lstStyle/>
                    <a:p>
                      <a:pPr algn="l" fontAlgn="t"/>
                      <a:r>
                        <a:rPr lang="en-US" sz="800" u="none" strike="noStrike">
                          <a:effectLst/>
                        </a:rPr>
                        <a:t>PLANT</a:t>
                      </a:r>
                      <a:endParaRPr lang="en-US" sz="800" b="1" i="0" u="none" strike="noStrike">
                        <a:solidFill>
                          <a:srgbClr val="2F2F2F"/>
                        </a:solidFill>
                        <a:effectLst/>
                        <a:latin typeface="Arial" panose="020B0604020202020204" pitchFamily="34" charset="0"/>
                      </a:endParaRPr>
                    </a:p>
                  </a:txBody>
                  <a:tcPr marL="7620" marR="7620" marT="7620" marB="0"/>
                </a:tc>
                <a:tc>
                  <a:txBody>
                    <a:bodyPr/>
                    <a:lstStyle/>
                    <a:p>
                      <a:pPr algn="l" fontAlgn="t"/>
                      <a:r>
                        <a:rPr lang="en-US" sz="800" u="none" strike="noStrike">
                          <a:effectLst/>
                        </a:rPr>
                        <a:t>TRANSPORTATION</a:t>
                      </a:r>
                      <a:br>
                        <a:rPr lang="en-US" sz="800" u="none" strike="noStrike">
                          <a:effectLst/>
                        </a:rPr>
                      </a:br>
                      <a:r>
                        <a:rPr lang="en-US" sz="800" u="none" strike="noStrike">
                          <a:effectLst/>
                        </a:rPr>
                        <a:t>COST / unit /km</a:t>
                      </a:r>
                      <a:endParaRPr lang="en-US" sz="1000" b="1" i="0" u="none" strike="noStrike">
                        <a:solidFill>
                          <a:srgbClr val="000000"/>
                        </a:solidFill>
                        <a:effectLst/>
                        <a:latin typeface="Times New Roman" panose="02020603050405020304" pitchFamily="18" charset="0"/>
                      </a:endParaRPr>
                    </a:p>
                  </a:txBody>
                  <a:tcPr marL="7620" marR="7620" marT="7620" marB="0"/>
                </a:tc>
                <a:extLst>
                  <a:ext uri="{0D108BD9-81ED-4DB2-BD59-A6C34878D82A}">
                    <a16:rowId xmlns:a16="http://schemas.microsoft.com/office/drawing/2014/main" val="815845110"/>
                  </a:ext>
                </a:extLst>
              </a:tr>
              <a:tr h="163879">
                <a:tc>
                  <a:txBody>
                    <a:bodyPr/>
                    <a:lstStyle/>
                    <a:p>
                      <a:pPr algn="l" fontAlgn="t"/>
                      <a:r>
                        <a:rPr lang="en-US" sz="800" u="none" strike="noStrike">
                          <a:effectLst/>
                        </a:rPr>
                        <a:t>P1</a:t>
                      </a:r>
                      <a:endParaRPr lang="en-US" sz="800" b="0" i="0" u="none" strike="noStrike">
                        <a:solidFill>
                          <a:srgbClr val="2F2F2F"/>
                        </a:solidFill>
                        <a:effectLst/>
                        <a:latin typeface="Arial" panose="020B0604020202020204" pitchFamily="34" charset="0"/>
                      </a:endParaRPr>
                    </a:p>
                  </a:txBody>
                  <a:tcPr marL="7620" marR="7620" marT="7620" marB="0"/>
                </a:tc>
                <a:tc>
                  <a:txBody>
                    <a:bodyPr/>
                    <a:lstStyle/>
                    <a:p>
                      <a:pPr algn="l" fontAlgn="t"/>
                      <a:r>
                        <a:rPr lang="en-US" sz="800" u="none" strike="noStrike">
                          <a:effectLst/>
                        </a:rPr>
                        <a:t>0.2687</a:t>
                      </a:r>
                      <a:endParaRPr lang="en-US" sz="800" b="0" i="0" u="none" strike="noStrike">
                        <a:solidFill>
                          <a:srgbClr val="444444"/>
                        </a:solidFill>
                        <a:effectLst/>
                        <a:latin typeface="Arial" panose="020B0604020202020204" pitchFamily="34" charset="0"/>
                      </a:endParaRPr>
                    </a:p>
                  </a:txBody>
                  <a:tcPr marL="7620" marR="7620" marT="7620" marB="0"/>
                </a:tc>
                <a:extLst>
                  <a:ext uri="{0D108BD9-81ED-4DB2-BD59-A6C34878D82A}">
                    <a16:rowId xmlns:a16="http://schemas.microsoft.com/office/drawing/2014/main" val="1288349104"/>
                  </a:ext>
                </a:extLst>
              </a:tr>
              <a:tr h="163879">
                <a:tc>
                  <a:txBody>
                    <a:bodyPr/>
                    <a:lstStyle/>
                    <a:p>
                      <a:pPr algn="l" fontAlgn="t"/>
                      <a:r>
                        <a:rPr lang="en-US" sz="800" u="none" strike="noStrike">
                          <a:effectLst/>
                        </a:rPr>
                        <a:t>P2</a:t>
                      </a:r>
                      <a:endParaRPr lang="en-US" sz="800" b="0"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800" u="none" strike="noStrike">
                          <a:effectLst/>
                        </a:rPr>
                        <a:t>0.2750</a:t>
                      </a:r>
                      <a:endParaRPr lang="en-US" sz="800" b="0" i="0" u="none" strike="noStrike">
                        <a:solidFill>
                          <a:srgbClr val="2F2F2F"/>
                        </a:solidFill>
                        <a:effectLst/>
                        <a:latin typeface="Arial" panose="020B0604020202020204" pitchFamily="34" charset="0"/>
                      </a:endParaRPr>
                    </a:p>
                  </a:txBody>
                  <a:tcPr marL="7620" marR="7620" marT="7620" marB="0"/>
                </a:tc>
                <a:extLst>
                  <a:ext uri="{0D108BD9-81ED-4DB2-BD59-A6C34878D82A}">
                    <a16:rowId xmlns:a16="http://schemas.microsoft.com/office/drawing/2014/main" val="3396144716"/>
                  </a:ext>
                </a:extLst>
              </a:tr>
              <a:tr h="163879">
                <a:tc>
                  <a:txBody>
                    <a:bodyPr/>
                    <a:lstStyle/>
                    <a:p>
                      <a:pPr algn="l" fontAlgn="t"/>
                      <a:r>
                        <a:rPr lang="en-US" sz="800" u="none" strike="noStrike">
                          <a:effectLst/>
                        </a:rPr>
                        <a:t>P3</a:t>
                      </a:r>
                      <a:endParaRPr lang="en-US" sz="800" b="0"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800" u="none" strike="noStrike">
                          <a:effectLst/>
                        </a:rPr>
                        <a:t>0.2668</a:t>
                      </a:r>
                      <a:endParaRPr lang="en-US" sz="800" b="0" i="0" u="none" strike="noStrike">
                        <a:solidFill>
                          <a:srgbClr val="2F2F2F"/>
                        </a:solidFill>
                        <a:effectLst/>
                        <a:latin typeface="Arial" panose="020B0604020202020204" pitchFamily="34" charset="0"/>
                      </a:endParaRPr>
                    </a:p>
                  </a:txBody>
                  <a:tcPr marL="7620" marR="7620" marT="7620" marB="0"/>
                </a:tc>
                <a:extLst>
                  <a:ext uri="{0D108BD9-81ED-4DB2-BD59-A6C34878D82A}">
                    <a16:rowId xmlns:a16="http://schemas.microsoft.com/office/drawing/2014/main" val="67638939"/>
                  </a:ext>
                </a:extLst>
              </a:tr>
              <a:tr h="163879">
                <a:tc>
                  <a:txBody>
                    <a:bodyPr/>
                    <a:lstStyle/>
                    <a:p>
                      <a:pPr algn="l" fontAlgn="t"/>
                      <a:r>
                        <a:rPr lang="en-US" sz="800" u="none" strike="noStrike">
                          <a:effectLst/>
                        </a:rPr>
                        <a:t>P4</a:t>
                      </a:r>
                      <a:endParaRPr lang="en-US" sz="800" b="0"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800" u="none" strike="noStrike">
                          <a:effectLst/>
                        </a:rPr>
                        <a:t>0.3125</a:t>
                      </a:r>
                      <a:endParaRPr lang="en-US" sz="800" b="0" i="0" u="none" strike="noStrike">
                        <a:solidFill>
                          <a:srgbClr val="2F2F2F"/>
                        </a:solidFill>
                        <a:effectLst/>
                        <a:latin typeface="Arial" panose="020B0604020202020204" pitchFamily="34" charset="0"/>
                      </a:endParaRPr>
                    </a:p>
                  </a:txBody>
                  <a:tcPr marL="7620" marR="7620" marT="7620" marB="0"/>
                </a:tc>
                <a:extLst>
                  <a:ext uri="{0D108BD9-81ED-4DB2-BD59-A6C34878D82A}">
                    <a16:rowId xmlns:a16="http://schemas.microsoft.com/office/drawing/2014/main" val="533002184"/>
                  </a:ext>
                </a:extLst>
              </a:tr>
              <a:tr h="163879">
                <a:tc>
                  <a:txBody>
                    <a:bodyPr/>
                    <a:lstStyle/>
                    <a:p>
                      <a:pPr algn="l" fontAlgn="t"/>
                      <a:r>
                        <a:rPr lang="en-US" sz="800" u="none" strike="noStrike">
                          <a:effectLst/>
                        </a:rPr>
                        <a:t>P5</a:t>
                      </a:r>
                      <a:endParaRPr lang="en-US" sz="800" b="0" i="0" u="none" strike="noStrike">
                        <a:solidFill>
                          <a:srgbClr val="2F2F2F"/>
                        </a:solidFill>
                        <a:effectLst/>
                        <a:latin typeface="Arial" panose="020B0604020202020204" pitchFamily="34" charset="0"/>
                      </a:endParaRPr>
                    </a:p>
                  </a:txBody>
                  <a:tcPr marL="7620" marR="7620" marT="7620" marB="0"/>
                </a:tc>
                <a:tc>
                  <a:txBody>
                    <a:bodyPr/>
                    <a:lstStyle/>
                    <a:p>
                      <a:pPr algn="l" fontAlgn="t"/>
                      <a:r>
                        <a:rPr lang="en-US" sz="800" u="none" strike="noStrike" dirty="0">
                          <a:effectLst/>
                        </a:rPr>
                        <a:t>0.2500</a:t>
                      </a:r>
                      <a:endParaRPr lang="en-US" sz="800" b="0" i="0" u="none" strike="noStrike" dirty="0">
                        <a:solidFill>
                          <a:srgbClr val="444444"/>
                        </a:solidFill>
                        <a:effectLst/>
                        <a:latin typeface="Arial" panose="020B0604020202020204" pitchFamily="34" charset="0"/>
                      </a:endParaRPr>
                    </a:p>
                  </a:txBody>
                  <a:tcPr marL="7620" marR="7620" marT="7620" marB="0"/>
                </a:tc>
                <a:extLst>
                  <a:ext uri="{0D108BD9-81ED-4DB2-BD59-A6C34878D82A}">
                    <a16:rowId xmlns:a16="http://schemas.microsoft.com/office/drawing/2014/main" val="2173081474"/>
                  </a:ext>
                </a:extLst>
              </a:tr>
            </a:tbl>
          </a:graphicData>
        </a:graphic>
      </p:graphicFrame>
      <p:graphicFrame>
        <p:nvGraphicFramePr>
          <p:cNvPr id="9" name="Table 8">
            <a:extLst>
              <a:ext uri="{FF2B5EF4-FFF2-40B4-BE49-F238E27FC236}">
                <a16:creationId xmlns:a16="http://schemas.microsoft.com/office/drawing/2014/main" id="{62DAE016-89EA-40B6-BCFA-72D70D7375F5}"/>
              </a:ext>
            </a:extLst>
          </p:cNvPr>
          <p:cNvGraphicFramePr>
            <a:graphicFrameLocks noGrp="1"/>
          </p:cNvGraphicFramePr>
          <p:nvPr>
            <p:extLst>
              <p:ext uri="{D42A27DB-BD31-4B8C-83A1-F6EECF244321}">
                <p14:modId xmlns:p14="http://schemas.microsoft.com/office/powerpoint/2010/main" val="1848037816"/>
              </p:ext>
            </p:extLst>
          </p:nvPr>
        </p:nvGraphicFramePr>
        <p:xfrm>
          <a:off x="339818" y="3464115"/>
          <a:ext cx="9245600" cy="1165860"/>
        </p:xfrm>
        <a:graphic>
          <a:graphicData uri="http://schemas.openxmlformats.org/drawingml/2006/table">
            <a:tbl>
              <a:tblPr firstRow="1" bandCol="1">
                <a:tableStyleId>{93296810-A885-4BE3-A3E7-6D5BEEA58F35}</a:tableStyleId>
              </a:tblPr>
              <a:tblGrid>
                <a:gridCol w="2298700">
                  <a:extLst>
                    <a:ext uri="{9D8B030D-6E8A-4147-A177-3AD203B41FA5}">
                      <a16:colId xmlns:a16="http://schemas.microsoft.com/office/drawing/2014/main" val="2520922125"/>
                    </a:ext>
                  </a:extLst>
                </a:gridCol>
                <a:gridCol w="1435100">
                  <a:extLst>
                    <a:ext uri="{9D8B030D-6E8A-4147-A177-3AD203B41FA5}">
                      <a16:colId xmlns:a16="http://schemas.microsoft.com/office/drawing/2014/main" val="2656367386"/>
                    </a:ext>
                  </a:extLst>
                </a:gridCol>
                <a:gridCol w="1384300">
                  <a:extLst>
                    <a:ext uri="{9D8B030D-6E8A-4147-A177-3AD203B41FA5}">
                      <a16:colId xmlns:a16="http://schemas.microsoft.com/office/drawing/2014/main" val="3283367041"/>
                    </a:ext>
                  </a:extLst>
                </a:gridCol>
                <a:gridCol w="1422400">
                  <a:extLst>
                    <a:ext uri="{9D8B030D-6E8A-4147-A177-3AD203B41FA5}">
                      <a16:colId xmlns:a16="http://schemas.microsoft.com/office/drawing/2014/main" val="1182949860"/>
                    </a:ext>
                  </a:extLst>
                </a:gridCol>
                <a:gridCol w="1320800">
                  <a:extLst>
                    <a:ext uri="{9D8B030D-6E8A-4147-A177-3AD203B41FA5}">
                      <a16:colId xmlns:a16="http://schemas.microsoft.com/office/drawing/2014/main" val="1534616806"/>
                    </a:ext>
                  </a:extLst>
                </a:gridCol>
                <a:gridCol w="1384300">
                  <a:extLst>
                    <a:ext uri="{9D8B030D-6E8A-4147-A177-3AD203B41FA5}">
                      <a16:colId xmlns:a16="http://schemas.microsoft.com/office/drawing/2014/main" val="3906524321"/>
                    </a:ext>
                  </a:extLst>
                </a:gridCol>
              </a:tblGrid>
              <a:tr h="251460">
                <a:tc>
                  <a:txBody>
                    <a:bodyPr/>
                    <a:lstStyle/>
                    <a:p>
                      <a:pPr algn="l" fontAlgn="t"/>
                      <a:r>
                        <a:rPr lang="en-US" sz="1100" u="none" strike="noStrike">
                          <a:effectLst/>
                        </a:rPr>
                        <a:t>Distances b/n market and Plants</a:t>
                      </a:r>
                      <a:endParaRPr lang="en-US" sz="1100" b="1" i="0" u="none" strike="noStrike">
                        <a:solidFill>
                          <a:srgbClr val="FFFFFF"/>
                        </a:solidFill>
                        <a:effectLst/>
                        <a:latin typeface="Calibri" panose="020F0502020204030204" pitchFamily="34" charset="0"/>
                      </a:endParaRPr>
                    </a:p>
                  </a:txBody>
                  <a:tcPr marL="7620" marR="7620" marT="7620" marB="0"/>
                </a:tc>
                <a:tc>
                  <a:txBody>
                    <a:bodyPr/>
                    <a:lstStyle/>
                    <a:p>
                      <a:pPr algn="l" fontAlgn="t"/>
                      <a:r>
                        <a:rPr lang="en-US" sz="1000" u="none" strike="noStrike">
                          <a:effectLst/>
                        </a:rPr>
                        <a:t>P1</a:t>
                      </a:r>
                      <a:endParaRPr lang="en-US" sz="1000" b="1"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1000" u="none" strike="noStrike">
                          <a:effectLst/>
                        </a:rPr>
                        <a:t>P2</a:t>
                      </a:r>
                      <a:endParaRPr lang="en-US" sz="1000" b="1"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1000" u="none" strike="noStrike">
                          <a:effectLst/>
                        </a:rPr>
                        <a:t>P3</a:t>
                      </a:r>
                      <a:endParaRPr lang="en-US" sz="1000" b="1"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1000" u="none" strike="noStrike">
                          <a:effectLst/>
                        </a:rPr>
                        <a:t>P4</a:t>
                      </a:r>
                      <a:endParaRPr lang="en-US" sz="1000" b="1"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1000" u="none" strike="noStrike">
                          <a:effectLst/>
                        </a:rPr>
                        <a:t>P5</a:t>
                      </a:r>
                      <a:endParaRPr lang="en-US" sz="1000" b="1" i="0" u="none" strike="noStrike">
                        <a:solidFill>
                          <a:srgbClr val="000000"/>
                        </a:solidFill>
                        <a:effectLst/>
                        <a:latin typeface="Times New Roman" panose="02020603050405020304" pitchFamily="18" charset="0"/>
                      </a:endParaRPr>
                    </a:p>
                  </a:txBody>
                  <a:tcPr marL="7620" marR="7620" marT="7620" marB="0"/>
                </a:tc>
                <a:extLst>
                  <a:ext uri="{0D108BD9-81ED-4DB2-BD59-A6C34878D82A}">
                    <a16:rowId xmlns:a16="http://schemas.microsoft.com/office/drawing/2014/main" val="2224341919"/>
                  </a:ext>
                </a:extLst>
              </a:tr>
              <a:tr h="182880">
                <a:tc>
                  <a:txBody>
                    <a:bodyPr/>
                    <a:lstStyle/>
                    <a:p>
                      <a:pPr algn="l" fontAlgn="t"/>
                      <a:r>
                        <a:rPr lang="en-US" sz="1000" u="none" strike="noStrike">
                          <a:effectLst/>
                        </a:rPr>
                        <a:t>M1</a:t>
                      </a:r>
                      <a:endParaRPr lang="en-US" sz="1000" b="0"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1100" u="none" strike="noStrike">
                          <a:effectLst/>
                        </a:rPr>
                        <a:t>1.71</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5.51</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7.11</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4.44</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3.01</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095797243"/>
                  </a:ext>
                </a:extLst>
              </a:tr>
              <a:tr h="182880">
                <a:tc>
                  <a:txBody>
                    <a:bodyPr/>
                    <a:lstStyle/>
                    <a:p>
                      <a:pPr algn="l" fontAlgn="t"/>
                      <a:r>
                        <a:rPr lang="en-US" sz="1000" u="none" strike="noStrike">
                          <a:effectLst/>
                        </a:rPr>
                        <a:t>M2</a:t>
                      </a:r>
                      <a:endParaRPr lang="en-US" sz="1000" b="0"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1100" u="none" strike="noStrike">
                          <a:effectLst/>
                        </a:rPr>
                        <a:t>1.70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2.41</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5.25</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4.10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5.42</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583243226"/>
                  </a:ext>
                </a:extLst>
              </a:tr>
              <a:tr h="182880">
                <a:tc>
                  <a:txBody>
                    <a:bodyPr/>
                    <a:lstStyle/>
                    <a:p>
                      <a:pPr algn="l" fontAlgn="t"/>
                      <a:r>
                        <a:rPr lang="en-US" sz="1000" u="none" strike="noStrike">
                          <a:effectLst/>
                        </a:rPr>
                        <a:t>M3</a:t>
                      </a:r>
                      <a:endParaRPr lang="en-US" sz="1000" b="0"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1100" u="none" strike="noStrike">
                          <a:effectLst/>
                        </a:rPr>
                        <a:t>4.30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1.17</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2.42</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3.50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6.69</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139147010"/>
                  </a:ext>
                </a:extLst>
              </a:tr>
              <a:tr h="182880">
                <a:tc>
                  <a:txBody>
                    <a:bodyPr/>
                    <a:lstStyle/>
                    <a:p>
                      <a:pPr algn="l" fontAlgn="t"/>
                      <a:r>
                        <a:rPr lang="en-US" sz="1000" u="none" strike="noStrike">
                          <a:effectLst/>
                        </a:rPr>
                        <a:t>M4</a:t>
                      </a:r>
                      <a:endParaRPr lang="en-US" sz="1000" b="0"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1100" u="none" strike="noStrike">
                          <a:effectLst/>
                        </a:rPr>
                        <a:t>5.81</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4.84</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1.89</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2.33</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5.71</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942026697"/>
                  </a:ext>
                </a:extLst>
              </a:tr>
              <a:tr h="182880">
                <a:tc>
                  <a:txBody>
                    <a:bodyPr/>
                    <a:lstStyle/>
                    <a:p>
                      <a:pPr algn="l" fontAlgn="t"/>
                      <a:r>
                        <a:rPr lang="en-US" sz="1000" u="none" strike="noStrike">
                          <a:effectLst/>
                        </a:rPr>
                        <a:t>M5</a:t>
                      </a:r>
                      <a:endParaRPr lang="en-US" sz="1000" b="0"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1100" u="none" strike="noStrike">
                          <a:effectLst/>
                        </a:rPr>
                        <a:t>4.73</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6.45</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5.37</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2.48</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dirty="0">
                          <a:effectLst/>
                        </a:rPr>
                        <a:t>2.20</a:t>
                      </a:r>
                      <a:endParaRPr lang="en-US"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551421514"/>
                  </a:ext>
                </a:extLst>
              </a:tr>
            </a:tbl>
          </a:graphicData>
        </a:graphic>
      </p:graphicFrame>
      <p:graphicFrame>
        <p:nvGraphicFramePr>
          <p:cNvPr id="10" name="Table 9">
            <a:extLst>
              <a:ext uri="{FF2B5EF4-FFF2-40B4-BE49-F238E27FC236}">
                <a16:creationId xmlns:a16="http://schemas.microsoft.com/office/drawing/2014/main" id="{046A0B3D-518F-4848-A4FE-8AE99225851E}"/>
              </a:ext>
            </a:extLst>
          </p:cNvPr>
          <p:cNvGraphicFramePr>
            <a:graphicFrameLocks noGrp="1"/>
          </p:cNvGraphicFramePr>
          <p:nvPr>
            <p:extLst>
              <p:ext uri="{D42A27DB-BD31-4B8C-83A1-F6EECF244321}">
                <p14:modId xmlns:p14="http://schemas.microsoft.com/office/powerpoint/2010/main" val="2478416845"/>
              </p:ext>
            </p:extLst>
          </p:nvPr>
        </p:nvGraphicFramePr>
        <p:xfrm>
          <a:off x="532167" y="5235036"/>
          <a:ext cx="9245600" cy="365760"/>
        </p:xfrm>
        <a:graphic>
          <a:graphicData uri="http://schemas.openxmlformats.org/drawingml/2006/table">
            <a:tbl>
              <a:tblPr>
                <a:tableStyleId>{5C22544A-7EE6-4342-B048-85BDC9FD1C3A}</a:tableStyleId>
              </a:tblPr>
              <a:tblGrid>
                <a:gridCol w="2298700">
                  <a:extLst>
                    <a:ext uri="{9D8B030D-6E8A-4147-A177-3AD203B41FA5}">
                      <a16:colId xmlns:a16="http://schemas.microsoft.com/office/drawing/2014/main" val="4265530146"/>
                    </a:ext>
                  </a:extLst>
                </a:gridCol>
                <a:gridCol w="1435100">
                  <a:extLst>
                    <a:ext uri="{9D8B030D-6E8A-4147-A177-3AD203B41FA5}">
                      <a16:colId xmlns:a16="http://schemas.microsoft.com/office/drawing/2014/main" val="3938708118"/>
                    </a:ext>
                  </a:extLst>
                </a:gridCol>
                <a:gridCol w="1384300">
                  <a:extLst>
                    <a:ext uri="{9D8B030D-6E8A-4147-A177-3AD203B41FA5}">
                      <a16:colId xmlns:a16="http://schemas.microsoft.com/office/drawing/2014/main" val="225770832"/>
                    </a:ext>
                  </a:extLst>
                </a:gridCol>
                <a:gridCol w="1422400">
                  <a:extLst>
                    <a:ext uri="{9D8B030D-6E8A-4147-A177-3AD203B41FA5}">
                      <a16:colId xmlns:a16="http://schemas.microsoft.com/office/drawing/2014/main" val="194262182"/>
                    </a:ext>
                  </a:extLst>
                </a:gridCol>
                <a:gridCol w="1320800">
                  <a:extLst>
                    <a:ext uri="{9D8B030D-6E8A-4147-A177-3AD203B41FA5}">
                      <a16:colId xmlns:a16="http://schemas.microsoft.com/office/drawing/2014/main" val="3779679168"/>
                    </a:ext>
                  </a:extLst>
                </a:gridCol>
                <a:gridCol w="1384300">
                  <a:extLst>
                    <a:ext uri="{9D8B030D-6E8A-4147-A177-3AD203B41FA5}">
                      <a16:colId xmlns:a16="http://schemas.microsoft.com/office/drawing/2014/main" val="1008733329"/>
                    </a:ext>
                  </a:extLst>
                </a:gridCol>
              </a:tblGrid>
              <a:tr h="182880">
                <a:tc>
                  <a:txBody>
                    <a:bodyPr/>
                    <a:lstStyle/>
                    <a:p>
                      <a:pPr algn="l" fontAlgn="t"/>
                      <a:r>
                        <a:rPr lang="en-US" sz="1000" u="none" strike="noStrike">
                          <a:effectLst/>
                        </a:rPr>
                        <a:t>Net Distance from all markets (in kms)</a:t>
                      </a:r>
                      <a:endParaRPr lang="en-US" sz="1000" b="1"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1100" u="none" strike="noStrike">
                          <a:effectLst/>
                        </a:rPr>
                        <a:t>5473.38</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6110.95</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6607.82</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5053.10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6905.74</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470649506"/>
                  </a:ext>
                </a:extLst>
              </a:tr>
              <a:tr h="182880">
                <a:tc>
                  <a:txBody>
                    <a:bodyPr/>
                    <a:lstStyle/>
                    <a:p>
                      <a:pPr algn="l" fontAlgn="t"/>
                      <a:r>
                        <a:rPr lang="en-US" sz="1000" u="none" strike="noStrike">
                          <a:effectLst/>
                        </a:rPr>
                        <a:t>Net transportations costs/unit</a:t>
                      </a:r>
                      <a:endParaRPr lang="en-US" sz="1000" b="1" i="0" u="none" strike="noStrike">
                        <a:solidFill>
                          <a:srgbClr val="000000"/>
                        </a:solidFill>
                        <a:effectLst/>
                        <a:latin typeface="Times New Roman" panose="02020603050405020304" pitchFamily="18" charset="0"/>
                      </a:endParaRPr>
                    </a:p>
                  </a:txBody>
                  <a:tcPr marL="7620" marR="7620" marT="7620" marB="0"/>
                </a:tc>
                <a:tc>
                  <a:txBody>
                    <a:bodyPr/>
                    <a:lstStyle/>
                    <a:p>
                      <a:pPr algn="r" fontAlgn="b"/>
                      <a:r>
                        <a:rPr lang="en-US" sz="1100" u="none" strike="noStrike">
                          <a:effectLst/>
                        </a:rPr>
                        <a:t>₹ 1,470.70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1,680.51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1,762.97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 1,579.09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 1,726.43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6944982"/>
                  </a:ext>
                </a:extLst>
              </a:tr>
            </a:tbl>
          </a:graphicData>
        </a:graphic>
      </p:graphicFrame>
    </p:spTree>
    <p:extLst>
      <p:ext uri="{BB962C8B-B14F-4D97-AF65-F5344CB8AC3E}">
        <p14:creationId xmlns:p14="http://schemas.microsoft.com/office/powerpoint/2010/main" val="101287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D1E1347-BF45-42BB-A650-9349A1D281B4}"/>
              </a:ext>
            </a:extLst>
          </p:cNvPr>
          <p:cNvGraphicFramePr>
            <a:graphicFrameLocks noGrp="1"/>
          </p:cNvGraphicFramePr>
          <p:nvPr>
            <p:extLst>
              <p:ext uri="{D42A27DB-BD31-4B8C-83A1-F6EECF244321}">
                <p14:modId xmlns:p14="http://schemas.microsoft.com/office/powerpoint/2010/main" val="3662368486"/>
              </p:ext>
            </p:extLst>
          </p:nvPr>
        </p:nvGraphicFramePr>
        <p:xfrm>
          <a:off x="550846" y="1151323"/>
          <a:ext cx="9242641" cy="1725038"/>
        </p:xfrm>
        <a:graphic>
          <a:graphicData uri="http://schemas.openxmlformats.org/drawingml/2006/table">
            <a:tbl>
              <a:tblPr firstRow="1" lastRow="1" bandCol="1">
                <a:tableStyleId>{21E4AEA4-8DFA-4A89-87EB-49C32662AFE0}</a:tableStyleId>
              </a:tblPr>
              <a:tblGrid>
                <a:gridCol w="1928641">
                  <a:extLst>
                    <a:ext uri="{9D8B030D-6E8A-4147-A177-3AD203B41FA5}">
                      <a16:colId xmlns:a16="http://schemas.microsoft.com/office/drawing/2014/main" val="3414856495"/>
                    </a:ext>
                  </a:extLst>
                </a:gridCol>
                <a:gridCol w="1364884">
                  <a:extLst>
                    <a:ext uri="{9D8B030D-6E8A-4147-A177-3AD203B41FA5}">
                      <a16:colId xmlns:a16="http://schemas.microsoft.com/office/drawing/2014/main" val="166067625"/>
                    </a:ext>
                  </a:extLst>
                </a:gridCol>
                <a:gridCol w="1364884">
                  <a:extLst>
                    <a:ext uri="{9D8B030D-6E8A-4147-A177-3AD203B41FA5}">
                      <a16:colId xmlns:a16="http://schemas.microsoft.com/office/drawing/2014/main" val="2866116100"/>
                    </a:ext>
                  </a:extLst>
                </a:gridCol>
                <a:gridCol w="1602256">
                  <a:extLst>
                    <a:ext uri="{9D8B030D-6E8A-4147-A177-3AD203B41FA5}">
                      <a16:colId xmlns:a16="http://schemas.microsoft.com/office/drawing/2014/main" val="164344528"/>
                    </a:ext>
                  </a:extLst>
                </a:gridCol>
                <a:gridCol w="1350049">
                  <a:extLst>
                    <a:ext uri="{9D8B030D-6E8A-4147-A177-3AD203B41FA5}">
                      <a16:colId xmlns:a16="http://schemas.microsoft.com/office/drawing/2014/main" val="2243608750"/>
                    </a:ext>
                  </a:extLst>
                </a:gridCol>
                <a:gridCol w="1631927">
                  <a:extLst>
                    <a:ext uri="{9D8B030D-6E8A-4147-A177-3AD203B41FA5}">
                      <a16:colId xmlns:a16="http://schemas.microsoft.com/office/drawing/2014/main" val="2139784967"/>
                    </a:ext>
                  </a:extLst>
                </a:gridCol>
              </a:tblGrid>
              <a:tr h="253006">
                <a:tc>
                  <a:txBody>
                    <a:bodyPr/>
                    <a:lstStyle/>
                    <a:p>
                      <a:pPr algn="l" fontAlgn="t"/>
                      <a:r>
                        <a:rPr lang="en-US" sz="1000" u="none" strike="noStrike">
                          <a:effectLst/>
                        </a:rPr>
                        <a:t>Major Fixed Costs</a:t>
                      </a:r>
                      <a:endParaRPr lang="en-US" sz="1000" b="1" i="0" u="none" strike="noStrike">
                        <a:solidFill>
                          <a:srgbClr val="000000"/>
                        </a:solidFill>
                        <a:effectLst/>
                        <a:latin typeface="Times New Roman" panose="02020603050405020304" pitchFamily="18" charset="0"/>
                      </a:endParaRPr>
                    </a:p>
                  </a:txBody>
                  <a:tcPr marL="7620" marR="7620" marT="7620" marB="0"/>
                </a:tc>
                <a:tc>
                  <a:txBody>
                    <a:bodyPr/>
                    <a:lstStyle/>
                    <a:p>
                      <a:pPr algn="ctr" fontAlgn="t"/>
                      <a:r>
                        <a:rPr lang="en-US" sz="1500" u="none" strike="noStrike">
                          <a:effectLst/>
                        </a:rPr>
                        <a:t>P1</a:t>
                      </a:r>
                      <a:endParaRPr lang="en-US" sz="1500" b="1" i="0" u="none" strike="noStrike">
                        <a:solidFill>
                          <a:srgbClr val="212121"/>
                        </a:solidFill>
                        <a:effectLst/>
                        <a:latin typeface="Courier New" panose="02070309020205020404" pitchFamily="49" charset="0"/>
                      </a:endParaRPr>
                    </a:p>
                  </a:txBody>
                  <a:tcPr marL="7620" marR="7620" marT="7620" marB="0"/>
                </a:tc>
                <a:tc>
                  <a:txBody>
                    <a:bodyPr/>
                    <a:lstStyle/>
                    <a:p>
                      <a:pPr algn="ctr" fontAlgn="t"/>
                      <a:r>
                        <a:rPr lang="en-US" sz="1500" u="none" strike="noStrike">
                          <a:effectLst/>
                        </a:rPr>
                        <a:t>P2</a:t>
                      </a:r>
                      <a:endParaRPr lang="en-US" sz="1500" b="1" i="0" u="none" strike="noStrike">
                        <a:solidFill>
                          <a:srgbClr val="000000"/>
                        </a:solidFill>
                        <a:effectLst/>
                        <a:latin typeface="Courier New" panose="02070309020205020404" pitchFamily="49" charset="0"/>
                      </a:endParaRPr>
                    </a:p>
                  </a:txBody>
                  <a:tcPr marL="7620" marR="7620" marT="7620" marB="0"/>
                </a:tc>
                <a:tc>
                  <a:txBody>
                    <a:bodyPr/>
                    <a:lstStyle/>
                    <a:p>
                      <a:pPr algn="ctr" fontAlgn="t"/>
                      <a:r>
                        <a:rPr lang="en-US" sz="1500" u="none" strike="noStrike">
                          <a:effectLst/>
                        </a:rPr>
                        <a:t>P3</a:t>
                      </a:r>
                      <a:endParaRPr lang="en-US" sz="1500" b="1" i="0" u="none" strike="noStrike">
                        <a:solidFill>
                          <a:srgbClr val="000000"/>
                        </a:solidFill>
                        <a:effectLst/>
                        <a:latin typeface="Courier New" panose="02070309020205020404" pitchFamily="49" charset="0"/>
                      </a:endParaRPr>
                    </a:p>
                  </a:txBody>
                  <a:tcPr marL="7620" marR="7620" marT="7620" marB="0"/>
                </a:tc>
                <a:tc>
                  <a:txBody>
                    <a:bodyPr/>
                    <a:lstStyle/>
                    <a:p>
                      <a:pPr algn="l" fontAlgn="t"/>
                      <a:r>
                        <a:rPr lang="en-US" sz="1500" u="none" strike="noStrike">
                          <a:effectLst/>
                        </a:rPr>
                        <a:t>P4</a:t>
                      </a:r>
                      <a:endParaRPr lang="en-US" sz="1500" b="1" i="0" u="none" strike="noStrike">
                        <a:solidFill>
                          <a:srgbClr val="000000"/>
                        </a:solidFill>
                        <a:effectLst/>
                        <a:latin typeface="Courier New" panose="02070309020205020404" pitchFamily="49" charset="0"/>
                      </a:endParaRPr>
                    </a:p>
                  </a:txBody>
                  <a:tcPr marL="7620" marR="7620" marT="7620" marB="0"/>
                </a:tc>
                <a:tc>
                  <a:txBody>
                    <a:bodyPr/>
                    <a:lstStyle/>
                    <a:p>
                      <a:pPr algn="ctr" fontAlgn="t"/>
                      <a:r>
                        <a:rPr lang="en-US" sz="1300" u="none" strike="noStrike">
                          <a:effectLst/>
                        </a:rPr>
                        <a:t>P5</a:t>
                      </a:r>
                      <a:endParaRPr lang="en-US" sz="1300" b="1" i="0" u="none" strike="noStrike">
                        <a:solidFill>
                          <a:srgbClr val="363636"/>
                        </a:solidFill>
                        <a:effectLst/>
                        <a:latin typeface="Arial" panose="020B0604020202020204" pitchFamily="34" charset="0"/>
                      </a:endParaRPr>
                    </a:p>
                  </a:txBody>
                  <a:tcPr marL="7620" marR="7620" marT="7620" marB="0"/>
                </a:tc>
                <a:extLst>
                  <a:ext uri="{0D108BD9-81ED-4DB2-BD59-A6C34878D82A}">
                    <a16:rowId xmlns:a16="http://schemas.microsoft.com/office/drawing/2014/main" val="3782095088"/>
                  </a:ext>
                </a:extLst>
              </a:tr>
              <a:tr h="184004">
                <a:tc>
                  <a:txBody>
                    <a:bodyPr/>
                    <a:lstStyle/>
                    <a:p>
                      <a:pPr algn="l" fontAlgn="t"/>
                      <a:r>
                        <a:rPr lang="en-US" sz="1000" u="none" strike="noStrike">
                          <a:effectLst/>
                        </a:rPr>
                        <a:t>LAND</a:t>
                      </a:r>
                      <a:endParaRPr lang="en-US" sz="1000" b="0" i="0" u="none" strike="noStrike">
                        <a:solidFill>
                          <a:srgbClr val="4B4B4B"/>
                        </a:solidFill>
                        <a:effectLst/>
                        <a:latin typeface="Arial Rounded MT Bold" panose="020F0704030504030204" pitchFamily="34" charset="0"/>
                      </a:endParaRPr>
                    </a:p>
                  </a:txBody>
                  <a:tcPr marL="7620" marR="7620" marT="7620" marB="0"/>
                </a:tc>
                <a:tc>
                  <a:txBody>
                    <a:bodyPr/>
                    <a:lstStyle/>
                    <a:p>
                      <a:pPr algn="l" fontAlgn="t"/>
                      <a:r>
                        <a:rPr lang="en-US" sz="900" u="none" strike="noStrike">
                          <a:effectLst/>
                        </a:rPr>
                        <a:t>₹ 28,00,00,000.00</a:t>
                      </a:r>
                      <a:endParaRPr lang="en-US" sz="900" b="1" i="0" u="none" strike="noStrike">
                        <a:solidFill>
                          <a:srgbClr val="797979"/>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27,00,00,000.00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27,00,00,000.00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28,00,00,000.00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25,00,00,000.00</a:t>
                      </a:r>
                      <a:endParaRPr lang="en-US" sz="900" b="1" i="0" u="none" strike="noStrike">
                        <a:solidFill>
                          <a:srgbClr val="646464"/>
                        </a:solidFill>
                        <a:effectLst/>
                        <a:latin typeface="Times New Roman" panose="02020603050405020304" pitchFamily="18" charset="0"/>
                      </a:endParaRPr>
                    </a:p>
                  </a:txBody>
                  <a:tcPr marL="7620" marR="7620" marT="7620" marB="0"/>
                </a:tc>
                <a:extLst>
                  <a:ext uri="{0D108BD9-81ED-4DB2-BD59-A6C34878D82A}">
                    <a16:rowId xmlns:a16="http://schemas.microsoft.com/office/drawing/2014/main" val="3950291017"/>
                  </a:ext>
                </a:extLst>
              </a:tr>
              <a:tr h="184004">
                <a:tc>
                  <a:txBody>
                    <a:bodyPr/>
                    <a:lstStyle/>
                    <a:p>
                      <a:pPr algn="l" fontAlgn="t"/>
                      <a:r>
                        <a:rPr lang="en-US" sz="1000" u="none" strike="noStrike">
                          <a:effectLst/>
                        </a:rPr>
                        <a:t>ESTBLISHMEHT</a:t>
                      </a:r>
                      <a:endParaRPr lang="en-US" sz="1000" b="0" i="0" u="none" strike="noStrike">
                        <a:solidFill>
                          <a:srgbClr val="000000"/>
                        </a:solidFill>
                        <a:effectLst/>
                        <a:latin typeface="Arial Rounded MT Bold" panose="020F0704030504030204" pitchFamily="34" charset="0"/>
                      </a:endParaRPr>
                    </a:p>
                  </a:txBody>
                  <a:tcPr marL="7620" marR="7620" marT="7620" marB="0"/>
                </a:tc>
                <a:tc>
                  <a:txBody>
                    <a:bodyPr/>
                    <a:lstStyle/>
                    <a:p>
                      <a:pPr algn="l" fontAlgn="t"/>
                      <a:r>
                        <a:rPr lang="en-US" sz="900" u="none" strike="noStrike">
                          <a:effectLst/>
                        </a:rPr>
                        <a:t>₹ 35,00,00,000.00</a:t>
                      </a:r>
                      <a:endParaRPr lang="en-US" sz="900" b="1" i="0" u="none" strike="noStrike">
                        <a:solidFill>
                          <a:srgbClr val="797979"/>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32,00,00,000.00</a:t>
                      </a:r>
                      <a:endParaRPr lang="en-US" sz="900" b="1" i="0" u="none" strike="noStrike">
                        <a:solidFill>
                          <a:srgbClr val="797979"/>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32,00,00,000.00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30,00,00,000.00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35,00,00,000.00</a:t>
                      </a:r>
                      <a:endParaRPr lang="en-US" sz="900" b="1" i="0" u="none" strike="noStrike">
                        <a:solidFill>
                          <a:srgbClr val="797979"/>
                        </a:solidFill>
                        <a:effectLst/>
                        <a:latin typeface="Times New Roman" panose="02020603050405020304" pitchFamily="18" charset="0"/>
                      </a:endParaRPr>
                    </a:p>
                  </a:txBody>
                  <a:tcPr marL="7620" marR="7620" marT="7620" marB="0"/>
                </a:tc>
                <a:extLst>
                  <a:ext uri="{0D108BD9-81ED-4DB2-BD59-A6C34878D82A}">
                    <a16:rowId xmlns:a16="http://schemas.microsoft.com/office/drawing/2014/main" val="2838383130"/>
                  </a:ext>
                </a:extLst>
              </a:tr>
              <a:tr h="184004">
                <a:tc>
                  <a:txBody>
                    <a:bodyPr/>
                    <a:lstStyle/>
                    <a:p>
                      <a:pPr algn="l" fontAlgn="t"/>
                      <a:r>
                        <a:rPr lang="en-US" sz="1000" u="none" strike="noStrike">
                          <a:effectLst/>
                        </a:rPr>
                        <a:t>REVENUE</a:t>
                      </a:r>
                      <a:endParaRPr lang="en-US" sz="1000" b="0" i="0" u="none" strike="noStrike">
                        <a:solidFill>
                          <a:srgbClr val="000000"/>
                        </a:solidFill>
                        <a:effectLst/>
                        <a:latin typeface="Arial Rounded MT Bold" panose="020F0704030504030204" pitchFamily="34" charset="0"/>
                      </a:endParaRPr>
                    </a:p>
                  </a:txBody>
                  <a:tcPr marL="7620" marR="7620" marT="7620" marB="0"/>
                </a:tc>
                <a:tc>
                  <a:txBody>
                    <a:bodyPr/>
                    <a:lstStyle/>
                    <a:p>
                      <a:pPr algn="l" fontAlgn="t"/>
                      <a:r>
                        <a:rPr lang="en-US" sz="900" u="none" strike="noStrike">
                          <a:effectLst/>
                        </a:rPr>
                        <a:t>₹ 42,00,00,000.00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42,00,00,000.00</a:t>
                      </a:r>
                      <a:endParaRPr lang="en-US" sz="900" b="1" i="0" u="none" strike="noStrike">
                        <a:solidFill>
                          <a:srgbClr val="4B4B4B"/>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40,00,00,000.00</a:t>
                      </a:r>
                      <a:endParaRPr lang="en-US" sz="900" b="1" i="0" u="none" strike="noStrike">
                        <a:solidFill>
                          <a:srgbClr val="363636"/>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38,00,00,000.00</a:t>
                      </a:r>
                      <a:endParaRPr lang="en-US" sz="900" b="1" i="0" u="none" strike="noStrike">
                        <a:solidFill>
                          <a:srgbClr val="4B4B4B"/>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40,00,00,000.00</a:t>
                      </a:r>
                      <a:endParaRPr lang="en-US" sz="900" b="1" i="0" u="none" strike="noStrike">
                        <a:solidFill>
                          <a:srgbClr val="646464"/>
                        </a:solidFill>
                        <a:effectLst/>
                        <a:latin typeface="Times New Roman" panose="02020603050405020304" pitchFamily="18" charset="0"/>
                      </a:endParaRPr>
                    </a:p>
                  </a:txBody>
                  <a:tcPr marL="7620" marR="7620" marT="7620" marB="0"/>
                </a:tc>
                <a:extLst>
                  <a:ext uri="{0D108BD9-81ED-4DB2-BD59-A6C34878D82A}">
                    <a16:rowId xmlns:a16="http://schemas.microsoft.com/office/drawing/2014/main" val="194448166"/>
                  </a:ext>
                </a:extLst>
              </a:tr>
              <a:tr h="184004">
                <a:tc>
                  <a:txBody>
                    <a:bodyPr/>
                    <a:lstStyle/>
                    <a:p>
                      <a:pPr algn="l" fontAlgn="t"/>
                      <a:r>
                        <a:rPr lang="en-US" sz="1000" u="none" strike="noStrike">
                          <a:effectLst/>
                        </a:rPr>
                        <a:t>MACHINERY</a:t>
                      </a:r>
                      <a:endParaRPr lang="en-US" sz="1000" b="0" i="0" u="none" strike="noStrike">
                        <a:solidFill>
                          <a:srgbClr val="000000"/>
                        </a:solidFill>
                        <a:effectLst/>
                        <a:latin typeface="Arial Rounded MT Bold" panose="020F0704030504030204" pitchFamily="34" charset="0"/>
                      </a:endParaRPr>
                    </a:p>
                  </a:txBody>
                  <a:tcPr marL="7620" marR="7620" marT="7620" marB="0"/>
                </a:tc>
                <a:tc>
                  <a:txBody>
                    <a:bodyPr/>
                    <a:lstStyle/>
                    <a:p>
                      <a:pPr algn="l" fontAlgn="t"/>
                      <a:r>
                        <a:rPr lang="en-US" sz="900" u="none" strike="noStrike">
                          <a:effectLst/>
                        </a:rPr>
                        <a:t>₹ 35,00,00,000.00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36,00,00,000.00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37,00,00,000.00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38,00,00,000.00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35,00,00,000.00</a:t>
                      </a:r>
                      <a:endParaRPr lang="en-US" sz="900" b="1" i="0" u="none" strike="noStrike">
                        <a:solidFill>
                          <a:srgbClr val="646464"/>
                        </a:solidFill>
                        <a:effectLst/>
                        <a:latin typeface="Times New Roman" panose="02020603050405020304" pitchFamily="18" charset="0"/>
                      </a:endParaRPr>
                    </a:p>
                  </a:txBody>
                  <a:tcPr marL="7620" marR="7620" marT="7620" marB="0"/>
                </a:tc>
                <a:extLst>
                  <a:ext uri="{0D108BD9-81ED-4DB2-BD59-A6C34878D82A}">
                    <a16:rowId xmlns:a16="http://schemas.microsoft.com/office/drawing/2014/main" val="3622095763"/>
                  </a:ext>
                </a:extLst>
              </a:tr>
              <a:tr h="184004">
                <a:tc>
                  <a:txBody>
                    <a:bodyPr/>
                    <a:lstStyle/>
                    <a:p>
                      <a:pPr algn="l" fontAlgn="t"/>
                      <a:r>
                        <a:rPr lang="en-US" sz="1000" u="none" strike="noStrike">
                          <a:effectLst/>
                        </a:rPr>
                        <a:t>DOCUMENTAT ON</a:t>
                      </a:r>
                      <a:endParaRPr lang="en-US" sz="1000" b="0" i="0" u="none" strike="noStrike">
                        <a:solidFill>
                          <a:srgbClr val="000000"/>
                        </a:solidFill>
                        <a:effectLst/>
                        <a:latin typeface="Arial Rounded MT Bold" panose="020F0704030504030204" pitchFamily="34" charset="0"/>
                      </a:endParaRPr>
                    </a:p>
                  </a:txBody>
                  <a:tcPr marL="7620" marR="7620" marT="7620" marB="0"/>
                </a:tc>
                <a:tc>
                  <a:txBody>
                    <a:bodyPr/>
                    <a:lstStyle/>
                    <a:p>
                      <a:pPr algn="l" fontAlgn="t"/>
                      <a:r>
                        <a:rPr lang="en-US" sz="900" u="none" strike="noStrike">
                          <a:effectLst/>
                        </a:rPr>
                        <a:t>₹ 22,00,00,000.00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2,20,000.00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22,00,00,000.00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20.00.00.000</a:t>
                      </a:r>
                      <a:endParaRPr lang="en-US" sz="900" b="1"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20,00,00,000.00</a:t>
                      </a:r>
                      <a:endParaRPr lang="en-US" sz="900" b="1" i="0" u="none" strike="noStrike">
                        <a:solidFill>
                          <a:srgbClr val="4B4B4B"/>
                        </a:solidFill>
                        <a:effectLst/>
                        <a:latin typeface="Times New Roman" panose="02020603050405020304" pitchFamily="18" charset="0"/>
                      </a:endParaRPr>
                    </a:p>
                  </a:txBody>
                  <a:tcPr marL="7620" marR="7620" marT="7620" marB="0"/>
                </a:tc>
                <a:extLst>
                  <a:ext uri="{0D108BD9-81ED-4DB2-BD59-A6C34878D82A}">
                    <a16:rowId xmlns:a16="http://schemas.microsoft.com/office/drawing/2014/main" val="1582526273"/>
                  </a:ext>
                </a:extLst>
              </a:tr>
              <a:tr h="184004">
                <a:tc>
                  <a:txBody>
                    <a:bodyPr/>
                    <a:lstStyle/>
                    <a:p>
                      <a:pPr algn="l" fontAlgn="t"/>
                      <a:r>
                        <a:rPr lang="en-US" sz="1000" u="none" strike="noStrike">
                          <a:effectLst/>
                        </a:rPr>
                        <a:t>PLANNING</a:t>
                      </a:r>
                      <a:endParaRPr lang="en-US" sz="1000" b="0" i="0" u="none" strike="noStrike">
                        <a:solidFill>
                          <a:srgbClr val="000000"/>
                        </a:solidFill>
                        <a:effectLst/>
                        <a:latin typeface="Arial Rounded MT Bold" panose="020F0704030504030204" pitchFamily="34" charset="0"/>
                      </a:endParaRPr>
                    </a:p>
                  </a:txBody>
                  <a:tcPr marL="7620" marR="7620" marT="7620" marB="0"/>
                </a:tc>
                <a:tc>
                  <a:txBody>
                    <a:bodyPr/>
                    <a:lstStyle/>
                    <a:p>
                      <a:pPr algn="l" fontAlgn="t"/>
                      <a:r>
                        <a:rPr lang="en-US" sz="900" u="none" strike="noStrike">
                          <a:effectLst/>
                        </a:rPr>
                        <a:t>₹ 15,00,00,000.00</a:t>
                      </a:r>
                      <a:endParaRPr lang="en-US" sz="900" b="1"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16,00,00,000.00</a:t>
                      </a:r>
                      <a:endParaRPr lang="en-US" sz="900" b="1" i="0" u="none" strike="noStrike">
                        <a:solidFill>
                          <a:srgbClr val="4B4B4B"/>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15,00,00,000.00</a:t>
                      </a:r>
                      <a:endParaRPr lang="en-US" sz="900" b="1" i="0" u="none" strike="noStrike">
                        <a:solidFill>
                          <a:srgbClr val="4B4B4B"/>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15,00,00,000.00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15,00,00,000.00</a:t>
                      </a:r>
                      <a:endParaRPr lang="en-US" sz="900" b="1" i="0" u="none" strike="noStrike">
                        <a:solidFill>
                          <a:srgbClr val="646464"/>
                        </a:solidFill>
                        <a:effectLst/>
                        <a:latin typeface="Times New Roman" panose="02020603050405020304" pitchFamily="18" charset="0"/>
                      </a:endParaRPr>
                    </a:p>
                  </a:txBody>
                  <a:tcPr marL="7620" marR="7620" marT="7620" marB="0"/>
                </a:tc>
                <a:extLst>
                  <a:ext uri="{0D108BD9-81ED-4DB2-BD59-A6C34878D82A}">
                    <a16:rowId xmlns:a16="http://schemas.microsoft.com/office/drawing/2014/main" val="3807506623"/>
                  </a:ext>
                </a:extLst>
              </a:tr>
              <a:tr h="184004">
                <a:tc>
                  <a:txBody>
                    <a:bodyPr/>
                    <a:lstStyle/>
                    <a:p>
                      <a:pPr algn="l" fontAlgn="t"/>
                      <a:r>
                        <a:rPr lang="en-US" sz="1000" u="none" strike="noStrike">
                          <a:effectLst/>
                        </a:rPr>
                        <a:t> </a:t>
                      </a:r>
                      <a:endParaRPr lang="en-US" sz="1000" b="1" i="0" u="none" strike="noStrike">
                        <a:solidFill>
                          <a:srgbClr val="000000"/>
                        </a:solidFill>
                        <a:effectLst/>
                        <a:latin typeface="Arial Rounded MT Bold" panose="020F0704030504030204" pitchFamily="34" charset="0"/>
                      </a:endParaRPr>
                    </a:p>
                  </a:txBody>
                  <a:tcPr marL="7620" marR="7620" marT="7620" marB="0"/>
                </a:tc>
                <a:tc>
                  <a:txBody>
                    <a:bodyPr/>
                    <a:lstStyle/>
                    <a:p>
                      <a:pPr algn="l" fontAlgn="t"/>
                      <a:r>
                        <a:rPr lang="en-US" sz="900" u="none" strike="noStrike">
                          <a:effectLst/>
                        </a:rPr>
                        <a:t> </a:t>
                      </a:r>
                      <a:endParaRPr lang="en-US" sz="900" b="1"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a:t>
                      </a:r>
                      <a:endParaRPr lang="en-US" sz="900" b="1"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a:t>
                      </a:r>
                      <a:endParaRPr lang="en-US" sz="900" b="1"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a:t>
                      </a:r>
                      <a:endParaRPr lang="en-US" sz="900" b="1"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a:t>
                      </a:r>
                      <a:endParaRPr lang="en-US" sz="900" b="1" i="0" u="none" strike="noStrike">
                        <a:solidFill>
                          <a:srgbClr val="000000"/>
                        </a:solidFill>
                        <a:effectLst/>
                        <a:latin typeface="Times New Roman" panose="02020603050405020304" pitchFamily="18" charset="0"/>
                      </a:endParaRPr>
                    </a:p>
                  </a:txBody>
                  <a:tcPr marL="7620" marR="7620" marT="7620" marB="0"/>
                </a:tc>
                <a:extLst>
                  <a:ext uri="{0D108BD9-81ED-4DB2-BD59-A6C34878D82A}">
                    <a16:rowId xmlns:a16="http://schemas.microsoft.com/office/drawing/2014/main" val="1360053162"/>
                  </a:ext>
                </a:extLst>
              </a:tr>
              <a:tr h="184004">
                <a:tc>
                  <a:txBody>
                    <a:bodyPr/>
                    <a:lstStyle/>
                    <a:p>
                      <a:pPr algn="l" fontAlgn="t"/>
                      <a:r>
                        <a:rPr lang="en-US" sz="1000" u="none" strike="noStrike">
                          <a:effectLst/>
                        </a:rPr>
                        <a:t>Total Fixed Cost</a:t>
                      </a:r>
                      <a:endParaRPr lang="en-US" sz="1000" b="0"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1,77,00,00,000.00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1,53,02,20,000.00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1,73,00,00,000.00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a:effectLst/>
                        </a:rPr>
                        <a:t>₹ 1,49,00,00,000.00</a:t>
                      </a:r>
                      <a:endParaRPr lang="en-US" sz="900" b="1" i="0" u="none" strike="noStrike">
                        <a:solidFill>
                          <a:srgbClr val="646464"/>
                        </a:solidFill>
                        <a:effectLst/>
                        <a:latin typeface="Times New Roman" panose="02020603050405020304" pitchFamily="18" charset="0"/>
                      </a:endParaRPr>
                    </a:p>
                  </a:txBody>
                  <a:tcPr marL="7620" marR="7620" marT="7620" marB="0"/>
                </a:tc>
                <a:tc>
                  <a:txBody>
                    <a:bodyPr/>
                    <a:lstStyle/>
                    <a:p>
                      <a:pPr algn="l" fontAlgn="t"/>
                      <a:r>
                        <a:rPr lang="en-US" sz="900" u="none" strike="noStrike" dirty="0">
                          <a:effectLst/>
                        </a:rPr>
                        <a:t>₹ 1,70,00,00,000.00</a:t>
                      </a:r>
                      <a:endParaRPr lang="en-US" sz="900" b="1" i="0" u="none" strike="noStrike" dirty="0">
                        <a:solidFill>
                          <a:srgbClr val="646464"/>
                        </a:solidFill>
                        <a:effectLst/>
                        <a:latin typeface="Times New Roman" panose="02020603050405020304" pitchFamily="18" charset="0"/>
                      </a:endParaRPr>
                    </a:p>
                  </a:txBody>
                  <a:tcPr marL="7620" marR="7620" marT="7620" marB="0"/>
                </a:tc>
                <a:extLst>
                  <a:ext uri="{0D108BD9-81ED-4DB2-BD59-A6C34878D82A}">
                    <a16:rowId xmlns:a16="http://schemas.microsoft.com/office/drawing/2014/main" val="4070040415"/>
                  </a:ext>
                </a:extLst>
              </a:tr>
            </a:tbl>
          </a:graphicData>
        </a:graphic>
      </p:graphicFrame>
      <p:graphicFrame>
        <p:nvGraphicFramePr>
          <p:cNvPr id="5" name="Table 4">
            <a:extLst>
              <a:ext uri="{FF2B5EF4-FFF2-40B4-BE49-F238E27FC236}">
                <a16:creationId xmlns:a16="http://schemas.microsoft.com/office/drawing/2014/main" id="{66F9F68C-F67C-4EF7-B0AB-4F44991E837D}"/>
              </a:ext>
            </a:extLst>
          </p:cNvPr>
          <p:cNvGraphicFramePr>
            <a:graphicFrameLocks noGrp="1"/>
          </p:cNvGraphicFramePr>
          <p:nvPr>
            <p:extLst>
              <p:ext uri="{D42A27DB-BD31-4B8C-83A1-F6EECF244321}">
                <p14:modId xmlns:p14="http://schemas.microsoft.com/office/powerpoint/2010/main" val="1749887186"/>
              </p:ext>
            </p:extLst>
          </p:nvPr>
        </p:nvGraphicFramePr>
        <p:xfrm>
          <a:off x="663298" y="3838525"/>
          <a:ext cx="9245600" cy="1546860"/>
        </p:xfrm>
        <a:graphic>
          <a:graphicData uri="http://schemas.openxmlformats.org/drawingml/2006/table">
            <a:tbl>
              <a:tblPr firstRow="1" lastRow="1">
                <a:tableStyleId>{7DF18680-E054-41AD-8BC1-D1AEF772440D}</a:tableStyleId>
              </a:tblPr>
              <a:tblGrid>
                <a:gridCol w="2298700">
                  <a:extLst>
                    <a:ext uri="{9D8B030D-6E8A-4147-A177-3AD203B41FA5}">
                      <a16:colId xmlns:a16="http://schemas.microsoft.com/office/drawing/2014/main" val="2753611104"/>
                    </a:ext>
                  </a:extLst>
                </a:gridCol>
                <a:gridCol w="1435100">
                  <a:extLst>
                    <a:ext uri="{9D8B030D-6E8A-4147-A177-3AD203B41FA5}">
                      <a16:colId xmlns:a16="http://schemas.microsoft.com/office/drawing/2014/main" val="61566088"/>
                    </a:ext>
                  </a:extLst>
                </a:gridCol>
                <a:gridCol w="1384300">
                  <a:extLst>
                    <a:ext uri="{9D8B030D-6E8A-4147-A177-3AD203B41FA5}">
                      <a16:colId xmlns:a16="http://schemas.microsoft.com/office/drawing/2014/main" val="3526198388"/>
                    </a:ext>
                  </a:extLst>
                </a:gridCol>
                <a:gridCol w="1422400">
                  <a:extLst>
                    <a:ext uri="{9D8B030D-6E8A-4147-A177-3AD203B41FA5}">
                      <a16:colId xmlns:a16="http://schemas.microsoft.com/office/drawing/2014/main" val="3509282157"/>
                    </a:ext>
                  </a:extLst>
                </a:gridCol>
                <a:gridCol w="1320800">
                  <a:extLst>
                    <a:ext uri="{9D8B030D-6E8A-4147-A177-3AD203B41FA5}">
                      <a16:colId xmlns:a16="http://schemas.microsoft.com/office/drawing/2014/main" val="2786391142"/>
                    </a:ext>
                  </a:extLst>
                </a:gridCol>
                <a:gridCol w="1384300">
                  <a:extLst>
                    <a:ext uri="{9D8B030D-6E8A-4147-A177-3AD203B41FA5}">
                      <a16:colId xmlns:a16="http://schemas.microsoft.com/office/drawing/2014/main" val="3523631061"/>
                    </a:ext>
                  </a:extLst>
                </a:gridCol>
              </a:tblGrid>
              <a:tr h="266700">
                <a:tc>
                  <a:txBody>
                    <a:bodyPr/>
                    <a:lstStyle/>
                    <a:p>
                      <a:pPr algn="l" fontAlgn="t"/>
                      <a:r>
                        <a:rPr lang="en-US" sz="1000" u="none" strike="noStrike">
                          <a:effectLst/>
                        </a:rPr>
                        <a:t>Variable costs/unit</a:t>
                      </a:r>
                      <a:endParaRPr lang="en-US" sz="10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1600" u="none" strike="noStrike">
                          <a:effectLst/>
                        </a:rPr>
                        <a:t>P1</a:t>
                      </a:r>
                      <a:endParaRPr lang="en-US" sz="1600" b="1" i="0" u="none" strike="noStrike">
                        <a:solidFill>
                          <a:srgbClr val="212121"/>
                        </a:solidFill>
                        <a:effectLst/>
                        <a:latin typeface="Arial" panose="020B0604020202020204" pitchFamily="34" charset="0"/>
                      </a:endParaRPr>
                    </a:p>
                  </a:txBody>
                  <a:tcPr marL="7620" marR="7620" marT="7620" marB="0"/>
                </a:tc>
                <a:tc>
                  <a:txBody>
                    <a:bodyPr/>
                    <a:lstStyle/>
                    <a:p>
                      <a:pPr algn="l" fontAlgn="t"/>
                      <a:r>
                        <a:rPr lang="en-US" sz="1600" u="none" strike="noStrike" dirty="0">
                          <a:effectLst/>
                        </a:rPr>
                        <a:t>P2</a:t>
                      </a:r>
                      <a:endParaRPr lang="en-US" sz="1600" b="1" i="0" u="none" strike="noStrike" dirty="0">
                        <a:solidFill>
                          <a:srgbClr val="000000"/>
                        </a:solidFill>
                        <a:effectLst/>
                        <a:latin typeface="Arial" panose="020B0604020202020204" pitchFamily="34" charset="0"/>
                      </a:endParaRPr>
                    </a:p>
                  </a:txBody>
                  <a:tcPr marL="7620" marR="7620" marT="7620" marB="0"/>
                </a:tc>
                <a:tc>
                  <a:txBody>
                    <a:bodyPr/>
                    <a:lstStyle/>
                    <a:p>
                      <a:pPr algn="l" fontAlgn="t"/>
                      <a:r>
                        <a:rPr lang="en-US" sz="1600" u="none" strike="noStrike">
                          <a:effectLst/>
                        </a:rPr>
                        <a:t>P3</a:t>
                      </a:r>
                      <a:endParaRPr lang="en-US" sz="16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1600" u="none" strike="noStrike">
                          <a:effectLst/>
                        </a:rPr>
                        <a:t>P4</a:t>
                      </a:r>
                      <a:endParaRPr lang="en-US" sz="16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1600" u="none" strike="noStrike">
                          <a:effectLst/>
                        </a:rPr>
                        <a:t>P5</a:t>
                      </a:r>
                      <a:endParaRPr lang="en-US" sz="1600" b="1" i="0" u="none" strike="noStrike">
                        <a:solidFill>
                          <a:srgbClr val="212121"/>
                        </a:solidFill>
                        <a:effectLst/>
                        <a:latin typeface="Arial" panose="020B0604020202020204" pitchFamily="34" charset="0"/>
                      </a:endParaRPr>
                    </a:p>
                  </a:txBody>
                  <a:tcPr marL="7620" marR="7620" marT="7620" marB="0"/>
                </a:tc>
                <a:extLst>
                  <a:ext uri="{0D108BD9-81ED-4DB2-BD59-A6C34878D82A}">
                    <a16:rowId xmlns:a16="http://schemas.microsoft.com/office/drawing/2014/main" val="3953962582"/>
                  </a:ext>
                </a:extLst>
              </a:tr>
              <a:tr h="182880">
                <a:tc>
                  <a:txBody>
                    <a:bodyPr/>
                    <a:lstStyle/>
                    <a:p>
                      <a:pPr algn="l" fontAlgn="t"/>
                      <a:r>
                        <a:rPr lang="en-US" sz="800" u="none" strike="noStrike">
                          <a:effectLst/>
                        </a:rPr>
                        <a:t>LABOUR</a:t>
                      </a:r>
                      <a:endParaRPr lang="en-US" sz="8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620.00</a:t>
                      </a:r>
                      <a:endParaRPr lang="en-US" sz="9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620.00</a:t>
                      </a:r>
                      <a:endParaRPr lang="en-US" sz="9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580.00</a:t>
                      </a:r>
                      <a:endParaRPr lang="en-US" sz="9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600.00</a:t>
                      </a:r>
                      <a:endParaRPr lang="en-US" sz="9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600.00</a:t>
                      </a:r>
                      <a:endParaRPr lang="en-US" sz="900" b="1"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446508460"/>
                  </a:ext>
                </a:extLst>
              </a:tr>
              <a:tr h="182880">
                <a:tc>
                  <a:txBody>
                    <a:bodyPr/>
                    <a:lstStyle/>
                    <a:p>
                      <a:pPr algn="l" fontAlgn="t"/>
                      <a:r>
                        <a:rPr lang="en-US" sz="800" u="none" strike="noStrike">
                          <a:effectLst/>
                        </a:rPr>
                        <a:t>POWER</a:t>
                      </a:r>
                      <a:endParaRPr lang="en-US" sz="8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625.00</a:t>
                      </a:r>
                      <a:endParaRPr lang="en-US" sz="900" b="1" i="0" u="none" strike="noStrike">
                        <a:solidFill>
                          <a:srgbClr val="000000"/>
                        </a:solidFill>
                        <a:effectLst/>
                        <a:latin typeface="Arial" panose="020B0604020202020204" pitchFamily="34" charset="0"/>
                      </a:endParaRPr>
                    </a:p>
                  </a:txBody>
                  <a:tcPr marL="7620" marR="7620" marT="7620" marB="0"/>
                </a:tc>
                <a:tc>
                  <a:txBody>
                    <a:bodyPr/>
                    <a:lstStyle/>
                    <a:p>
                      <a:pPr algn="l" fontAlgn="ctr"/>
                      <a:r>
                        <a:rPr lang="en-US" sz="900" u="none" strike="noStrike">
                          <a:effectLst/>
                        </a:rPr>
                        <a:t>₹ 600.00</a:t>
                      </a:r>
                      <a:endParaRPr lang="en-US" sz="9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t"/>
                      <a:r>
                        <a:rPr lang="en-US" sz="900" u="none" strike="noStrike">
                          <a:effectLst/>
                        </a:rPr>
                        <a:t>₹ 600.00</a:t>
                      </a:r>
                      <a:endParaRPr lang="en-US" sz="9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600.00</a:t>
                      </a:r>
                      <a:endParaRPr lang="en-US" sz="9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600.00</a:t>
                      </a:r>
                      <a:endParaRPr lang="en-US" sz="900" b="1"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3591128994"/>
                  </a:ext>
                </a:extLst>
              </a:tr>
              <a:tr h="182880">
                <a:tc>
                  <a:txBody>
                    <a:bodyPr/>
                    <a:lstStyle/>
                    <a:p>
                      <a:pPr algn="l" fontAlgn="t"/>
                      <a:r>
                        <a:rPr lang="en-US" sz="800" u="none" strike="noStrike">
                          <a:effectLst/>
                        </a:rPr>
                        <a:t>RAW MATERIAL</a:t>
                      </a:r>
                      <a:endParaRPr lang="en-US" sz="800" b="1" i="0" u="none" strike="noStrike">
                        <a:solidFill>
                          <a:srgbClr val="000000"/>
                        </a:solidFill>
                        <a:effectLst/>
                        <a:latin typeface="Arial" panose="020B0604020202020204" pitchFamily="34" charset="0"/>
                      </a:endParaRPr>
                    </a:p>
                  </a:txBody>
                  <a:tcPr marL="7620" marR="7620" marT="7620" marB="0"/>
                </a:tc>
                <a:tc>
                  <a:txBody>
                    <a:bodyPr/>
                    <a:lstStyle/>
                    <a:p>
                      <a:pPr algn="l" fontAlgn="ctr"/>
                      <a:r>
                        <a:rPr lang="en-US" sz="900" u="none" strike="noStrike">
                          <a:effectLst/>
                        </a:rPr>
                        <a:t>₹ 590.00</a:t>
                      </a:r>
                      <a:endParaRPr lang="en-US" sz="9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900" u="none" strike="noStrike">
                          <a:effectLst/>
                        </a:rPr>
                        <a:t>₹ 600.00</a:t>
                      </a:r>
                      <a:endParaRPr lang="en-US" sz="9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900" u="none" strike="noStrike">
                          <a:effectLst/>
                        </a:rPr>
                        <a:t>₹ 580.00</a:t>
                      </a:r>
                      <a:endParaRPr lang="en-US" sz="9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900" u="none" strike="noStrike">
                          <a:effectLst/>
                        </a:rPr>
                        <a:t>₹ 610.00</a:t>
                      </a:r>
                      <a:endParaRPr lang="en-US" sz="9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900" u="none" strike="noStrike">
                          <a:effectLst/>
                        </a:rPr>
                        <a:t>₹ 600.00</a:t>
                      </a:r>
                      <a:endParaRPr lang="en-US" sz="900" b="1"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86033278"/>
                  </a:ext>
                </a:extLst>
              </a:tr>
              <a:tr h="182880">
                <a:tc>
                  <a:txBody>
                    <a:bodyPr/>
                    <a:lstStyle/>
                    <a:p>
                      <a:pPr algn="l" fontAlgn="t"/>
                      <a:r>
                        <a:rPr lang="en-US" sz="800" u="none" strike="noStrike">
                          <a:effectLst/>
                        </a:rPr>
                        <a:t>EMISSION</a:t>
                      </a:r>
                      <a:endParaRPr lang="en-US" sz="8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170.00</a:t>
                      </a:r>
                      <a:endParaRPr lang="en-US" sz="9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180.00</a:t>
                      </a:r>
                      <a:endParaRPr lang="en-US" sz="9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165.00</a:t>
                      </a:r>
                      <a:endParaRPr lang="en-US" sz="9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185.00</a:t>
                      </a:r>
                      <a:endParaRPr lang="en-US" sz="900" b="1" i="0" u="none" strike="noStrike">
                        <a:solidFill>
                          <a:srgbClr val="000000"/>
                        </a:solidFill>
                        <a:effectLst/>
                        <a:latin typeface="Arial" panose="020B0604020202020204" pitchFamily="34" charset="0"/>
                      </a:endParaRPr>
                    </a:p>
                  </a:txBody>
                  <a:tcPr marL="7620" marR="7620" marT="7620" marB="0"/>
                </a:tc>
                <a:tc>
                  <a:txBody>
                    <a:bodyPr/>
                    <a:lstStyle/>
                    <a:p>
                      <a:pPr algn="l" fontAlgn="t"/>
                      <a:r>
                        <a:rPr lang="en-US" sz="900" u="none" strike="noStrike">
                          <a:effectLst/>
                        </a:rPr>
                        <a:t>₹ 165.00</a:t>
                      </a:r>
                      <a:endParaRPr lang="en-US" sz="900" b="1" i="0" u="none" strike="noStrike">
                        <a:solidFill>
                          <a:srgbClr val="000000"/>
                        </a:solidFill>
                        <a:effectLst/>
                        <a:latin typeface="Arial" panose="020B0604020202020204" pitchFamily="34" charset="0"/>
                      </a:endParaRPr>
                    </a:p>
                  </a:txBody>
                  <a:tcPr marL="7620" marR="7620" marT="7620" marB="0"/>
                </a:tc>
                <a:extLst>
                  <a:ext uri="{0D108BD9-81ED-4DB2-BD59-A6C34878D82A}">
                    <a16:rowId xmlns:a16="http://schemas.microsoft.com/office/drawing/2014/main" val="2091621335"/>
                  </a:ext>
                </a:extLst>
              </a:tr>
              <a:tr h="182880">
                <a:tc>
                  <a:txBody>
                    <a:bodyPr/>
                    <a:lstStyle/>
                    <a:p>
                      <a:pPr algn="l" fontAlgn="t"/>
                      <a:r>
                        <a:rPr lang="en-US" sz="800" u="none" strike="noStrike">
                          <a:effectLst/>
                        </a:rPr>
                        <a:t>TEMP MACHIN</a:t>
                      </a:r>
                      <a:endParaRPr lang="en-US" sz="800" b="1" i="0" u="none" strike="noStrike">
                        <a:solidFill>
                          <a:srgbClr val="000000"/>
                        </a:solidFill>
                        <a:effectLst/>
                        <a:latin typeface="Arial" panose="020B0604020202020204" pitchFamily="34" charset="0"/>
                      </a:endParaRPr>
                    </a:p>
                  </a:txBody>
                  <a:tcPr marL="7620" marR="7620" marT="7620" marB="0"/>
                </a:tc>
                <a:tc>
                  <a:txBody>
                    <a:bodyPr/>
                    <a:lstStyle/>
                    <a:p>
                      <a:pPr algn="l" fontAlgn="ctr"/>
                      <a:r>
                        <a:rPr lang="en-US" sz="900" u="none" strike="noStrike">
                          <a:effectLst/>
                        </a:rPr>
                        <a:t>₹ 240.00</a:t>
                      </a:r>
                      <a:endParaRPr lang="en-US" sz="9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900" u="none" strike="noStrike">
                          <a:effectLst/>
                        </a:rPr>
                        <a:t>₹ 230.00</a:t>
                      </a:r>
                      <a:endParaRPr lang="en-US" sz="9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900" u="none" strike="noStrike">
                          <a:effectLst/>
                        </a:rPr>
                        <a:t>₹ 280.00</a:t>
                      </a:r>
                      <a:endParaRPr lang="en-US" sz="9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900" u="none" strike="noStrike">
                          <a:effectLst/>
                        </a:rPr>
                        <a:t>₹ 280.00</a:t>
                      </a:r>
                      <a:endParaRPr lang="en-US" sz="9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900" u="none" strike="noStrike">
                          <a:effectLst/>
                        </a:rPr>
                        <a:t>₹ 250.00</a:t>
                      </a:r>
                      <a:endParaRPr lang="en-US" sz="900" b="1"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651959980"/>
                  </a:ext>
                </a:extLst>
              </a:tr>
              <a:tr h="182880">
                <a:tc>
                  <a:txBody>
                    <a:bodyPr/>
                    <a:lstStyle/>
                    <a:p>
                      <a:pPr algn="l" fontAlgn="t"/>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98426636"/>
                  </a:ext>
                </a:extLst>
              </a:tr>
              <a:tr h="182880">
                <a:tc>
                  <a:txBody>
                    <a:bodyPr/>
                    <a:lstStyle/>
                    <a:p>
                      <a:pPr algn="l" fontAlgn="t"/>
                      <a:r>
                        <a:rPr lang="en-US" sz="1000" u="none" strike="noStrike">
                          <a:effectLst/>
                        </a:rPr>
                        <a:t>Net variable costs/unit </a:t>
                      </a:r>
                      <a:endParaRPr lang="en-US" sz="1000" b="1" i="0" u="none" strike="noStrike">
                        <a:solidFill>
                          <a:srgbClr val="000000"/>
                        </a:solidFill>
                        <a:effectLst/>
                        <a:latin typeface="Times New Roman" panose="02020603050405020304" pitchFamily="18" charset="0"/>
                      </a:endParaRPr>
                    </a:p>
                  </a:txBody>
                  <a:tcPr marL="7620" marR="7620" marT="7620" marB="0"/>
                </a:tc>
                <a:tc>
                  <a:txBody>
                    <a:bodyPr/>
                    <a:lstStyle/>
                    <a:p>
                      <a:pPr algn="l" fontAlgn="t"/>
                      <a:r>
                        <a:rPr lang="en-US" sz="1100" u="none" strike="noStrike">
                          <a:effectLst/>
                        </a:rPr>
                        <a:t>₹ 2,245.00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 2,230.00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 2,205.00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 2,275.00</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dirty="0">
                          <a:effectLst/>
                        </a:rPr>
                        <a:t>₹ 2,215.00</a:t>
                      </a:r>
                      <a:endParaRPr lang="en-US"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170903721"/>
                  </a:ext>
                </a:extLst>
              </a:tr>
            </a:tbl>
          </a:graphicData>
        </a:graphic>
      </p:graphicFrame>
      <p:sp>
        <p:nvSpPr>
          <p:cNvPr id="7" name="TextBox 6">
            <a:extLst>
              <a:ext uri="{FF2B5EF4-FFF2-40B4-BE49-F238E27FC236}">
                <a16:creationId xmlns:a16="http://schemas.microsoft.com/office/drawing/2014/main" id="{F837D0B5-D3CA-4F3A-84F8-97C690D9890F}"/>
              </a:ext>
            </a:extLst>
          </p:cNvPr>
          <p:cNvSpPr txBox="1"/>
          <p:nvPr/>
        </p:nvSpPr>
        <p:spPr>
          <a:xfrm>
            <a:off x="488270" y="741798"/>
            <a:ext cx="1514517" cy="369332"/>
          </a:xfrm>
          <a:prstGeom prst="rect">
            <a:avLst/>
          </a:prstGeom>
          <a:noFill/>
        </p:spPr>
        <p:txBody>
          <a:bodyPr wrap="none" rtlCol="0">
            <a:spAutoFit/>
          </a:bodyPr>
          <a:lstStyle/>
          <a:p>
            <a:pPr marL="285750" indent="-285750">
              <a:buFont typeface="Wingdings" panose="05000000000000000000" pitchFamily="2" charset="2"/>
              <a:buChar char="Ø"/>
            </a:pPr>
            <a:r>
              <a:rPr lang="en-IN" dirty="0">
                <a:solidFill>
                  <a:schemeClr val="tx2">
                    <a:lumMod val="75000"/>
                  </a:schemeClr>
                </a:solidFill>
              </a:rPr>
              <a:t>Fixed Costs</a:t>
            </a:r>
            <a:endParaRPr lang="en-US" dirty="0">
              <a:solidFill>
                <a:schemeClr val="tx2">
                  <a:lumMod val="75000"/>
                </a:schemeClr>
              </a:solidFill>
            </a:endParaRPr>
          </a:p>
        </p:txBody>
      </p:sp>
      <p:sp>
        <p:nvSpPr>
          <p:cNvPr id="9" name="TextBox 8">
            <a:extLst>
              <a:ext uri="{FF2B5EF4-FFF2-40B4-BE49-F238E27FC236}">
                <a16:creationId xmlns:a16="http://schemas.microsoft.com/office/drawing/2014/main" id="{37B9F339-D324-43F5-8FD3-96BC28131A9B}"/>
              </a:ext>
            </a:extLst>
          </p:cNvPr>
          <p:cNvSpPr txBox="1"/>
          <p:nvPr/>
        </p:nvSpPr>
        <p:spPr>
          <a:xfrm>
            <a:off x="508680" y="3439152"/>
            <a:ext cx="6094520" cy="369332"/>
          </a:xfrm>
          <a:prstGeom prst="rect">
            <a:avLst/>
          </a:prstGeom>
          <a:noFill/>
        </p:spPr>
        <p:txBody>
          <a:bodyPr wrap="square">
            <a:spAutoFit/>
          </a:bodyPr>
          <a:lstStyle/>
          <a:p>
            <a:pPr marL="285750" indent="-285750">
              <a:buFont typeface="Wingdings" panose="05000000000000000000" pitchFamily="2" charset="2"/>
              <a:buChar char="Ø"/>
            </a:pPr>
            <a:r>
              <a:rPr lang="en-IN" dirty="0">
                <a:solidFill>
                  <a:schemeClr val="tx2">
                    <a:lumMod val="75000"/>
                  </a:schemeClr>
                </a:solidFill>
              </a:rPr>
              <a:t>Variable Costs</a:t>
            </a:r>
            <a:endParaRPr lang="en-US" dirty="0">
              <a:solidFill>
                <a:schemeClr val="tx2">
                  <a:lumMod val="75000"/>
                </a:schemeClr>
              </a:solidFill>
            </a:endParaRPr>
          </a:p>
        </p:txBody>
      </p:sp>
      <p:sp>
        <p:nvSpPr>
          <p:cNvPr id="10" name="Rectangle 9">
            <a:extLst>
              <a:ext uri="{FF2B5EF4-FFF2-40B4-BE49-F238E27FC236}">
                <a16:creationId xmlns:a16="http://schemas.microsoft.com/office/drawing/2014/main" id="{5424D25B-8134-415A-A838-191E81808C81}"/>
              </a:ext>
            </a:extLst>
          </p:cNvPr>
          <p:cNvSpPr/>
          <p:nvPr/>
        </p:nvSpPr>
        <p:spPr>
          <a:xfrm>
            <a:off x="-37294" y="115846"/>
            <a:ext cx="2565647" cy="472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Question 6</a:t>
            </a:r>
          </a:p>
        </p:txBody>
      </p:sp>
    </p:spTree>
    <p:extLst>
      <p:ext uri="{BB962C8B-B14F-4D97-AF65-F5344CB8AC3E}">
        <p14:creationId xmlns:p14="http://schemas.microsoft.com/office/powerpoint/2010/main" val="2698876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E4FA57-0912-4BFA-A7D6-C4067328FA06}">
  <we:reference id="wa104380526" version="1.1.0.0" store="en-US" storeType="OMEX"/>
  <we:alternateReferences>
    <we:reference id="wa104380526" version="1.1.0.0" store="WA10438052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954</TotalTime>
  <Words>1445</Words>
  <Application>Microsoft Office PowerPoint</Application>
  <PresentationFormat>Widescreen</PresentationFormat>
  <Paragraphs>499</Paragraphs>
  <Slides>13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3" baseType="lpstr">
      <vt:lpstr>Arial</vt:lpstr>
      <vt:lpstr>Arial Rounded MT Bold</vt:lpstr>
      <vt:lpstr>Bahnschrift Light</vt:lpstr>
      <vt:lpstr>Calibri</vt:lpstr>
      <vt:lpstr>Calibri Light</vt:lpstr>
      <vt:lpstr>Courier New</vt:lpstr>
      <vt:lpstr>Times New Roman</vt:lpstr>
      <vt:lpstr>Wingdings</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009 Nitesh Kumar Singh</dc:creator>
  <cp:lastModifiedBy>009 Nitesh Kumar Singh</cp:lastModifiedBy>
  <cp:revision>41</cp:revision>
  <dcterms:created xsi:type="dcterms:W3CDTF">2021-05-20T20:31:28Z</dcterms:created>
  <dcterms:modified xsi:type="dcterms:W3CDTF">2022-04-27T05:04:24Z</dcterms:modified>
</cp:coreProperties>
</file>