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7559675" cx="10080625"/>
  <p:notesSz cx="7559675" cy="10691800"/>
  <p:embeddedFontLst>
    <p:embeddedFont>
      <p:font typeface="Ubuntu"/>
      <p:regular r:id="rId20"/>
      <p:bold r:id="rId21"/>
      <p:italic r:id="rId22"/>
      <p:boldItalic r:id="rId23"/>
    </p:embeddedFont>
    <p:embeddedFont>
      <p:font typeface="Ubuntu Light"/>
      <p:regular r:id="rId24"/>
      <p:bold r:id="rId25"/>
      <p:italic r:id="rId26"/>
      <p:boldItalic r:id="rId27"/>
    </p:embeddedFont>
    <p:embeddedFont>
      <p:font typeface="Ubuntu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22" Type="http://schemas.openxmlformats.org/officeDocument/2006/relationships/font" Target="fonts/Ubuntu-italic.fntdata"/><Relationship Id="rId21" Type="http://schemas.openxmlformats.org/officeDocument/2006/relationships/font" Target="fonts/Ubuntu-bold.fntdata"/><Relationship Id="rId24" Type="http://schemas.openxmlformats.org/officeDocument/2006/relationships/font" Target="fonts/UbuntuLight-regular.fntdata"/><Relationship Id="rId23" Type="http://schemas.openxmlformats.org/officeDocument/2006/relationships/font" Target="fonts/Ubuntu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UbuntuLight-italic.fntdata"/><Relationship Id="rId25" Type="http://schemas.openxmlformats.org/officeDocument/2006/relationships/font" Target="fonts/UbuntuLight-bold.fntdata"/><Relationship Id="rId28" Type="http://schemas.openxmlformats.org/officeDocument/2006/relationships/font" Target="fonts/UbuntuMedium-regular.fntdata"/><Relationship Id="rId27" Type="http://schemas.openxmlformats.org/officeDocument/2006/relationships/font" Target="fonts/Ubuntu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Medium-boldItalic.fntdata"/><Relationship Id="rId30" Type="http://schemas.openxmlformats.org/officeDocument/2006/relationships/font" Target="fonts/Ubuntu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481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92000" y="936000"/>
            <a:ext cx="846000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92000" y="1800000"/>
            <a:ext cx="8460000" cy="435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504000" y="3168000"/>
            <a:ext cx="907164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400" u="none" cap="none" strike="noStrike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WEFF : P2P communication without 3</a:t>
            </a:r>
            <a:r>
              <a:rPr b="0" baseline="30000" i="0" lang="en-IN" sz="3400" u="none" cap="none" strike="noStrike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rd</a:t>
            </a:r>
            <a:r>
              <a:rPr b="0" i="0" lang="en-IN" sz="3400" u="none" cap="none" strike="noStrike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 party</a:t>
            </a:r>
            <a:endParaRPr b="0" sz="2900" strike="noStrike"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504000" y="3816000"/>
            <a:ext cx="907164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000" strike="noStrike">
                <a:solidFill>
                  <a:srgbClr val="DDDDDD"/>
                </a:solidFill>
                <a:latin typeface="Ubuntu Light"/>
                <a:ea typeface="Ubuntu Light"/>
                <a:cs typeface="Ubuntu Light"/>
                <a:sym typeface="Ubuntu Light"/>
              </a:rPr>
              <a:t>Nikolaos Tsapakis, George Tselos</a:t>
            </a:r>
            <a:endParaRPr b="0" sz="2000" strike="noStrike">
              <a:solidFill>
                <a:srgbClr val="DDDDDD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000" y="180000"/>
            <a:ext cx="1787400" cy="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Known limitations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504000" y="2376000"/>
            <a:ext cx="907164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2880"/>
              </a:spcBef>
              <a:spcAft>
                <a:spcPts val="0"/>
              </a:spcAft>
              <a:buClr>
                <a:srgbClr val="666666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know IP for both hosts prior to establishing comms</a:t>
            </a:r>
            <a:endParaRPr b="0" sz="22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2880"/>
              </a:spcBef>
              <a:spcAft>
                <a:spcPts val="0"/>
              </a:spcAft>
              <a:buClr>
                <a:srgbClr val="666666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Tested only on home routers (1:1 port mapping on router A)</a:t>
            </a:r>
            <a:endParaRPr b="0" sz="22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2880"/>
              </a:spcBef>
              <a:spcAft>
                <a:spcPts val="0"/>
              </a:spcAft>
              <a:buClr>
                <a:srgbClr val="666666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delays while establishing communications</a:t>
            </a:r>
            <a:endParaRPr b="0" sz="22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2880"/>
              </a:spcBef>
              <a:spcAft>
                <a:spcPts val="0"/>
              </a:spcAft>
              <a:buClr>
                <a:srgbClr val="666666"/>
              </a:buClr>
              <a:buSzPts val="990"/>
              <a:buFont typeface="Noto Sans Symbols"/>
              <a:buChar char="●"/>
            </a:pPr>
            <a:r>
              <a:rPr b="0" lang="en-IN" sz="22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network infrastructure related to UDP flood protection</a:t>
            </a:r>
            <a:endParaRPr b="0" sz="22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61134" lvl="0" marL="432000" marR="0" rtl="0" algn="l">
              <a:spcBef>
                <a:spcPts val="2880"/>
              </a:spcBef>
              <a:spcAft>
                <a:spcPts val="0"/>
              </a:spcAft>
              <a:buClr>
                <a:srgbClr val="666666"/>
              </a:buClr>
              <a:buSzPts val="990"/>
              <a:buFont typeface="Noto Sans Symbols"/>
              <a:buNone/>
            </a:pPr>
            <a:r>
              <a:t/>
            </a:r>
            <a:endParaRPr b="0" sz="22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290" name="Google Shape;29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360" y="180000"/>
            <a:ext cx="1787400" cy="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Next steps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296" name="Google Shape;296;p37"/>
          <p:cNvSpPr txBox="1"/>
          <p:nvPr/>
        </p:nvSpPr>
        <p:spPr>
          <a:xfrm>
            <a:off x="504000" y="2376000"/>
            <a:ext cx="9071640" cy="42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2160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only 1 ip known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2160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no need to brute force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2160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icmp over ipv6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2160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future work &amp; presentation :)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55420" lvl="0" marL="432000" marR="0" rtl="0" algn="l">
              <a:spcBef>
                <a:spcPts val="2160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None/>
            </a:pPr>
            <a:r>
              <a:t/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55420" lvl="0" marL="432000" marR="0" rtl="0" algn="l">
              <a:spcBef>
                <a:spcPts val="2160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None/>
            </a:pPr>
            <a:r>
              <a:t/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55420" lvl="0" marL="432000" marR="0" rtl="0" algn="l">
              <a:spcBef>
                <a:spcPts val="2160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None/>
            </a:pPr>
            <a:r>
              <a:t/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297" name="Google Shape;29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360" y="180000"/>
            <a:ext cx="1787400" cy="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Demo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504000" y="2376000"/>
            <a:ext cx="9071640" cy="42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2880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A, B on different geolocation and infrastructure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2880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A, B behind home routers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2880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presentation, demo, code at https://github.com/nitsa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2880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enjoy the demo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55420" lvl="0" marL="432000" marR="0" rtl="0" algn="l">
              <a:spcBef>
                <a:spcPts val="2880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None/>
            </a:pPr>
            <a:r>
              <a:t/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55420" lvl="0" marL="432000" marR="0" rtl="0" algn="l">
              <a:spcBef>
                <a:spcPts val="2880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None/>
            </a:pPr>
            <a:r>
              <a:t/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304" name="Google Shape;30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360" y="180000"/>
            <a:ext cx="1787400" cy="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Q&amp;A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504000" y="2376000"/>
            <a:ext cx="9071640" cy="377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4252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4252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4252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4252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4252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4252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311" name="Google Shape;311;p39"/>
          <p:cNvSpPr txBox="1"/>
          <p:nvPr/>
        </p:nvSpPr>
        <p:spPr>
          <a:xfrm>
            <a:off x="3458520" y="3840840"/>
            <a:ext cx="299268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4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Any questions ?</a:t>
            </a:r>
            <a:endParaRPr b="0" sz="24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12" name="Google Shape;31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360" y="180000"/>
            <a:ext cx="1787400" cy="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/>
        </p:nvSpPr>
        <p:spPr>
          <a:xfrm>
            <a:off x="3240000" y="2988000"/>
            <a:ext cx="360000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      Thank you !</a:t>
            </a:r>
            <a:endParaRPr b="0" sz="3600" strike="noStrike"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318" name="Google Shape;3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360" y="180000"/>
            <a:ext cx="1787400" cy="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Who we are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25" name="Google Shape;125;p28"/>
          <p:cNvSpPr txBox="1"/>
          <p:nvPr/>
        </p:nvSpPr>
        <p:spPr>
          <a:xfrm>
            <a:off x="504000" y="2376000"/>
            <a:ext cx="9071640" cy="42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4252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1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Nikolaos Tsapakis </a:t>
            </a: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is a reverse engineering enthusiast and poetry lover from Greece. He is working as a security engineer. He has been writing papers or presented for Virus Bulletin, 2600, LeHack, Symantec, Hakin9, Athcon.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5542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None/>
            </a:pPr>
            <a:r>
              <a:t/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1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George Tselos</a:t>
            </a: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 is a computer science tutor who lives and works in Athens, Greece. He is interested in embedded systems, microcontrollers and peripheral device development.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55420" lvl="0" marL="432000" marR="0" rtl="0" algn="l">
              <a:spcBef>
                <a:spcPts val="4252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None/>
            </a:pPr>
            <a:r>
              <a:t/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360" y="180000"/>
            <a:ext cx="1787400" cy="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The problem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384525" y="2468125"/>
            <a:ext cx="90717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8856" lvl="0" marL="432000" marR="0" rtl="0" algn="l">
              <a:spcBef>
                <a:spcPts val="2880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Char char="●"/>
            </a:pP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p2p communication needs a 3rd party service to initiate like a stun server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8856" lvl="0" marL="432000" marR="0" rtl="0" algn="l">
              <a:spcBef>
                <a:spcPts val="2880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Char char="●"/>
            </a:pP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reason is routers and nats in network infrastructure block direct access to ports exposed to the internet (external ports)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8856" lvl="0" marL="432000" marR="0" rtl="0" algn="l">
              <a:spcBef>
                <a:spcPts val="2880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Char char="●"/>
            </a:pP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example of services that use 3rd party server are skype, zoom, viber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8856" lvl="0" marL="432000" marR="0" rtl="0" algn="l">
              <a:spcBef>
                <a:spcPts val="2880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Char char="●"/>
            </a:pP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why having a 3rd party subscription monitoring us ?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18856" lvl="0" marL="432000" marR="0" rtl="0" algn="l">
              <a:spcBef>
                <a:spcPts val="2880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Char char="●"/>
            </a:pP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https://www.cyberyodha.org/2023/04/what-is-stun-protocol.html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33" name="Google Shape;1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360" y="180000"/>
            <a:ext cx="1787400" cy="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Solution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465840" y="2226600"/>
            <a:ext cx="9071640" cy="4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brute force ports to trick application into establishing p2p comms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2015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both users are behind home routers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2015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WEFF - (w)aiter and ch(eff)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2015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B runs waiter.py, then A runs cheff.py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2015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p2p comms established, users chat through the program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2015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UDP protocol &amp; AES encrypted communications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4000" lvl="0" marL="432000" marR="0" rtl="0" algn="l">
              <a:spcBef>
                <a:spcPts val="2015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python 3</a:t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40" name="Google Shape;14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360" y="180000"/>
            <a:ext cx="1787400" cy="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How it works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46" name="Google Shape;146;p31"/>
          <p:cNvSpPr txBox="1"/>
          <p:nvPr/>
        </p:nvSpPr>
        <p:spPr>
          <a:xfrm>
            <a:off x="504000" y="2376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1239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Waiter.py runs on B which periodically sends packets to A. This is to trick its own router B into allowing to receive incoming packets from router A, in following communication. </a:t>
            </a:r>
            <a:endParaRPr b="0" sz="1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1239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Waiter.py also sets application port on B to 12345 and destination port (router A port) to 12345. The router B port x is unknown at that time. Since cheff.py has not yet run on A there is no application port at that time on A.</a:t>
            </a:r>
            <a:endParaRPr b="0" sz="1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72565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ts val="810"/>
              <a:buFont typeface="Noto Sans Symbols"/>
              <a:buNone/>
            </a:pPr>
            <a:r>
              <a:t/>
            </a:r>
            <a:endParaRPr b="0" sz="1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7" name="Google Shape;147;p31"/>
          <p:cNvSpPr/>
          <p:nvPr/>
        </p:nvSpPr>
        <p:spPr>
          <a:xfrm>
            <a:off x="2160000" y="3276000"/>
            <a:ext cx="1080000" cy="1080000"/>
          </a:xfrm>
          <a:prstGeom prst="flowChartAlternateProcess">
            <a:avLst/>
          </a:prstGeom>
          <a:solidFill>
            <a:srgbClr val="FF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Router A</a:t>
            </a:r>
            <a:endParaRPr b="1" sz="13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Google Shape;148;p31"/>
          <p:cNvSpPr/>
          <p:nvPr/>
        </p:nvSpPr>
        <p:spPr>
          <a:xfrm>
            <a:off x="6660000" y="3240000"/>
            <a:ext cx="1080000" cy="1080000"/>
          </a:xfrm>
          <a:prstGeom prst="flowChartAlternateProcess">
            <a:avLst/>
          </a:prstGeom>
          <a:solidFill>
            <a:srgbClr val="FF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Router B</a:t>
            </a:r>
            <a:endParaRPr b="1" sz="13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9" name="Google Shape;149;p31"/>
          <p:cNvSpPr/>
          <p:nvPr/>
        </p:nvSpPr>
        <p:spPr>
          <a:xfrm>
            <a:off x="1080000" y="3276000"/>
            <a:ext cx="1080000" cy="1080000"/>
          </a:xfrm>
          <a:prstGeom prst="flowChartAlternateProcess">
            <a:avLst/>
          </a:pr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Host A</a:t>
            </a:r>
            <a:endParaRPr b="1" sz="13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7740000" y="3240000"/>
            <a:ext cx="1080000" cy="1080000"/>
          </a:xfrm>
          <a:prstGeom prst="flowChartAlternateProcess">
            <a:avLst/>
          </a:pr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Host B</a:t>
            </a:r>
            <a:endParaRPr b="1" sz="13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2880000" y="2984760"/>
            <a:ext cx="18000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router port (12345)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5580000" y="2988000"/>
            <a:ext cx="162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router port ( x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3" name="Google Shape;153;p31"/>
          <p:cNvSpPr txBox="1"/>
          <p:nvPr/>
        </p:nvSpPr>
        <p:spPr>
          <a:xfrm>
            <a:off x="360000" y="2984760"/>
            <a:ext cx="2160000" cy="41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cheff.py port (none yet)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4" name="Google Shape;154;p31"/>
          <p:cNvSpPr txBox="1"/>
          <p:nvPr/>
        </p:nvSpPr>
        <p:spPr>
          <a:xfrm>
            <a:off x="7380000" y="2948760"/>
            <a:ext cx="1980000" cy="41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waiter.py port (12345)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55" name="Google Shape;155;p31"/>
          <p:cNvCxnSpPr>
            <a:stCxn id="147" idx="3"/>
            <a:endCxn id="147" idx="3"/>
          </p:cNvCxnSpPr>
          <p:nvPr/>
        </p:nvCxnSpPr>
        <p:spPr>
          <a:xfrm>
            <a:off x="3240000" y="3816000"/>
            <a:ext cx="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31"/>
          <p:cNvSpPr/>
          <p:nvPr/>
        </p:nvSpPr>
        <p:spPr>
          <a:xfrm>
            <a:off x="4860000" y="3960000"/>
            <a:ext cx="360" cy="179640"/>
          </a:xfrm>
          <a:custGeom>
            <a:rect b="b" l="l" r="r" t="t"/>
            <a:pathLst>
              <a:path extrusionOk="0" h="501" w="3">
                <a:moveTo>
                  <a:pt x="2" y="125"/>
                </a:moveTo>
                <a:lnTo>
                  <a:pt x="0" y="125"/>
                </a:lnTo>
                <a:lnTo>
                  <a:pt x="0" y="0"/>
                </a:lnTo>
                <a:lnTo>
                  <a:pt x="0" y="250"/>
                </a:lnTo>
                <a:lnTo>
                  <a:pt x="0" y="500"/>
                </a:lnTo>
                <a:lnTo>
                  <a:pt x="0" y="375"/>
                </a:lnTo>
                <a:lnTo>
                  <a:pt x="2" y="375"/>
                </a:lnTo>
                <a:lnTo>
                  <a:pt x="2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31"/>
          <p:cNvSpPr/>
          <p:nvPr/>
        </p:nvSpPr>
        <p:spPr>
          <a:xfrm>
            <a:off x="3404520" y="4500000"/>
            <a:ext cx="719640" cy="180000"/>
          </a:xfrm>
          <a:custGeom>
            <a:rect b="b" l="l" r="r" t="t"/>
            <a:pathLst>
              <a:path extrusionOk="0" h="502" w="2001">
                <a:moveTo>
                  <a:pt x="2000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0" y="375"/>
                </a:lnTo>
                <a:lnTo>
                  <a:pt x="200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31"/>
          <p:cNvSpPr/>
          <p:nvPr/>
        </p:nvSpPr>
        <p:spPr>
          <a:xfrm>
            <a:off x="4572000" y="4500000"/>
            <a:ext cx="719640" cy="180000"/>
          </a:xfrm>
          <a:custGeom>
            <a:rect b="b" l="l" r="r" t="t"/>
            <a:pathLst>
              <a:path extrusionOk="0" h="502" w="2001">
                <a:moveTo>
                  <a:pt x="2000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0" y="375"/>
                </a:lnTo>
                <a:lnTo>
                  <a:pt x="200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1"/>
          <p:cNvSpPr/>
          <p:nvPr/>
        </p:nvSpPr>
        <p:spPr>
          <a:xfrm>
            <a:off x="5688000" y="4500000"/>
            <a:ext cx="719640" cy="180000"/>
          </a:xfrm>
          <a:custGeom>
            <a:rect b="b" l="l" r="r" t="t"/>
            <a:pathLst>
              <a:path extrusionOk="0" h="502" w="2001">
                <a:moveTo>
                  <a:pt x="2000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0" y="375"/>
                </a:lnTo>
                <a:lnTo>
                  <a:pt x="200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31"/>
          <p:cNvSpPr txBox="1"/>
          <p:nvPr/>
        </p:nvSpPr>
        <p:spPr>
          <a:xfrm>
            <a:off x="2628000" y="4464000"/>
            <a:ext cx="90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( 12345 )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1" name="Google Shape;1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360" y="180000"/>
            <a:ext cx="1787400" cy="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How it works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504000" y="2376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4252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4252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89" lvl="0" marL="431999" marR="0" rtl="0" algn="l">
              <a:spcBef>
                <a:spcPts val="4252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4252"/>
              </a:spcBef>
              <a:spcAft>
                <a:spcPts val="0"/>
              </a:spcAft>
              <a:buNone/>
            </a:pPr>
            <a:r>
              <a:rPr b="0" lang="en-IN" sz="20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Cheff.py runs on A which starts sending packets to B sequentially from lowest to highest destination port number (1, 2, ..., x-1, x, x+1, ...), brute forcing the router B ports. Cheff.py on Host A sets application port to 12345.</a:t>
            </a:r>
            <a:endParaRPr b="0" sz="20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160000" y="3276000"/>
            <a:ext cx="1080000" cy="1080000"/>
          </a:xfrm>
          <a:prstGeom prst="flowChartAlternateProcess">
            <a:avLst/>
          </a:prstGeom>
          <a:solidFill>
            <a:srgbClr val="FF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Router A</a:t>
            </a:r>
            <a:endParaRPr b="1" sz="13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6660000" y="3240000"/>
            <a:ext cx="1080000" cy="1080000"/>
          </a:xfrm>
          <a:prstGeom prst="flowChartAlternateProcess">
            <a:avLst/>
          </a:prstGeom>
          <a:solidFill>
            <a:srgbClr val="FF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Router B</a:t>
            </a:r>
            <a:endParaRPr b="1" sz="13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0" name="Google Shape;170;p32"/>
          <p:cNvSpPr/>
          <p:nvPr/>
        </p:nvSpPr>
        <p:spPr>
          <a:xfrm>
            <a:off x="1080000" y="3276000"/>
            <a:ext cx="1080000" cy="1080000"/>
          </a:xfrm>
          <a:prstGeom prst="flowChartAlternateProcess">
            <a:avLst/>
          </a:pr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Host A</a:t>
            </a:r>
            <a:endParaRPr b="1" sz="13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7740000" y="3240000"/>
            <a:ext cx="1080000" cy="1080000"/>
          </a:xfrm>
          <a:prstGeom prst="flowChartAlternateProcess">
            <a:avLst/>
          </a:pr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Host B</a:t>
            </a:r>
            <a:endParaRPr b="1" sz="13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5580000" y="2988000"/>
            <a:ext cx="162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router port ( x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7380000" y="2948760"/>
            <a:ext cx="1980000" cy="41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waiter.py port (12345)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74" name="Google Shape;174;p32"/>
          <p:cNvCxnSpPr>
            <a:stCxn id="168" idx="3"/>
            <a:endCxn id="168" idx="3"/>
          </p:cNvCxnSpPr>
          <p:nvPr/>
        </p:nvCxnSpPr>
        <p:spPr>
          <a:xfrm>
            <a:off x="3240000" y="3816000"/>
            <a:ext cx="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32"/>
          <p:cNvSpPr/>
          <p:nvPr/>
        </p:nvSpPr>
        <p:spPr>
          <a:xfrm>
            <a:off x="4860000" y="3960000"/>
            <a:ext cx="360" cy="179640"/>
          </a:xfrm>
          <a:custGeom>
            <a:rect b="b" l="l" r="r" t="t"/>
            <a:pathLst>
              <a:path extrusionOk="0" h="501" w="3">
                <a:moveTo>
                  <a:pt x="2" y="125"/>
                </a:moveTo>
                <a:lnTo>
                  <a:pt x="0" y="125"/>
                </a:lnTo>
                <a:lnTo>
                  <a:pt x="0" y="0"/>
                </a:lnTo>
                <a:lnTo>
                  <a:pt x="0" y="250"/>
                </a:lnTo>
                <a:lnTo>
                  <a:pt x="0" y="500"/>
                </a:lnTo>
                <a:lnTo>
                  <a:pt x="0" y="375"/>
                </a:lnTo>
                <a:lnTo>
                  <a:pt x="2" y="375"/>
                </a:lnTo>
                <a:lnTo>
                  <a:pt x="2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32"/>
          <p:cNvSpPr/>
          <p:nvPr/>
        </p:nvSpPr>
        <p:spPr>
          <a:xfrm>
            <a:off x="3404520" y="4500000"/>
            <a:ext cx="719640" cy="180000"/>
          </a:xfrm>
          <a:custGeom>
            <a:rect b="b" l="l" r="r" t="t"/>
            <a:pathLst>
              <a:path extrusionOk="0" h="502" w="2001">
                <a:moveTo>
                  <a:pt x="2000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0" y="375"/>
                </a:lnTo>
                <a:lnTo>
                  <a:pt x="200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32"/>
          <p:cNvSpPr/>
          <p:nvPr/>
        </p:nvSpPr>
        <p:spPr>
          <a:xfrm>
            <a:off x="4572000" y="4500000"/>
            <a:ext cx="719640" cy="180000"/>
          </a:xfrm>
          <a:custGeom>
            <a:rect b="b" l="l" r="r" t="t"/>
            <a:pathLst>
              <a:path extrusionOk="0" h="502" w="2001">
                <a:moveTo>
                  <a:pt x="2000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0" y="375"/>
                </a:lnTo>
                <a:lnTo>
                  <a:pt x="200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32"/>
          <p:cNvSpPr/>
          <p:nvPr/>
        </p:nvSpPr>
        <p:spPr>
          <a:xfrm>
            <a:off x="5688000" y="4500000"/>
            <a:ext cx="719640" cy="180000"/>
          </a:xfrm>
          <a:custGeom>
            <a:rect b="b" l="l" r="r" t="t"/>
            <a:pathLst>
              <a:path extrusionOk="0" h="502" w="2001">
                <a:moveTo>
                  <a:pt x="2000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0" y="375"/>
                </a:lnTo>
                <a:lnTo>
                  <a:pt x="200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32"/>
          <p:cNvSpPr/>
          <p:nvPr/>
        </p:nvSpPr>
        <p:spPr>
          <a:xfrm>
            <a:off x="3420360" y="5220000"/>
            <a:ext cx="719640" cy="180000"/>
          </a:xfrm>
          <a:custGeom>
            <a:rect b="b" l="l" r="r" t="t"/>
            <a:pathLst>
              <a:path extrusionOk="0" h="502" w="2001">
                <a:moveTo>
                  <a:pt x="0" y="125"/>
                </a:moveTo>
                <a:lnTo>
                  <a:pt x="1500" y="125"/>
                </a:lnTo>
                <a:lnTo>
                  <a:pt x="1500" y="0"/>
                </a:lnTo>
                <a:lnTo>
                  <a:pt x="2000" y="250"/>
                </a:lnTo>
                <a:lnTo>
                  <a:pt x="1500" y="501"/>
                </a:lnTo>
                <a:lnTo>
                  <a:pt x="1500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32"/>
          <p:cNvSpPr/>
          <p:nvPr/>
        </p:nvSpPr>
        <p:spPr>
          <a:xfrm>
            <a:off x="3420360" y="4788000"/>
            <a:ext cx="719640" cy="179640"/>
          </a:xfrm>
          <a:custGeom>
            <a:rect b="b" l="l" r="r" t="t"/>
            <a:pathLst>
              <a:path extrusionOk="0" h="501" w="2001">
                <a:moveTo>
                  <a:pt x="0" y="125"/>
                </a:moveTo>
                <a:lnTo>
                  <a:pt x="1500" y="125"/>
                </a:lnTo>
                <a:lnTo>
                  <a:pt x="1500" y="0"/>
                </a:lnTo>
                <a:lnTo>
                  <a:pt x="2000" y="250"/>
                </a:lnTo>
                <a:lnTo>
                  <a:pt x="1500" y="500"/>
                </a:lnTo>
                <a:lnTo>
                  <a:pt x="1500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32"/>
          <p:cNvSpPr/>
          <p:nvPr/>
        </p:nvSpPr>
        <p:spPr>
          <a:xfrm>
            <a:off x="3420360" y="5004360"/>
            <a:ext cx="719640" cy="180000"/>
          </a:xfrm>
          <a:custGeom>
            <a:rect b="b" l="l" r="r" t="t"/>
            <a:pathLst>
              <a:path extrusionOk="0" h="502" w="2001">
                <a:moveTo>
                  <a:pt x="0" y="125"/>
                </a:moveTo>
                <a:lnTo>
                  <a:pt x="1500" y="125"/>
                </a:lnTo>
                <a:lnTo>
                  <a:pt x="1500" y="0"/>
                </a:lnTo>
                <a:lnTo>
                  <a:pt x="2000" y="250"/>
                </a:lnTo>
                <a:lnTo>
                  <a:pt x="1500" y="501"/>
                </a:lnTo>
                <a:lnTo>
                  <a:pt x="1500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32"/>
          <p:cNvSpPr txBox="1"/>
          <p:nvPr/>
        </p:nvSpPr>
        <p:spPr>
          <a:xfrm>
            <a:off x="360000" y="2985120"/>
            <a:ext cx="2160000" cy="41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cheff.py port (12345)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2880000" y="2985120"/>
            <a:ext cx="18000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router port (12345)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2628000" y="4464000"/>
            <a:ext cx="90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( 12345 )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4140000" y="4785120"/>
            <a:ext cx="90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( 1 )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4140000" y="5001480"/>
            <a:ext cx="90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( 2 )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4140000" y="5181840"/>
            <a:ext cx="90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 ...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88" name="Google Shape;1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360" y="180000"/>
            <a:ext cx="1787400" cy="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How it works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504000" y="2376000"/>
            <a:ext cx="9071700" cy="4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4252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4252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4252"/>
              </a:spcBef>
              <a:spcAft>
                <a:spcPts val="0"/>
              </a:spcAft>
              <a:buClr>
                <a:srgbClr val="666666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4252"/>
              </a:spcBef>
              <a:spcAft>
                <a:spcPts val="0"/>
              </a:spcAft>
              <a:buNone/>
            </a:pPr>
            <a:r>
              <a:rPr b="0" lang="en-IN" sz="2000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One of the brute force packets from A (magic packet) has same destination port number with listening router B port number (x). So, router B forwards that packet to waiter.py on host B.</a:t>
            </a:r>
            <a:endParaRPr b="0" sz="20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95" name="Google Shape;195;p33"/>
          <p:cNvSpPr/>
          <p:nvPr/>
        </p:nvSpPr>
        <p:spPr>
          <a:xfrm>
            <a:off x="2160000" y="3276000"/>
            <a:ext cx="1080000" cy="1080000"/>
          </a:xfrm>
          <a:prstGeom prst="flowChartAlternateProcess">
            <a:avLst/>
          </a:prstGeom>
          <a:solidFill>
            <a:srgbClr val="FF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Router A</a:t>
            </a:r>
            <a:endParaRPr b="1" sz="13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6660000" y="3240000"/>
            <a:ext cx="1080000" cy="1080000"/>
          </a:xfrm>
          <a:prstGeom prst="flowChartAlternateProcess">
            <a:avLst/>
          </a:prstGeom>
          <a:solidFill>
            <a:srgbClr val="FF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Router B</a:t>
            </a:r>
            <a:endParaRPr b="1" sz="13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7" name="Google Shape;197;p33"/>
          <p:cNvSpPr/>
          <p:nvPr/>
        </p:nvSpPr>
        <p:spPr>
          <a:xfrm>
            <a:off x="1080000" y="3276000"/>
            <a:ext cx="1080000" cy="1080000"/>
          </a:xfrm>
          <a:prstGeom prst="flowChartAlternateProcess">
            <a:avLst/>
          </a:pr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Host A</a:t>
            </a:r>
            <a:endParaRPr b="1" sz="13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7740000" y="3240000"/>
            <a:ext cx="1080000" cy="1080000"/>
          </a:xfrm>
          <a:prstGeom prst="flowChartAlternateProcess">
            <a:avLst/>
          </a:pr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Host B</a:t>
            </a:r>
            <a:endParaRPr b="1" sz="13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5580000" y="2988000"/>
            <a:ext cx="162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router port ( x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7380000" y="2948760"/>
            <a:ext cx="1980000" cy="41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waiter.py port (12345)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01" name="Google Shape;201;p33"/>
          <p:cNvCxnSpPr>
            <a:stCxn id="195" idx="3"/>
            <a:endCxn id="195" idx="3"/>
          </p:cNvCxnSpPr>
          <p:nvPr/>
        </p:nvCxnSpPr>
        <p:spPr>
          <a:xfrm>
            <a:off x="3240000" y="3816000"/>
            <a:ext cx="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33"/>
          <p:cNvSpPr/>
          <p:nvPr/>
        </p:nvSpPr>
        <p:spPr>
          <a:xfrm>
            <a:off x="4860000" y="3960000"/>
            <a:ext cx="360" cy="179640"/>
          </a:xfrm>
          <a:custGeom>
            <a:rect b="b" l="l" r="r" t="t"/>
            <a:pathLst>
              <a:path extrusionOk="0" h="501" w="3">
                <a:moveTo>
                  <a:pt x="2" y="125"/>
                </a:moveTo>
                <a:lnTo>
                  <a:pt x="0" y="125"/>
                </a:lnTo>
                <a:lnTo>
                  <a:pt x="0" y="0"/>
                </a:lnTo>
                <a:lnTo>
                  <a:pt x="0" y="250"/>
                </a:lnTo>
                <a:lnTo>
                  <a:pt x="0" y="500"/>
                </a:lnTo>
                <a:lnTo>
                  <a:pt x="0" y="375"/>
                </a:lnTo>
                <a:lnTo>
                  <a:pt x="2" y="375"/>
                </a:lnTo>
                <a:lnTo>
                  <a:pt x="2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33"/>
          <p:cNvSpPr/>
          <p:nvPr/>
        </p:nvSpPr>
        <p:spPr>
          <a:xfrm>
            <a:off x="3404520" y="4500000"/>
            <a:ext cx="719640" cy="180000"/>
          </a:xfrm>
          <a:custGeom>
            <a:rect b="b" l="l" r="r" t="t"/>
            <a:pathLst>
              <a:path extrusionOk="0" h="502" w="2001">
                <a:moveTo>
                  <a:pt x="2000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0" y="375"/>
                </a:lnTo>
                <a:lnTo>
                  <a:pt x="200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33"/>
          <p:cNvSpPr/>
          <p:nvPr/>
        </p:nvSpPr>
        <p:spPr>
          <a:xfrm>
            <a:off x="4572000" y="4500000"/>
            <a:ext cx="719640" cy="180000"/>
          </a:xfrm>
          <a:custGeom>
            <a:rect b="b" l="l" r="r" t="t"/>
            <a:pathLst>
              <a:path extrusionOk="0" h="502" w="2001">
                <a:moveTo>
                  <a:pt x="2000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0" y="375"/>
                </a:lnTo>
                <a:lnTo>
                  <a:pt x="200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33"/>
          <p:cNvSpPr/>
          <p:nvPr/>
        </p:nvSpPr>
        <p:spPr>
          <a:xfrm>
            <a:off x="5688000" y="4500000"/>
            <a:ext cx="719640" cy="180000"/>
          </a:xfrm>
          <a:custGeom>
            <a:rect b="b" l="l" r="r" t="t"/>
            <a:pathLst>
              <a:path extrusionOk="0" h="502" w="2001">
                <a:moveTo>
                  <a:pt x="2000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0" y="375"/>
                </a:lnTo>
                <a:lnTo>
                  <a:pt x="200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3"/>
          <p:cNvSpPr/>
          <p:nvPr/>
        </p:nvSpPr>
        <p:spPr>
          <a:xfrm>
            <a:off x="3420360" y="5220000"/>
            <a:ext cx="719640" cy="180000"/>
          </a:xfrm>
          <a:custGeom>
            <a:rect b="b" l="l" r="r" t="t"/>
            <a:pathLst>
              <a:path extrusionOk="0" h="502" w="2001">
                <a:moveTo>
                  <a:pt x="0" y="125"/>
                </a:moveTo>
                <a:lnTo>
                  <a:pt x="1500" y="125"/>
                </a:lnTo>
                <a:lnTo>
                  <a:pt x="1500" y="0"/>
                </a:lnTo>
                <a:lnTo>
                  <a:pt x="2000" y="250"/>
                </a:lnTo>
                <a:lnTo>
                  <a:pt x="1500" y="501"/>
                </a:lnTo>
                <a:lnTo>
                  <a:pt x="1500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33"/>
          <p:cNvSpPr/>
          <p:nvPr/>
        </p:nvSpPr>
        <p:spPr>
          <a:xfrm>
            <a:off x="3420360" y="4788000"/>
            <a:ext cx="719640" cy="179640"/>
          </a:xfrm>
          <a:custGeom>
            <a:rect b="b" l="l" r="r" t="t"/>
            <a:pathLst>
              <a:path extrusionOk="0" h="501" w="2001">
                <a:moveTo>
                  <a:pt x="0" y="125"/>
                </a:moveTo>
                <a:lnTo>
                  <a:pt x="1500" y="125"/>
                </a:lnTo>
                <a:lnTo>
                  <a:pt x="1500" y="0"/>
                </a:lnTo>
                <a:lnTo>
                  <a:pt x="2000" y="250"/>
                </a:lnTo>
                <a:lnTo>
                  <a:pt x="1500" y="500"/>
                </a:lnTo>
                <a:lnTo>
                  <a:pt x="1500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33"/>
          <p:cNvSpPr/>
          <p:nvPr/>
        </p:nvSpPr>
        <p:spPr>
          <a:xfrm>
            <a:off x="3420360" y="5004360"/>
            <a:ext cx="719640" cy="180000"/>
          </a:xfrm>
          <a:custGeom>
            <a:rect b="b" l="l" r="r" t="t"/>
            <a:pathLst>
              <a:path extrusionOk="0" h="502" w="2001">
                <a:moveTo>
                  <a:pt x="0" y="125"/>
                </a:moveTo>
                <a:lnTo>
                  <a:pt x="1500" y="125"/>
                </a:lnTo>
                <a:lnTo>
                  <a:pt x="1500" y="0"/>
                </a:lnTo>
                <a:lnTo>
                  <a:pt x="2000" y="250"/>
                </a:lnTo>
                <a:lnTo>
                  <a:pt x="1500" y="501"/>
                </a:lnTo>
                <a:lnTo>
                  <a:pt x="1500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33"/>
          <p:cNvSpPr txBox="1"/>
          <p:nvPr/>
        </p:nvSpPr>
        <p:spPr>
          <a:xfrm>
            <a:off x="360000" y="2985120"/>
            <a:ext cx="2160000" cy="41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cheff.py port (12345)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6660000" y="4964760"/>
            <a:ext cx="162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magic packet ( x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6948360" y="5220360"/>
            <a:ext cx="719640" cy="180000"/>
          </a:xfrm>
          <a:custGeom>
            <a:rect b="b" l="l" r="r" t="t"/>
            <a:pathLst>
              <a:path extrusionOk="0" h="502" w="2001">
                <a:moveTo>
                  <a:pt x="0" y="125"/>
                </a:moveTo>
                <a:lnTo>
                  <a:pt x="1500" y="125"/>
                </a:lnTo>
                <a:lnTo>
                  <a:pt x="1500" y="0"/>
                </a:lnTo>
                <a:lnTo>
                  <a:pt x="2000" y="250"/>
                </a:lnTo>
                <a:lnTo>
                  <a:pt x="1500" y="501"/>
                </a:lnTo>
                <a:lnTo>
                  <a:pt x="1500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33"/>
          <p:cNvSpPr/>
          <p:nvPr/>
        </p:nvSpPr>
        <p:spPr>
          <a:xfrm>
            <a:off x="3420360" y="5220360"/>
            <a:ext cx="719640" cy="180000"/>
          </a:xfrm>
          <a:custGeom>
            <a:rect b="b" l="l" r="r" t="t"/>
            <a:pathLst>
              <a:path extrusionOk="0" h="502" w="2001">
                <a:moveTo>
                  <a:pt x="0" y="125"/>
                </a:moveTo>
                <a:lnTo>
                  <a:pt x="1500" y="125"/>
                </a:lnTo>
                <a:lnTo>
                  <a:pt x="1500" y="0"/>
                </a:lnTo>
                <a:lnTo>
                  <a:pt x="2000" y="250"/>
                </a:lnTo>
                <a:lnTo>
                  <a:pt x="1500" y="501"/>
                </a:lnTo>
                <a:lnTo>
                  <a:pt x="1500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33"/>
          <p:cNvSpPr txBox="1"/>
          <p:nvPr/>
        </p:nvSpPr>
        <p:spPr>
          <a:xfrm>
            <a:off x="2880000" y="2985480"/>
            <a:ext cx="18000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router port (12345)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4140000" y="4784760"/>
            <a:ext cx="90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( 1 )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4140000" y="5001120"/>
            <a:ext cx="90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( 2 )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4140000" y="5181480"/>
            <a:ext cx="90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 ...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2628000" y="4464000"/>
            <a:ext cx="90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( 12345 )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360" y="180000"/>
            <a:ext cx="1787400" cy="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How it works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504000" y="2376000"/>
            <a:ext cx="9071700" cy="47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25000" lnSpcReduction="20000"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4252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4252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4252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4252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4252"/>
              </a:spcBef>
              <a:spcAft>
                <a:spcPts val="0"/>
              </a:spcAft>
              <a:buNone/>
            </a:pPr>
            <a:r>
              <a:t/>
            </a:r>
            <a:endParaRPr sz="4771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4252"/>
              </a:spcBef>
              <a:spcAft>
                <a:spcPts val="0"/>
              </a:spcAft>
              <a:buNone/>
            </a:pPr>
            <a:r>
              <a:rPr b="0" lang="en-IN" sz="7971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At the same time, packet from B reaches cheff.py on A because the magic packet has just passed through router A and B, which means router A is able to process a packet from host B to host A as a reply.</a:t>
            </a:r>
            <a:endParaRPr b="0" sz="7971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55420" lvl="0" marL="432000" marR="0" rtl="0" algn="l">
              <a:spcBef>
                <a:spcPts val="4252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24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25" name="Google Shape;225;p34"/>
          <p:cNvSpPr/>
          <p:nvPr/>
        </p:nvSpPr>
        <p:spPr>
          <a:xfrm>
            <a:off x="2160000" y="3276000"/>
            <a:ext cx="1080000" cy="1080000"/>
          </a:xfrm>
          <a:prstGeom prst="flowChartAlternateProcess">
            <a:avLst/>
          </a:prstGeom>
          <a:solidFill>
            <a:srgbClr val="FF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Router A</a:t>
            </a:r>
            <a:endParaRPr b="1" sz="13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Google Shape;226;p34"/>
          <p:cNvSpPr/>
          <p:nvPr/>
        </p:nvSpPr>
        <p:spPr>
          <a:xfrm>
            <a:off x="6660000" y="3240000"/>
            <a:ext cx="1080000" cy="1080000"/>
          </a:xfrm>
          <a:prstGeom prst="flowChartAlternateProcess">
            <a:avLst/>
          </a:prstGeom>
          <a:solidFill>
            <a:srgbClr val="FF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Router B</a:t>
            </a:r>
            <a:endParaRPr b="1" sz="13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1080000" y="3276000"/>
            <a:ext cx="1080000" cy="1080000"/>
          </a:xfrm>
          <a:prstGeom prst="flowChartAlternateProcess">
            <a:avLst/>
          </a:pr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Host A</a:t>
            </a:r>
            <a:endParaRPr b="1" sz="13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8" name="Google Shape;228;p34"/>
          <p:cNvSpPr/>
          <p:nvPr/>
        </p:nvSpPr>
        <p:spPr>
          <a:xfrm>
            <a:off x="7740000" y="3240000"/>
            <a:ext cx="1080000" cy="1080000"/>
          </a:xfrm>
          <a:prstGeom prst="flowChartAlternateProcess">
            <a:avLst/>
          </a:pr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Host B</a:t>
            </a:r>
            <a:endParaRPr b="1" sz="13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5580000" y="2988000"/>
            <a:ext cx="162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router port ( x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7380000" y="2948760"/>
            <a:ext cx="1980000" cy="41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waiter.py port (12345)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31" name="Google Shape;231;p34"/>
          <p:cNvCxnSpPr>
            <a:stCxn id="225" idx="3"/>
            <a:endCxn id="225" idx="3"/>
          </p:cNvCxnSpPr>
          <p:nvPr/>
        </p:nvCxnSpPr>
        <p:spPr>
          <a:xfrm>
            <a:off x="3240000" y="3816000"/>
            <a:ext cx="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34"/>
          <p:cNvSpPr/>
          <p:nvPr/>
        </p:nvSpPr>
        <p:spPr>
          <a:xfrm>
            <a:off x="4860000" y="3960000"/>
            <a:ext cx="360" cy="179640"/>
          </a:xfrm>
          <a:custGeom>
            <a:rect b="b" l="l" r="r" t="t"/>
            <a:pathLst>
              <a:path extrusionOk="0" h="501" w="3">
                <a:moveTo>
                  <a:pt x="2" y="125"/>
                </a:moveTo>
                <a:lnTo>
                  <a:pt x="0" y="125"/>
                </a:lnTo>
                <a:lnTo>
                  <a:pt x="0" y="0"/>
                </a:lnTo>
                <a:lnTo>
                  <a:pt x="0" y="250"/>
                </a:lnTo>
                <a:lnTo>
                  <a:pt x="0" y="500"/>
                </a:lnTo>
                <a:lnTo>
                  <a:pt x="0" y="375"/>
                </a:lnTo>
                <a:lnTo>
                  <a:pt x="2" y="375"/>
                </a:lnTo>
                <a:lnTo>
                  <a:pt x="2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34"/>
          <p:cNvSpPr/>
          <p:nvPr/>
        </p:nvSpPr>
        <p:spPr>
          <a:xfrm>
            <a:off x="3404520" y="4500000"/>
            <a:ext cx="719640" cy="180000"/>
          </a:xfrm>
          <a:custGeom>
            <a:rect b="b" l="l" r="r" t="t"/>
            <a:pathLst>
              <a:path extrusionOk="0" h="502" w="2001">
                <a:moveTo>
                  <a:pt x="2000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0" y="375"/>
                </a:lnTo>
                <a:lnTo>
                  <a:pt x="200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34"/>
          <p:cNvSpPr/>
          <p:nvPr/>
        </p:nvSpPr>
        <p:spPr>
          <a:xfrm>
            <a:off x="4572000" y="4500000"/>
            <a:ext cx="719640" cy="180000"/>
          </a:xfrm>
          <a:custGeom>
            <a:rect b="b" l="l" r="r" t="t"/>
            <a:pathLst>
              <a:path extrusionOk="0" h="502" w="2001">
                <a:moveTo>
                  <a:pt x="2000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0" y="375"/>
                </a:lnTo>
                <a:lnTo>
                  <a:pt x="200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34"/>
          <p:cNvSpPr/>
          <p:nvPr/>
        </p:nvSpPr>
        <p:spPr>
          <a:xfrm>
            <a:off x="5688000" y="4500000"/>
            <a:ext cx="719640" cy="180000"/>
          </a:xfrm>
          <a:custGeom>
            <a:rect b="b" l="l" r="r" t="t"/>
            <a:pathLst>
              <a:path extrusionOk="0" h="502" w="2001">
                <a:moveTo>
                  <a:pt x="2000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0" y="375"/>
                </a:lnTo>
                <a:lnTo>
                  <a:pt x="200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34"/>
          <p:cNvSpPr/>
          <p:nvPr/>
        </p:nvSpPr>
        <p:spPr>
          <a:xfrm>
            <a:off x="3420360" y="5220000"/>
            <a:ext cx="719640" cy="180000"/>
          </a:xfrm>
          <a:custGeom>
            <a:rect b="b" l="l" r="r" t="t"/>
            <a:pathLst>
              <a:path extrusionOk="0" h="502" w="2001">
                <a:moveTo>
                  <a:pt x="0" y="125"/>
                </a:moveTo>
                <a:lnTo>
                  <a:pt x="1500" y="125"/>
                </a:lnTo>
                <a:lnTo>
                  <a:pt x="1500" y="0"/>
                </a:lnTo>
                <a:lnTo>
                  <a:pt x="2000" y="250"/>
                </a:lnTo>
                <a:lnTo>
                  <a:pt x="1500" y="501"/>
                </a:lnTo>
                <a:lnTo>
                  <a:pt x="1500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34"/>
          <p:cNvSpPr/>
          <p:nvPr/>
        </p:nvSpPr>
        <p:spPr>
          <a:xfrm>
            <a:off x="3420360" y="4788000"/>
            <a:ext cx="719640" cy="179640"/>
          </a:xfrm>
          <a:custGeom>
            <a:rect b="b" l="l" r="r" t="t"/>
            <a:pathLst>
              <a:path extrusionOk="0" h="501" w="2001">
                <a:moveTo>
                  <a:pt x="0" y="125"/>
                </a:moveTo>
                <a:lnTo>
                  <a:pt x="1500" y="125"/>
                </a:lnTo>
                <a:lnTo>
                  <a:pt x="1500" y="0"/>
                </a:lnTo>
                <a:lnTo>
                  <a:pt x="2000" y="250"/>
                </a:lnTo>
                <a:lnTo>
                  <a:pt x="1500" y="500"/>
                </a:lnTo>
                <a:lnTo>
                  <a:pt x="1500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34"/>
          <p:cNvSpPr/>
          <p:nvPr/>
        </p:nvSpPr>
        <p:spPr>
          <a:xfrm>
            <a:off x="3420360" y="5004360"/>
            <a:ext cx="719640" cy="180000"/>
          </a:xfrm>
          <a:custGeom>
            <a:rect b="b" l="l" r="r" t="t"/>
            <a:pathLst>
              <a:path extrusionOk="0" h="502" w="2001">
                <a:moveTo>
                  <a:pt x="0" y="125"/>
                </a:moveTo>
                <a:lnTo>
                  <a:pt x="1500" y="125"/>
                </a:lnTo>
                <a:lnTo>
                  <a:pt x="1500" y="0"/>
                </a:lnTo>
                <a:lnTo>
                  <a:pt x="2000" y="250"/>
                </a:lnTo>
                <a:lnTo>
                  <a:pt x="1500" y="501"/>
                </a:lnTo>
                <a:lnTo>
                  <a:pt x="1500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34"/>
          <p:cNvSpPr txBox="1"/>
          <p:nvPr/>
        </p:nvSpPr>
        <p:spPr>
          <a:xfrm>
            <a:off x="360000" y="2985120"/>
            <a:ext cx="2160000" cy="41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cheff.py port (12345)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6660000" y="4964760"/>
            <a:ext cx="162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magic packet ( x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6948360" y="5220360"/>
            <a:ext cx="719640" cy="180000"/>
          </a:xfrm>
          <a:custGeom>
            <a:rect b="b" l="l" r="r" t="t"/>
            <a:pathLst>
              <a:path extrusionOk="0" h="502" w="2001">
                <a:moveTo>
                  <a:pt x="0" y="125"/>
                </a:moveTo>
                <a:lnTo>
                  <a:pt x="1500" y="125"/>
                </a:lnTo>
                <a:lnTo>
                  <a:pt x="1500" y="0"/>
                </a:lnTo>
                <a:lnTo>
                  <a:pt x="2000" y="250"/>
                </a:lnTo>
                <a:lnTo>
                  <a:pt x="1500" y="501"/>
                </a:lnTo>
                <a:lnTo>
                  <a:pt x="1500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34"/>
          <p:cNvSpPr/>
          <p:nvPr/>
        </p:nvSpPr>
        <p:spPr>
          <a:xfrm>
            <a:off x="3420360" y="5220360"/>
            <a:ext cx="719640" cy="180000"/>
          </a:xfrm>
          <a:custGeom>
            <a:rect b="b" l="l" r="r" t="t"/>
            <a:pathLst>
              <a:path extrusionOk="0" h="502" w="2001">
                <a:moveTo>
                  <a:pt x="0" y="125"/>
                </a:moveTo>
                <a:lnTo>
                  <a:pt x="1500" y="125"/>
                </a:lnTo>
                <a:lnTo>
                  <a:pt x="1500" y="0"/>
                </a:lnTo>
                <a:lnTo>
                  <a:pt x="2000" y="250"/>
                </a:lnTo>
                <a:lnTo>
                  <a:pt x="1500" y="501"/>
                </a:lnTo>
                <a:lnTo>
                  <a:pt x="1500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34"/>
          <p:cNvSpPr txBox="1"/>
          <p:nvPr/>
        </p:nvSpPr>
        <p:spPr>
          <a:xfrm>
            <a:off x="2880000" y="2985480"/>
            <a:ext cx="180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router port (12345)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4140000" y="4785120"/>
            <a:ext cx="90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( 1 )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4140000" y="5001480"/>
            <a:ext cx="90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( 2 )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4140000" y="5181840"/>
            <a:ext cx="90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 ...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7" name="Google Shape;247;p34"/>
          <p:cNvSpPr/>
          <p:nvPr/>
        </p:nvSpPr>
        <p:spPr>
          <a:xfrm>
            <a:off x="1856520" y="4500360"/>
            <a:ext cx="719640" cy="180000"/>
          </a:xfrm>
          <a:custGeom>
            <a:rect b="b" l="l" r="r" t="t"/>
            <a:pathLst>
              <a:path extrusionOk="0" h="502" w="2001">
                <a:moveTo>
                  <a:pt x="2000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0" y="375"/>
                </a:lnTo>
                <a:lnTo>
                  <a:pt x="200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34"/>
          <p:cNvSpPr txBox="1"/>
          <p:nvPr/>
        </p:nvSpPr>
        <p:spPr>
          <a:xfrm>
            <a:off x="2628000" y="4464000"/>
            <a:ext cx="90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( 12345 )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1044000" y="4464000"/>
            <a:ext cx="90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( 12345 )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360" y="180000"/>
            <a:ext cx="1787400" cy="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/>
        </p:nvSpPr>
        <p:spPr>
          <a:xfrm>
            <a:off x="504000" y="1512000"/>
            <a:ext cx="90716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strike="noStrike">
                <a:solidFill>
                  <a:srgbClr val="DD4814"/>
                </a:solidFill>
                <a:latin typeface="Ubuntu Medium"/>
                <a:ea typeface="Ubuntu Medium"/>
                <a:cs typeface="Ubuntu Medium"/>
                <a:sym typeface="Ubuntu Medium"/>
              </a:rPr>
              <a:t>How it works</a:t>
            </a:r>
            <a:endParaRPr b="0" sz="3600" strike="noStrike">
              <a:solidFill>
                <a:srgbClr val="DD481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504000" y="2376000"/>
            <a:ext cx="9071640" cy="4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7500" lnSpcReduction="20000"/>
          </a:bodyPr>
          <a:lstStyle/>
          <a:p>
            <a:pPr indent="-24399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4399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ct val="45000"/>
              <a:buFont typeface="Noto Sans Symbols"/>
              <a:buNone/>
            </a:pPr>
            <a:r>
              <a:t/>
            </a:r>
            <a:endParaRPr b="0" sz="2800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1239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1239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1239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457200" marR="0" rtl="0" algn="l">
              <a:spcBef>
                <a:spcPts val="1239"/>
              </a:spcBef>
              <a:spcAft>
                <a:spcPts val="0"/>
              </a:spcAft>
              <a:buNone/>
            </a:pPr>
            <a:r>
              <a:rPr b="0" lang="en-IN" sz="2258" strike="noStrike">
                <a:solidFill>
                  <a:srgbClr val="666666"/>
                </a:solidFill>
                <a:latin typeface="Ubuntu Light"/>
                <a:ea typeface="Ubuntu Light"/>
                <a:cs typeface="Ubuntu Light"/>
                <a:sym typeface="Ubuntu Light"/>
              </a:rPr>
              <a:t>Host B will extract destination port ( x ) from magic packet and will send it to host A with a new packet in its data. Host A now knows the destination port for host B ( x ) and will use it on cheff.py to send all future packets to B.  Now cheff.py terminates the brute force process since port ( x ) is now known to A. Communications established.</a:t>
            </a:r>
            <a:endParaRPr b="0" sz="2258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266850" lvl="0" marL="432000" marR="0" rtl="0" algn="l">
              <a:spcBef>
                <a:spcPts val="1239"/>
              </a:spcBef>
              <a:spcAft>
                <a:spcPts val="0"/>
              </a:spcAft>
              <a:buClr>
                <a:srgbClr val="666666"/>
              </a:buClr>
              <a:buSzPct val="39857"/>
              <a:buFont typeface="Noto Sans Symbols"/>
              <a:buNone/>
            </a:pPr>
            <a:r>
              <a:t/>
            </a:r>
            <a:endParaRPr b="0" sz="2258" strike="noStrike">
              <a:solidFill>
                <a:srgbClr val="666666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57" name="Google Shape;257;p35"/>
          <p:cNvSpPr/>
          <p:nvPr/>
        </p:nvSpPr>
        <p:spPr>
          <a:xfrm>
            <a:off x="2160000" y="3276000"/>
            <a:ext cx="1080000" cy="1080000"/>
          </a:xfrm>
          <a:prstGeom prst="flowChartAlternateProcess">
            <a:avLst/>
          </a:prstGeom>
          <a:solidFill>
            <a:srgbClr val="FF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Router A</a:t>
            </a:r>
            <a:endParaRPr b="1" sz="13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6660000" y="3240000"/>
            <a:ext cx="1080000" cy="1080000"/>
          </a:xfrm>
          <a:prstGeom prst="flowChartAlternateProcess">
            <a:avLst/>
          </a:prstGeom>
          <a:solidFill>
            <a:srgbClr val="FF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Router B</a:t>
            </a:r>
            <a:endParaRPr b="1" sz="13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1080000" y="3276000"/>
            <a:ext cx="1080000" cy="1080000"/>
          </a:xfrm>
          <a:prstGeom prst="flowChartAlternateProcess">
            <a:avLst/>
          </a:pr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Host A</a:t>
            </a:r>
            <a:endParaRPr b="1" sz="13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0" name="Google Shape;260;p35"/>
          <p:cNvSpPr/>
          <p:nvPr/>
        </p:nvSpPr>
        <p:spPr>
          <a:xfrm>
            <a:off x="7740000" y="3240000"/>
            <a:ext cx="1080000" cy="1080000"/>
          </a:xfrm>
          <a:prstGeom prst="flowChartAlternateProcess">
            <a:avLst/>
          </a:pr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Host B</a:t>
            </a:r>
            <a:endParaRPr b="1" sz="13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5580000" y="2988000"/>
            <a:ext cx="1620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router port ( x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7380000" y="2948760"/>
            <a:ext cx="1980000" cy="41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waiter.py port (12345)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63" name="Google Shape;263;p35"/>
          <p:cNvCxnSpPr>
            <a:stCxn id="257" idx="3"/>
            <a:endCxn id="257" idx="3"/>
          </p:cNvCxnSpPr>
          <p:nvPr/>
        </p:nvCxnSpPr>
        <p:spPr>
          <a:xfrm>
            <a:off x="3240000" y="3816000"/>
            <a:ext cx="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35"/>
          <p:cNvSpPr/>
          <p:nvPr/>
        </p:nvSpPr>
        <p:spPr>
          <a:xfrm>
            <a:off x="4860000" y="3960000"/>
            <a:ext cx="360" cy="179640"/>
          </a:xfrm>
          <a:custGeom>
            <a:rect b="b" l="l" r="r" t="t"/>
            <a:pathLst>
              <a:path extrusionOk="0" h="501" w="3">
                <a:moveTo>
                  <a:pt x="2" y="125"/>
                </a:moveTo>
                <a:lnTo>
                  <a:pt x="0" y="125"/>
                </a:lnTo>
                <a:lnTo>
                  <a:pt x="0" y="0"/>
                </a:lnTo>
                <a:lnTo>
                  <a:pt x="0" y="250"/>
                </a:lnTo>
                <a:lnTo>
                  <a:pt x="0" y="500"/>
                </a:lnTo>
                <a:lnTo>
                  <a:pt x="0" y="375"/>
                </a:lnTo>
                <a:lnTo>
                  <a:pt x="2" y="375"/>
                </a:lnTo>
                <a:lnTo>
                  <a:pt x="2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35"/>
          <p:cNvSpPr/>
          <p:nvPr/>
        </p:nvSpPr>
        <p:spPr>
          <a:xfrm>
            <a:off x="3404520" y="4500000"/>
            <a:ext cx="719640" cy="180000"/>
          </a:xfrm>
          <a:custGeom>
            <a:rect b="b" l="l" r="r" t="t"/>
            <a:pathLst>
              <a:path extrusionOk="0" h="502" w="2001">
                <a:moveTo>
                  <a:pt x="2000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0" y="375"/>
                </a:lnTo>
                <a:lnTo>
                  <a:pt x="200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5"/>
          <p:cNvSpPr/>
          <p:nvPr/>
        </p:nvSpPr>
        <p:spPr>
          <a:xfrm>
            <a:off x="4572000" y="4500000"/>
            <a:ext cx="719640" cy="180000"/>
          </a:xfrm>
          <a:custGeom>
            <a:rect b="b" l="l" r="r" t="t"/>
            <a:pathLst>
              <a:path extrusionOk="0" h="502" w="2001">
                <a:moveTo>
                  <a:pt x="2000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0" y="375"/>
                </a:lnTo>
                <a:lnTo>
                  <a:pt x="200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5"/>
          <p:cNvSpPr/>
          <p:nvPr/>
        </p:nvSpPr>
        <p:spPr>
          <a:xfrm>
            <a:off x="5688000" y="4500000"/>
            <a:ext cx="719640" cy="180000"/>
          </a:xfrm>
          <a:custGeom>
            <a:rect b="b" l="l" r="r" t="t"/>
            <a:pathLst>
              <a:path extrusionOk="0" h="502" w="2001">
                <a:moveTo>
                  <a:pt x="2000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0" y="375"/>
                </a:lnTo>
                <a:lnTo>
                  <a:pt x="200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35"/>
          <p:cNvSpPr/>
          <p:nvPr/>
        </p:nvSpPr>
        <p:spPr>
          <a:xfrm>
            <a:off x="3420360" y="5220000"/>
            <a:ext cx="719640" cy="180000"/>
          </a:xfrm>
          <a:custGeom>
            <a:rect b="b" l="l" r="r" t="t"/>
            <a:pathLst>
              <a:path extrusionOk="0" h="502" w="2001">
                <a:moveTo>
                  <a:pt x="0" y="125"/>
                </a:moveTo>
                <a:lnTo>
                  <a:pt x="1500" y="125"/>
                </a:lnTo>
                <a:lnTo>
                  <a:pt x="1500" y="0"/>
                </a:lnTo>
                <a:lnTo>
                  <a:pt x="2000" y="250"/>
                </a:lnTo>
                <a:lnTo>
                  <a:pt x="1500" y="501"/>
                </a:lnTo>
                <a:lnTo>
                  <a:pt x="1500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35"/>
          <p:cNvSpPr/>
          <p:nvPr/>
        </p:nvSpPr>
        <p:spPr>
          <a:xfrm>
            <a:off x="3420360" y="4788000"/>
            <a:ext cx="719640" cy="179640"/>
          </a:xfrm>
          <a:custGeom>
            <a:rect b="b" l="l" r="r" t="t"/>
            <a:pathLst>
              <a:path extrusionOk="0" h="501" w="2001">
                <a:moveTo>
                  <a:pt x="0" y="125"/>
                </a:moveTo>
                <a:lnTo>
                  <a:pt x="1500" y="125"/>
                </a:lnTo>
                <a:lnTo>
                  <a:pt x="1500" y="0"/>
                </a:lnTo>
                <a:lnTo>
                  <a:pt x="2000" y="250"/>
                </a:lnTo>
                <a:lnTo>
                  <a:pt x="1500" y="500"/>
                </a:lnTo>
                <a:lnTo>
                  <a:pt x="1500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35"/>
          <p:cNvSpPr/>
          <p:nvPr/>
        </p:nvSpPr>
        <p:spPr>
          <a:xfrm>
            <a:off x="3420360" y="5004360"/>
            <a:ext cx="719640" cy="180000"/>
          </a:xfrm>
          <a:custGeom>
            <a:rect b="b" l="l" r="r" t="t"/>
            <a:pathLst>
              <a:path extrusionOk="0" h="502" w="2001">
                <a:moveTo>
                  <a:pt x="0" y="125"/>
                </a:moveTo>
                <a:lnTo>
                  <a:pt x="1500" y="125"/>
                </a:lnTo>
                <a:lnTo>
                  <a:pt x="1500" y="0"/>
                </a:lnTo>
                <a:lnTo>
                  <a:pt x="2000" y="250"/>
                </a:lnTo>
                <a:lnTo>
                  <a:pt x="1500" y="501"/>
                </a:lnTo>
                <a:lnTo>
                  <a:pt x="1500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5"/>
          <p:cNvSpPr txBox="1"/>
          <p:nvPr/>
        </p:nvSpPr>
        <p:spPr>
          <a:xfrm>
            <a:off x="360000" y="2985120"/>
            <a:ext cx="2160000" cy="41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cheff.py port (12345)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6660000" y="4964760"/>
            <a:ext cx="162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magic packet ( x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6948360" y="5220360"/>
            <a:ext cx="719640" cy="180000"/>
          </a:xfrm>
          <a:custGeom>
            <a:rect b="b" l="l" r="r" t="t"/>
            <a:pathLst>
              <a:path extrusionOk="0" h="502" w="2001">
                <a:moveTo>
                  <a:pt x="0" y="125"/>
                </a:moveTo>
                <a:lnTo>
                  <a:pt x="1500" y="125"/>
                </a:lnTo>
                <a:lnTo>
                  <a:pt x="1500" y="0"/>
                </a:lnTo>
                <a:lnTo>
                  <a:pt x="2000" y="250"/>
                </a:lnTo>
                <a:lnTo>
                  <a:pt x="1500" y="501"/>
                </a:lnTo>
                <a:lnTo>
                  <a:pt x="1500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35"/>
          <p:cNvSpPr/>
          <p:nvPr/>
        </p:nvSpPr>
        <p:spPr>
          <a:xfrm>
            <a:off x="3420360" y="5220360"/>
            <a:ext cx="719640" cy="180000"/>
          </a:xfrm>
          <a:custGeom>
            <a:rect b="b" l="l" r="r" t="t"/>
            <a:pathLst>
              <a:path extrusionOk="0" h="502" w="2001">
                <a:moveTo>
                  <a:pt x="0" y="125"/>
                </a:moveTo>
                <a:lnTo>
                  <a:pt x="1500" y="125"/>
                </a:lnTo>
                <a:lnTo>
                  <a:pt x="1500" y="0"/>
                </a:lnTo>
                <a:lnTo>
                  <a:pt x="2000" y="250"/>
                </a:lnTo>
                <a:lnTo>
                  <a:pt x="1500" y="501"/>
                </a:lnTo>
                <a:lnTo>
                  <a:pt x="1500" y="375"/>
                </a:lnTo>
                <a:lnTo>
                  <a:pt x="0" y="375"/>
                </a:lnTo>
                <a:lnTo>
                  <a:pt x="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35"/>
          <p:cNvSpPr txBox="1"/>
          <p:nvPr/>
        </p:nvSpPr>
        <p:spPr>
          <a:xfrm>
            <a:off x="2880000" y="2985480"/>
            <a:ext cx="18000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router port (12345)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4140000" y="4785120"/>
            <a:ext cx="90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( 1 )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4140000" y="5001480"/>
            <a:ext cx="90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( 2 )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4140000" y="5181840"/>
            <a:ext cx="90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 ...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9" name="Google Shape;279;p35"/>
          <p:cNvSpPr/>
          <p:nvPr/>
        </p:nvSpPr>
        <p:spPr>
          <a:xfrm>
            <a:off x="1856520" y="4500360"/>
            <a:ext cx="719640" cy="180000"/>
          </a:xfrm>
          <a:custGeom>
            <a:rect b="b" l="l" r="r" t="t"/>
            <a:pathLst>
              <a:path extrusionOk="0" h="502" w="2001">
                <a:moveTo>
                  <a:pt x="2000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0" y="375"/>
                </a:lnTo>
                <a:lnTo>
                  <a:pt x="200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5"/>
          <p:cNvSpPr txBox="1"/>
          <p:nvPr/>
        </p:nvSpPr>
        <p:spPr>
          <a:xfrm>
            <a:off x="2628000" y="4464000"/>
            <a:ext cx="900000" cy="28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( 12345 )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360000" y="5292000"/>
            <a:ext cx="1764000" cy="41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( 12345, data = x )</a:t>
            </a:r>
            <a:endParaRPr b="0" sz="1100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1856520" y="5328720"/>
            <a:ext cx="719640" cy="180000"/>
          </a:xfrm>
          <a:custGeom>
            <a:rect b="b" l="l" r="r" t="t"/>
            <a:pathLst>
              <a:path extrusionOk="0" h="502" w="2001">
                <a:moveTo>
                  <a:pt x="2000" y="125"/>
                </a:moveTo>
                <a:lnTo>
                  <a:pt x="500" y="125"/>
                </a:lnTo>
                <a:lnTo>
                  <a:pt x="500" y="0"/>
                </a:lnTo>
                <a:lnTo>
                  <a:pt x="0" y="250"/>
                </a:lnTo>
                <a:lnTo>
                  <a:pt x="500" y="501"/>
                </a:lnTo>
                <a:lnTo>
                  <a:pt x="500" y="375"/>
                </a:lnTo>
                <a:lnTo>
                  <a:pt x="2000" y="375"/>
                </a:lnTo>
                <a:lnTo>
                  <a:pt x="2000" y="125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83" name="Google Shape;28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360" y="180000"/>
            <a:ext cx="1787400" cy="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