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7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72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6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2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09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36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523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31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678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28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60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56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68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6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1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34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775A-1929-495E-9242-584BA4A2EC0B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335B-FCDB-4285-9A3E-22F055DF4D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077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7%D7%99%D7%96%D7%95%D7%99_%D7%9E%D7%96%D7%92_%D7%90%D7%95%D7%95%D7%99%D7%A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kaggle.com/c/dmbi-18-metro/overview" TargetMode="External"/><Relationship Id="rId4" Type="http://schemas.openxmlformats.org/officeDocument/2006/relationships/hyperlink" Target="https://atmos.uw.edu/~atm101/contest_rul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kaggle.com/sudalairajkumar/daily-temperature-of-major-cities?select=city_temperature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forecasting</a:t>
            </a:r>
            <a:endParaRPr lang="he-IL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Nitsan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Shaked</a:t>
            </a:r>
            <a:endParaRPr lang="he-I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8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/>
          </a:bodyPr>
          <a:lstStyle/>
          <a:p>
            <a:r>
              <a:rPr lang="en-US" dirty="0" err="1"/>
              <a:t>Finaly</a:t>
            </a:r>
            <a:r>
              <a:rPr lang="en-US" dirty="0"/>
              <a:t> I can start the Myth Busters</a:t>
            </a:r>
            <a:endParaRPr lang="he-IL" dirty="0"/>
          </a:p>
        </p:txBody>
      </p:sp>
      <p:pic>
        <p:nvPicPr>
          <p:cNvPr id="5" name="מציין מיקום תוכן 4" descr="תמונה שמכילה טקסט, משרד&#10;&#10;התיאור נוצר באופן אוטומטי">
            <a:extLst>
              <a:ext uri="{FF2B5EF4-FFF2-40B4-BE49-F238E27FC236}">
                <a16:creationId xmlns:a16="http://schemas.microsoft.com/office/drawing/2014/main" xmlns="" id="{E54494E9-EC8B-42FA-825A-5B4CF16CC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9" y="1228725"/>
            <a:ext cx="6893647" cy="5172075"/>
          </a:xfrm>
          <a:solidFill>
            <a:srgbClr val="FFFFFF">
              <a:alpha val="49804"/>
            </a:srgbClr>
          </a:solidFill>
        </p:spPr>
      </p:pic>
    </p:spTree>
    <p:extLst>
      <p:ext uri="{BB962C8B-B14F-4D97-AF65-F5344CB8AC3E}">
        <p14:creationId xmlns:p14="http://schemas.microsoft.com/office/powerpoint/2010/main" val="238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Delta on following days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/>
          </a:bodyPr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שאלת מחקר – מה ההפרש שאני מוכן לקבל כ"הצלחה" ובאיזו הסתברות?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he-IL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3 מעלות - שמרני</a:t>
            </a:r>
          </a:p>
          <a:p>
            <a:pPr lvl="1">
              <a:spcBef>
                <a:spcPts val="1000"/>
              </a:spcBef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מעלה אחת - נועז</a:t>
            </a:r>
          </a:p>
          <a:p>
            <a:pPr lvl="1">
              <a:spcBef>
                <a:spcPts val="1000"/>
              </a:spcBef>
              <a:defRPr/>
            </a:pPr>
            <a:r>
              <a:rPr lang="he-IL" dirty="0">
                <a:solidFill>
                  <a:srgbClr val="FF3300"/>
                </a:solidFill>
                <a:latin typeface="Tw Cen MT" panose="020B0602020104020603"/>
                <a:cs typeface="Arial" panose="020B0604020202020204" pitchFamily="34" charset="0"/>
              </a:rPr>
              <a:t>נחליט ש 2 מעלות זה הצלחה / כישלון</a:t>
            </a:r>
          </a:p>
          <a:p>
            <a:pPr>
              <a:defRPr/>
            </a:pPr>
            <a:r>
              <a:rPr kumimoji="0" lang="he-IL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אז מה הדלתא הממוצע (בכלל השנים והמיקומים) ???</a:t>
            </a:r>
          </a:p>
          <a:p>
            <a:pPr marL="0" indent="0" algn="l" rtl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df.reset_index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DeltaAbs.mean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he-IL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2.008944444882549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זאת אומרת שבממוצע ב- 50% מהמקרים זה יהיה יותר</a:t>
            </a:r>
            <a: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</a:b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מ- 2 מעלות ...</a:t>
            </a: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(לאחר הורדת כפילויות – 1.933)</a:t>
            </a:r>
            <a:endParaRPr lang="en-US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תמונה 15" descr="תמונה שמכילה טקסט, אדום, שלט&#10;&#10;התיאור נוצר באופן אוטומטי">
            <a:extLst>
              <a:ext uri="{FF2B5EF4-FFF2-40B4-BE49-F238E27FC236}">
                <a16:creationId xmlns:a16="http://schemas.microsoft.com/office/drawing/2014/main" xmlns="" id="{7E32D759-9D99-42AB-8BB6-8BAFD8810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69" y="3674197"/>
            <a:ext cx="2599687" cy="2136943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ED494A6F-51AD-4685-A158-B1FB45977F4B}"/>
              </a:ext>
            </a:extLst>
          </p:cNvPr>
          <p:cNvSpPr/>
          <p:nvPr/>
        </p:nvSpPr>
        <p:spPr>
          <a:xfrm>
            <a:off x="2031562" y="5182638"/>
            <a:ext cx="2623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Sure ???</a:t>
            </a:r>
            <a:endParaRPr lang="he-IL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xmlns="" id="{78EB4D30-6BEC-4A50-A157-DD235BC84543}"/>
              </a:ext>
            </a:extLst>
          </p:cNvPr>
          <p:cNvSpPr txBox="1"/>
          <p:nvPr/>
        </p:nvSpPr>
        <p:spPr>
          <a:xfrm>
            <a:off x="2356523" y="1794978"/>
            <a:ext cx="3751412" cy="173380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685800" marR="0" lvl="1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60% - שמרני</a:t>
            </a:r>
          </a:p>
          <a:p>
            <a:pPr marL="685800" marR="0" lvl="1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80% - נועז</a:t>
            </a:r>
          </a:p>
          <a:p>
            <a:pPr marL="685800" marR="0" lvl="1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נחליט ש 70-75% זה הצלחה</a:t>
            </a:r>
          </a:p>
          <a:p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xmlns="" id="{633013FE-E2BF-44BE-980A-35F905B13801}"/>
              </a:ext>
            </a:extLst>
          </p:cNvPr>
          <p:cNvCxnSpPr/>
          <p:nvPr/>
        </p:nvCxnSpPr>
        <p:spPr>
          <a:xfrm>
            <a:off x="8132885" y="5182638"/>
            <a:ext cx="121333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2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Delta on following days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7243"/>
            <a:ext cx="9905999" cy="5260611"/>
          </a:xfrm>
          <a:solidFill>
            <a:srgbClr val="FFFFFF">
              <a:alpha val="49804"/>
            </a:srgbClr>
          </a:solidFill>
        </p:spPr>
        <p:txBody>
          <a:bodyPr>
            <a:normAutofit lnSpcReduction="10000"/>
          </a:bodyPr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הממוצע חשוב, אבל איך נראית ההתפלגות?</a:t>
            </a:r>
          </a:p>
          <a:p>
            <a:pPr lvl="1">
              <a:spcBef>
                <a:spcPts val="1000"/>
              </a:spcBef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הממוצע של 1,1,1,7 הוא</a:t>
            </a:r>
            <a:r>
              <a:rPr lang="he-IL" dirty="0">
                <a:solidFill>
                  <a:srgbClr val="002060"/>
                </a:solidFill>
              </a:rPr>
              <a:t> ½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 – אבל ב- ¾ מהמקרים אצליח</a:t>
            </a:r>
          </a:p>
          <a:p>
            <a:pPr lvl="1">
              <a:spcBef>
                <a:spcPts val="1000"/>
              </a:spcBef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הממוצע </a:t>
            </a:r>
            <a:r>
              <a:rPr lang="he-IL" dirty="0">
                <a:solidFill>
                  <a:srgbClr val="002060"/>
                </a:solidFill>
              </a:rPr>
              <a:t>של ½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he-IL" dirty="0">
                <a:solidFill>
                  <a:srgbClr val="002060"/>
                </a:solidFill>
              </a:rPr>
              <a:t>, ½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he-IL" dirty="0">
                <a:solidFill>
                  <a:srgbClr val="002060"/>
                </a:solidFill>
              </a:rPr>
              <a:t>, ½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he-IL" dirty="0">
                <a:solidFill>
                  <a:srgbClr val="002060"/>
                </a:solidFill>
              </a:rPr>
              <a:t>, ½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he-IL" dirty="0">
                <a:solidFill>
                  <a:srgbClr val="002060"/>
                </a:solidFill>
              </a:rPr>
              <a:t> 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גם הוא </a:t>
            </a:r>
            <a:r>
              <a:rPr lang="he-IL" dirty="0">
                <a:solidFill>
                  <a:srgbClr val="002060"/>
                </a:solidFill>
              </a:rPr>
              <a:t>½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 – אבל ב- 100% מהמקרים אטעה ...</a:t>
            </a:r>
          </a:p>
          <a:p>
            <a:pPr>
              <a:defRPr/>
            </a:pPr>
            <a:endParaRPr lang="en-US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ניתן לראות שב- 65% הדלתא </a:t>
            </a:r>
            <a:r>
              <a:rPr lang="he-IL" dirty="0" err="1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היתה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 קטנה מ- 2 מעלות!</a:t>
            </a: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אם נצבע את העמודות לפי היבשות נגלה שכמות הדגימות לא אחידה - </a:t>
            </a:r>
            <a: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</a:b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צפון אמריקה "תופסת" חצי מהדגימות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7CBB9CB-E136-45B6-BC25-D932310D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0219" y="2687272"/>
            <a:ext cx="8379521" cy="2284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1A43389-C0C0-4D91-8656-0A82268A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0219" y="2679507"/>
            <a:ext cx="8379522" cy="22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Delta on following days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נחזור לממוצע, אבל נסתכל עליו לפי יבשות ונוסיף גם את החציון – </a:t>
            </a:r>
          </a:p>
          <a:p>
            <a:pPr marL="0" indent="0" algn="l" rtl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df.groupby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'Region'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DeltaAbs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].mean()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df.groupby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'Region'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DeltaAbs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].median()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				</a:t>
            </a:r>
            <a:r>
              <a:rPr lang="en-US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1.119746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0.777778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Asia 				</a:t>
            </a:r>
            <a:r>
              <a:rPr lang="en-US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1.516349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1.000000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Australia/South Pacific 		</a:t>
            </a:r>
            <a:r>
              <a:rPr lang="en-US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1.736241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1.277778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				</a:t>
            </a:r>
            <a:r>
              <a:rPr lang="en-US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1.655902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1.277778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 East 			</a:t>
            </a:r>
            <a:r>
              <a:rPr lang="en-US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1.165884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0.833333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 America 			</a:t>
            </a:r>
            <a:r>
              <a:rPr lang="en-US" sz="1400" dirty="0">
                <a:solidFill>
                  <a:srgbClr val="212121"/>
                </a:solidFill>
                <a:highlight>
                  <a:srgbClr val="FF33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2.559228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1.777778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South/Central America &amp; </a:t>
            </a:r>
            <a:r>
              <a:rPr lang="en-US" sz="1400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Carribean</a:t>
            </a:r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>
                <a:solidFill>
                  <a:schemeClr val="bg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0.934726	</a:t>
            </a:r>
            <a:r>
              <a:rPr lang="he-IL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e-IL" sz="1400" dirty="0">
                <a:solidFill>
                  <a:srgbClr val="21212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0.666667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8EB1BAC-00A3-48AF-8196-BF77DB2BD1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1411" y="4156364"/>
            <a:ext cx="9905998" cy="22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xmlns="" id="{C5969DFC-3AA1-496B-A9C4-ADB914780534}"/>
              </a:ext>
            </a:extLst>
          </p:cNvPr>
          <p:cNvCxnSpPr>
            <a:cxnSpLocks/>
          </p:cNvCxnSpPr>
          <p:nvPr/>
        </p:nvCxnSpPr>
        <p:spPr>
          <a:xfrm flipH="1">
            <a:off x="1466850" y="4867275"/>
            <a:ext cx="9482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גרפיקה 7" descr="סימן ביקורת עם מילוי מלא">
            <a:extLst>
              <a:ext uri="{FF2B5EF4-FFF2-40B4-BE49-F238E27FC236}">
                <a16:creationId xmlns:a16="http://schemas.microsoft.com/office/drawing/2014/main" xmlns="" id="{6FC9733C-580A-46F6-B036-112C0D3B2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59169" y="5181957"/>
            <a:ext cx="914400" cy="914400"/>
          </a:xfrm>
          <a:prstGeom prst="rect">
            <a:avLst/>
          </a:prstGeom>
        </p:spPr>
      </p:pic>
      <p:pic>
        <p:nvPicPr>
          <p:cNvPr id="12" name="גרפיקה 11" descr="סימן ביקורת עם מילוי מלא">
            <a:extLst>
              <a:ext uri="{FF2B5EF4-FFF2-40B4-BE49-F238E27FC236}">
                <a16:creationId xmlns:a16="http://schemas.microsoft.com/office/drawing/2014/main" xmlns="" id="{6996518B-054A-4BC5-81A8-FBB1CFC40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0077" y="5186537"/>
            <a:ext cx="914400" cy="914400"/>
          </a:xfrm>
          <a:prstGeom prst="rect">
            <a:avLst/>
          </a:prstGeom>
        </p:spPr>
      </p:pic>
      <p:pic>
        <p:nvPicPr>
          <p:cNvPr id="13" name="גרפיקה 12" descr="סימן ביקורת עם מילוי מלא">
            <a:extLst>
              <a:ext uri="{FF2B5EF4-FFF2-40B4-BE49-F238E27FC236}">
                <a16:creationId xmlns:a16="http://schemas.microsoft.com/office/drawing/2014/main" xmlns="" id="{DE2FF31B-9133-4E79-98B0-A7AA9CADE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71593" y="5186537"/>
            <a:ext cx="914400" cy="914400"/>
          </a:xfrm>
          <a:prstGeom prst="rect">
            <a:avLst/>
          </a:prstGeom>
        </p:spPr>
      </p:pic>
      <p:pic>
        <p:nvPicPr>
          <p:cNvPr id="14" name="גרפיקה 13" descr="סימן ביקורת עם מילוי מלא">
            <a:extLst>
              <a:ext uri="{FF2B5EF4-FFF2-40B4-BE49-F238E27FC236}">
                <a16:creationId xmlns:a16="http://schemas.microsoft.com/office/drawing/2014/main" xmlns="" id="{1CD13598-E013-4963-A816-867DDB23A4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578361" y="5186537"/>
            <a:ext cx="914400" cy="914400"/>
          </a:xfrm>
          <a:prstGeom prst="rect">
            <a:avLst/>
          </a:prstGeom>
        </p:spPr>
      </p:pic>
      <p:pic>
        <p:nvPicPr>
          <p:cNvPr id="10" name="גרפיקה 9" descr="סגור עם מילוי מלא">
            <a:extLst>
              <a:ext uri="{FF2B5EF4-FFF2-40B4-BE49-F238E27FC236}">
                <a16:creationId xmlns:a16="http://schemas.microsoft.com/office/drawing/2014/main" xmlns="" id="{E2D451B4-2B2D-4B94-B849-1944B5825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67545" y="5186537"/>
            <a:ext cx="914400" cy="914400"/>
          </a:xfrm>
          <a:prstGeom prst="rect">
            <a:avLst/>
          </a:prstGeom>
        </p:spPr>
      </p:pic>
      <p:pic>
        <p:nvPicPr>
          <p:cNvPr id="15" name="גרפיקה 14" descr="סימן שאלה עם מילוי מלא">
            <a:extLst>
              <a:ext uri="{FF2B5EF4-FFF2-40B4-BE49-F238E27FC236}">
                <a16:creationId xmlns:a16="http://schemas.microsoft.com/office/drawing/2014/main" xmlns="" id="{A2092C59-F593-437C-941F-1741A5D844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50719" y="5101277"/>
            <a:ext cx="914400" cy="914400"/>
          </a:xfrm>
          <a:prstGeom prst="rect">
            <a:avLst/>
          </a:prstGeom>
        </p:spPr>
      </p:pic>
      <p:pic>
        <p:nvPicPr>
          <p:cNvPr id="19" name="גרפיקה 18" descr="סימן שאלה עם מילוי מלא">
            <a:extLst>
              <a:ext uri="{FF2B5EF4-FFF2-40B4-BE49-F238E27FC236}">
                <a16:creationId xmlns:a16="http://schemas.microsoft.com/office/drawing/2014/main" xmlns="" id="{29D61842-669C-4EA1-917C-0528CF5CF8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29845" y="5101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27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Does the difference in </a:t>
            </a:r>
            <a:r>
              <a:rPr lang="en-US" sz="3200" dirty="0" err="1"/>
              <a:t>RegioNs</a:t>
            </a:r>
            <a:r>
              <a:rPr lang="en-US" sz="3200" dirty="0"/>
              <a:t> connected to the temp?</a:t>
            </a:r>
            <a:endParaRPr lang="he-IL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26" y="2249487"/>
            <a:ext cx="4459287" cy="3965046"/>
          </a:xfrm>
        </p:spPr>
        <p:txBody>
          <a:bodyPr>
            <a:normAutofit/>
          </a:bodyPr>
          <a:lstStyle/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ממוצעים חודשיים ליבשת: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– ערך מוחלט של הדלתא היומי</a:t>
            </a: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– טמפרטורה ממוצעת</a:t>
            </a: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צבע – יבשת</a:t>
            </a: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0CD8AA4-B5A0-47A2-8B66-D4DB411F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3772" y="121393"/>
            <a:ext cx="6601072" cy="6601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1EBC1D6-7594-47DD-9051-4027BA76F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1" t="17132" r="17564" b="69665"/>
          <a:stretch/>
        </p:blipFill>
        <p:spPr bwMode="auto">
          <a:xfrm>
            <a:off x="1065034" y="4210051"/>
            <a:ext cx="4215385" cy="252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72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27" y="618518"/>
            <a:ext cx="4459286" cy="1478570"/>
          </a:xfrm>
        </p:spPr>
        <p:txBody>
          <a:bodyPr>
            <a:normAutofit/>
          </a:bodyPr>
          <a:lstStyle/>
          <a:p>
            <a:endParaRPr lang="he-IL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26" y="228600"/>
            <a:ext cx="4459287" cy="59859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ד. אמריקה ואפריקה – מאוד מרוכזים, עם שונות טמפרטורה קטנה ולכן השינוי היומי קטן.</a:t>
            </a:r>
          </a:p>
          <a:p>
            <a:pPr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צ. אמריקה מאוד מפוזרת גם בטווח הטמפרטורות וגם בשינוי היומי הממוצע בחודש (עד 4.5 מעלות)</a:t>
            </a: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0CD8AA4-B5A0-47A2-8B66-D4DB411F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3772" y="121393"/>
            <a:ext cx="6601072" cy="6601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1EBC1D6-7594-47DD-9051-4027BA76F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1" t="17132" r="17564" b="69665"/>
          <a:stretch/>
        </p:blipFill>
        <p:spPr bwMode="auto">
          <a:xfrm>
            <a:off x="1065034" y="4210051"/>
            <a:ext cx="4215385" cy="252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34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27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Which months are better for prediction?</a:t>
            </a:r>
            <a:endParaRPr lang="he-IL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26" y="2249487"/>
            <a:ext cx="4459287" cy="3965046"/>
          </a:xfrm>
        </p:spPr>
        <p:txBody>
          <a:bodyPr>
            <a:normAutofit/>
          </a:bodyPr>
          <a:lstStyle/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הצבעים מראים את החודש</a:t>
            </a: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ניתן לראות שבקיץ (מאי עד ספטמבר)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קל יותר לנבא לעומת החורף (אוקטובר עד אפריל)</a:t>
            </a:r>
          </a:p>
          <a:p>
            <a:pPr marL="0" marR="0" lvl="0" indent="0" defTabSz="914400" rtl="1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0CD8AA4-B5A0-47A2-8B66-D4DB411F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3772" y="121393"/>
            <a:ext cx="6601072" cy="6601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7574D05F-CDDB-48E2-94A1-859AD5BE4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9" t="17131" r="17130" b="62591"/>
          <a:stretch/>
        </p:blipFill>
        <p:spPr bwMode="auto">
          <a:xfrm>
            <a:off x="131971" y="2954599"/>
            <a:ext cx="955234" cy="3767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xmlns="" id="{8D2E1E8B-82B0-4592-AB66-E4EFC13CD66F}"/>
              </a:ext>
            </a:extLst>
          </p:cNvPr>
          <p:cNvCxnSpPr/>
          <p:nvPr/>
        </p:nvCxnSpPr>
        <p:spPr>
          <a:xfrm flipV="1">
            <a:off x="7824247" y="1244338"/>
            <a:ext cx="0" cy="52130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between Geography and daily Var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/>
          </a:bodyPr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נ</a:t>
            </a:r>
            <a:r>
              <a:rPr kumimoji="0" lang="he-I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סתכל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עכשיו על הגרף המציב את הנקודות על מפת העולם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he-IL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דרש צירוף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DS</a:t>
            </a:r>
            <a:r>
              <a:rPr kumimoji="0" lang="he-IL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נוסף והרבה טיוב ידני</a:t>
            </a:r>
          </a:p>
          <a:p>
            <a:pPr marL="0" indent="0" algn="l" rtl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he-IL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אנו רואים כי (ככלל) ככל שהנקודות קרובות לקו המשווה – החיזוי עפ"י תחזית האתמול מדויקת יותר. </a:t>
            </a:r>
            <a:endParaRPr lang="he-IL" dirty="0">
              <a:solidFill>
                <a:srgbClr val="002060"/>
              </a:solidFill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he-IL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kumimoji="0" lang="nb-NO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BA8BF9A2-1F67-46FD-A5A4-14D9C5AE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8472" y="2152489"/>
            <a:ext cx="9811876" cy="26774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קבוצה 10">
            <a:extLst>
              <a:ext uri="{FF2B5EF4-FFF2-40B4-BE49-F238E27FC236}">
                <a16:creationId xmlns:a16="http://schemas.microsoft.com/office/drawing/2014/main" xmlns="" id="{12E01F07-734C-42F8-ADBD-74BF6EEB8C3D}"/>
              </a:ext>
            </a:extLst>
          </p:cNvPr>
          <p:cNvGrpSpPr/>
          <p:nvPr/>
        </p:nvGrpSpPr>
        <p:grpSpPr>
          <a:xfrm>
            <a:off x="10717822" y="2857500"/>
            <a:ext cx="133456" cy="1492459"/>
            <a:chOff x="10717822" y="2857500"/>
            <a:chExt cx="133456" cy="1492459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xmlns="" id="{4F50CEA8-0EB4-4F12-A5F4-A13798AB52A3}"/>
                </a:ext>
              </a:extLst>
            </p:cNvPr>
            <p:cNvSpPr/>
            <p:nvPr/>
          </p:nvSpPr>
          <p:spPr>
            <a:xfrm>
              <a:off x="10717822" y="3508812"/>
              <a:ext cx="131884" cy="18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חץ: למטה 9">
              <a:extLst>
                <a:ext uri="{FF2B5EF4-FFF2-40B4-BE49-F238E27FC236}">
                  <a16:creationId xmlns:a16="http://schemas.microsoft.com/office/drawing/2014/main" xmlns="" id="{E68FBE66-5EC9-4828-82EE-E780E5D00AE3}"/>
                </a:ext>
              </a:extLst>
            </p:cNvPr>
            <p:cNvSpPr/>
            <p:nvPr/>
          </p:nvSpPr>
          <p:spPr>
            <a:xfrm rot="10800000">
              <a:off x="10717822" y="2857500"/>
              <a:ext cx="131884" cy="633046"/>
            </a:xfrm>
            <a:prstGeom prst="downArrow">
              <a:avLst/>
            </a:prstGeom>
            <a:gradFill flip="none" rotWithShape="1">
              <a:gsLst>
                <a:gs pos="0">
                  <a:srgbClr val="C00000"/>
                </a:gs>
                <a:gs pos="44000">
                  <a:srgbClr val="FFC000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חץ: למטה 13">
              <a:extLst>
                <a:ext uri="{FF2B5EF4-FFF2-40B4-BE49-F238E27FC236}">
                  <a16:creationId xmlns:a16="http://schemas.microsoft.com/office/drawing/2014/main" xmlns="" id="{D09B693E-ADE9-4F8A-A3BD-EDC9D753FB61}"/>
                </a:ext>
              </a:extLst>
            </p:cNvPr>
            <p:cNvSpPr/>
            <p:nvPr/>
          </p:nvSpPr>
          <p:spPr>
            <a:xfrm>
              <a:off x="10719394" y="3716913"/>
              <a:ext cx="131884" cy="633046"/>
            </a:xfrm>
            <a:prstGeom prst="downArrow">
              <a:avLst/>
            </a:prstGeom>
            <a:gradFill flip="none" rotWithShape="1">
              <a:gsLst>
                <a:gs pos="0">
                  <a:srgbClr val="C00000"/>
                </a:gs>
                <a:gs pos="44000">
                  <a:srgbClr val="FFC000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49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1AB6FB0-50A9-4EE5-9DB0-7F4200E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686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מסקנה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FB4AEC7-3746-483C-8456-5CACF035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874"/>
            <a:ext cx="9905999" cy="3541714"/>
          </a:xfrm>
        </p:spPr>
        <p:txBody>
          <a:bodyPr/>
          <a:lstStyle/>
          <a:p>
            <a:r>
              <a:rPr lang="he-IL" sz="3200" dirty="0"/>
              <a:t>המיתוס לא כוסח! ובהחלט יש בו אמת</a:t>
            </a:r>
          </a:p>
          <a:p>
            <a:pPr lvl="1"/>
            <a:r>
              <a:rPr lang="he-IL" dirty="0"/>
              <a:t>ישנם </a:t>
            </a:r>
            <a:r>
              <a:rPr lang="he-IL" dirty="0" err="1"/>
              <a:t>איזורים</a:t>
            </a:r>
            <a:r>
              <a:rPr lang="he-IL" dirty="0"/>
              <a:t> ותקופות בהם הוא עובד טוב יותר</a:t>
            </a:r>
          </a:p>
          <a:p>
            <a:r>
              <a:rPr lang="he-IL" dirty="0"/>
              <a:t>נושאים למחקר נוסף – </a:t>
            </a:r>
          </a:p>
          <a:p>
            <a:pPr lvl="1"/>
            <a:r>
              <a:rPr lang="he-IL" dirty="0"/>
              <a:t>חיזוי מבוסס היסטוריה (החיזוי למחר יהיה ממוצע הטמפרטורות באותו יום בשנים הקודמות).</a:t>
            </a:r>
          </a:p>
          <a:p>
            <a:pPr lvl="1"/>
            <a:r>
              <a:rPr lang="he-IL" dirty="0"/>
              <a:t>כפי שניתן לראות רק סטיה של 4 מעלות מביאה אותנו ל- 75% הצלחה – לא מוצלח!</a:t>
            </a:r>
          </a:p>
          <a:p>
            <a:pPr lvl="1"/>
            <a:r>
              <a:rPr lang="he-IL" dirty="0"/>
              <a:t>שימוש ב- </a:t>
            </a:r>
            <a:r>
              <a:rPr lang="en-US" dirty="0"/>
              <a:t>Expanding</a:t>
            </a:r>
            <a:r>
              <a:rPr lang="he-IL" dirty="0"/>
              <a:t>.</a:t>
            </a:r>
          </a:p>
        </p:txBody>
      </p:sp>
      <p:pic>
        <p:nvPicPr>
          <p:cNvPr id="6" name="תמונה 5" descr="תמונה שמכילה טקסט, שלט&#10;&#10;התיאור נוצר באופן אוטומטי">
            <a:extLst>
              <a:ext uri="{FF2B5EF4-FFF2-40B4-BE49-F238E27FC236}">
                <a16:creationId xmlns:a16="http://schemas.microsoft.com/office/drawing/2014/main" xmlns="" id="{110C4696-90BE-494B-83AD-174B7E363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65" y="333393"/>
            <a:ext cx="3054335" cy="27053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6E9AFAC-8DF9-4B6E-AB68-1BBBA9B5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60" y="4466200"/>
            <a:ext cx="8599056" cy="23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xmlns="" id="{9AC3B7AB-4229-424A-A5F9-A58A62FC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שאלות ?</a:t>
            </a:r>
          </a:p>
        </p:txBody>
      </p:sp>
      <p:pic>
        <p:nvPicPr>
          <p:cNvPr id="15" name="מציין מיקום תוכן 14">
            <a:extLst>
              <a:ext uri="{FF2B5EF4-FFF2-40B4-BE49-F238E27FC236}">
                <a16:creationId xmlns:a16="http://schemas.microsoft.com/office/drawing/2014/main" xmlns="" id="{E6FF93D0-4418-4574-B78E-06AB79E2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52" y="2249488"/>
            <a:ext cx="4391722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4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, איש, אדם, זכר&#10;&#10;התיאור נוצר באופן אוטומטי">
            <a:extLst>
              <a:ext uri="{FF2B5EF4-FFF2-40B4-BE49-F238E27FC236}">
                <a16:creationId xmlns:a16="http://schemas.microsoft.com/office/drawing/2014/main" xmlns="" id="{3E07CAF0-5D11-4917-A27C-7FE865B20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00" y="4644001"/>
            <a:ext cx="2766510" cy="205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תחזיות מזג אוויר הן דבר מאוד קשה לביצוע ועד לפני שנים מעטות מאוד נחשבו לדבר מאוד לא אמין.</a:t>
            </a:r>
          </a:p>
          <a:p>
            <a:pPr marL="0" indent="0">
              <a:buNone/>
            </a:pPr>
            <a:r>
              <a:rPr lang="he-IL" dirty="0"/>
              <a:t>(השקעים הברומטריים והמחשבה שאם מזהים אותם יודעים את ההתנהגות של מזג </a:t>
            </a:r>
            <a:r>
              <a:rPr lang="he-IL" dirty="0" err="1"/>
              <a:t>האויר</a:t>
            </a:r>
            <a:r>
              <a:rPr lang="he-IL" dirty="0"/>
              <a:t> התגלתה כמאוד לא נכונה)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https://he.wikipedia.org/wiki/%D7%97%D7%99%D7%96%D7%95%D7%99_%D7%9E%D7%96%D7%92_%D7%90%D7%95%D7%95%D7%99%D7%A8</a:t>
            </a:r>
            <a:endParaRPr lang="en-US" sz="1100" dirty="0"/>
          </a:p>
          <a:p>
            <a:pPr marL="0" indent="0">
              <a:buNone/>
            </a:pPr>
            <a:r>
              <a:rPr lang="he-IL" dirty="0"/>
              <a:t>מסתבר שתחרויות חיזוי הן דבר מקובל מאוד, ומבוצעות בהרבה אוניברסיטאות ואפילו תחרות ישראלית ב- </a:t>
            </a:r>
            <a:r>
              <a:rPr lang="en-US" dirty="0" err="1"/>
              <a:t>Kagle</a:t>
            </a:r>
            <a:r>
              <a:rPr lang="he-IL" dirty="0"/>
              <a:t> לפני מספר שנים</a:t>
            </a:r>
          </a:p>
          <a:p>
            <a:pPr marL="0" indent="0" algn="l">
              <a:buNone/>
            </a:pPr>
            <a:r>
              <a:rPr lang="en-US" sz="1800" dirty="0">
                <a:hlinkClick r:id="rId4"/>
              </a:rPr>
              <a:t>https://atmos.uw.edu/~atm101/contest_rules.html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>
                <a:hlinkClick r:id="rId5"/>
              </a:rPr>
              <a:t>https://www.kaggle.com/c/dmbi-18-metro/overview</a:t>
            </a:r>
            <a:endParaRPr lang="en-US" sz="1800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4635232"/>
            <a:ext cx="2625087" cy="2060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6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אדם, מקורה&#10;&#10;התיאור נוצר באופן אוטומטי">
            <a:extLst>
              <a:ext uri="{FF2B5EF4-FFF2-40B4-BE49-F238E27FC236}">
                <a16:creationId xmlns:a16="http://schemas.microsoft.com/office/drawing/2014/main" xmlns="" id="{20ED4462-4F39-4BFF-9CB6-2CDF7F80CF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>
          <a:xfrm>
            <a:off x="9180000" y="4644000"/>
            <a:ext cx="2880000" cy="2055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9" y="-492370"/>
            <a:ext cx="10246682" cy="329977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15776" y="1787221"/>
            <a:ext cx="10846191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900" dirty="0"/>
              <a:t>אגדה אורבאנית</a:t>
            </a:r>
          </a:p>
          <a:p>
            <a:r>
              <a:rPr lang="he-IL" dirty="0"/>
              <a:t>עשו תחרות של חיזוי מזג האוויר - מי יצליח לחזות טוב יותר את מזג האויר של מחר</a:t>
            </a:r>
          </a:p>
          <a:p>
            <a:r>
              <a:rPr lang="he-IL" dirty="0"/>
              <a:t>חברות בנו מערכות מורכבת בהשקעה של מיליונים רבים שמצליחות לחזות את מזג האוויר – הטובה שבהן בהסתברות של 80%</a:t>
            </a:r>
          </a:p>
          <a:p>
            <a:r>
              <a:rPr lang="he-IL" dirty="0"/>
              <a:t>קבוצת סטודנטים אחת קבעה שמזג האוויר מחר יהיה כמו היום - בהשקעה 0 הם הצליחו בהסתברות של 75% וזכו ...</a:t>
            </a:r>
          </a:p>
          <a:p>
            <a:pPr marL="3657600" lvl="8" indent="0">
              <a:buNone/>
            </a:pPr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האם המיתוס נכון ???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0038"/>
            <a:ext cx="9905999" cy="354171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Daily temperature of major cities</a:t>
            </a:r>
          </a:p>
          <a:p>
            <a:pPr lvl="1" algn="l" rtl="0"/>
            <a:r>
              <a:rPr lang="en-US" dirty="0"/>
              <a:t>From Kaggle</a:t>
            </a:r>
          </a:p>
          <a:p>
            <a:pPr lvl="1" algn="l" rtl="0"/>
            <a:r>
              <a:rPr lang="en-US" dirty="0"/>
              <a:t>2.91M records</a:t>
            </a:r>
          </a:p>
          <a:p>
            <a:pPr lvl="1" algn="l" rtl="0"/>
            <a:r>
              <a:rPr lang="en-US" dirty="0"/>
              <a:t>321 Cities</a:t>
            </a:r>
          </a:p>
          <a:p>
            <a:pPr lvl="1" algn="l" rtl="0"/>
            <a:r>
              <a:rPr lang="en-US" dirty="0"/>
              <a:t>Years 1995 – 2020</a:t>
            </a:r>
          </a:p>
          <a:p>
            <a:pPr lvl="1" algn="l" rtl="0"/>
            <a:r>
              <a:rPr lang="en-US" dirty="0"/>
              <a:t>Usability 10.0</a:t>
            </a:r>
          </a:p>
          <a:p>
            <a:pPr lvl="1" algn="l" rtl="0"/>
            <a:endParaRPr lang="en-US" dirty="0"/>
          </a:p>
          <a:p>
            <a:pPr marL="457200" lvl="1" indent="0" algn="l" rtl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https://www.kaggle.com/sudalairajkumar/daily-temperature-of-major-cities?select=city_temperature.csv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 algn="l" rtl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תמונה 6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xmlns="" id="{747C78AF-CE71-4EA9-9A81-5A6F71CFA1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680"/>
          <a:stretch/>
        </p:blipFill>
        <p:spPr>
          <a:xfrm>
            <a:off x="9180000" y="4644000"/>
            <a:ext cx="2733533" cy="205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7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/>
          <a:lstStyle/>
          <a:p>
            <a:r>
              <a:rPr lang="en-US" dirty="0"/>
              <a:t>Imports and File Download &amp; load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imports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pandasql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google_drive_downloader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GoogleDriveDownloader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gdd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q: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pandasql.sqldf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(q,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globals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 algn="l" rtl="0">
              <a:buNone/>
            </a:pPr>
            <a:endParaRPr lang="en-US" sz="14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File upload and load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'https://drive.google.com/file/d/1kM65-2Opv7rVuPek41wmPgNphg3voHCF'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gdd.download_file_from_google_drive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url.split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'./city_temperature.csv'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'city_temperature.csv'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7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for wrong Data – Dates, Remove ‘state’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'Day'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].unique())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].unique())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].unique())</a:t>
            </a: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he-IL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[ 1 2 3 4 5 6 7 8 9 10 11 12 13 14 15 16 17 18 19 20 21 22 23 24 25 26 27 28 29 30 31 </a:t>
            </a:r>
            <a:r>
              <a:rPr lang="he-IL" sz="11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0</a:t>
            </a:r>
            <a:r>
              <a:rPr lang="he-IL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he-IL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[ 1 2 3 4 5 6 7 8 9 10 11 12]</a:t>
            </a:r>
            <a:endParaRPr lang="en-US" sz="11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he-IL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[1995 1996 1997 1998 1999 2000 2001 2002 2003 2004 2005 2006 2007 2008 2009 2010 2011 2012 2013 2014 2015 2016 2017 2018 2019 2020 </a:t>
            </a:r>
            <a:r>
              <a:rPr lang="he-IL" sz="11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201</a:t>
            </a:r>
            <a:r>
              <a:rPr lang="he-IL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 sz="11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lang="he-IL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he-IL" dirty="0">
                <a:solidFill>
                  <a:srgbClr val="002060"/>
                </a:solidFill>
              </a:rPr>
              <a:t>ביצעתי סט פעולות לאיתור והורדת שנים חריגות (200,201)</a:t>
            </a:r>
          </a:p>
          <a:p>
            <a:r>
              <a:rPr lang="he-IL" dirty="0">
                <a:solidFill>
                  <a:srgbClr val="002060"/>
                </a:solidFill>
              </a:rPr>
              <a:t>ביצעתי סט פעולות להורדת תאריכים חריגים (יום 0 בחודש)</a:t>
            </a:r>
          </a:p>
          <a:p>
            <a:r>
              <a:rPr lang="he-IL" dirty="0">
                <a:solidFill>
                  <a:srgbClr val="002060"/>
                </a:solidFill>
              </a:rPr>
              <a:t>בסופו של דבר ניקוי אחר שעשיתי (בשקף הבא) חסך את כל הניקויים האלו ולכן הורד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state contains NAN and is not required for our usage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 =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'State'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he-IL" sz="1400" dirty="0">
              <a:solidFill>
                <a:srgbClr val="002060"/>
              </a:solidFill>
            </a:endParaRPr>
          </a:p>
          <a:p>
            <a:pPr marL="0" indent="0" algn="r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/>
          </a:bodyPr>
          <a:lstStyle/>
          <a:p>
            <a:r>
              <a:rPr lang="en-US" dirty="0"/>
              <a:t>Visually scan the temperature 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/>
          </a:bodyPr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נוח לנו יותר לעבוד בצלזיוס ולכן הוכנה עמודה חדשה</a:t>
            </a:r>
          </a:p>
          <a:p>
            <a:pPr marL="0" indent="0" algn="l" rtl="0">
              <a:buNone/>
              <a:defRPr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CelsiusTemperature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(df.AvgTemperature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בשלב הזה עניין אותי לראות את הטמפרטורות "</a:t>
            </a:r>
            <a:r>
              <a:rPr kumimoji="0" lang="he-I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בעינים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"</a:t>
            </a:r>
            <a:endParaRPr lang="nb-NO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nb-NO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sns.histplot(data=df, x = </a:t>
            </a:r>
            <a:r>
              <a:rPr lang="nb-NO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'AvgTemperature'</a:t>
            </a:r>
            <a:r>
              <a:rPr lang="nb-NO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endParaRPr lang="he-IL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he-I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he-IL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he-I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he-IL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marR="0" lvl="0" indent="-228600" algn="l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80K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רשומות עם טמפרטורה של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-99˚f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– ברור שזו טעות שתורד</a:t>
            </a:r>
          </a:p>
          <a:p>
            <a:pPr marL="0" indent="0" algn="l" rtl="0">
              <a:buNone/>
              <a:defRPr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df.AvgTemperature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-99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].index)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kumimoji="0" lang="nb-NO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C2E80976-EEE0-4106-B356-3B3CB334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1412" y="3023017"/>
            <a:ext cx="7947169" cy="21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xmlns="" id="{1AC41451-0E1E-423D-9B5D-A1E11D170C71}"/>
              </a:ext>
            </a:extLst>
          </p:cNvPr>
          <p:cNvSpPr/>
          <p:nvPr/>
        </p:nvSpPr>
        <p:spPr>
          <a:xfrm>
            <a:off x="1848760" y="3061523"/>
            <a:ext cx="192719" cy="211009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97047352-E36A-48FA-855C-9AD0C0612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" b="1614"/>
          <a:stretch/>
        </p:blipFill>
        <p:spPr>
          <a:xfrm>
            <a:off x="9180000" y="4644000"/>
            <a:ext cx="2880000" cy="2055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1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/>
          </a:bodyPr>
          <a:lstStyle/>
          <a:p>
            <a:r>
              <a:rPr lang="en-US" dirty="0"/>
              <a:t>Visually scan the temperature 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 fontScale="92500" lnSpcReduction="10000"/>
          </a:bodyPr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נ</a:t>
            </a:r>
            <a:r>
              <a:rPr kumimoji="0" lang="he-I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סתכל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שוב על הטמפרטורות (הגבלתי את הגרף ל-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(-25 - 45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sns.histplot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(data=df, x =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CelsiusTemperature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he-IL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אנו רואים במרחקים קבועים, משמעותית יותר דגימות</a:t>
            </a:r>
          </a:p>
          <a:p>
            <a:pPr lvl="1"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לאחר מחקר ארוך – זוהי טעות של הגרף! – הוספת </a:t>
            </a:r>
            <a: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Discrete=True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 פתרה את זה!</a:t>
            </a: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</a:rPr>
              <a:t>באינטואיציה ציפיתי לראות התפלגות יותר "</a:t>
            </a:r>
            <a:r>
              <a:rPr lang="he-IL" dirty="0" err="1">
                <a:solidFill>
                  <a:srgbClr val="002060"/>
                </a:solidFill>
              </a:rPr>
              <a:t>גאוסית</a:t>
            </a:r>
            <a:r>
              <a:rPr lang="he-IL" dirty="0">
                <a:solidFill>
                  <a:srgbClr val="002060"/>
                </a:solidFill>
              </a:rPr>
              <a:t>"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he-IL" dirty="0">
              <a:solidFill>
                <a:srgbClr val="002060"/>
              </a:solidFill>
              <a:latin typeface="Tw Cen MT" panose="020B0602020104020603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kumimoji="0" lang="nb-NO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BA8BF9A2-1F67-46FD-A5A4-14D9C5AE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1411" y="2152131"/>
            <a:ext cx="9905998" cy="26781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CEBA167-E850-450F-AA11-BAA88F6DA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152131"/>
            <a:ext cx="9905998" cy="266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61D1A36-0435-4549-B3C9-40B45E7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595"/>
          </a:xfrm>
        </p:spPr>
        <p:txBody>
          <a:bodyPr>
            <a:normAutofit/>
          </a:bodyPr>
          <a:lstStyle/>
          <a:p>
            <a:r>
              <a:rPr lang="en-US" dirty="0"/>
              <a:t>Fixing the dates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C821476-BF69-4E6C-9591-B4E4E00D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113"/>
            <a:ext cx="9905999" cy="5172683"/>
          </a:xfrm>
          <a:solidFill>
            <a:srgbClr val="FFFFFF">
              <a:alpha val="49804"/>
            </a:srgbClr>
          </a:solidFill>
        </p:spPr>
        <p:txBody>
          <a:bodyPr>
            <a:normAutofit fontScale="85000" lnSpcReduction="10000"/>
          </a:bodyPr>
          <a:lstStyle/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הפיכת 3 עמודות של יום, חודש, שנה (</a:t>
            </a:r>
            <a: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INT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) - לתאריך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Day'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הוספת עמודת תאריך ליום הבא (לטובת ה- </a:t>
            </a:r>
            <a:r>
              <a:rPr lang="en-US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JOIN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'Tomorrow'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df[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pd.Timedelta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(days=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ביצוע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JOIN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בין ה-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DF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ל-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DF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כאשר תאריך של אחד = תאריך למחר ב-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DF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 השני</a:t>
            </a:r>
          </a:p>
          <a:p>
            <a:pPr marL="0" indent="0" algn="l" rtl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df.reset_index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().rename(columns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'Yesterday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Tomorrow'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'City’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.join(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df.reset_index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'City'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how=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'inner'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lsuffix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'_td'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rsuffix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'_tm’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סידור השמות, הורדת עמודות משותפות, הוספת עמודת דלתא (הבדל </a:t>
            </a:r>
            <a:r>
              <a:rPr lang="he-IL" dirty="0" err="1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טמפ</a:t>
            </a:r>
            <a:r>
              <a:rPr lang="he-IL" dirty="0">
                <a:solidFill>
                  <a:srgbClr val="002060"/>
                </a:solidFill>
                <a:latin typeface="Tw Cen MT" panose="020B0602020104020603"/>
                <a:cs typeface="Arial" panose="020B0604020202020204" pitchFamily="34" charset="0"/>
              </a:rPr>
              <a:t>. בין ימים) וערך מוחלט</a:t>
            </a:r>
          </a:p>
          <a:p>
            <a:pPr marL="0" indent="0" algn="l" rtl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df.rename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 = {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Region_td'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'Region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'CelsiusTemperature_td'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Temp_td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'CelsiusTemperature_tm'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Temp_tm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Year_td'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Month_td'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'Month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Day_td'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'Day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 algn="l" rtl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 = [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AvgTemperature_td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'Yesterday'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index_tm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Region_tm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Day_tm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AvgTemperature_tm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'Delta'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df.Temp_tm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df.Temp_td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DeltaAbs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df[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'Delta'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228600" marR="0" lvl="0" indent="-228600" algn="r" defTabSz="914400" rtl="1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הורדת כפילויות !</a:t>
            </a:r>
          </a:p>
          <a:p>
            <a:pPr marL="0" indent="0" algn="l" rtl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17206</TotalTime>
  <Words>760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Times New Roman</vt:lpstr>
      <vt:lpstr>Trebuchet MS</vt:lpstr>
      <vt:lpstr>Tw Cen MT</vt:lpstr>
      <vt:lpstr>Circuit</vt:lpstr>
      <vt:lpstr>Weather forecasting</vt:lpstr>
      <vt:lpstr>PowerPoint Presentation</vt:lpstr>
      <vt:lpstr>PowerPoint Presentation</vt:lpstr>
      <vt:lpstr>Data Set</vt:lpstr>
      <vt:lpstr>Imports and File Download &amp; load</vt:lpstr>
      <vt:lpstr>Check for wrong Data – Dates, Remove ‘state’</vt:lpstr>
      <vt:lpstr>Visually scan the temperature data</vt:lpstr>
      <vt:lpstr>Visually scan the temperature data</vt:lpstr>
      <vt:lpstr>Fixing the dates</vt:lpstr>
      <vt:lpstr>Finaly I can start the Myth Busters</vt:lpstr>
      <vt:lpstr>What is the Average Delta on following days</vt:lpstr>
      <vt:lpstr>What is the Average Delta on following days</vt:lpstr>
      <vt:lpstr>What is the Average Delta on following days</vt:lpstr>
      <vt:lpstr>Does the difference in RegioNs connected to the temp?</vt:lpstr>
      <vt:lpstr>PowerPoint Presentation</vt:lpstr>
      <vt:lpstr>Which months are better for prediction?</vt:lpstr>
      <vt:lpstr>Connection between Geography and daily Var</vt:lpstr>
      <vt:lpstr>מסקנה</vt:lpstr>
      <vt:lpstr>שאלות ?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NITSAN SHAKED</dc:creator>
  <cp:lastModifiedBy>NITSAN SHAKED</cp:lastModifiedBy>
  <cp:revision>18</cp:revision>
  <dcterms:created xsi:type="dcterms:W3CDTF">2022-01-14T20:33:17Z</dcterms:created>
  <dcterms:modified xsi:type="dcterms:W3CDTF">2022-01-31T15:24:16Z</dcterms:modified>
</cp:coreProperties>
</file>